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60" r:id="rId3"/>
    <p:sldId id="262" r:id="rId4"/>
    <p:sldId id="263" r:id="rId5"/>
    <p:sldId id="258" r:id="rId6"/>
    <p:sldId id="264" r:id="rId7"/>
    <p:sldId id="259" r:id="rId8"/>
    <p:sldId id="294" r:id="rId9"/>
    <p:sldId id="298" r:id="rId10"/>
    <p:sldId id="267" r:id="rId11"/>
    <p:sldId id="268" r:id="rId12"/>
    <p:sldId id="271" r:id="rId13"/>
    <p:sldId id="296" r:id="rId14"/>
    <p:sldId id="273" r:id="rId15"/>
    <p:sldId id="274" r:id="rId16"/>
    <p:sldId id="281" r:id="rId17"/>
    <p:sldId id="282" r:id="rId18"/>
    <p:sldId id="283" r:id="rId19"/>
    <p:sldId id="284" r:id="rId20"/>
    <p:sldId id="286" r:id="rId21"/>
    <p:sldId id="297" r:id="rId22"/>
    <p:sldId id="288" r:id="rId23"/>
    <p:sldId id="276" r:id="rId24"/>
    <p:sldId id="293" r:id="rId25"/>
    <p:sldId id="277" r:id="rId26"/>
    <p:sldId id="28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pos="34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882" autoAdjust="0"/>
  </p:normalViewPr>
  <p:slideViewPr>
    <p:cSldViewPr snapToGrid="0">
      <p:cViewPr varScale="1">
        <p:scale>
          <a:sx n="66" d="100"/>
          <a:sy n="66" d="100"/>
        </p:scale>
        <p:origin x="1397" y="48"/>
      </p:cViewPr>
      <p:guideLst>
        <p:guide orient="horz" pos="3793"/>
        <p:guide pos="347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manish\Desktop\draft_v2\Book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yushi\Downloads\Book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yushi\Downloads\Book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yushi\Downloads\Book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manish\Dropbox\Top%20K%20Outlier%20Cuboid\Results%20ASONAM\10_4_10_5\Path_Nodes\Results%20-%200.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manish\Dropbox\Top%20K%20Outlier%20Cuboid\Results%20ASONAM\10_4_10_5\Path_Nodes\Results%20-%200.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manish\Dropbox\Top%20K%20Outlier%20Cuboid\Results%20ASONAM\10_4_10_5\Path_Nodes\Results%20-%200.4.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Sheet1!$E$28</c:f>
              <c:strCache>
                <c:ptCount val="1"/>
                <c:pt idx="0">
                  <c:v>GCOD-RS(|VQ|=4)</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Sheet1!$D$29:$D$34</c:f>
              <c:numCache>
                <c:formatCode>General</c:formatCode>
                <c:ptCount val="6"/>
                <c:pt idx="0">
                  <c:v>100</c:v>
                </c:pt>
                <c:pt idx="1">
                  <c:v>80</c:v>
                </c:pt>
                <c:pt idx="2">
                  <c:v>60</c:v>
                </c:pt>
                <c:pt idx="3">
                  <c:v>40</c:v>
                </c:pt>
                <c:pt idx="4">
                  <c:v>20</c:v>
                </c:pt>
                <c:pt idx="5">
                  <c:v>10</c:v>
                </c:pt>
              </c:numCache>
            </c:numRef>
          </c:xVal>
          <c:yVal>
            <c:numRef>
              <c:f>Sheet1!$E$29:$E$34</c:f>
              <c:numCache>
                <c:formatCode>General</c:formatCode>
                <c:ptCount val="6"/>
                <c:pt idx="0">
                  <c:v>838.56481480000002</c:v>
                </c:pt>
                <c:pt idx="1">
                  <c:v>623.33333333300004</c:v>
                </c:pt>
                <c:pt idx="2">
                  <c:v>538.77777777799997</c:v>
                </c:pt>
                <c:pt idx="3">
                  <c:v>410.77777777799997</c:v>
                </c:pt>
                <c:pt idx="4">
                  <c:v>245.444444444</c:v>
                </c:pt>
                <c:pt idx="5">
                  <c:v>187.33333333300001</c:v>
                </c:pt>
              </c:numCache>
            </c:numRef>
          </c:yVal>
          <c:smooth val="0"/>
        </c:ser>
        <c:ser>
          <c:idx val="1"/>
          <c:order val="1"/>
          <c:tx>
            <c:strRef>
              <c:f>Sheet1!$F$28</c:f>
              <c:strCache>
                <c:ptCount val="1"/>
                <c:pt idx="0">
                  <c:v>GCOD-RM(|VQ|=4)</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Sheet1!$D$29:$D$34</c:f>
              <c:numCache>
                <c:formatCode>General</c:formatCode>
                <c:ptCount val="6"/>
                <c:pt idx="0">
                  <c:v>100</c:v>
                </c:pt>
                <c:pt idx="1">
                  <c:v>80</c:v>
                </c:pt>
                <c:pt idx="2">
                  <c:v>60</c:v>
                </c:pt>
                <c:pt idx="3">
                  <c:v>40</c:v>
                </c:pt>
                <c:pt idx="4">
                  <c:v>20</c:v>
                </c:pt>
                <c:pt idx="5">
                  <c:v>10</c:v>
                </c:pt>
              </c:numCache>
            </c:numRef>
          </c:xVal>
          <c:yVal>
            <c:numRef>
              <c:f>Sheet1!$F$29:$F$34</c:f>
              <c:numCache>
                <c:formatCode>General</c:formatCode>
                <c:ptCount val="6"/>
                <c:pt idx="0">
                  <c:v>1117.370154</c:v>
                </c:pt>
                <c:pt idx="1">
                  <c:v>801.3077882</c:v>
                </c:pt>
                <c:pt idx="2">
                  <c:v>739.86334380000005</c:v>
                </c:pt>
                <c:pt idx="3">
                  <c:v>642.97445489999996</c:v>
                </c:pt>
                <c:pt idx="4">
                  <c:v>509.97445490000001</c:v>
                </c:pt>
                <c:pt idx="5">
                  <c:v>449.41889930000002</c:v>
                </c:pt>
              </c:numCache>
            </c:numRef>
          </c:yVal>
          <c:smooth val="0"/>
        </c:ser>
        <c:dLbls>
          <c:showLegendKey val="0"/>
          <c:showVal val="0"/>
          <c:showCatName val="0"/>
          <c:showSerName val="0"/>
          <c:showPercent val="0"/>
          <c:showBubbleSize val="0"/>
        </c:dLbls>
        <c:axId val="310666992"/>
        <c:axId val="310674832"/>
      </c:scatterChart>
      <c:valAx>
        <c:axId val="31066699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nodes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74832"/>
        <c:crosses val="autoZero"/>
        <c:crossBetween val="midCat"/>
      </c:valAx>
      <c:valAx>
        <c:axId val="310674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Execution Time</a:t>
                </a:r>
                <a:r>
                  <a:rPr lang="en-US" baseline="0"/>
                  <a:t> (ms)</a:t>
                </a:r>
                <a:endParaRPr lang="en-US"/>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699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Sheet1!$M$45</c:f>
              <c:strCache>
                <c:ptCount val="1"/>
                <c:pt idx="0">
                  <c:v>GCOD-RS(|VQ|=4)</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Sheet1!$L$46:$L$50</c:f>
              <c:numCache>
                <c:formatCode>General</c:formatCode>
                <c:ptCount val="5"/>
                <c:pt idx="0">
                  <c:v>80</c:v>
                </c:pt>
                <c:pt idx="1">
                  <c:v>60</c:v>
                </c:pt>
                <c:pt idx="2">
                  <c:v>40</c:v>
                </c:pt>
                <c:pt idx="3">
                  <c:v>20</c:v>
                </c:pt>
                <c:pt idx="4">
                  <c:v>10</c:v>
                </c:pt>
              </c:numCache>
            </c:numRef>
          </c:xVal>
          <c:yVal>
            <c:numRef>
              <c:f>Sheet1!$M$46:$M$50</c:f>
              <c:numCache>
                <c:formatCode>General</c:formatCode>
                <c:ptCount val="5"/>
                <c:pt idx="0">
                  <c:v>0.91923536439700004</c:v>
                </c:pt>
                <c:pt idx="1">
                  <c:v>0.88434886499400001</c:v>
                </c:pt>
                <c:pt idx="2">
                  <c:v>0.80023894862599998</c:v>
                </c:pt>
                <c:pt idx="3">
                  <c:v>0.73189964157700005</c:v>
                </c:pt>
                <c:pt idx="4">
                  <c:v>0.60573476702499995</c:v>
                </c:pt>
              </c:numCache>
            </c:numRef>
          </c:yVal>
          <c:smooth val="0"/>
        </c:ser>
        <c:ser>
          <c:idx val="1"/>
          <c:order val="1"/>
          <c:tx>
            <c:strRef>
              <c:f>Sheet1!$N$45</c:f>
              <c:strCache>
                <c:ptCount val="1"/>
                <c:pt idx="0">
                  <c:v>GCOD-RS(|VQ|=6)</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Sheet1!$L$46:$L$50</c:f>
              <c:numCache>
                <c:formatCode>General</c:formatCode>
                <c:ptCount val="5"/>
                <c:pt idx="0">
                  <c:v>80</c:v>
                </c:pt>
                <c:pt idx="1">
                  <c:v>60</c:v>
                </c:pt>
                <c:pt idx="2">
                  <c:v>40</c:v>
                </c:pt>
                <c:pt idx="3">
                  <c:v>20</c:v>
                </c:pt>
                <c:pt idx="4">
                  <c:v>10</c:v>
                </c:pt>
              </c:numCache>
            </c:numRef>
          </c:xVal>
          <c:yVal>
            <c:numRef>
              <c:f>Sheet1!$N$46:$N$50</c:f>
              <c:numCache>
                <c:formatCode>General</c:formatCode>
                <c:ptCount val="5"/>
                <c:pt idx="0">
                  <c:v>0.92783751493400002</c:v>
                </c:pt>
                <c:pt idx="1">
                  <c:v>0.87909199522100001</c:v>
                </c:pt>
                <c:pt idx="2">
                  <c:v>0.83655913978499996</c:v>
                </c:pt>
                <c:pt idx="3">
                  <c:v>0.79593787335699995</c:v>
                </c:pt>
                <c:pt idx="4">
                  <c:v>0.70418160095600002</c:v>
                </c:pt>
              </c:numCache>
            </c:numRef>
          </c:yVal>
          <c:smooth val="0"/>
        </c:ser>
        <c:ser>
          <c:idx val="2"/>
          <c:order val="2"/>
          <c:tx>
            <c:strRef>
              <c:f>Sheet1!$O$45</c:f>
              <c:strCache>
                <c:ptCount val="1"/>
                <c:pt idx="0">
                  <c:v>GCOD-RS(|VQ|=8)</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Sheet1!$L$46:$L$50</c:f>
              <c:numCache>
                <c:formatCode>General</c:formatCode>
                <c:ptCount val="5"/>
                <c:pt idx="0">
                  <c:v>80</c:v>
                </c:pt>
                <c:pt idx="1">
                  <c:v>60</c:v>
                </c:pt>
                <c:pt idx="2">
                  <c:v>40</c:v>
                </c:pt>
                <c:pt idx="3">
                  <c:v>20</c:v>
                </c:pt>
                <c:pt idx="4">
                  <c:v>10</c:v>
                </c:pt>
              </c:numCache>
            </c:numRef>
          </c:xVal>
          <c:yVal>
            <c:numRef>
              <c:f>Sheet1!$O$46:$O$50</c:f>
              <c:numCache>
                <c:formatCode>General</c:formatCode>
                <c:ptCount val="5"/>
                <c:pt idx="0">
                  <c:v>0.961290322581</c:v>
                </c:pt>
                <c:pt idx="1">
                  <c:v>0.94408602150499998</c:v>
                </c:pt>
                <c:pt idx="2">
                  <c:v>0.90919952210300004</c:v>
                </c:pt>
                <c:pt idx="3">
                  <c:v>0.86427718040599999</c:v>
                </c:pt>
                <c:pt idx="4">
                  <c:v>0.83703703703700005</c:v>
                </c:pt>
              </c:numCache>
            </c:numRef>
          </c:yVal>
          <c:smooth val="0"/>
        </c:ser>
        <c:ser>
          <c:idx val="3"/>
          <c:order val="3"/>
          <c:tx>
            <c:strRef>
              <c:f>Sheet1!$P$45</c:f>
              <c:strCache>
                <c:ptCount val="1"/>
                <c:pt idx="0">
                  <c:v>GCOD-RM(|VQ|=4)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Sheet1!$L$46:$L$50</c:f>
              <c:numCache>
                <c:formatCode>General</c:formatCode>
                <c:ptCount val="5"/>
                <c:pt idx="0">
                  <c:v>80</c:v>
                </c:pt>
                <c:pt idx="1">
                  <c:v>60</c:v>
                </c:pt>
                <c:pt idx="2">
                  <c:v>40</c:v>
                </c:pt>
                <c:pt idx="3">
                  <c:v>20</c:v>
                </c:pt>
                <c:pt idx="4">
                  <c:v>10</c:v>
                </c:pt>
              </c:numCache>
            </c:numRef>
          </c:xVal>
          <c:yVal>
            <c:numRef>
              <c:f>Sheet1!$P$46:$P$50</c:f>
              <c:numCache>
                <c:formatCode>General</c:formatCode>
                <c:ptCount val="5"/>
                <c:pt idx="0">
                  <c:v>0.92019115890100001</c:v>
                </c:pt>
                <c:pt idx="1">
                  <c:v>0.87574671445600005</c:v>
                </c:pt>
                <c:pt idx="2">
                  <c:v>0.83942652329699996</c:v>
                </c:pt>
                <c:pt idx="3">
                  <c:v>0.74193548387099995</c:v>
                </c:pt>
                <c:pt idx="4">
                  <c:v>0.62771804062100001</c:v>
                </c:pt>
              </c:numCache>
            </c:numRef>
          </c:yVal>
          <c:smooth val="0"/>
        </c:ser>
        <c:ser>
          <c:idx val="4"/>
          <c:order val="4"/>
          <c:tx>
            <c:strRef>
              <c:f>Sheet1!$Q$45</c:f>
              <c:strCache>
                <c:ptCount val="1"/>
                <c:pt idx="0">
                  <c:v>GCOD-RM(|VQ|=6)</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Sheet1!$L$46:$L$50</c:f>
              <c:numCache>
                <c:formatCode>General</c:formatCode>
                <c:ptCount val="5"/>
                <c:pt idx="0">
                  <c:v>80</c:v>
                </c:pt>
                <c:pt idx="1">
                  <c:v>60</c:v>
                </c:pt>
                <c:pt idx="2">
                  <c:v>40</c:v>
                </c:pt>
                <c:pt idx="3">
                  <c:v>20</c:v>
                </c:pt>
                <c:pt idx="4">
                  <c:v>10</c:v>
                </c:pt>
              </c:numCache>
            </c:numRef>
          </c:xVal>
          <c:yVal>
            <c:numRef>
              <c:f>Sheet1!$Q$46:$Q$50</c:f>
              <c:numCache>
                <c:formatCode>General</c:formatCode>
                <c:ptCount val="5"/>
                <c:pt idx="0">
                  <c:v>0.94217443249699995</c:v>
                </c:pt>
                <c:pt idx="1">
                  <c:v>0.90250896057300001</c:v>
                </c:pt>
                <c:pt idx="2">
                  <c:v>0.85758661887700005</c:v>
                </c:pt>
                <c:pt idx="3">
                  <c:v>0.81887694145800005</c:v>
                </c:pt>
                <c:pt idx="4">
                  <c:v>0.73667861409799995</c:v>
                </c:pt>
              </c:numCache>
            </c:numRef>
          </c:yVal>
          <c:smooth val="0"/>
        </c:ser>
        <c:ser>
          <c:idx val="5"/>
          <c:order val="5"/>
          <c:tx>
            <c:strRef>
              <c:f>Sheet1!$R$45</c:f>
              <c:strCache>
                <c:ptCount val="1"/>
                <c:pt idx="0">
                  <c:v>GCOD-RM(|VQ|=8)</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Sheet1!$L$46:$L$50</c:f>
              <c:numCache>
                <c:formatCode>General</c:formatCode>
                <c:ptCount val="5"/>
                <c:pt idx="0">
                  <c:v>80</c:v>
                </c:pt>
                <c:pt idx="1">
                  <c:v>60</c:v>
                </c:pt>
                <c:pt idx="2">
                  <c:v>40</c:v>
                </c:pt>
                <c:pt idx="3">
                  <c:v>20</c:v>
                </c:pt>
                <c:pt idx="4">
                  <c:v>10</c:v>
                </c:pt>
              </c:numCache>
            </c:numRef>
          </c:xVal>
          <c:yVal>
            <c:numRef>
              <c:f>Sheet1!$R$46:$R$50</c:f>
              <c:numCache>
                <c:formatCode>General</c:formatCode>
                <c:ptCount val="5"/>
                <c:pt idx="0">
                  <c:v>0.95603345280800001</c:v>
                </c:pt>
                <c:pt idx="1">
                  <c:v>0.94217443249699995</c:v>
                </c:pt>
                <c:pt idx="2">
                  <c:v>0.92162485065699995</c:v>
                </c:pt>
                <c:pt idx="3">
                  <c:v>0.87574671445600005</c:v>
                </c:pt>
                <c:pt idx="4">
                  <c:v>0.80310633213899996</c:v>
                </c:pt>
              </c:numCache>
            </c:numRef>
          </c:yVal>
          <c:smooth val="0"/>
        </c:ser>
        <c:dLbls>
          <c:showLegendKey val="0"/>
          <c:showVal val="0"/>
          <c:showCatName val="0"/>
          <c:showSerName val="0"/>
          <c:showPercent val="0"/>
          <c:showBubbleSize val="0"/>
        </c:dLbls>
        <c:axId val="310671696"/>
        <c:axId val="310664640"/>
      </c:scatterChart>
      <c:valAx>
        <c:axId val="310671696"/>
        <c:scaling>
          <c:orientation val="minMax"/>
          <c:max val="8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nodes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4640"/>
        <c:crosses val="autoZero"/>
        <c:crossBetween val="midCat"/>
      </c:valAx>
      <c:valAx>
        <c:axId val="3106646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Kendall's Tau Rank Correlation Coefficient</a:t>
                </a:r>
              </a:p>
            </c:rich>
          </c:tx>
          <c:layout>
            <c:manualLayout>
              <c:xMode val="edge"/>
              <c:yMode val="edge"/>
              <c:x val="3.4022512455387309E-2"/>
              <c:y val="0.10064459749955849"/>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71696"/>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Sheet1!$V$45</c:f>
              <c:strCache>
                <c:ptCount val="1"/>
                <c:pt idx="0">
                  <c:v>GCOD-RS(|VQ|=4)</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Sheet1!$U$46:$U$51</c:f>
              <c:numCache>
                <c:formatCode>General</c:formatCode>
                <c:ptCount val="6"/>
                <c:pt idx="0">
                  <c:v>100</c:v>
                </c:pt>
                <c:pt idx="1">
                  <c:v>80</c:v>
                </c:pt>
                <c:pt idx="2">
                  <c:v>60</c:v>
                </c:pt>
                <c:pt idx="3">
                  <c:v>40</c:v>
                </c:pt>
                <c:pt idx="4">
                  <c:v>20</c:v>
                </c:pt>
                <c:pt idx="5">
                  <c:v>10</c:v>
                </c:pt>
              </c:numCache>
            </c:numRef>
          </c:xVal>
          <c:yVal>
            <c:numRef>
              <c:f>Sheet1!$V$46:$V$51</c:f>
              <c:numCache>
                <c:formatCode>General</c:formatCode>
                <c:ptCount val="6"/>
                <c:pt idx="0">
                  <c:v>1</c:v>
                </c:pt>
                <c:pt idx="1">
                  <c:v>0.91111111111099996</c:v>
                </c:pt>
                <c:pt idx="2">
                  <c:v>0.9</c:v>
                </c:pt>
                <c:pt idx="3">
                  <c:v>0.8</c:v>
                </c:pt>
                <c:pt idx="4">
                  <c:v>0.77777777777799995</c:v>
                </c:pt>
                <c:pt idx="5">
                  <c:v>0.67777777777799997</c:v>
                </c:pt>
              </c:numCache>
            </c:numRef>
          </c:yVal>
          <c:smooth val="0"/>
        </c:ser>
        <c:ser>
          <c:idx val="1"/>
          <c:order val="1"/>
          <c:tx>
            <c:strRef>
              <c:f>Sheet1!$W$45</c:f>
              <c:strCache>
                <c:ptCount val="1"/>
                <c:pt idx="0">
                  <c:v>GCOD-RS(|VQ|=6)</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Sheet1!$U$46:$U$51</c:f>
              <c:numCache>
                <c:formatCode>General</c:formatCode>
                <c:ptCount val="6"/>
                <c:pt idx="0">
                  <c:v>100</c:v>
                </c:pt>
                <c:pt idx="1">
                  <c:v>80</c:v>
                </c:pt>
                <c:pt idx="2">
                  <c:v>60</c:v>
                </c:pt>
                <c:pt idx="3">
                  <c:v>40</c:v>
                </c:pt>
                <c:pt idx="4">
                  <c:v>20</c:v>
                </c:pt>
                <c:pt idx="5">
                  <c:v>10</c:v>
                </c:pt>
              </c:numCache>
            </c:numRef>
          </c:xVal>
          <c:yVal>
            <c:numRef>
              <c:f>Sheet1!$W$46:$W$51</c:f>
              <c:numCache>
                <c:formatCode>General</c:formatCode>
                <c:ptCount val="6"/>
                <c:pt idx="0">
                  <c:v>1</c:v>
                </c:pt>
                <c:pt idx="1">
                  <c:v>0.93333333333299995</c:v>
                </c:pt>
                <c:pt idx="2">
                  <c:v>0.87777777777800003</c:v>
                </c:pt>
                <c:pt idx="3">
                  <c:v>0.84444444444400002</c:v>
                </c:pt>
                <c:pt idx="4">
                  <c:v>0.788888888889</c:v>
                </c:pt>
                <c:pt idx="5">
                  <c:v>0.75555555555599996</c:v>
                </c:pt>
              </c:numCache>
            </c:numRef>
          </c:yVal>
          <c:smooth val="0"/>
        </c:ser>
        <c:ser>
          <c:idx val="2"/>
          <c:order val="2"/>
          <c:tx>
            <c:strRef>
              <c:f>Sheet1!$X$45</c:f>
              <c:strCache>
                <c:ptCount val="1"/>
                <c:pt idx="0">
                  <c:v>GCOD-RS(|VQ|=8)</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Sheet1!$U$46:$U$51</c:f>
              <c:numCache>
                <c:formatCode>General</c:formatCode>
                <c:ptCount val="6"/>
                <c:pt idx="0">
                  <c:v>100</c:v>
                </c:pt>
                <c:pt idx="1">
                  <c:v>80</c:v>
                </c:pt>
                <c:pt idx="2">
                  <c:v>60</c:v>
                </c:pt>
                <c:pt idx="3">
                  <c:v>40</c:v>
                </c:pt>
                <c:pt idx="4">
                  <c:v>20</c:v>
                </c:pt>
                <c:pt idx="5">
                  <c:v>10</c:v>
                </c:pt>
              </c:numCache>
            </c:numRef>
          </c:xVal>
          <c:yVal>
            <c:numRef>
              <c:f>Sheet1!$X$46:$X$51</c:f>
              <c:numCache>
                <c:formatCode>General</c:formatCode>
                <c:ptCount val="6"/>
                <c:pt idx="0">
                  <c:v>1</c:v>
                </c:pt>
                <c:pt idx="1">
                  <c:v>0.98888888888899995</c:v>
                </c:pt>
                <c:pt idx="2">
                  <c:v>0.97777777777800001</c:v>
                </c:pt>
                <c:pt idx="3">
                  <c:v>0.95555555555600002</c:v>
                </c:pt>
                <c:pt idx="4">
                  <c:v>0.9</c:v>
                </c:pt>
                <c:pt idx="5">
                  <c:v>0.88888888888899997</c:v>
                </c:pt>
              </c:numCache>
            </c:numRef>
          </c:yVal>
          <c:smooth val="0"/>
        </c:ser>
        <c:ser>
          <c:idx val="3"/>
          <c:order val="3"/>
          <c:tx>
            <c:strRef>
              <c:f>Sheet1!$Y$45</c:f>
              <c:strCache>
                <c:ptCount val="1"/>
                <c:pt idx="0">
                  <c:v>GCOD-RM(|VQ|=4)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Sheet1!$U$46:$U$51</c:f>
              <c:numCache>
                <c:formatCode>General</c:formatCode>
                <c:ptCount val="6"/>
                <c:pt idx="0">
                  <c:v>100</c:v>
                </c:pt>
                <c:pt idx="1">
                  <c:v>80</c:v>
                </c:pt>
                <c:pt idx="2">
                  <c:v>60</c:v>
                </c:pt>
                <c:pt idx="3">
                  <c:v>40</c:v>
                </c:pt>
                <c:pt idx="4">
                  <c:v>20</c:v>
                </c:pt>
                <c:pt idx="5">
                  <c:v>10</c:v>
                </c:pt>
              </c:numCache>
            </c:numRef>
          </c:xVal>
          <c:yVal>
            <c:numRef>
              <c:f>Sheet1!$Y$46:$Y$51</c:f>
              <c:numCache>
                <c:formatCode>General</c:formatCode>
                <c:ptCount val="6"/>
                <c:pt idx="0">
                  <c:v>1</c:v>
                </c:pt>
                <c:pt idx="1">
                  <c:v>0.95555555555600002</c:v>
                </c:pt>
                <c:pt idx="2">
                  <c:v>0.91111111111099996</c:v>
                </c:pt>
                <c:pt idx="3">
                  <c:v>0.9</c:v>
                </c:pt>
                <c:pt idx="4">
                  <c:v>0.86666666666699999</c:v>
                </c:pt>
                <c:pt idx="5">
                  <c:v>0.7</c:v>
                </c:pt>
              </c:numCache>
            </c:numRef>
          </c:yVal>
          <c:smooth val="0"/>
        </c:ser>
        <c:ser>
          <c:idx val="4"/>
          <c:order val="4"/>
          <c:tx>
            <c:strRef>
              <c:f>Sheet1!$Z$45</c:f>
              <c:strCache>
                <c:ptCount val="1"/>
                <c:pt idx="0">
                  <c:v>GCOD-RM(|VQ|=6)</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Sheet1!$U$46:$U$51</c:f>
              <c:numCache>
                <c:formatCode>General</c:formatCode>
                <c:ptCount val="6"/>
                <c:pt idx="0">
                  <c:v>100</c:v>
                </c:pt>
                <c:pt idx="1">
                  <c:v>80</c:v>
                </c:pt>
                <c:pt idx="2">
                  <c:v>60</c:v>
                </c:pt>
                <c:pt idx="3">
                  <c:v>40</c:v>
                </c:pt>
                <c:pt idx="4">
                  <c:v>20</c:v>
                </c:pt>
                <c:pt idx="5">
                  <c:v>10</c:v>
                </c:pt>
              </c:numCache>
            </c:numRef>
          </c:xVal>
          <c:yVal>
            <c:numRef>
              <c:f>Sheet1!$Z$46:$Z$51</c:f>
              <c:numCache>
                <c:formatCode>General</c:formatCode>
                <c:ptCount val="6"/>
                <c:pt idx="0">
                  <c:v>1</c:v>
                </c:pt>
                <c:pt idx="1">
                  <c:v>0.92222222222200001</c:v>
                </c:pt>
                <c:pt idx="2">
                  <c:v>0.87777777777800003</c:v>
                </c:pt>
                <c:pt idx="3">
                  <c:v>0.86666666666699999</c:v>
                </c:pt>
                <c:pt idx="4">
                  <c:v>0.86666666666699999</c:v>
                </c:pt>
                <c:pt idx="5">
                  <c:v>0.86666666666699999</c:v>
                </c:pt>
              </c:numCache>
            </c:numRef>
          </c:yVal>
          <c:smooth val="0"/>
        </c:ser>
        <c:ser>
          <c:idx val="5"/>
          <c:order val="5"/>
          <c:tx>
            <c:strRef>
              <c:f>Sheet1!$AA$45</c:f>
              <c:strCache>
                <c:ptCount val="1"/>
                <c:pt idx="0">
                  <c:v>GCOD-RM(|VQ|=8)</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Sheet1!$U$46:$U$51</c:f>
              <c:numCache>
                <c:formatCode>General</c:formatCode>
                <c:ptCount val="6"/>
                <c:pt idx="0">
                  <c:v>100</c:v>
                </c:pt>
                <c:pt idx="1">
                  <c:v>80</c:v>
                </c:pt>
                <c:pt idx="2">
                  <c:v>60</c:v>
                </c:pt>
                <c:pt idx="3">
                  <c:v>40</c:v>
                </c:pt>
                <c:pt idx="4">
                  <c:v>20</c:v>
                </c:pt>
                <c:pt idx="5">
                  <c:v>10</c:v>
                </c:pt>
              </c:numCache>
            </c:numRef>
          </c:xVal>
          <c:yVal>
            <c:numRef>
              <c:f>Sheet1!$AA$46:$AA$51</c:f>
              <c:numCache>
                <c:formatCode>General</c:formatCode>
                <c:ptCount val="6"/>
                <c:pt idx="0">
                  <c:v>1</c:v>
                </c:pt>
                <c:pt idx="1">
                  <c:v>0.97777777777800001</c:v>
                </c:pt>
                <c:pt idx="2">
                  <c:v>0.96666666666699996</c:v>
                </c:pt>
                <c:pt idx="3">
                  <c:v>0.98888888888899995</c:v>
                </c:pt>
                <c:pt idx="4">
                  <c:v>0.92222222222200001</c:v>
                </c:pt>
                <c:pt idx="5">
                  <c:v>0.86666666666699999</c:v>
                </c:pt>
              </c:numCache>
            </c:numRef>
          </c:yVal>
          <c:smooth val="0"/>
        </c:ser>
        <c:dLbls>
          <c:showLegendKey val="0"/>
          <c:showVal val="0"/>
          <c:showCatName val="0"/>
          <c:showSerName val="0"/>
          <c:showPercent val="0"/>
          <c:showBubbleSize val="0"/>
        </c:dLbls>
        <c:axId val="310675224"/>
        <c:axId val="310663856"/>
      </c:scatterChart>
      <c:valAx>
        <c:axId val="310675224"/>
        <c:scaling>
          <c:orientation val="minMax"/>
          <c:max val="1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nodes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3856"/>
        <c:crosses val="autoZero"/>
        <c:crossBetween val="midCat"/>
      </c:valAx>
      <c:valAx>
        <c:axId val="310663856"/>
        <c:scaling>
          <c:orientation val="minMax"/>
          <c:max val="1"/>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Precision @10</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75224"/>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63260800530967"/>
          <c:y val="4.2836687634159584E-2"/>
          <c:w val="0.74001957332915125"/>
          <c:h val="0.80591870987663539"/>
        </c:manualLayout>
      </c:layout>
      <c:scatterChart>
        <c:scatterStyle val="lineMarker"/>
        <c:varyColors val="0"/>
        <c:ser>
          <c:idx val="0"/>
          <c:order val="0"/>
          <c:tx>
            <c:strRef>
              <c:f>Sheet1!$D$45</c:f>
              <c:strCache>
                <c:ptCount val="1"/>
                <c:pt idx="0">
                  <c:v>GCOD-RS(|VQ|=4)</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Sheet1!$C$46:$C$50</c:f>
              <c:numCache>
                <c:formatCode>General</c:formatCode>
                <c:ptCount val="5"/>
                <c:pt idx="0">
                  <c:v>80</c:v>
                </c:pt>
                <c:pt idx="1">
                  <c:v>60</c:v>
                </c:pt>
                <c:pt idx="2">
                  <c:v>40</c:v>
                </c:pt>
                <c:pt idx="3">
                  <c:v>20</c:v>
                </c:pt>
                <c:pt idx="4">
                  <c:v>10</c:v>
                </c:pt>
              </c:numCache>
            </c:numRef>
          </c:xVal>
          <c:yVal>
            <c:numRef>
              <c:f>Sheet1!$D$46:$D$50</c:f>
              <c:numCache>
                <c:formatCode>General</c:formatCode>
                <c:ptCount val="5"/>
                <c:pt idx="0">
                  <c:v>0.98440860215100001</c:v>
                </c:pt>
                <c:pt idx="1">
                  <c:v>0.97275985663099995</c:v>
                </c:pt>
                <c:pt idx="2">
                  <c:v>0.93109318996400003</c:v>
                </c:pt>
                <c:pt idx="3">
                  <c:v>0.88682795698899997</c:v>
                </c:pt>
                <c:pt idx="4">
                  <c:v>0.76559139784899999</c:v>
                </c:pt>
              </c:numCache>
            </c:numRef>
          </c:yVal>
          <c:smooth val="0"/>
        </c:ser>
        <c:ser>
          <c:idx val="1"/>
          <c:order val="1"/>
          <c:tx>
            <c:strRef>
              <c:f>Sheet1!$E$45</c:f>
              <c:strCache>
                <c:ptCount val="1"/>
                <c:pt idx="0">
                  <c:v>GCOD-RS(|VQ|=6)</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Sheet1!$C$46:$C$50</c:f>
              <c:numCache>
                <c:formatCode>General</c:formatCode>
                <c:ptCount val="5"/>
                <c:pt idx="0">
                  <c:v>80</c:v>
                </c:pt>
                <c:pt idx="1">
                  <c:v>60</c:v>
                </c:pt>
                <c:pt idx="2">
                  <c:v>40</c:v>
                </c:pt>
                <c:pt idx="3">
                  <c:v>20</c:v>
                </c:pt>
                <c:pt idx="4">
                  <c:v>10</c:v>
                </c:pt>
              </c:numCache>
            </c:numRef>
          </c:xVal>
          <c:yVal>
            <c:numRef>
              <c:f>Sheet1!$E$46:$E$50</c:f>
              <c:numCache>
                <c:formatCode>General</c:formatCode>
                <c:ptCount val="5"/>
                <c:pt idx="0">
                  <c:v>0.98646953405000004</c:v>
                </c:pt>
                <c:pt idx="1">
                  <c:v>0.96984767025100005</c:v>
                </c:pt>
                <c:pt idx="2">
                  <c:v>0.95586917562700002</c:v>
                </c:pt>
                <c:pt idx="3">
                  <c:v>0.92979390680999996</c:v>
                </c:pt>
                <c:pt idx="4">
                  <c:v>0.86792114695300004</c:v>
                </c:pt>
              </c:numCache>
            </c:numRef>
          </c:yVal>
          <c:smooth val="0"/>
        </c:ser>
        <c:ser>
          <c:idx val="2"/>
          <c:order val="2"/>
          <c:tx>
            <c:strRef>
              <c:f>Sheet1!$F$45</c:f>
              <c:strCache>
                <c:ptCount val="1"/>
                <c:pt idx="0">
                  <c:v>GCOD-RS(|VQ|=8)</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Sheet1!$C$46:$C$50</c:f>
              <c:numCache>
                <c:formatCode>General</c:formatCode>
                <c:ptCount val="5"/>
                <c:pt idx="0">
                  <c:v>80</c:v>
                </c:pt>
                <c:pt idx="1">
                  <c:v>60</c:v>
                </c:pt>
                <c:pt idx="2">
                  <c:v>40</c:v>
                </c:pt>
                <c:pt idx="3">
                  <c:v>20</c:v>
                </c:pt>
                <c:pt idx="4">
                  <c:v>10</c:v>
                </c:pt>
              </c:numCache>
            </c:numRef>
          </c:xVal>
          <c:yVal>
            <c:numRef>
              <c:f>Sheet1!$F$46:$F$50</c:f>
              <c:numCache>
                <c:formatCode>General</c:formatCode>
                <c:ptCount val="5"/>
                <c:pt idx="0">
                  <c:v>0.99453405017899998</c:v>
                </c:pt>
                <c:pt idx="1">
                  <c:v>0.99027777777799997</c:v>
                </c:pt>
                <c:pt idx="2">
                  <c:v>0.98010752688199998</c:v>
                </c:pt>
                <c:pt idx="3">
                  <c:v>0.96196236559100001</c:v>
                </c:pt>
                <c:pt idx="4">
                  <c:v>0.94932795698899997</c:v>
                </c:pt>
              </c:numCache>
            </c:numRef>
          </c:yVal>
          <c:smooth val="0"/>
        </c:ser>
        <c:ser>
          <c:idx val="3"/>
          <c:order val="3"/>
          <c:tx>
            <c:strRef>
              <c:f>Sheet1!$G$45</c:f>
              <c:strCache>
                <c:ptCount val="1"/>
                <c:pt idx="0">
                  <c:v>GCOD-RM(|VQ|=4)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Sheet1!$C$46:$C$50</c:f>
              <c:numCache>
                <c:formatCode>General</c:formatCode>
                <c:ptCount val="5"/>
                <c:pt idx="0">
                  <c:v>80</c:v>
                </c:pt>
                <c:pt idx="1">
                  <c:v>60</c:v>
                </c:pt>
                <c:pt idx="2">
                  <c:v>40</c:v>
                </c:pt>
                <c:pt idx="3">
                  <c:v>20</c:v>
                </c:pt>
                <c:pt idx="4">
                  <c:v>10</c:v>
                </c:pt>
              </c:numCache>
            </c:numRef>
          </c:xVal>
          <c:yVal>
            <c:numRef>
              <c:f>Sheet1!$G$46:$G$50</c:f>
              <c:numCache>
                <c:formatCode>General</c:formatCode>
                <c:ptCount val="5"/>
                <c:pt idx="0">
                  <c:v>0.985394265233</c:v>
                </c:pt>
                <c:pt idx="1">
                  <c:v>0.96850358422899996</c:v>
                </c:pt>
                <c:pt idx="2">
                  <c:v>0.94484767025100003</c:v>
                </c:pt>
                <c:pt idx="3">
                  <c:v>0.89251792114700002</c:v>
                </c:pt>
                <c:pt idx="4">
                  <c:v>0.79090501792099999</c:v>
                </c:pt>
              </c:numCache>
            </c:numRef>
          </c:yVal>
          <c:smooth val="0"/>
        </c:ser>
        <c:ser>
          <c:idx val="4"/>
          <c:order val="4"/>
          <c:tx>
            <c:strRef>
              <c:f>Sheet1!$H$45</c:f>
              <c:strCache>
                <c:ptCount val="1"/>
                <c:pt idx="0">
                  <c:v>GCOD-RM(|VQ|=6)</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Sheet1!$C$46:$C$50</c:f>
              <c:numCache>
                <c:formatCode>General</c:formatCode>
                <c:ptCount val="5"/>
                <c:pt idx="0">
                  <c:v>80</c:v>
                </c:pt>
                <c:pt idx="1">
                  <c:v>60</c:v>
                </c:pt>
                <c:pt idx="2">
                  <c:v>40</c:v>
                </c:pt>
                <c:pt idx="3">
                  <c:v>20</c:v>
                </c:pt>
                <c:pt idx="4">
                  <c:v>10</c:v>
                </c:pt>
              </c:numCache>
            </c:numRef>
          </c:xVal>
          <c:yVal>
            <c:numRef>
              <c:f>Sheet1!$H$46:$H$50</c:f>
              <c:numCache>
                <c:formatCode>General</c:formatCode>
                <c:ptCount val="5"/>
                <c:pt idx="0">
                  <c:v>0.99014336917599999</c:v>
                </c:pt>
                <c:pt idx="1">
                  <c:v>0.97992831541199998</c:v>
                </c:pt>
                <c:pt idx="2">
                  <c:v>0.96411290322599996</c:v>
                </c:pt>
                <c:pt idx="3">
                  <c:v>0.94560931899599998</c:v>
                </c:pt>
                <c:pt idx="4">
                  <c:v>0.89771505376299998</c:v>
                </c:pt>
              </c:numCache>
            </c:numRef>
          </c:yVal>
          <c:smooth val="0"/>
        </c:ser>
        <c:ser>
          <c:idx val="5"/>
          <c:order val="5"/>
          <c:tx>
            <c:strRef>
              <c:f>Sheet1!$I$45</c:f>
              <c:strCache>
                <c:ptCount val="1"/>
                <c:pt idx="0">
                  <c:v>GCOD-RM(|VQ|=8)</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Sheet1!$C$46:$C$50</c:f>
              <c:numCache>
                <c:formatCode>General</c:formatCode>
                <c:ptCount val="5"/>
                <c:pt idx="0">
                  <c:v>80</c:v>
                </c:pt>
                <c:pt idx="1">
                  <c:v>60</c:v>
                </c:pt>
                <c:pt idx="2">
                  <c:v>40</c:v>
                </c:pt>
                <c:pt idx="3">
                  <c:v>20</c:v>
                </c:pt>
                <c:pt idx="4">
                  <c:v>10</c:v>
                </c:pt>
              </c:numCache>
            </c:numRef>
          </c:xVal>
          <c:yVal>
            <c:numRef>
              <c:f>Sheet1!$I$46:$I$50</c:f>
              <c:numCache>
                <c:formatCode>General</c:formatCode>
                <c:ptCount val="5"/>
                <c:pt idx="0">
                  <c:v>0.993548387097</c:v>
                </c:pt>
                <c:pt idx="1">
                  <c:v>0.99054659498200004</c:v>
                </c:pt>
                <c:pt idx="2">
                  <c:v>0.98503584229399999</c:v>
                </c:pt>
                <c:pt idx="3">
                  <c:v>0.96720430107499999</c:v>
                </c:pt>
                <c:pt idx="4">
                  <c:v>0.93396057347700001</c:v>
                </c:pt>
              </c:numCache>
            </c:numRef>
          </c:yVal>
          <c:smooth val="0"/>
        </c:ser>
        <c:dLbls>
          <c:showLegendKey val="0"/>
          <c:showVal val="0"/>
          <c:showCatName val="0"/>
          <c:showSerName val="0"/>
          <c:showPercent val="0"/>
          <c:showBubbleSize val="0"/>
        </c:dLbls>
        <c:axId val="310664248"/>
        <c:axId val="310665032"/>
      </c:scatterChart>
      <c:valAx>
        <c:axId val="310664248"/>
        <c:scaling>
          <c:orientation val="minMax"/>
          <c:max val="8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nodes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5032"/>
        <c:crosses val="autoZero"/>
        <c:crossBetween val="midCat"/>
      </c:valAx>
      <c:valAx>
        <c:axId val="31066503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Spearman's Rank Correlation Coefficient</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4248"/>
        <c:crosses val="autoZero"/>
        <c:crossBetween val="midCat"/>
      </c:valAx>
      <c:spPr>
        <a:noFill/>
        <a:ln>
          <a:noFill/>
        </a:ln>
        <a:effectLst/>
      </c:spPr>
    </c:plotArea>
    <c:legend>
      <c:legendPos val="b"/>
      <c:layout>
        <c:manualLayout>
          <c:xMode val="edge"/>
          <c:yMode val="edge"/>
          <c:x val="0.53380524846748079"/>
          <c:y val="0.37772437064245062"/>
          <c:w val="0.46619479915557183"/>
          <c:h val="0.4388474352440227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|V</a:t>
            </a:r>
            <a:r>
              <a:rPr lang="en-IN" baseline="-25000"/>
              <a:t>Q</a:t>
            </a:r>
            <a:r>
              <a:rPr lang="en-IN"/>
              <a:t>|=4</a:t>
            </a:r>
          </a:p>
          <a:p>
            <a:pPr>
              <a:defRPr/>
            </a:pPr>
            <a:endParaRPr lang="en-IN"/>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035383344791952"/>
          <c:y val="0.17171296296296296"/>
          <c:w val="0.71295083172264095"/>
          <c:h val="0.62271617089530473"/>
        </c:manualLayout>
      </c:layout>
      <c:scatterChart>
        <c:scatterStyle val="lineMarker"/>
        <c:varyColors val="0"/>
        <c:ser>
          <c:idx val="0"/>
          <c:order val="0"/>
          <c:tx>
            <c:v>GCOD-RM</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'|Q| = 4'!$B$3:$B$7</c:f>
              <c:numCache>
                <c:formatCode>General</c:formatCode>
                <c:ptCount val="5"/>
                <c:pt idx="0">
                  <c:v>801.30778821299998</c:v>
                </c:pt>
                <c:pt idx="1">
                  <c:v>739.86334376900004</c:v>
                </c:pt>
                <c:pt idx="2">
                  <c:v>642.97445488000005</c:v>
                </c:pt>
                <c:pt idx="3">
                  <c:v>509.97445488</c:v>
                </c:pt>
                <c:pt idx="4">
                  <c:v>449.41889932399999</c:v>
                </c:pt>
              </c:numCache>
            </c:numRef>
          </c:xVal>
          <c:yVal>
            <c:numRef>
              <c:f>'|Q| = 4'!$C$3:$C$7</c:f>
              <c:numCache>
                <c:formatCode>General</c:formatCode>
                <c:ptCount val="5"/>
                <c:pt idx="0">
                  <c:v>0.985394265233</c:v>
                </c:pt>
                <c:pt idx="1">
                  <c:v>0.96850358422899996</c:v>
                </c:pt>
                <c:pt idx="2">
                  <c:v>0.94484767025100003</c:v>
                </c:pt>
                <c:pt idx="3">
                  <c:v>0.89251792114700002</c:v>
                </c:pt>
                <c:pt idx="4">
                  <c:v>0.79090501792099999</c:v>
                </c:pt>
              </c:numCache>
            </c:numRef>
          </c:yVal>
          <c:smooth val="0"/>
        </c:ser>
        <c:ser>
          <c:idx val="1"/>
          <c:order val="1"/>
          <c:tx>
            <c:v>GCOD-RS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'|Q| = 4'!$L$3:$L$7</c:f>
              <c:numCache>
                <c:formatCode>General</c:formatCode>
                <c:ptCount val="5"/>
                <c:pt idx="0">
                  <c:v>551.77777777799997</c:v>
                </c:pt>
                <c:pt idx="1">
                  <c:v>460.77777777799997</c:v>
                </c:pt>
                <c:pt idx="2">
                  <c:v>355.11111111100001</c:v>
                </c:pt>
                <c:pt idx="3">
                  <c:v>245.66666666699999</c:v>
                </c:pt>
                <c:pt idx="4">
                  <c:v>191.66666666699999</c:v>
                </c:pt>
              </c:numCache>
            </c:numRef>
          </c:xVal>
          <c:yVal>
            <c:numRef>
              <c:f>'|Q| = 4'!$M$3:$M$7</c:f>
              <c:numCache>
                <c:formatCode>General</c:formatCode>
                <c:ptCount val="5"/>
                <c:pt idx="0">
                  <c:v>0.98440860215100001</c:v>
                </c:pt>
                <c:pt idx="1">
                  <c:v>0.97275985663099995</c:v>
                </c:pt>
                <c:pt idx="2">
                  <c:v>0.93109318996400003</c:v>
                </c:pt>
                <c:pt idx="3">
                  <c:v>0.88682795698899997</c:v>
                </c:pt>
                <c:pt idx="4">
                  <c:v>0.76559139784899999</c:v>
                </c:pt>
              </c:numCache>
            </c:numRef>
          </c:yVal>
          <c:smooth val="0"/>
        </c:ser>
        <c:dLbls>
          <c:showLegendKey val="0"/>
          <c:showVal val="0"/>
          <c:showCatName val="0"/>
          <c:showSerName val="0"/>
          <c:showPercent val="0"/>
          <c:showBubbleSize val="0"/>
        </c:dLbls>
        <c:axId val="310667384"/>
        <c:axId val="310672088"/>
      </c:scatterChart>
      <c:valAx>
        <c:axId val="310667384"/>
        <c:scaling>
          <c:orientation val="minMax"/>
          <c:max val="850"/>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Time (ms)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72088"/>
        <c:crosses val="autoZero"/>
        <c:crossBetween val="midCat"/>
      </c:valAx>
      <c:valAx>
        <c:axId val="31067208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Spearman's Rank Correlation Coefficient</a:t>
                </a:r>
              </a:p>
            </c:rich>
          </c:tx>
          <c:layout>
            <c:manualLayout>
              <c:xMode val="edge"/>
              <c:yMode val="edge"/>
              <c:x val="1.2553138496495414E-2"/>
              <c:y val="0.11115341657103159"/>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7384"/>
        <c:crosses val="autoZero"/>
        <c:crossBetween val="midCat"/>
      </c:valAx>
      <c:spPr>
        <a:noFill/>
        <a:ln>
          <a:noFill/>
        </a:ln>
        <a:effectLst/>
      </c:spPr>
    </c:plotArea>
    <c:legend>
      <c:legendPos val="r"/>
      <c:layout>
        <c:manualLayout>
          <c:xMode val="edge"/>
          <c:yMode val="edge"/>
          <c:x val="0.65497134733158358"/>
          <c:y val="0.60726778944298621"/>
          <c:w val="0.26040135013802235"/>
          <c:h val="0.1562510936132983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|V</a:t>
            </a:r>
            <a:r>
              <a:rPr lang="en-IN" baseline="-25000"/>
              <a:t>Q</a:t>
            </a:r>
            <a:r>
              <a:rPr lang="en-IN"/>
              <a:t>|=6</a:t>
            </a:r>
          </a:p>
          <a:p>
            <a:pPr>
              <a:defRPr/>
            </a:pPr>
            <a:endParaRPr lang="en-IN"/>
          </a:p>
        </c:rich>
      </c:tx>
      <c:layout>
        <c:manualLayout>
          <c:xMode val="edge"/>
          <c:yMode val="edge"/>
          <c:x val="0.44669444444444445"/>
          <c:y val="1.851851851851851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957404212447086"/>
          <c:y val="0.17171296296296296"/>
          <c:w val="0.69373062304608957"/>
          <c:h val="0.62271617089530473"/>
        </c:manualLayout>
      </c:layout>
      <c:scatterChart>
        <c:scatterStyle val="lineMarker"/>
        <c:varyColors val="0"/>
        <c:ser>
          <c:idx val="0"/>
          <c:order val="0"/>
          <c:tx>
            <c:v>GCOD-RM</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'|Q| = 6'!$B$3:$B$7</c:f>
              <c:numCache>
                <c:formatCode>General</c:formatCode>
                <c:ptCount val="5"/>
                <c:pt idx="0">
                  <c:v>2037.5316202399999</c:v>
                </c:pt>
                <c:pt idx="1">
                  <c:v>1881.1982869000001</c:v>
                </c:pt>
                <c:pt idx="2">
                  <c:v>1677.97606468</c:v>
                </c:pt>
                <c:pt idx="3">
                  <c:v>1269.97606468</c:v>
                </c:pt>
                <c:pt idx="4">
                  <c:v>1115.0871757899999</c:v>
                </c:pt>
              </c:numCache>
            </c:numRef>
          </c:xVal>
          <c:yVal>
            <c:numRef>
              <c:f>'|Q| = 6'!$C$3:$C$7</c:f>
              <c:numCache>
                <c:formatCode>General</c:formatCode>
                <c:ptCount val="5"/>
                <c:pt idx="0">
                  <c:v>0.99014336917599999</c:v>
                </c:pt>
                <c:pt idx="1">
                  <c:v>0.97992831541199998</c:v>
                </c:pt>
                <c:pt idx="2">
                  <c:v>0.96411290322599996</c:v>
                </c:pt>
                <c:pt idx="3">
                  <c:v>0.94560931899599998</c:v>
                </c:pt>
                <c:pt idx="4">
                  <c:v>0.89771505376299998</c:v>
                </c:pt>
              </c:numCache>
            </c:numRef>
          </c:yVal>
          <c:smooth val="0"/>
        </c:ser>
        <c:ser>
          <c:idx val="1"/>
          <c:order val="1"/>
          <c:tx>
            <c:v>GCOD-RS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'|Q| = 6'!$L$3:$L$7</c:f>
              <c:numCache>
                <c:formatCode>General</c:formatCode>
                <c:ptCount val="5"/>
                <c:pt idx="0">
                  <c:v>2093.7777777800002</c:v>
                </c:pt>
                <c:pt idx="1">
                  <c:v>1959.8888888900001</c:v>
                </c:pt>
                <c:pt idx="2">
                  <c:v>1657.33333333</c:v>
                </c:pt>
                <c:pt idx="3">
                  <c:v>1122.77777778</c:v>
                </c:pt>
                <c:pt idx="4">
                  <c:v>829.22222222200003</c:v>
                </c:pt>
              </c:numCache>
            </c:numRef>
          </c:xVal>
          <c:yVal>
            <c:numRef>
              <c:f>'|Q| = 6'!$M$3:$M$7</c:f>
              <c:numCache>
                <c:formatCode>General</c:formatCode>
                <c:ptCount val="5"/>
                <c:pt idx="0">
                  <c:v>0.98646953405000004</c:v>
                </c:pt>
                <c:pt idx="1">
                  <c:v>0.96984767025100005</c:v>
                </c:pt>
                <c:pt idx="2">
                  <c:v>0.95586917562700002</c:v>
                </c:pt>
                <c:pt idx="3">
                  <c:v>0.92979390680999996</c:v>
                </c:pt>
                <c:pt idx="4">
                  <c:v>0.86792114695300004</c:v>
                </c:pt>
              </c:numCache>
            </c:numRef>
          </c:yVal>
          <c:smooth val="0"/>
        </c:ser>
        <c:dLbls>
          <c:showLegendKey val="0"/>
          <c:showVal val="0"/>
          <c:showCatName val="0"/>
          <c:showSerName val="0"/>
          <c:showPercent val="0"/>
          <c:showBubbleSize val="0"/>
        </c:dLbls>
        <c:axId val="310665816"/>
        <c:axId val="310666600"/>
      </c:scatterChart>
      <c:valAx>
        <c:axId val="310665816"/>
        <c:scaling>
          <c:orientation val="minMax"/>
          <c:max val="2100"/>
          <c:min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Time (ms)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6600"/>
        <c:crosses val="autoZero"/>
        <c:crossBetween val="midCat"/>
      </c:valAx>
      <c:valAx>
        <c:axId val="310666600"/>
        <c:scaling>
          <c:orientation val="minMax"/>
          <c:max val="1"/>
          <c:min val="0.85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Spearman's Rank Correlation Coefficient</a:t>
                </a:r>
              </a:p>
            </c:rich>
          </c:tx>
          <c:layout>
            <c:manualLayout>
              <c:xMode val="edge"/>
              <c:yMode val="edge"/>
              <c:x val="3.4593365013428361E-3"/>
              <c:y val="0.2272101102969065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5816"/>
        <c:crosses val="autoZero"/>
        <c:crossBetween val="midCat"/>
      </c:valAx>
      <c:spPr>
        <a:noFill/>
        <a:ln>
          <a:noFill/>
        </a:ln>
        <a:effectLst/>
      </c:spPr>
    </c:plotArea>
    <c:legend>
      <c:legendPos val="r"/>
      <c:layout>
        <c:manualLayout>
          <c:xMode val="edge"/>
          <c:yMode val="edge"/>
          <c:x val="0.65497134733158358"/>
          <c:y val="0.60726778944298621"/>
          <c:w val="0.27024549004480636"/>
          <c:h val="0.1562510936132983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|V</a:t>
            </a:r>
            <a:r>
              <a:rPr lang="en-IN" baseline="-25000"/>
              <a:t>Q</a:t>
            </a:r>
            <a:r>
              <a:rPr lang="en-IN"/>
              <a:t>|=8</a:t>
            </a:r>
          </a:p>
          <a:p>
            <a:pPr>
              <a:defRPr/>
            </a:pPr>
            <a:endParaRPr lang="en-IN"/>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819272271409192"/>
          <c:y val="0.17171296296296296"/>
          <c:w val="0.68511206018293302"/>
          <c:h val="0.62271617089530473"/>
        </c:manualLayout>
      </c:layout>
      <c:scatterChart>
        <c:scatterStyle val="lineMarker"/>
        <c:varyColors val="0"/>
        <c:ser>
          <c:idx val="0"/>
          <c:order val="0"/>
          <c:tx>
            <c:v>GCOD-RM</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'|Q| = 8'!$B$3:$B$7</c:f>
              <c:numCache>
                <c:formatCode>General</c:formatCode>
                <c:ptCount val="5"/>
                <c:pt idx="0">
                  <c:v>10011.4307783</c:v>
                </c:pt>
                <c:pt idx="1">
                  <c:v>8054.87522274</c:v>
                </c:pt>
                <c:pt idx="2">
                  <c:v>6844.87522274</c:v>
                </c:pt>
                <c:pt idx="3">
                  <c:v>3028.7641116200002</c:v>
                </c:pt>
                <c:pt idx="4">
                  <c:v>2391.9863338499999</c:v>
                </c:pt>
              </c:numCache>
            </c:numRef>
          </c:xVal>
          <c:yVal>
            <c:numRef>
              <c:f>'|Q| = 8'!$C$3:$C$7</c:f>
              <c:numCache>
                <c:formatCode>General</c:formatCode>
                <c:ptCount val="5"/>
                <c:pt idx="0">
                  <c:v>0.993548387097</c:v>
                </c:pt>
                <c:pt idx="1">
                  <c:v>0.99054659498200004</c:v>
                </c:pt>
                <c:pt idx="2">
                  <c:v>0.98503584229399999</c:v>
                </c:pt>
                <c:pt idx="3">
                  <c:v>0.96720430107499999</c:v>
                </c:pt>
                <c:pt idx="4">
                  <c:v>0.93396057347700001</c:v>
                </c:pt>
              </c:numCache>
            </c:numRef>
          </c:yVal>
          <c:smooth val="0"/>
        </c:ser>
        <c:ser>
          <c:idx val="1"/>
          <c:order val="1"/>
          <c:tx>
            <c:v>GCOD-RS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'|Q| = 8'!$L$3:$L$7</c:f>
              <c:numCache>
                <c:formatCode>General</c:formatCode>
                <c:ptCount val="5"/>
                <c:pt idx="0">
                  <c:v>10069.888888900001</c:v>
                </c:pt>
                <c:pt idx="1">
                  <c:v>7761.7777777800002</c:v>
                </c:pt>
                <c:pt idx="2">
                  <c:v>5845.7777777800002</c:v>
                </c:pt>
                <c:pt idx="3">
                  <c:v>3694.2222222199998</c:v>
                </c:pt>
                <c:pt idx="4">
                  <c:v>2874.3333333300002</c:v>
                </c:pt>
              </c:numCache>
            </c:numRef>
          </c:xVal>
          <c:yVal>
            <c:numRef>
              <c:f>'|Q| = 8'!$M$3:$M$7</c:f>
              <c:numCache>
                <c:formatCode>General</c:formatCode>
                <c:ptCount val="5"/>
                <c:pt idx="0">
                  <c:v>0.99453405017899998</c:v>
                </c:pt>
                <c:pt idx="1">
                  <c:v>0.99027777777799997</c:v>
                </c:pt>
                <c:pt idx="2">
                  <c:v>0.98010752688199998</c:v>
                </c:pt>
                <c:pt idx="3">
                  <c:v>0.96196236559100001</c:v>
                </c:pt>
                <c:pt idx="4">
                  <c:v>0.94932795698899997</c:v>
                </c:pt>
              </c:numCache>
            </c:numRef>
          </c:yVal>
          <c:smooth val="0"/>
        </c:ser>
        <c:dLbls>
          <c:showLegendKey val="0"/>
          <c:showVal val="0"/>
          <c:showCatName val="0"/>
          <c:showSerName val="0"/>
          <c:showPercent val="0"/>
          <c:showBubbleSize val="0"/>
        </c:dLbls>
        <c:axId val="310668560"/>
        <c:axId val="310668952"/>
      </c:scatterChart>
      <c:valAx>
        <c:axId val="310668560"/>
        <c:scaling>
          <c:orientation val="minMax"/>
          <c:max val="11000"/>
          <c:min val="23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Time (ms)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8952"/>
        <c:crosses val="autoZero"/>
        <c:crossBetween val="midCat"/>
      </c:valAx>
      <c:valAx>
        <c:axId val="310668952"/>
        <c:scaling>
          <c:orientation val="minMax"/>
          <c:max val="1"/>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Spearman's Rank Correlation Coefficient</a:t>
                </a:r>
                <a:endParaRPr lang="en-US"/>
              </a:p>
            </c:rich>
          </c:tx>
          <c:layout>
            <c:manualLayout>
              <c:xMode val="edge"/>
              <c:yMode val="edge"/>
              <c:x val="2.5000027957732377E-2"/>
              <c:y val="0.1300709055388011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10668560"/>
        <c:crosses val="autoZero"/>
        <c:crossBetween val="midCat"/>
      </c:valAx>
      <c:spPr>
        <a:noFill/>
        <a:ln>
          <a:noFill/>
        </a:ln>
        <a:effectLst/>
      </c:spPr>
    </c:plotArea>
    <c:legend>
      <c:legendPos val="r"/>
      <c:layout>
        <c:manualLayout>
          <c:xMode val="edge"/>
          <c:yMode val="edge"/>
          <c:x val="0.64644987122668474"/>
          <c:y val="0.60943662657642317"/>
          <c:w val="0.29887892726280502"/>
          <c:h val="0.167067475687853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29F74-2399-4FF5-A24D-AFAE85E45DEF}" type="datetimeFigureOut">
              <a:rPr lang="en-IN" smtClean="0"/>
              <a:t>09-08-2015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7CBCC-41FD-4DA5-8DBB-00A09396953C}" type="slidenum">
              <a:rPr lang="en-IN" smtClean="0"/>
              <a:t>‹#›</a:t>
            </a:fld>
            <a:endParaRPr lang="en-IN"/>
          </a:p>
        </p:txBody>
      </p:sp>
    </p:spTree>
    <p:extLst>
      <p:ext uri="{BB962C8B-B14F-4D97-AF65-F5344CB8AC3E}">
        <p14:creationId xmlns:p14="http://schemas.microsoft.com/office/powerpoint/2010/main" val="41514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3043E3-646F-4C41-A98A-1BA351B9E4C2}" type="slidenum">
              <a:rPr lang="en-US" smtClean="0"/>
              <a:t>1</a:t>
            </a:fld>
            <a:endParaRPr lang="en-US"/>
          </a:p>
        </p:txBody>
      </p:sp>
    </p:spTree>
    <p:extLst>
      <p:ext uri="{BB962C8B-B14F-4D97-AF65-F5344CB8AC3E}">
        <p14:creationId xmlns:p14="http://schemas.microsoft.com/office/powerpoint/2010/main" val="196241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Next we map these edges to the respective cuboids</a:t>
            </a:r>
            <a:r>
              <a:rPr lang="en-IN" baseline="0" dirty="0" smtClean="0"/>
              <a:t> and compute the GCOutlier Score. If we rank the cuboids, we see that cuboid X1 Y1 and X1 Y1 X2 are the top 2 GCOutlier.</a:t>
            </a:r>
          </a:p>
          <a:p>
            <a:endParaRPr lang="en-IN" baseline="0" dirty="0" smtClean="0"/>
          </a:p>
          <a:p>
            <a:r>
              <a:rPr lang="en-IN" baseline="0" dirty="0" smtClean="0"/>
              <a:t>Notice that we are not interested in obtaining all the matches of the cuboids. We only want to know the ranking of the cuboids. Computation of all the matches for a given query is expensive. Can we approximate?</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11</a:t>
            </a:fld>
            <a:endParaRPr lang="en-IN"/>
          </a:p>
        </p:txBody>
      </p:sp>
    </p:spTree>
    <p:extLst>
      <p:ext uri="{BB962C8B-B14F-4D97-AF65-F5344CB8AC3E}">
        <p14:creationId xmlns:p14="http://schemas.microsoft.com/office/powerpoint/2010/main" val="127625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propose two approaches</a:t>
            </a:r>
            <a:r>
              <a:rPr lang="en-IN" baseline="0" dirty="0" smtClean="0"/>
              <a:t> for the Graph Cuboid Outlier Detection Problem</a:t>
            </a:r>
          </a:p>
          <a:p>
            <a:endParaRPr lang="en-IN" baseline="0" dirty="0" smtClean="0"/>
          </a:p>
          <a:p>
            <a:pPr marL="228600" indent="-228600">
              <a:buAutoNum type="arabicPeriod"/>
            </a:pPr>
            <a:r>
              <a:rPr lang="en-IN" baseline="0" dirty="0" smtClean="0"/>
              <a:t>Using random sampling</a:t>
            </a:r>
          </a:p>
          <a:p>
            <a:pPr marL="228600" indent="-228600">
              <a:buAutoNum type="arabicPeriod"/>
            </a:pPr>
            <a:r>
              <a:rPr lang="en-IN" baseline="0" dirty="0" smtClean="0"/>
              <a:t>Using regression models</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12</a:t>
            </a:fld>
            <a:endParaRPr lang="en-IN"/>
          </a:p>
        </p:txBody>
      </p:sp>
    </p:spTree>
    <p:extLst>
      <p:ext uri="{BB962C8B-B14F-4D97-AF65-F5344CB8AC3E}">
        <p14:creationId xmlns:p14="http://schemas.microsoft.com/office/powerpoint/2010/main" val="2832650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random sampling</a:t>
            </a:r>
            <a:r>
              <a:rPr lang="en-IN" baseline="0" dirty="0" smtClean="0"/>
              <a:t> algorithm is an adaptation of the baseline algorithm where instead of growing the matches from all the candidate nodes, we grow the matches from  a random sample of the candidate nodes. We hope that the random sampling would affect all the graph cuboids equally and thus the relative ranking of the graph cuboid would stay the same. </a:t>
            </a:r>
            <a:r>
              <a:rPr lang="en-IN" dirty="0" smtClean="0"/>
              <a:t>However, random sampling is dumb.</a:t>
            </a:r>
            <a:r>
              <a:rPr lang="en-IN" baseline="0" dirty="0" smtClean="0"/>
              <a:t> If we use a very small sample of the candidate nodes, we might get a poor accuracy on the graph cuboids outlier. Thus, we try to explore a smarter way. In the regression model approach we do a more principled sampling. </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13</a:t>
            </a:fld>
            <a:endParaRPr lang="en-IN"/>
          </a:p>
        </p:txBody>
      </p:sp>
    </p:spTree>
    <p:extLst>
      <p:ext uri="{BB962C8B-B14F-4D97-AF65-F5344CB8AC3E}">
        <p14:creationId xmlns:p14="http://schemas.microsoft.com/office/powerpoint/2010/main" val="343541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 The offline index construction phase</a:t>
            </a:r>
            <a:r>
              <a:rPr lang="en-IN" baseline="0" dirty="0" smtClean="0"/>
              <a:t> remains the same.</a:t>
            </a:r>
          </a:p>
          <a:p>
            <a:r>
              <a:rPr lang="en-IN" baseline="0" dirty="0" smtClean="0"/>
              <a:t>2. 3.  In the online index construction phase, after obtaining the candidate nodes, we rank the candidate nodes by the probability scores obtained from a node regression model to obtain a more refined nodes.</a:t>
            </a:r>
          </a:p>
          <a:p>
            <a:r>
              <a:rPr lang="en-IN" baseline="0" dirty="0" smtClean="0"/>
              <a:t>4. We obtain the node regression model by generating a small number of matches from a small sample of candidate nodes and train the node regression model. </a:t>
            </a:r>
          </a:p>
          <a:p>
            <a:r>
              <a:rPr lang="en-IN" baseline="0" dirty="0" smtClean="0"/>
              <a:t>5. After obtaining the refined list of candidate nodes, we obtain the matches of the query Q</a:t>
            </a:r>
          </a:p>
          <a:p>
            <a:r>
              <a:rPr lang="en-IN" baseline="0" dirty="0" smtClean="0"/>
              <a:t>6. Next, like the baseline algorithm, we map the matches to the cuboid, compute the GCOutlier score using the cuboid edge count list and return the top K outlier list </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14</a:t>
            </a:fld>
            <a:endParaRPr lang="en-IN"/>
          </a:p>
        </p:txBody>
      </p:sp>
    </p:spTree>
    <p:extLst>
      <p:ext uri="{BB962C8B-B14F-4D97-AF65-F5344CB8AC3E}">
        <p14:creationId xmlns:p14="http://schemas.microsoft.com/office/powerpoint/2010/main" val="338332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features used to build the node regression model</a:t>
            </a:r>
            <a:r>
              <a:rPr lang="en-IN" baseline="0" dirty="0" smtClean="0"/>
              <a:t> capture the neighbourhood topology of the vertices. </a:t>
            </a:r>
          </a:p>
          <a:p>
            <a:endParaRPr lang="en-IN" baseline="0" dirty="0" smtClean="0"/>
          </a:p>
          <a:p>
            <a:r>
              <a:rPr lang="en-IN" baseline="0" dirty="0" smtClean="0"/>
              <a:t>The graph topology captures the number of nodes in the d-hop neighbourhood of the node.</a:t>
            </a:r>
          </a:p>
          <a:p>
            <a:r>
              <a:rPr lang="en-IN" baseline="0" dirty="0" smtClean="0"/>
              <a:t>The Graph vs Query topology indicate, </a:t>
            </a:r>
            <a:r>
              <a:rPr lang="en-IN" sz="1200" b="0" i="0" u="none" strike="noStrike" kern="1200" baseline="0" dirty="0" smtClean="0">
                <a:solidFill>
                  <a:schemeClr val="tx1"/>
                </a:solidFill>
                <a:latin typeface="+mn-lt"/>
                <a:ea typeface="+mn-ea"/>
                <a:cs typeface="+mn-cs"/>
              </a:rPr>
              <a:t>how loose a superset the graph node neighbourhood is compared to the expected query node neighbourhood</a:t>
            </a:r>
          </a:p>
          <a:p>
            <a:r>
              <a:rPr lang="en-IN" sz="1200" b="0" i="0" u="none" strike="noStrike" kern="1200" baseline="0" dirty="0" smtClean="0">
                <a:solidFill>
                  <a:schemeClr val="tx1"/>
                </a:solidFill>
                <a:latin typeface="+mn-lt"/>
                <a:ea typeface="+mn-ea"/>
                <a:cs typeface="+mn-cs"/>
              </a:rPr>
              <a:t>We also use the total degree of the node, type-wise degree of the node and the total number of the d-hop neighbours of the node as the features for the model</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15</a:t>
            </a:fld>
            <a:endParaRPr lang="en-IN"/>
          </a:p>
        </p:txBody>
      </p:sp>
    </p:spTree>
    <p:extLst>
      <p:ext uri="{BB962C8B-B14F-4D97-AF65-F5344CB8AC3E}">
        <p14:creationId xmlns:p14="http://schemas.microsoft.com/office/powerpoint/2010/main" val="171824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IN" dirty="0" smtClean="0"/>
                  <a:t>We conduct extensive experiments</a:t>
                </a:r>
                <a:r>
                  <a:rPr lang="en-IN" baseline="0" dirty="0" smtClean="0"/>
                  <a:t> on the Synthetic network as well as do case studies on real network. The synthetic networks are generated with graph of the order  </a:t>
                </a:r>
                <a14:m>
                  <m:oMath xmlns:m="http://schemas.openxmlformats.org/officeDocument/2006/math">
                    <m:sSup>
                      <m:sSupPr>
                        <m:ctrlPr>
                          <a:rPr lang="en-IN" sz="1200" i="1" smtClean="0">
                            <a:latin typeface="Cambria Math" panose="02040503050406030204" pitchFamily="18" charset="0"/>
                          </a:rPr>
                        </m:ctrlPr>
                      </m:sSupPr>
                      <m:e>
                        <m:r>
                          <a:rPr lang="en-IN" sz="1200" i="1">
                            <a:latin typeface="Cambria Math" panose="02040503050406030204" pitchFamily="18" charset="0"/>
                          </a:rPr>
                          <m:t>10</m:t>
                        </m:r>
                      </m:e>
                      <m:sup>
                        <m:r>
                          <a:rPr lang="en-IN" sz="1200" i="1">
                            <a:latin typeface="Cambria Math" panose="02040503050406030204" pitchFamily="18" charset="0"/>
                          </a:rPr>
                          <m:t>3</m:t>
                        </m:r>
                      </m:sup>
                    </m:sSup>
                  </m:oMath>
                </a14:m>
                <a:r>
                  <a:rPr lang="en-IN" sz="1200" dirty="0"/>
                  <a:t>,</a:t>
                </a:r>
                <a14:m>
                  <m:oMath xmlns:m="http://schemas.openxmlformats.org/officeDocument/2006/math">
                    <m:r>
                      <a:rPr lang="en-IN" sz="1200">
                        <a:latin typeface="Cambria Math" panose="02040503050406030204" pitchFamily="18" charset="0"/>
                      </a:rPr>
                      <m:t>   </m:t>
                    </m:r>
                    <m:sSup>
                      <m:sSupPr>
                        <m:ctrlPr>
                          <a:rPr lang="en-IN" sz="1200" i="1">
                            <a:latin typeface="Cambria Math" panose="02040503050406030204" pitchFamily="18" charset="0"/>
                          </a:rPr>
                        </m:ctrlPr>
                      </m:sSupPr>
                      <m:e>
                        <m:r>
                          <a:rPr lang="en-IN" sz="1200" i="1">
                            <a:latin typeface="Cambria Math" panose="02040503050406030204" pitchFamily="18" charset="0"/>
                          </a:rPr>
                          <m:t>10</m:t>
                        </m:r>
                      </m:e>
                      <m:sup>
                        <m:r>
                          <a:rPr lang="en-IN" sz="1200" i="1">
                            <a:latin typeface="Cambria Math" panose="02040503050406030204" pitchFamily="18" charset="0"/>
                          </a:rPr>
                          <m:t>4</m:t>
                        </m:r>
                      </m:sup>
                    </m:sSup>
                  </m:oMath>
                </a14:m>
                <a:r>
                  <a:rPr lang="en-IN" sz="1200" dirty="0"/>
                  <a:t>, </a:t>
                </a:r>
                <a14:m>
                  <m:oMath xmlns:m="http://schemas.openxmlformats.org/officeDocument/2006/math">
                    <m:sSup>
                      <m:sSupPr>
                        <m:ctrlPr>
                          <a:rPr lang="en-IN" sz="1200" i="1">
                            <a:latin typeface="Cambria Math" panose="02040503050406030204" pitchFamily="18" charset="0"/>
                          </a:rPr>
                        </m:ctrlPr>
                      </m:sSupPr>
                      <m:e>
                        <m:r>
                          <a:rPr lang="en-IN" sz="1200" i="1">
                            <a:latin typeface="Cambria Math" panose="02040503050406030204" pitchFamily="18" charset="0"/>
                          </a:rPr>
                          <m:t>10</m:t>
                        </m:r>
                      </m:e>
                      <m:sup>
                        <m:r>
                          <a:rPr lang="en-IN" sz="1200" i="1">
                            <a:latin typeface="Cambria Math" panose="02040503050406030204" pitchFamily="18" charset="0"/>
                          </a:rPr>
                          <m:t>5</m:t>
                        </m:r>
                      </m:sup>
                    </m:sSup>
                  </m:oMath>
                </a14:m>
                <a:r>
                  <a:rPr lang="en-IN" sz="1200" dirty="0"/>
                  <a:t>, </a:t>
                </a:r>
                <a14:m>
                  <m:oMath xmlns:m="http://schemas.openxmlformats.org/officeDocument/2006/math">
                    <m:sSup>
                      <m:sSupPr>
                        <m:ctrlPr>
                          <a:rPr lang="en-IN" sz="1200" i="1">
                            <a:latin typeface="Cambria Math" panose="02040503050406030204" pitchFamily="18" charset="0"/>
                          </a:rPr>
                        </m:ctrlPr>
                      </m:sSupPr>
                      <m:e>
                        <m:r>
                          <a:rPr lang="en-IN" sz="1200" i="1">
                            <a:latin typeface="Cambria Math" panose="02040503050406030204" pitchFamily="18" charset="0"/>
                          </a:rPr>
                          <m:t>10</m:t>
                        </m:r>
                      </m:e>
                      <m:sup>
                        <m:r>
                          <a:rPr lang="en-IN" sz="1200" i="1">
                            <a:latin typeface="Cambria Math" panose="02040503050406030204" pitchFamily="18" charset="0"/>
                          </a:rPr>
                          <m:t>6</m:t>
                        </m:r>
                      </m:sup>
                    </m:sSup>
                  </m:oMath>
                </a14:m>
                <a:r>
                  <a:rPr lang="en-IN" sz="1200" dirty="0"/>
                  <a:t> nodes </a:t>
                </a:r>
                <a:r>
                  <a:rPr lang="en-IN" sz="1200" dirty="0" smtClean="0"/>
                  <a:t>where the number of edges is set to 10 times the number of nodes. Each node is assigned a random type from 1 to 15.  Each node is assigned a random projection attribute value between 1 and 5.</a:t>
                </a:r>
              </a:p>
              <a:p>
                <a:pPr marL="0" indent="0" algn="just">
                  <a:buFont typeface="Arial" panose="020B0604020202020204" pitchFamily="34" charset="0"/>
                  <a:buNone/>
                </a:pPr>
                <a:endParaRPr lang="en-IN" sz="1200" dirty="0" smtClean="0"/>
              </a:p>
              <a:p>
                <a:pPr marL="0" indent="0" algn="just">
                  <a:buFont typeface="Arial" panose="020B0604020202020204" pitchFamily="34" charset="0"/>
                  <a:buNone/>
                </a:pPr>
                <a:r>
                  <a:rPr lang="en-IN" sz="1200" dirty="0" smtClean="0"/>
                  <a:t>The offline index construction</a:t>
                </a:r>
                <a:r>
                  <a:rPr lang="en-IN" sz="1200" baseline="0" dirty="0" smtClean="0"/>
                  <a:t> which is a one time process, increased linearly with the size of the graph and the cuboid edge count list computation is about an order faster than the Spath Index construction.</a:t>
                </a:r>
                <a:endParaRPr lang="en-IN" sz="1200" dirty="0" smtClean="0"/>
              </a:p>
              <a:p>
                <a:pPr marL="0" indent="0" algn="just">
                  <a:buFont typeface="Arial" panose="020B0604020202020204" pitchFamily="34" charset="0"/>
                  <a:buNone/>
                </a:pPr>
                <a:endParaRPr lang="en-IN" sz="1200" dirty="0" smtClean="0"/>
              </a:p>
              <a:p>
                <a:pPr marL="0" indent="0" algn="just">
                  <a:buFont typeface="Arial" panose="020B0604020202020204" pitchFamily="34" charset="0"/>
                  <a:buNone/>
                </a:pPr>
                <a:endParaRPr lang="en-IN" sz="1200" dirty="0" smtClean="0"/>
              </a:p>
              <a:p>
                <a:pPr marL="342900" indent="-342900" algn="just">
                  <a:buFont typeface="Arial" panose="020B0604020202020204" pitchFamily="34" charset="0"/>
                  <a:buChar char="•"/>
                </a:pPr>
                <a:endParaRPr lang="en-IN" sz="1200" dirty="0" smtClean="0"/>
              </a:p>
            </p:txBody>
          </p:sp>
        </mc:Choice>
        <mc:Fallback xmlns="">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IN" dirty="0" smtClean="0"/>
                  <a:t>We conduct extensive experiments</a:t>
                </a:r>
                <a:r>
                  <a:rPr lang="en-IN" baseline="0" dirty="0" smtClean="0"/>
                  <a:t> on the Synthetic network as well as do case studies on real network. The synthetic networks are generated with graph of the order  </a:t>
                </a:r>
                <a:r>
                  <a:rPr lang="en-IN" sz="1200" i="0" smtClean="0">
                    <a:latin typeface="Cambria Math" panose="02040503050406030204" pitchFamily="18" charset="0"/>
                  </a:rPr>
                  <a:t>〖</a:t>
                </a:r>
                <a:r>
                  <a:rPr lang="en-IN" sz="1200" i="0">
                    <a:latin typeface="Cambria Math" panose="02040503050406030204" pitchFamily="18" charset="0"/>
                  </a:rPr>
                  <a:t>10</a:t>
                </a:r>
                <a:r>
                  <a:rPr lang="en-IN" sz="1200" i="0" smtClean="0">
                    <a:latin typeface="Cambria Math" panose="02040503050406030204" pitchFamily="18" charset="0"/>
                  </a:rPr>
                  <a:t>〗^</a:t>
                </a:r>
                <a:r>
                  <a:rPr lang="en-IN" sz="1200" i="0">
                    <a:latin typeface="Cambria Math" panose="02040503050406030204" pitchFamily="18" charset="0"/>
                  </a:rPr>
                  <a:t>3</a:t>
                </a:r>
                <a:r>
                  <a:rPr lang="en-IN" sz="1200" dirty="0"/>
                  <a:t>,</a:t>
                </a:r>
                <a:r>
                  <a:rPr lang="en-IN" sz="1200" i="0">
                    <a:latin typeface="Cambria Math" panose="02040503050406030204" pitchFamily="18" charset="0"/>
                  </a:rPr>
                  <a:t>   〖10〗^4</a:t>
                </a:r>
                <a:r>
                  <a:rPr lang="en-IN" sz="1200" dirty="0"/>
                  <a:t>, </a:t>
                </a:r>
                <a:r>
                  <a:rPr lang="en-IN" sz="1200" i="0">
                    <a:latin typeface="Cambria Math" panose="02040503050406030204" pitchFamily="18" charset="0"/>
                  </a:rPr>
                  <a:t>〖10〗^5</a:t>
                </a:r>
                <a:r>
                  <a:rPr lang="en-IN" sz="1200" dirty="0"/>
                  <a:t>, </a:t>
                </a:r>
                <a:r>
                  <a:rPr lang="en-IN" sz="1200" i="0">
                    <a:latin typeface="Cambria Math" panose="02040503050406030204" pitchFamily="18" charset="0"/>
                  </a:rPr>
                  <a:t>〖10〗^6</a:t>
                </a:r>
                <a:r>
                  <a:rPr lang="en-IN" sz="1200" dirty="0"/>
                  <a:t> nodes </a:t>
                </a:r>
                <a:r>
                  <a:rPr lang="en-IN" sz="1200" dirty="0" smtClean="0"/>
                  <a:t>where the number of edges is set to 10 times the number of nodes. Each node is assigned a random type from 1 to 15.  Each node is assigned a random projection attribute value between 1 and 5.</a:t>
                </a:r>
              </a:p>
              <a:p>
                <a:pPr marL="0" indent="0" algn="just">
                  <a:buFont typeface="Arial" panose="020B0604020202020204" pitchFamily="34" charset="0"/>
                  <a:buNone/>
                </a:pPr>
                <a:endParaRPr lang="en-IN" sz="1200" dirty="0" smtClean="0"/>
              </a:p>
              <a:p>
                <a:pPr marL="0" indent="0" algn="just">
                  <a:buFont typeface="Arial" panose="020B0604020202020204" pitchFamily="34" charset="0"/>
                  <a:buNone/>
                </a:pPr>
                <a:r>
                  <a:rPr lang="en-IN" sz="1200" dirty="0" smtClean="0"/>
                  <a:t>The offline index construction</a:t>
                </a:r>
                <a:r>
                  <a:rPr lang="en-IN" sz="1200" baseline="0" dirty="0" smtClean="0"/>
                  <a:t> which is a one time process, increased linearly with the size of the graph and the cuboid edge count list computation is about an order faster than the Spath Index construction.</a:t>
                </a:r>
                <a:endParaRPr lang="en-IN" sz="1200" dirty="0" smtClean="0"/>
              </a:p>
              <a:p>
                <a:pPr marL="0" indent="0" algn="just">
                  <a:buFont typeface="Arial" panose="020B0604020202020204" pitchFamily="34" charset="0"/>
                  <a:buNone/>
                </a:pPr>
                <a:endParaRPr lang="en-IN" sz="1200" dirty="0" smtClean="0"/>
              </a:p>
              <a:p>
                <a:pPr marL="0" indent="0" algn="just">
                  <a:buFont typeface="Arial" panose="020B0604020202020204" pitchFamily="34" charset="0"/>
                  <a:buNone/>
                </a:pPr>
                <a:endParaRPr lang="en-IN" sz="1200" dirty="0" smtClean="0"/>
              </a:p>
              <a:p>
                <a:pPr marL="342900" indent="-342900" algn="just">
                  <a:buFont typeface="Arial" panose="020B0604020202020204" pitchFamily="34" charset="0"/>
                  <a:buChar char="•"/>
                </a:pPr>
                <a:endParaRPr lang="en-IN" sz="1200" dirty="0" smtClean="0"/>
              </a:p>
            </p:txBody>
          </p:sp>
        </mc:Fallback>
      </mc:AlternateContent>
      <p:sp>
        <p:nvSpPr>
          <p:cNvPr id="4" name="Slide Number Placeholder 3"/>
          <p:cNvSpPr>
            <a:spLocks noGrp="1"/>
          </p:cNvSpPr>
          <p:nvPr>
            <p:ph type="sldNum" sz="quarter" idx="10"/>
          </p:nvPr>
        </p:nvSpPr>
        <p:spPr/>
        <p:txBody>
          <a:bodyPr/>
          <a:lstStyle/>
          <a:p>
            <a:fld id="{7857CBCC-41FD-4DA5-8DBB-00A09396953C}" type="slidenum">
              <a:rPr lang="en-IN" smtClean="0"/>
              <a:t>16</a:t>
            </a:fld>
            <a:endParaRPr lang="en-IN"/>
          </a:p>
        </p:txBody>
      </p:sp>
    </p:spTree>
    <p:extLst>
      <p:ext uri="{BB962C8B-B14F-4D97-AF65-F5344CB8AC3E}">
        <p14:creationId xmlns:p14="http://schemas.microsoft.com/office/powerpoint/2010/main" val="3374350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table summarizes the number of matches for a query</a:t>
            </a:r>
            <a:r>
              <a:rPr lang="en-IN" baseline="0" dirty="0" smtClean="0"/>
              <a:t> of v nodes while taking x% of candidate nodes. As we can see the number of matches increases rapidly as the percentage of candidate nodes increase or the size of the query increases. </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17</a:t>
            </a:fld>
            <a:endParaRPr lang="en-IN"/>
          </a:p>
        </p:txBody>
      </p:sp>
    </p:spTree>
    <p:extLst>
      <p:ext uri="{BB962C8B-B14F-4D97-AF65-F5344CB8AC3E}">
        <p14:creationId xmlns:p14="http://schemas.microsoft.com/office/powerpoint/2010/main" val="287888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Here we compare the query execution time for the Random Sampling and the Regression model approach. We see that the regression model approach takes more tim</a:t>
            </a:r>
            <a:r>
              <a:rPr lang="en-IN" baseline="0" dirty="0" smtClean="0"/>
              <a:t>e than the random sampling approach due to training but this extra time taken is justified when compared with accuracy. The difference between these two curves indicate the training time taken.</a:t>
            </a:r>
            <a:endParaRPr lang="en-IN" dirty="0" smtClean="0"/>
          </a:p>
          <a:p>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18</a:t>
            </a:fld>
            <a:endParaRPr lang="en-IN"/>
          </a:p>
        </p:txBody>
      </p:sp>
    </p:spTree>
    <p:extLst>
      <p:ext uri="{BB962C8B-B14F-4D97-AF65-F5344CB8AC3E}">
        <p14:creationId xmlns:p14="http://schemas.microsoft.com/office/powerpoint/2010/main" val="7287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Here we compare the accuracy</a:t>
            </a:r>
            <a:r>
              <a:rPr lang="en-IN" baseline="0" dirty="0" smtClean="0"/>
              <a:t> of the ranking of the outlier cuboids using three metrics: Spearman Rank Correlation, Kendall’s Tau, and Precision@10. For all three metrics we obtain an accuracy of greater than 60% by taking as low as 10% of the nodes. Overall we see that Regression Model performs better than the random sampling model.</a:t>
            </a:r>
            <a:endParaRPr lang="en-IN" dirty="0" smtClean="0"/>
          </a:p>
          <a:p>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19</a:t>
            </a:fld>
            <a:endParaRPr lang="en-IN"/>
          </a:p>
        </p:txBody>
      </p:sp>
    </p:spTree>
    <p:extLst>
      <p:ext uri="{BB962C8B-B14F-4D97-AF65-F5344CB8AC3E}">
        <p14:creationId xmlns:p14="http://schemas.microsoft.com/office/powerpoint/2010/main" val="15995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Next</a:t>
            </a:r>
            <a:r>
              <a:rPr lang="en-IN" baseline="0" dirty="0" smtClean="0"/>
              <a:t> we compared the time versus accuracy trade off for different queries. We compare the Spearman Correlation coefficient. We see that the Random Model performs good for smaller queries while the Regression model performs good for longer queries. </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20</a:t>
            </a:fld>
            <a:endParaRPr lang="en-IN"/>
          </a:p>
        </p:txBody>
      </p:sp>
    </p:spTree>
    <p:extLst>
      <p:ext uri="{BB962C8B-B14F-4D97-AF65-F5344CB8AC3E}">
        <p14:creationId xmlns:p14="http://schemas.microsoft.com/office/powerpoint/2010/main" val="336739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Attributed Heterogeneous Information Networks indicate</a:t>
            </a:r>
            <a:r>
              <a:rPr lang="en-US" baseline="0" dirty="0" smtClean="0"/>
              <a:t> those graphs which contain nodes of different types, red, blue and green and each node is associated with a set of attributes. Here there are two attributes X and Y. </a:t>
            </a:r>
            <a:r>
              <a:rPr lang="en-IN" dirty="0" smtClean="0"/>
              <a:t>The attribute X takes values { X</a:t>
            </a:r>
            <a:r>
              <a:rPr lang="en-IN" baseline="-25000" dirty="0" smtClean="0"/>
              <a:t>1, </a:t>
            </a:r>
            <a:r>
              <a:rPr lang="en-IN" dirty="0" smtClean="0"/>
              <a:t>X</a:t>
            </a:r>
            <a:r>
              <a:rPr lang="en-IN" baseline="-25000" dirty="0" smtClean="0"/>
              <a:t>2 </a:t>
            </a:r>
            <a:r>
              <a:rPr lang="en-IN" dirty="0" smtClean="0"/>
              <a:t>} while Y takes values { Y</a:t>
            </a:r>
            <a:r>
              <a:rPr lang="en-IN" baseline="-25000" dirty="0" smtClean="0"/>
              <a:t>1, </a:t>
            </a:r>
            <a:r>
              <a:rPr lang="en-IN" dirty="0" smtClean="0"/>
              <a:t>Y</a:t>
            </a:r>
            <a:r>
              <a:rPr lang="en-IN" baseline="-25000" dirty="0" smtClean="0"/>
              <a:t>2 </a:t>
            </a:r>
            <a:r>
              <a:rPr lang="en-IN" dirty="0" smtClean="0"/>
              <a:t>}  Next,</a:t>
            </a:r>
            <a:r>
              <a:rPr lang="en-IN" baseline="0" dirty="0" smtClean="0"/>
              <a:t> given such a graph and a query Q, we want to find out those regions of the graph which are of interest for this query. For simplicity identify those regions which have a large number of matches. The different regions of the graph are obtained by projecting the graph across different node attributes.  F</a:t>
            </a:r>
            <a:r>
              <a:rPr lang="en-US" baseline="0" dirty="0" smtClean="0"/>
              <a:t>or each unique value of the attribute or a unique combination of the attributes we get a projection of the graph. </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2</a:t>
            </a:fld>
            <a:endParaRPr lang="en-IN"/>
          </a:p>
        </p:txBody>
      </p:sp>
    </p:spTree>
    <p:extLst>
      <p:ext uri="{BB962C8B-B14F-4D97-AF65-F5344CB8AC3E}">
        <p14:creationId xmlns:p14="http://schemas.microsoft.com/office/powerpoint/2010/main" val="2098074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 tried to perform</a:t>
            </a:r>
            <a:r>
              <a:rPr lang="en-IN" baseline="0" dirty="0" smtClean="0"/>
              <a:t> some interesting case studies. We used two datasets, the four area, which is a subset of the DBLP network and the delicious dataset, which is a popular tagging website and consists of users </a:t>
            </a:r>
            <a:r>
              <a:rPr lang="en-IN" baseline="0" dirty="0" err="1" smtClean="0"/>
              <a:t>urls</a:t>
            </a:r>
            <a:r>
              <a:rPr lang="en-IN" baseline="0" dirty="0" smtClean="0"/>
              <a:t> and tags. For the 4 area network, we project the network across research areas and range of years. We try to find out in which research areas and </a:t>
            </a:r>
            <a:r>
              <a:rPr lang="en-IN" sz="1200" dirty="0" err="1" smtClean="0"/>
              <a:t>and</a:t>
            </a:r>
            <a:r>
              <a:rPr lang="en-IN" sz="1200" dirty="0" smtClean="0"/>
              <a:t> range of years for which the paper is authored by </a:t>
            </a:r>
            <a:r>
              <a:rPr lang="en-IN" sz="1200" dirty="0" err="1" smtClean="0"/>
              <a:t>atleast</a:t>
            </a:r>
            <a:r>
              <a:rPr lang="en-IN" sz="1200" dirty="0" smtClean="0"/>
              <a:t> 4 authors. We see that a large number</a:t>
            </a:r>
            <a:r>
              <a:rPr lang="en-IN" sz="1200" baseline="0" dirty="0" smtClean="0"/>
              <a:t> of collaboration is present in the research area of Databases across all year ranges. The Delicious dataset is projected across different </a:t>
            </a:r>
            <a:r>
              <a:rPr lang="en-IN" sz="1200" baseline="0" dirty="0" err="1" smtClean="0"/>
              <a:t>categrories</a:t>
            </a:r>
            <a:r>
              <a:rPr lang="en-IN" sz="1200" baseline="0" dirty="0" smtClean="0"/>
              <a:t>, like science, arts, technology, sports. We try to find out which is the most popular category among the users by finding the </a:t>
            </a:r>
            <a:r>
              <a:rPr lang="en-IN" sz="1200" dirty="0" smtClean="0"/>
              <a:t>categories for which the users have tagged </a:t>
            </a:r>
            <a:r>
              <a:rPr lang="en-IN" sz="1200" dirty="0" err="1" smtClean="0"/>
              <a:t>atleast</a:t>
            </a:r>
            <a:r>
              <a:rPr lang="en-IN" sz="1200" dirty="0" smtClean="0"/>
              <a:t> four </a:t>
            </a:r>
            <a:r>
              <a:rPr lang="en-IN" sz="1200" dirty="0" err="1" smtClean="0"/>
              <a:t>urls</a:t>
            </a:r>
            <a:r>
              <a:rPr lang="en-IN" sz="1200" dirty="0" smtClean="0"/>
              <a:t>. We see that the most</a:t>
            </a:r>
            <a:r>
              <a:rPr lang="en-IN" sz="1200" baseline="0" dirty="0" smtClean="0"/>
              <a:t> popular category is sports with tags like bike, football, rugby etc.</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22</a:t>
            </a:fld>
            <a:endParaRPr lang="en-IN"/>
          </a:p>
        </p:txBody>
      </p:sp>
    </p:spTree>
    <p:extLst>
      <p:ext uri="{BB962C8B-B14F-4D97-AF65-F5344CB8AC3E}">
        <p14:creationId xmlns:p14="http://schemas.microsoft.com/office/powerpoint/2010/main" val="20966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Mostly read this aloud and start</a:t>
            </a:r>
            <a:r>
              <a:rPr lang="en-IN" baseline="0" dirty="0" smtClean="0"/>
              <a:t> taking questions. Keep this slide on instead of the Thank you slide</a:t>
            </a: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23</a:t>
            </a:fld>
            <a:endParaRPr lang="en-IN"/>
          </a:p>
        </p:txBody>
      </p:sp>
    </p:spTree>
    <p:extLst>
      <p:ext uri="{BB962C8B-B14F-4D97-AF65-F5344CB8AC3E}">
        <p14:creationId xmlns:p14="http://schemas.microsoft.com/office/powerpoint/2010/main" val="147066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t>For example, if we project the network across</a:t>
            </a:r>
            <a:r>
              <a:rPr lang="en-IN" b="0" baseline="0" dirty="0" smtClean="0"/>
              <a:t> the attribute </a:t>
            </a:r>
            <a:r>
              <a:rPr lang="en-IN" sz="1200" b="0" dirty="0" smtClean="0"/>
              <a:t>values X</a:t>
            </a:r>
            <a:r>
              <a:rPr lang="en-IN" sz="1200" b="0" baseline="-25000" dirty="0" smtClean="0"/>
              <a:t>1, </a:t>
            </a:r>
            <a:r>
              <a:rPr lang="en-IN" sz="1200" b="0" dirty="0" smtClean="0"/>
              <a:t>Y</a:t>
            </a:r>
            <a:r>
              <a:rPr lang="en-IN" sz="1200" b="0" baseline="-25000" dirty="0" smtClean="0"/>
              <a:t>2</a:t>
            </a:r>
            <a:r>
              <a:rPr lang="en-IN" sz="1200" b="0" baseline="0" dirty="0" smtClean="0"/>
              <a:t> we get a projection as shown in the figure. Only those nodes which are a subset of the projected set of values would appear in the network. We only take those edges which are incident only on these nodes. </a:t>
            </a:r>
            <a:endParaRPr lang="en-IN" sz="1200" b="0" baseline="-25000" dirty="0" smtClean="0"/>
          </a:p>
        </p:txBody>
      </p:sp>
      <p:sp>
        <p:nvSpPr>
          <p:cNvPr id="4" name="Slide Number Placeholder 3"/>
          <p:cNvSpPr>
            <a:spLocks noGrp="1"/>
          </p:cNvSpPr>
          <p:nvPr>
            <p:ph type="sldNum" sz="quarter" idx="10"/>
          </p:nvPr>
        </p:nvSpPr>
        <p:spPr/>
        <p:txBody>
          <a:bodyPr/>
          <a:lstStyle/>
          <a:p>
            <a:fld id="{7857CBCC-41FD-4DA5-8DBB-00A09396953C}" type="slidenum">
              <a:rPr lang="en-IN" smtClean="0"/>
              <a:t>3</a:t>
            </a:fld>
            <a:endParaRPr lang="en-IN"/>
          </a:p>
        </p:txBody>
      </p:sp>
    </p:spTree>
    <p:extLst>
      <p:ext uri="{BB962C8B-B14F-4D97-AF65-F5344CB8AC3E}">
        <p14:creationId xmlns:p14="http://schemas.microsoft.com/office/powerpoint/2010/main" val="3657019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This is the projection you get if you project the original network across values </a:t>
            </a:r>
            <a:r>
              <a:rPr lang="en-IN" sz="1200" b="0" dirty="0" smtClean="0"/>
              <a:t>X</a:t>
            </a:r>
            <a:r>
              <a:rPr lang="en-IN" sz="1200" b="0" baseline="-25000" dirty="0" smtClean="0"/>
              <a:t>1, </a:t>
            </a:r>
            <a:r>
              <a:rPr lang="en-IN" sz="1200" b="0" dirty="0" smtClean="0"/>
              <a:t>Y</a:t>
            </a:r>
            <a:r>
              <a:rPr lang="en-IN" sz="1200" b="0" baseline="-25000" dirty="0" smtClean="0"/>
              <a:t>1</a:t>
            </a:r>
            <a:r>
              <a:rPr lang="en-IN" sz="1200" b="0" baseline="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smtClean="0"/>
              <a:t>F</a:t>
            </a:r>
            <a:r>
              <a:rPr lang="en-US" b="0" baseline="0" dirty="0" smtClean="0"/>
              <a:t>or each unique value of the attribute we get a projection of the graph. Each such projection is called a graph cuboid. Note that if there are n attribute values there are 2^n possible projection of the graph. Thus, if there are a large number of attribute values, the number of possible graph cuboids would grow exponentially. Next given a query we try to find the matches of the query in graph cuboid. Now, some of the graph cuboids may have exceptional number of matches. On the basis of the outlier score, which we define later, we rank these cuboids and the cuboids having exceptionally high score are considered graph cuboid outlier.  Let us consider some real world examples.</a:t>
            </a:r>
            <a:endParaRPr lang="en-I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baseline="0" dirty="0" smtClean="0"/>
          </a:p>
        </p:txBody>
      </p:sp>
      <p:sp>
        <p:nvSpPr>
          <p:cNvPr id="4" name="Slide Number Placeholder 3"/>
          <p:cNvSpPr>
            <a:spLocks noGrp="1"/>
          </p:cNvSpPr>
          <p:nvPr>
            <p:ph type="sldNum" sz="quarter" idx="10"/>
          </p:nvPr>
        </p:nvSpPr>
        <p:spPr/>
        <p:txBody>
          <a:bodyPr/>
          <a:lstStyle/>
          <a:p>
            <a:fld id="{7857CBCC-41FD-4DA5-8DBB-00A09396953C}" type="slidenum">
              <a:rPr lang="en-IN" smtClean="0"/>
              <a:t>4</a:t>
            </a:fld>
            <a:endParaRPr lang="en-IN"/>
          </a:p>
        </p:txBody>
      </p:sp>
    </p:spTree>
    <p:extLst>
      <p:ext uri="{BB962C8B-B14F-4D97-AF65-F5344CB8AC3E}">
        <p14:creationId xmlns:p14="http://schemas.microsoft.com/office/powerpoint/2010/main" val="191861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Let us consider </a:t>
            </a:r>
            <a:r>
              <a:rPr lang="en-IN" baseline="0" dirty="0" smtClean="0"/>
              <a:t>the DBLP network. The DBLP network consists of nodes  as authors, papers, conference venues as nodes and the edges are constructed as follows: if two authors co-authored a paper, if a paper was published at a particular venue.  Each node of author paper or conference venue can be associated with a primary research area or a set of research areas. Now, different graph cuboids of the network can be obtained by projecting the network across different research areas. Given the graph cuboids, one might be interested to find out in which cuboid which is essentially a research area or a set of research areas there was an exceptionally large number of collaboration between the authors of Institute A, B and C. The user can expect to find out a research area or a group of research area for which some large funding was made by multi-institutional projects leading to papers from institutes A, B and C</a:t>
            </a:r>
          </a:p>
          <a:p>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To take another example we can consider </a:t>
            </a:r>
            <a:r>
              <a:rPr lang="en-IN" dirty="0" smtClean="0"/>
              <a:t>an</a:t>
            </a:r>
            <a:r>
              <a:rPr lang="en-IN" baseline="0" dirty="0" smtClean="0"/>
              <a:t> organisation network, where the nodes of the network are people and the edges represent they have worked together in some mission in the past. We project this graph across the attribute divisions of the organisation. A person can be an expert in multiple divisions of the organisation. Now, given a new project mission, the user might want to know in which missions should I try to find out teams of people who can help me accomplish this mission.  The user can expect to find out divisions of the organisation which have handled similar missions earlier.</a:t>
            </a:r>
          </a:p>
          <a:p>
            <a:endParaRPr lang="en-IN" baseline="0" dirty="0" smtClean="0"/>
          </a:p>
        </p:txBody>
      </p:sp>
      <p:sp>
        <p:nvSpPr>
          <p:cNvPr id="4" name="Slide Number Placeholder 3"/>
          <p:cNvSpPr>
            <a:spLocks noGrp="1"/>
          </p:cNvSpPr>
          <p:nvPr>
            <p:ph type="sldNum" sz="quarter" idx="10"/>
          </p:nvPr>
        </p:nvSpPr>
        <p:spPr/>
        <p:txBody>
          <a:bodyPr/>
          <a:lstStyle/>
          <a:p>
            <a:fld id="{7857CBCC-41FD-4DA5-8DBB-00A09396953C}" type="slidenum">
              <a:rPr lang="en-IN" smtClean="0"/>
              <a:t>5</a:t>
            </a:fld>
            <a:endParaRPr lang="en-IN"/>
          </a:p>
        </p:txBody>
      </p:sp>
    </p:spTree>
    <p:extLst>
      <p:ext uri="{BB962C8B-B14F-4D97-AF65-F5344CB8AC3E}">
        <p14:creationId xmlns:p14="http://schemas.microsoft.com/office/powerpoint/2010/main" val="93417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a particular graph cuboid has d edges, and n of its</a:t>
            </a:r>
            <a:r>
              <a:rPr lang="en-IN" baseline="0" dirty="0" smtClean="0"/>
              <a:t> edges are covered by the matches of the query Q, then the outlier score of the graph cuboid is given as n/d. It is essentially a measure of how dense is the cuboid with respect to the query Q.</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For example, for the graph cuboid obtained on projecting across attribute values X1, Y1 , the number of edges present are 3. Again, the number of edges covered by the matches for query 1 are 2. Thus, the outlier score of the cuboid is 2/3. Similarly for Query 2, the number of matches are 0, thus no edges are covered by the matched. Thus, the outlier score is 0</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7857CBCC-41FD-4DA5-8DBB-00A09396953C}" type="slidenum">
              <a:rPr lang="en-IN" smtClean="0"/>
              <a:t>6</a:t>
            </a:fld>
            <a:endParaRPr lang="en-IN"/>
          </a:p>
        </p:txBody>
      </p:sp>
    </p:spTree>
    <p:extLst>
      <p:ext uri="{BB962C8B-B14F-4D97-AF65-F5344CB8AC3E}">
        <p14:creationId xmlns:p14="http://schemas.microsoft.com/office/powerpoint/2010/main" val="1918900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baseline="0" dirty="0" smtClean="0"/>
              <a:t>Thus, the basic underlying problem is given an attributed heterogeneous network G and a heterogeneous network query Q, we want to find the top K  graph cuboid outliers. The major challenges are, firstly, subgraph isomorphism is NP-Hard. The number of matches for the query can be really large and the number of cuboids can be very high. In this work we try to address the second challenge. We try to find the graph cuboid outliers without computing all the matches of the query.</a:t>
            </a:r>
          </a:p>
        </p:txBody>
      </p:sp>
      <p:sp>
        <p:nvSpPr>
          <p:cNvPr id="4" name="Slide Number Placeholder 3"/>
          <p:cNvSpPr>
            <a:spLocks noGrp="1"/>
          </p:cNvSpPr>
          <p:nvPr>
            <p:ph type="sldNum" sz="quarter" idx="10"/>
          </p:nvPr>
        </p:nvSpPr>
        <p:spPr/>
        <p:txBody>
          <a:bodyPr/>
          <a:lstStyle/>
          <a:p>
            <a:fld id="{7857CBCC-41FD-4DA5-8DBB-00A09396953C}" type="slidenum">
              <a:rPr lang="en-IN" smtClean="0"/>
              <a:t>7</a:t>
            </a:fld>
            <a:endParaRPr lang="en-IN"/>
          </a:p>
        </p:txBody>
      </p:sp>
    </p:spTree>
    <p:extLst>
      <p:ext uri="{BB962C8B-B14F-4D97-AF65-F5344CB8AC3E}">
        <p14:creationId xmlns:p14="http://schemas.microsoft.com/office/powerpoint/2010/main" val="381106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 The baseline algorithm consists of two parts . The offline</a:t>
            </a:r>
            <a:r>
              <a:rPr lang="en-IN" baseline="0" dirty="0" smtClean="0"/>
              <a:t> index construction part and the online query processing part. </a:t>
            </a:r>
          </a:p>
          <a:p>
            <a:r>
              <a:rPr lang="en-IN" baseline="0" dirty="0" smtClean="0"/>
              <a:t>2. In the offline index construction phase, g</a:t>
            </a:r>
            <a:r>
              <a:rPr lang="en-IN" dirty="0" smtClean="0"/>
              <a:t>iven a network G and a</a:t>
            </a:r>
            <a:r>
              <a:rPr lang="en-IN" baseline="0" dirty="0" smtClean="0"/>
              <a:t> parameter D, we build two indexes: Spath and Cuboid edge count. The index construction is a one time process.  The Spath is a previously proposed low cost indexing mechanism which can be used to obtain subgraph matches. It captures the type-wise neighbourhood topology of every vertex.  For a vertex v, it keeps the nodes of every type at hop d from the vertex using breadth first traversal. The cuboid edge count list is used to generate the number of edges covered by a particular graph cuboid. </a:t>
            </a:r>
          </a:p>
          <a:p>
            <a:r>
              <a:rPr lang="en-IN" baseline="0" dirty="0" smtClean="0"/>
              <a:t>3. Next given a query Q, we try to find out the candidate nodes. The candidate nodes are those nodes which have high possibility of belonging to a match and is obtained from the Spath index based on the neighbourhood topology.</a:t>
            </a:r>
          </a:p>
          <a:p>
            <a:r>
              <a:rPr lang="en-IN" baseline="0" dirty="0" smtClean="0"/>
              <a:t>4. After obtaining the candidate nodes, we grow the candidate nodes, path at a time to obtain the matches for the query Q . </a:t>
            </a:r>
          </a:p>
          <a:p>
            <a:r>
              <a:rPr lang="en-IN" baseline="0" dirty="0" smtClean="0"/>
              <a:t>5. Next, we map these matches to the graph cuboids. Note that an edge of the match can belong to multiple cuboids.</a:t>
            </a:r>
          </a:p>
          <a:p>
            <a:r>
              <a:rPr lang="en-IN" dirty="0" smtClean="0"/>
              <a:t>6. We</a:t>
            </a:r>
            <a:r>
              <a:rPr lang="en-IN" baseline="0" dirty="0" smtClean="0"/>
              <a:t> now compute the GCOutlier Score for each cuboid and rank them to get the top K </a:t>
            </a:r>
            <a:r>
              <a:rPr lang="en-IN" baseline="0" dirty="0" err="1" smtClean="0"/>
              <a:t>GCOutliers</a:t>
            </a:r>
            <a:r>
              <a:rPr lang="en-IN" baseline="0" dirty="0" smtClean="0"/>
              <a:t>.</a:t>
            </a:r>
          </a:p>
        </p:txBody>
      </p:sp>
      <p:sp>
        <p:nvSpPr>
          <p:cNvPr id="4" name="Slide Number Placeholder 3"/>
          <p:cNvSpPr>
            <a:spLocks noGrp="1"/>
          </p:cNvSpPr>
          <p:nvPr>
            <p:ph type="sldNum" sz="quarter" idx="10"/>
          </p:nvPr>
        </p:nvSpPr>
        <p:spPr/>
        <p:txBody>
          <a:bodyPr/>
          <a:lstStyle/>
          <a:p>
            <a:fld id="{7857CBCC-41FD-4DA5-8DBB-00A09396953C}" type="slidenum">
              <a:rPr lang="en-IN" smtClean="0"/>
              <a:t>8</a:t>
            </a:fld>
            <a:endParaRPr lang="en-IN"/>
          </a:p>
        </p:txBody>
      </p:sp>
    </p:spTree>
    <p:extLst>
      <p:ext uri="{BB962C8B-B14F-4D97-AF65-F5344CB8AC3E}">
        <p14:creationId xmlns:p14="http://schemas.microsoft.com/office/powerpoint/2010/main" val="173903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Consider the network G</a:t>
            </a:r>
            <a:r>
              <a:rPr lang="en-IN" baseline="0" dirty="0" smtClean="0"/>
              <a:t> and query Q. We obtain the matches for this particular query using a precomputed Spath Index: (List them out)</a:t>
            </a:r>
          </a:p>
        </p:txBody>
      </p:sp>
      <p:sp>
        <p:nvSpPr>
          <p:cNvPr id="4" name="Slide Number Placeholder 3"/>
          <p:cNvSpPr>
            <a:spLocks noGrp="1"/>
          </p:cNvSpPr>
          <p:nvPr>
            <p:ph type="sldNum" sz="quarter" idx="10"/>
          </p:nvPr>
        </p:nvSpPr>
        <p:spPr/>
        <p:txBody>
          <a:bodyPr/>
          <a:lstStyle/>
          <a:p>
            <a:fld id="{7857CBCC-41FD-4DA5-8DBB-00A09396953C}" type="slidenum">
              <a:rPr lang="en-IN" smtClean="0"/>
              <a:t>10</a:t>
            </a:fld>
            <a:endParaRPr lang="en-IN"/>
          </a:p>
        </p:txBody>
      </p:sp>
    </p:spTree>
    <p:extLst>
      <p:ext uri="{BB962C8B-B14F-4D97-AF65-F5344CB8AC3E}">
        <p14:creationId xmlns:p14="http://schemas.microsoft.com/office/powerpoint/2010/main" val="296037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505D05-A6B0-46D8-9EF8-6A4D67E64B0E}" type="datetimeFigureOut">
              <a:rPr lang="en-IN" smtClean="0"/>
              <a:t>09-08-2015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241306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05D05-A6B0-46D8-9EF8-6A4D67E64B0E}" type="datetimeFigureOut">
              <a:rPr lang="en-IN" smtClean="0"/>
              <a:t>09-08-2015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13595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05D05-A6B0-46D8-9EF8-6A4D67E64B0E}" type="datetimeFigureOut">
              <a:rPr lang="en-IN" smtClean="0"/>
              <a:t>09-08-2015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3360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05D05-A6B0-46D8-9EF8-6A4D67E64B0E}" type="datetimeFigureOut">
              <a:rPr lang="en-IN" smtClean="0"/>
              <a:t>09-08-2015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254625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505D05-A6B0-46D8-9EF8-6A4D67E64B0E}" type="datetimeFigureOut">
              <a:rPr lang="en-IN" smtClean="0"/>
              <a:t>09-08-2015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84751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505D05-A6B0-46D8-9EF8-6A4D67E64B0E}" type="datetimeFigureOut">
              <a:rPr lang="en-IN" smtClean="0"/>
              <a:t>09-08-2015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50324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505D05-A6B0-46D8-9EF8-6A4D67E64B0E}" type="datetimeFigureOut">
              <a:rPr lang="en-IN" smtClean="0"/>
              <a:t>09-08-2015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297648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505D05-A6B0-46D8-9EF8-6A4D67E64B0E}" type="datetimeFigureOut">
              <a:rPr lang="en-IN" smtClean="0"/>
              <a:t>09-08-2015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376630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05D05-A6B0-46D8-9EF8-6A4D67E64B0E}" type="datetimeFigureOut">
              <a:rPr lang="en-IN" smtClean="0"/>
              <a:t>09-08-2015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138702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505D05-A6B0-46D8-9EF8-6A4D67E64B0E}" type="datetimeFigureOut">
              <a:rPr lang="en-IN" smtClean="0"/>
              <a:t>09-08-2015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2223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505D05-A6B0-46D8-9EF8-6A4D67E64B0E}" type="datetimeFigureOut">
              <a:rPr lang="en-IN" smtClean="0"/>
              <a:t>09-08-2015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98085-0496-4DCB-BF94-2423F80D4E11}" type="slidenum">
              <a:rPr lang="en-IN" smtClean="0"/>
              <a:t>‹#›</a:t>
            </a:fld>
            <a:endParaRPr lang="en-IN"/>
          </a:p>
        </p:txBody>
      </p:sp>
    </p:spTree>
    <p:extLst>
      <p:ext uri="{BB962C8B-B14F-4D97-AF65-F5344CB8AC3E}">
        <p14:creationId xmlns:p14="http://schemas.microsoft.com/office/powerpoint/2010/main" val="241687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05D05-A6B0-46D8-9EF8-6A4D67E64B0E}" type="datetimeFigureOut">
              <a:rPr lang="en-IN" smtClean="0"/>
              <a:t>09-08-2015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98085-0496-4DCB-BF94-2423F80D4E11}" type="slidenum">
              <a:rPr lang="en-IN" smtClean="0"/>
              <a:t>‹#›</a:t>
            </a:fld>
            <a:endParaRPr lang="en-IN"/>
          </a:p>
        </p:txBody>
      </p:sp>
    </p:spTree>
    <p:extLst>
      <p:ext uri="{BB962C8B-B14F-4D97-AF65-F5344CB8AC3E}">
        <p14:creationId xmlns:p14="http://schemas.microsoft.com/office/powerpoint/2010/main" val="1589003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21" y="291399"/>
            <a:ext cx="8397157" cy="1470025"/>
          </a:xfrm>
        </p:spPr>
        <p:txBody>
          <a:bodyPr>
            <a:normAutofit fontScale="90000"/>
          </a:bodyPr>
          <a:lstStyle/>
          <a:p>
            <a:r>
              <a:rPr lang="en-US" b="1" dirty="0" smtClean="0">
                <a:solidFill>
                  <a:srgbClr val="FF0000"/>
                </a:solidFill>
              </a:rPr>
              <a:t>Query-based Graph Cuboid </a:t>
            </a:r>
            <a:br>
              <a:rPr lang="en-US" b="1" dirty="0" smtClean="0">
                <a:solidFill>
                  <a:srgbClr val="FF0000"/>
                </a:solidFill>
              </a:rPr>
            </a:br>
            <a:r>
              <a:rPr lang="en-US" b="1" dirty="0" smtClean="0">
                <a:solidFill>
                  <a:srgbClr val="FF0000"/>
                </a:solidFill>
              </a:rPr>
              <a:t>Outlier Detection</a:t>
            </a:r>
            <a:endParaRPr lang="en-US" b="1" dirty="0">
              <a:solidFill>
                <a:srgbClr val="FF0000"/>
              </a:solidFill>
            </a:endParaRPr>
          </a:p>
        </p:txBody>
      </p:sp>
      <p:sp>
        <p:nvSpPr>
          <p:cNvPr id="3" name="Subtitle 2"/>
          <p:cNvSpPr>
            <a:spLocks noGrp="1"/>
          </p:cNvSpPr>
          <p:nvPr>
            <p:ph type="subTitle" idx="1"/>
          </p:nvPr>
        </p:nvSpPr>
        <p:spPr>
          <a:xfrm>
            <a:off x="-99980" y="2162252"/>
            <a:ext cx="9088729" cy="829581"/>
          </a:xfrm>
        </p:spPr>
        <p:txBody>
          <a:bodyPr>
            <a:noAutofit/>
          </a:bodyPr>
          <a:lstStyle/>
          <a:p>
            <a:r>
              <a:rPr lang="en-US" sz="3200" dirty="0">
                <a:solidFill>
                  <a:srgbClr val="00B050"/>
                </a:solidFill>
              </a:rPr>
              <a:t>Ayushi Dalmia</a:t>
            </a:r>
            <a:r>
              <a:rPr lang="en-US" sz="3200" baseline="30000" dirty="0">
                <a:solidFill>
                  <a:srgbClr val="00B050"/>
                </a:solidFill>
                <a:latin typeface="Times New Roman" pitchFamily="18" charset="0"/>
                <a:cs typeface="Times New Roman" pitchFamily="18" charset="0"/>
              </a:rPr>
              <a:t>*</a:t>
            </a:r>
            <a:r>
              <a:rPr lang="en-US" sz="3200" dirty="0">
                <a:solidFill>
                  <a:srgbClr val="00B050"/>
                </a:solidFill>
              </a:rPr>
              <a:t>, Manish Gupta</a:t>
            </a:r>
            <a:r>
              <a:rPr lang="en-US" sz="3200" baseline="30000" dirty="0">
                <a:solidFill>
                  <a:srgbClr val="00B050"/>
                </a:solidFill>
                <a:latin typeface="Times New Roman" pitchFamily="18" charset="0"/>
                <a:cs typeface="Times New Roman" pitchFamily="18" charset="0"/>
              </a:rPr>
              <a:t>*+</a:t>
            </a:r>
            <a:r>
              <a:rPr lang="en-US" sz="3200" dirty="0">
                <a:solidFill>
                  <a:srgbClr val="00B050"/>
                </a:solidFill>
              </a:rPr>
              <a:t>, Vasudeva Varma</a:t>
            </a:r>
            <a:r>
              <a:rPr lang="en-US" sz="3200" baseline="30000" dirty="0">
                <a:solidFill>
                  <a:srgbClr val="00B050"/>
                </a:solidFill>
                <a:latin typeface="Times New Roman" pitchFamily="18" charset="0"/>
                <a:cs typeface="Times New Roman" pitchFamily="18" charset="0"/>
              </a:rPr>
              <a:t>*</a:t>
            </a:r>
            <a:endParaRPr lang="en-US" sz="3200" dirty="0">
              <a:solidFill>
                <a:srgbClr val="00B050"/>
              </a:solidFill>
            </a:endParaRPr>
          </a:p>
          <a:p>
            <a:endParaRPr lang="en-US" sz="3200" dirty="0">
              <a:solidFill>
                <a:srgbClr val="00B050"/>
              </a:solidFill>
            </a:endParaRPr>
          </a:p>
          <a:p>
            <a:endParaRPr lang="en-US" sz="3200" dirty="0"/>
          </a:p>
        </p:txBody>
      </p:sp>
      <p:sp>
        <p:nvSpPr>
          <p:cNvPr id="6" name="Slide Number Placeholder 5"/>
          <p:cNvSpPr>
            <a:spLocks noGrp="1"/>
          </p:cNvSpPr>
          <p:nvPr>
            <p:ph type="sldNum" sz="quarter" idx="12"/>
          </p:nvPr>
        </p:nvSpPr>
        <p:spPr/>
        <p:txBody>
          <a:bodyPr/>
          <a:lstStyle/>
          <a:p>
            <a:fld id="{AB8E5D03-22EA-460F-B3F7-864A0309ABBE}" type="slidenum">
              <a:rPr lang="en-US" smtClean="0"/>
              <a:t>1</a:t>
            </a:fld>
            <a:endParaRPr lang="en-US" dirty="0"/>
          </a:p>
        </p:txBody>
      </p:sp>
      <p:pic>
        <p:nvPicPr>
          <p:cNvPr id="7" name="Picture 2" descr="https://encrypted-tbn2.gstatic.com/images?q=tbn:ANd9GcTu1BTLcPicgNJzKFzyU5S-dlmjTD3kJU_MoECqMgrJOg190vy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138" y="6101279"/>
            <a:ext cx="2201177" cy="510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24147"/>
          <a:stretch/>
        </p:blipFill>
        <p:spPr>
          <a:xfrm>
            <a:off x="373421" y="3519751"/>
            <a:ext cx="8397157" cy="2214479"/>
          </a:xfrm>
          <a:prstGeom prst="rect">
            <a:avLst/>
          </a:prstGeom>
        </p:spPr>
      </p:pic>
      <p:pic>
        <p:nvPicPr>
          <p:cNvPr id="14" name="Picture 2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5373" y="5734230"/>
            <a:ext cx="1575798" cy="98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73421" y="2687096"/>
            <a:ext cx="8141929" cy="492443"/>
          </a:xfrm>
          <a:prstGeom prst="rect">
            <a:avLst/>
          </a:prstGeom>
        </p:spPr>
        <p:txBody>
          <a:bodyPr wrap="square">
            <a:spAutoFit/>
          </a:bodyPr>
          <a:lstStyle/>
          <a:p>
            <a:pPr algn="ctr"/>
            <a:r>
              <a:rPr lang="en-US" sz="2600" dirty="0">
                <a:solidFill>
                  <a:srgbClr val="0070C0"/>
                </a:solidFill>
              </a:rPr>
              <a:t>IIIT Hyderabad, India*                  Microsoft, India</a:t>
            </a:r>
            <a:r>
              <a:rPr lang="en-US" sz="2600" baseline="30000" dirty="0">
                <a:solidFill>
                  <a:srgbClr val="0070C0"/>
                </a:solidFill>
                <a:latin typeface="Times New Roman" pitchFamily="18" charset="0"/>
                <a:cs typeface="Times New Roman" pitchFamily="18" charset="0"/>
              </a:rPr>
              <a:t>+</a:t>
            </a:r>
            <a:endParaRPr lang="en-US" sz="2600" dirty="0">
              <a:solidFill>
                <a:srgbClr val="0070C0"/>
              </a:solidFill>
            </a:endParaRPr>
          </a:p>
        </p:txBody>
      </p:sp>
    </p:spTree>
    <p:extLst>
      <p:ext uri="{BB962C8B-B14F-4D97-AF65-F5344CB8AC3E}">
        <p14:creationId xmlns:p14="http://schemas.microsoft.com/office/powerpoint/2010/main" val="3828883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962" y="44352"/>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rPr>
              <a:t>Baseline </a:t>
            </a:r>
            <a:r>
              <a:rPr lang="en-US" b="1" dirty="0" smtClean="0">
                <a:solidFill>
                  <a:srgbClr val="FF0000"/>
                </a:solidFill>
              </a:rPr>
              <a:t>Algorithm: Example</a:t>
            </a:r>
            <a:endParaRPr lang="en-US" b="1" dirty="0">
              <a:solidFill>
                <a:srgbClr val="FF0000"/>
              </a:solidFill>
            </a:endParaRPr>
          </a:p>
        </p:txBody>
      </p:sp>
      <p:grpSp>
        <p:nvGrpSpPr>
          <p:cNvPr id="486" name="Group 485"/>
          <p:cNvGrpSpPr/>
          <p:nvPr/>
        </p:nvGrpSpPr>
        <p:grpSpPr>
          <a:xfrm>
            <a:off x="6492743" y="922203"/>
            <a:ext cx="1763335" cy="1844165"/>
            <a:chOff x="6808595" y="1493313"/>
            <a:chExt cx="1973425" cy="2476423"/>
          </a:xfrm>
        </p:grpSpPr>
        <p:sp>
          <p:nvSpPr>
            <p:cNvPr id="474" name="Oval 473"/>
            <p:cNvSpPr/>
            <p:nvPr/>
          </p:nvSpPr>
          <p:spPr>
            <a:xfrm>
              <a:off x="7021501" y="226006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75" name="Oval 474"/>
            <p:cNvSpPr/>
            <p:nvPr/>
          </p:nvSpPr>
          <p:spPr>
            <a:xfrm>
              <a:off x="8141963" y="226006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76" name="Oval 475"/>
            <p:cNvSpPr/>
            <p:nvPr/>
          </p:nvSpPr>
          <p:spPr>
            <a:xfrm>
              <a:off x="7021501" y="3403066"/>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77" name="Oval 476"/>
            <p:cNvSpPr/>
            <p:nvPr/>
          </p:nvSpPr>
          <p:spPr>
            <a:xfrm>
              <a:off x="8161283" y="3403066"/>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A</a:t>
              </a:r>
              <a:endParaRPr lang="en-IN" sz="1600" b="1" dirty="0">
                <a:solidFill>
                  <a:schemeClr val="tx1"/>
                </a:solidFill>
              </a:endParaRPr>
            </a:p>
          </p:txBody>
        </p:sp>
        <p:cxnSp>
          <p:nvCxnSpPr>
            <p:cNvPr id="478" name="Straight Connector 477"/>
            <p:cNvCxnSpPr>
              <a:stCxn id="474" idx="6"/>
              <a:endCxn id="475" idx="2"/>
            </p:cNvCxnSpPr>
            <p:nvPr/>
          </p:nvCxnSpPr>
          <p:spPr>
            <a:xfrm>
              <a:off x="7562414" y="2543400"/>
              <a:ext cx="579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a:stCxn id="475" idx="4"/>
              <a:endCxn id="477" idx="0"/>
            </p:cNvCxnSpPr>
            <p:nvPr/>
          </p:nvCxnSpPr>
          <p:spPr>
            <a:xfrm>
              <a:off x="8412420" y="2826735"/>
              <a:ext cx="1932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a:stCxn id="474" idx="4"/>
              <a:endCxn id="476" idx="0"/>
            </p:cNvCxnSpPr>
            <p:nvPr/>
          </p:nvCxnSpPr>
          <p:spPr>
            <a:xfrm>
              <a:off x="7291958" y="2826735"/>
              <a:ext cx="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6808595" y="2150215"/>
              <a:ext cx="148107" cy="606922"/>
            </a:xfrm>
            <a:prstGeom prst="rect">
              <a:avLst/>
            </a:prstGeom>
            <a:noFill/>
          </p:spPr>
          <p:txBody>
            <a:bodyPr wrap="square" rtlCol="0">
              <a:spAutoFit/>
            </a:bodyPr>
            <a:lstStyle/>
            <a:p>
              <a:r>
                <a:rPr lang="en-IN" sz="1600" b="1" dirty="0" smtClean="0"/>
                <a:t>2</a:t>
              </a:r>
              <a:endParaRPr lang="en-IN" sz="1600" b="1" dirty="0"/>
            </a:p>
          </p:txBody>
        </p:sp>
        <p:sp>
          <p:nvSpPr>
            <p:cNvPr id="482" name="TextBox 481"/>
            <p:cNvSpPr txBox="1"/>
            <p:nvPr/>
          </p:nvSpPr>
          <p:spPr>
            <a:xfrm>
              <a:off x="6844416" y="3201621"/>
              <a:ext cx="148107" cy="606922"/>
            </a:xfrm>
            <a:prstGeom prst="rect">
              <a:avLst/>
            </a:prstGeom>
            <a:noFill/>
          </p:spPr>
          <p:txBody>
            <a:bodyPr wrap="square" rtlCol="0">
              <a:spAutoFit/>
            </a:bodyPr>
            <a:lstStyle/>
            <a:p>
              <a:r>
                <a:rPr lang="en-IN" sz="1600" b="1" dirty="0" smtClean="0"/>
                <a:t>1</a:t>
              </a:r>
              <a:endParaRPr lang="en-IN" sz="1600" b="1" dirty="0"/>
            </a:p>
          </p:txBody>
        </p:sp>
        <p:sp>
          <p:nvSpPr>
            <p:cNvPr id="483" name="TextBox 482"/>
            <p:cNvSpPr txBox="1"/>
            <p:nvPr/>
          </p:nvSpPr>
          <p:spPr>
            <a:xfrm>
              <a:off x="8608822" y="2135928"/>
              <a:ext cx="148107" cy="606922"/>
            </a:xfrm>
            <a:prstGeom prst="rect">
              <a:avLst/>
            </a:prstGeom>
            <a:noFill/>
          </p:spPr>
          <p:txBody>
            <a:bodyPr wrap="square" rtlCol="0">
              <a:spAutoFit/>
            </a:bodyPr>
            <a:lstStyle/>
            <a:p>
              <a:r>
                <a:rPr lang="en-IN" sz="1600" b="1" dirty="0" smtClean="0"/>
                <a:t>3</a:t>
              </a:r>
              <a:endParaRPr lang="en-IN" sz="1600" b="1" dirty="0"/>
            </a:p>
          </p:txBody>
        </p:sp>
        <p:sp>
          <p:nvSpPr>
            <p:cNvPr id="484" name="TextBox 483"/>
            <p:cNvSpPr txBox="1"/>
            <p:nvPr/>
          </p:nvSpPr>
          <p:spPr>
            <a:xfrm>
              <a:off x="8608822" y="3212504"/>
              <a:ext cx="173198" cy="606922"/>
            </a:xfrm>
            <a:prstGeom prst="rect">
              <a:avLst/>
            </a:prstGeom>
            <a:noFill/>
          </p:spPr>
          <p:txBody>
            <a:bodyPr wrap="square" rtlCol="0">
              <a:spAutoFit/>
            </a:bodyPr>
            <a:lstStyle/>
            <a:p>
              <a:r>
                <a:rPr lang="en-IN" sz="1600" b="1" dirty="0" smtClean="0"/>
                <a:t>4</a:t>
              </a:r>
              <a:endParaRPr lang="en-IN" sz="1600" b="1" dirty="0"/>
            </a:p>
          </p:txBody>
        </p:sp>
        <p:sp>
          <p:nvSpPr>
            <p:cNvPr id="485" name="TextBox 484"/>
            <p:cNvSpPr txBox="1"/>
            <p:nvPr/>
          </p:nvSpPr>
          <p:spPr>
            <a:xfrm>
              <a:off x="6861407" y="1493313"/>
              <a:ext cx="1596125" cy="606922"/>
            </a:xfrm>
            <a:prstGeom prst="rect">
              <a:avLst/>
            </a:prstGeom>
            <a:noFill/>
          </p:spPr>
          <p:txBody>
            <a:bodyPr wrap="square" rtlCol="0">
              <a:spAutoFit/>
            </a:bodyPr>
            <a:lstStyle/>
            <a:p>
              <a:r>
                <a:rPr lang="en-IN" sz="1600" b="1" dirty="0" smtClean="0"/>
                <a:t>Query Q</a:t>
              </a:r>
              <a:endParaRPr lang="en-IN" sz="1600" b="1" dirty="0"/>
            </a:p>
          </p:txBody>
        </p:sp>
      </p:grpSp>
      <p:grpSp>
        <p:nvGrpSpPr>
          <p:cNvPr id="5" name="Group 4"/>
          <p:cNvGrpSpPr/>
          <p:nvPr/>
        </p:nvGrpSpPr>
        <p:grpSpPr>
          <a:xfrm>
            <a:off x="245938" y="3087767"/>
            <a:ext cx="1668296" cy="1840939"/>
            <a:chOff x="245938" y="3087767"/>
            <a:chExt cx="1668296" cy="1840939"/>
          </a:xfrm>
        </p:grpSpPr>
        <p:grpSp>
          <p:nvGrpSpPr>
            <p:cNvPr id="516" name="Group 515"/>
            <p:cNvGrpSpPr/>
            <p:nvPr/>
          </p:nvGrpSpPr>
          <p:grpSpPr>
            <a:xfrm>
              <a:off x="245938" y="3429000"/>
              <a:ext cx="1668296" cy="1499706"/>
              <a:chOff x="100545" y="1927751"/>
              <a:chExt cx="1903479" cy="2408360"/>
            </a:xfrm>
          </p:grpSpPr>
          <p:sp>
            <p:nvSpPr>
              <p:cNvPr id="501" name="Oval 500"/>
              <p:cNvSpPr/>
              <p:nvPr/>
            </p:nvSpPr>
            <p:spPr>
              <a:xfrm>
                <a:off x="252677" y="220464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A</a:t>
                </a:r>
                <a:endParaRPr lang="en-IN" sz="1400" b="1" dirty="0">
                  <a:solidFill>
                    <a:schemeClr val="tx1"/>
                  </a:solidFill>
                </a:endParaRPr>
              </a:p>
            </p:txBody>
          </p:sp>
          <p:sp>
            <p:nvSpPr>
              <p:cNvPr id="502" name="Oval 501"/>
              <p:cNvSpPr/>
              <p:nvPr/>
            </p:nvSpPr>
            <p:spPr>
              <a:xfrm>
                <a:off x="1345235"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03" name="Oval 502"/>
              <p:cNvSpPr/>
              <p:nvPr/>
            </p:nvSpPr>
            <p:spPr>
              <a:xfrm>
                <a:off x="227715" y="3454598"/>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04" name="Oval 503"/>
              <p:cNvSpPr/>
              <p:nvPr/>
            </p:nvSpPr>
            <p:spPr>
              <a:xfrm>
                <a:off x="1336062" y="3447430"/>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cxnSp>
            <p:nvCxnSpPr>
              <p:cNvPr id="505" name="Straight Connector 504"/>
              <p:cNvCxnSpPr>
                <a:stCxn id="501" idx="6"/>
                <a:endCxn id="502" idx="2"/>
              </p:cNvCxnSpPr>
              <p:nvPr/>
            </p:nvCxnSpPr>
            <p:spPr>
              <a:xfrm>
                <a:off x="793590"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a:stCxn id="502" idx="4"/>
                <a:endCxn id="504" idx="0"/>
              </p:cNvCxnSpPr>
              <p:nvPr/>
            </p:nvCxnSpPr>
            <p:spPr>
              <a:xfrm flipH="1">
                <a:off x="1606519" y="2771315"/>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a:stCxn id="503" idx="6"/>
                <a:endCxn id="504" idx="2"/>
              </p:cNvCxnSpPr>
              <p:nvPr/>
            </p:nvCxnSpPr>
            <p:spPr>
              <a:xfrm flipV="1">
                <a:off x="768628" y="3730765"/>
                <a:ext cx="567434" cy="7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8" name="TextBox 507"/>
              <p:cNvSpPr txBox="1"/>
              <p:nvPr/>
            </p:nvSpPr>
            <p:spPr>
              <a:xfrm>
                <a:off x="1226697" y="1927751"/>
                <a:ext cx="170459" cy="307777"/>
              </a:xfrm>
              <a:prstGeom prst="rect">
                <a:avLst/>
              </a:prstGeom>
              <a:noFill/>
            </p:spPr>
            <p:txBody>
              <a:bodyPr wrap="square" rtlCol="0">
                <a:spAutoFit/>
              </a:bodyPr>
              <a:lstStyle/>
              <a:p>
                <a:r>
                  <a:rPr lang="en-IN" sz="1400" b="1" dirty="0" smtClean="0"/>
                  <a:t>5</a:t>
                </a:r>
                <a:endParaRPr lang="en-IN" sz="1400" b="1" dirty="0"/>
              </a:p>
            </p:txBody>
          </p:sp>
          <p:sp>
            <p:nvSpPr>
              <p:cNvPr id="509" name="TextBox 508"/>
              <p:cNvSpPr txBox="1"/>
              <p:nvPr/>
            </p:nvSpPr>
            <p:spPr>
              <a:xfrm>
                <a:off x="143001" y="3156064"/>
                <a:ext cx="546589" cy="307777"/>
              </a:xfrm>
              <a:prstGeom prst="rect">
                <a:avLst/>
              </a:prstGeom>
              <a:noFill/>
            </p:spPr>
            <p:txBody>
              <a:bodyPr wrap="square" rtlCol="0">
                <a:spAutoFit/>
              </a:bodyPr>
              <a:lstStyle/>
              <a:p>
                <a:r>
                  <a:rPr lang="en-IN" sz="1400" b="1" dirty="0" smtClean="0"/>
                  <a:t>10</a:t>
                </a:r>
                <a:endParaRPr lang="en-IN" sz="1400" b="1" dirty="0"/>
              </a:p>
            </p:txBody>
          </p:sp>
          <p:sp>
            <p:nvSpPr>
              <p:cNvPr id="510" name="TextBox 509"/>
              <p:cNvSpPr txBox="1"/>
              <p:nvPr/>
            </p:nvSpPr>
            <p:spPr>
              <a:xfrm>
                <a:off x="1279693" y="3168943"/>
                <a:ext cx="180304" cy="307777"/>
              </a:xfrm>
              <a:prstGeom prst="rect">
                <a:avLst/>
              </a:prstGeom>
              <a:noFill/>
            </p:spPr>
            <p:txBody>
              <a:bodyPr wrap="square" rtlCol="0">
                <a:spAutoFit/>
              </a:bodyPr>
              <a:lstStyle/>
              <a:p>
                <a:r>
                  <a:rPr lang="en-IN" sz="1400" b="1" dirty="0" smtClean="0"/>
                  <a:t>9</a:t>
                </a:r>
                <a:endParaRPr lang="en-IN" sz="1400" b="1" dirty="0"/>
              </a:p>
            </p:txBody>
          </p:sp>
          <p:sp>
            <p:nvSpPr>
              <p:cNvPr id="511" name="TextBox 510"/>
              <p:cNvSpPr txBox="1"/>
              <p:nvPr/>
            </p:nvSpPr>
            <p:spPr>
              <a:xfrm>
                <a:off x="100545" y="1976809"/>
                <a:ext cx="180304" cy="307777"/>
              </a:xfrm>
              <a:prstGeom prst="rect">
                <a:avLst/>
              </a:prstGeom>
              <a:noFill/>
            </p:spPr>
            <p:txBody>
              <a:bodyPr wrap="square" rtlCol="0">
                <a:spAutoFit/>
              </a:bodyPr>
              <a:lstStyle/>
              <a:p>
                <a:r>
                  <a:rPr lang="en-IN" sz="1400" b="1" dirty="0" smtClean="0"/>
                  <a:t>6</a:t>
                </a:r>
                <a:endParaRPr lang="en-IN" sz="1400" b="1" dirty="0"/>
              </a:p>
            </p:txBody>
          </p:sp>
          <p:sp>
            <p:nvSpPr>
              <p:cNvPr id="512" name="TextBox 511"/>
              <p:cNvSpPr txBox="1"/>
              <p:nvPr/>
            </p:nvSpPr>
            <p:spPr>
              <a:xfrm>
                <a:off x="109987" y="2713406"/>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sp>
            <p:nvSpPr>
              <p:cNvPr id="513" name="TextBox 512"/>
              <p:cNvSpPr txBox="1"/>
              <p:nvPr/>
            </p:nvSpPr>
            <p:spPr>
              <a:xfrm>
                <a:off x="1227357" y="4019558"/>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sp>
            <p:nvSpPr>
              <p:cNvPr id="514" name="TextBox 513"/>
              <p:cNvSpPr txBox="1"/>
              <p:nvPr/>
            </p:nvSpPr>
            <p:spPr>
              <a:xfrm>
                <a:off x="143001" y="4028334"/>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sp>
            <p:nvSpPr>
              <p:cNvPr id="515" name="TextBox 514"/>
              <p:cNvSpPr txBox="1"/>
              <p:nvPr/>
            </p:nvSpPr>
            <p:spPr>
              <a:xfrm>
                <a:off x="1227052" y="2728217"/>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grpSp>
        <p:sp>
          <p:nvSpPr>
            <p:cNvPr id="517" name="TextBox 516"/>
            <p:cNvSpPr txBox="1"/>
            <p:nvPr/>
          </p:nvSpPr>
          <p:spPr>
            <a:xfrm>
              <a:off x="763058" y="3087767"/>
              <a:ext cx="534171" cy="369332"/>
            </a:xfrm>
            <a:prstGeom prst="rect">
              <a:avLst/>
            </a:prstGeom>
            <a:noFill/>
          </p:spPr>
          <p:txBody>
            <a:bodyPr wrap="square" rtlCol="0">
              <a:spAutoFit/>
            </a:bodyPr>
            <a:lstStyle/>
            <a:p>
              <a:r>
                <a:rPr lang="en-IN" b="1" dirty="0" smtClean="0">
                  <a:solidFill>
                    <a:srgbClr val="FF0000"/>
                  </a:solidFill>
                </a:rPr>
                <a:t>M1</a:t>
              </a:r>
              <a:endParaRPr lang="en-IN" b="1" dirty="0">
                <a:solidFill>
                  <a:srgbClr val="FF0000"/>
                </a:solidFill>
              </a:endParaRPr>
            </a:p>
          </p:txBody>
        </p:sp>
      </p:grpSp>
      <p:grpSp>
        <p:nvGrpSpPr>
          <p:cNvPr id="7" name="Group 6"/>
          <p:cNvGrpSpPr/>
          <p:nvPr/>
        </p:nvGrpSpPr>
        <p:grpSpPr>
          <a:xfrm>
            <a:off x="3800400" y="5247076"/>
            <a:ext cx="3707543" cy="1199960"/>
            <a:chOff x="3800400" y="5247076"/>
            <a:chExt cx="3707543" cy="1199960"/>
          </a:xfrm>
        </p:grpSpPr>
        <p:grpSp>
          <p:nvGrpSpPr>
            <p:cNvPr id="570" name="Group 569"/>
            <p:cNvGrpSpPr/>
            <p:nvPr/>
          </p:nvGrpSpPr>
          <p:grpSpPr>
            <a:xfrm>
              <a:off x="3800400" y="5534998"/>
              <a:ext cx="3707543" cy="912038"/>
              <a:chOff x="2254476" y="1883828"/>
              <a:chExt cx="4367390" cy="1163641"/>
            </a:xfrm>
          </p:grpSpPr>
          <p:sp>
            <p:nvSpPr>
              <p:cNvPr id="555" name="Oval 554"/>
              <p:cNvSpPr/>
              <p:nvPr/>
            </p:nvSpPr>
            <p:spPr>
              <a:xfrm>
                <a:off x="2437793"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56" name="Oval 555"/>
              <p:cNvSpPr/>
              <p:nvPr/>
            </p:nvSpPr>
            <p:spPr>
              <a:xfrm>
                <a:off x="3530351"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57" name="Oval 556"/>
              <p:cNvSpPr/>
              <p:nvPr/>
            </p:nvSpPr>
            <p:spPr>
              <a:xfrm>
                <a:off x="4842615" y="2210359"/>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58" name="Oval 557"/>
              <p:cNvSpPr/>
              <p:nvPr/>
            </p:nvSpPr>
            <p:spPr>
              <a:xfrm>
                <a:off x="5976930" y="220464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A</a:t>
                </a:r>
                <a:endParaRPr lang="en-IN" sz="1400" b="1" dirty="0">
                  <a:solidFill>
                    <a:schemeClr val="tx1"/>
                  </a:solidFill>
                </a:endParaRPr>
              </a:p>
            </p:txBody>
          </p:sp>
          <p:cxnSp>
            <p:nvCxnSpPr>
              <p:cNvPr id="559" name="Straight Connector 558"/>
              <p:cNvCxnSpPr>
                <a:stCxn id="555" idx="6"/>
                <a:endCxn id="556" idx="2"/>
              </p:cNvCxnSpPr>
              <p:nvPr/>
            </p:nvCxnSpPr>
            <p:spPr>
              <a:xfrm>
                <a:off x="2978706"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a:stCxn id="556" idx="6"/>
                <a:endCxn id="557" idx="2"/>
              </p:cNvCxnSpPr>
              <p:nvPr/>
            </p:nvCxnSpPr>
            <p:spPr>
              <a:xfrm>
                <a:off x="4071264" y="2487980"/>
                <a:ext cx="771351"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a:stCxn id="557" idx="6"/>
                <a:endCxn id="558" idx="2"/>
              </p:cNvCxnSpPr>
              <p:nvPr/>
            </p:nvCxnSpPr>
            <p:spPr>
              <a:xfrm flipV="1">
                <a:off x="5383528" y="2487980"/>
                <a:ext cx="593402"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2" name="TextBox 561"/>
              <p:cNvSpPr txBox="1"/>
              <p:nvPr/>
            </p:nvSpPr>
            <p:spPr>
              <a:xfrm>
                <a:off x="2254476" y="1953702"/>
                <a:ext cx="180304" cy="307777"/>
              </a:xfrm>
              <a:prstGeom prst="rect">
                <a:avLst/>
              </a:prstGeom>
              <a:noFill/>
            </p:spPr>
            <p:txBody>
              <a:bodyPr wrap="square" rtlCol="0">
                <a:spAutoFit/>
              </a:bodyPr>
              <a:lstStyle/>
              <a:p>
                <a:r>
                  <a:rPr lang="en-IN" sz="1400" b="1" dirty="0" smtClean="0"/>
                  <a:t>4</a:t>
                </a:r>
                <a:endParaRPr lang="en-IN" sz="1400" b="1" dirty="0"/>
              </a:p>
            </p:txBody>
          </p:sp>
          <p:sp>
            <p:nvSpPr>
              <p:cNvPr id="563" name="TextBox 562"/>
              <p:cNvSpPr txBox="1"/>
              <p:nvPr/>
            </p:nvSpPr>
            <p:spPr>
              <a:xfrm>
                <a:off x="5291227" y="1987696"/>
                <a:ext cx="180304" cy="307777"/>
              </a:xfrm>
              <a:prstGeom prst="rect">
                <a:avLst/>
              </a:prstGeom>
              <a:noFill/>
            </p:spPr>
            <p:txBody>
              <a:bodyPr wrap="square" rtlCol="0">
                <a:spAutoFit/>
              </a:bodyPr>
              <a:lstStyle/>
              <a:p>
                <a:r>
                  <a:rPr lang="en-IN" sz="1400" b="1" dirty="0" smtClean="0"/>
                  <a:t>2</a:t>
                </a:r>
                <a:endParaRPr lang="en-IN" sz="1400" b="1" dirty="0"/>
              </a:p>
            </p:txBody>
          </p:sp>
          <p:sp>
            <p:nvSpPr>
              <p:cNvPr id="564" name="TextBox 563"/>
              <p:cNvSpPr txBox="1"/>
              <p:nvPr/>
            </p:nvSpPr>
            <p:spPr>
              <a:xfrm>
                <a:off x="3707218" y="1883828"/>
                <a:ext cx="132699" cy="307777"/>
              </a:xfrm>
              <a:prstGeom prst="rect">
                <a:avLst/>
              </a:prstGeom>
              <a:noFill/>
            </p:spPr>
            <p:txBody>
              <a:bodyPr wrap="square" rtlCol="0">
                <a:spAutoFit/>
              </a:bodyPr>
              <a:lstStyle/>
              <a:p>
                <a:r>
                  <a:rPr lang="en-IN" sz="1400" b="1" dirty="0" smtClean="0"/>
                  <a:t>3</a:t>
                </a:r>
                <a:endParaRPr lang="en-IN" sz="1400" b="1" dirty="0"/>
              </a:p>
            </p:txBody>
          </p:sp>
          <p:sp>
            <p:nvSpPr>
              <p:cNvPr id="565" name="TextBox 564"/>
              <p:cNvSpPr txBox="1"/>
              <p:nvPr/>
            </p:nvSpPr>
            <p:spPr>
              <a:xfrm>
                <a:off x="6443789" y="2054235"/>
                <a:ext cx="148107" cy="307777"/>
              </a:xfrm>
              <a:prstGeom prst="rect">
                <a:avLst/>
              </a:prstGeom>
              <a:noFill/>
            </p:spPr>
            <p:txBody>
              <a:bodyPr wrap="square" rtlCol="0">
                <a:spAutoFit/>
              </a:bodyPr>
              <a:lstStyle/>
              <a:p>
                <a:r>
                  <a:rPr lang="en-IN" sz="1400" b="1" dirty="0" smtClean="0"/>
                  <a:t>1</a:t>
                </a:r>
                <a:endParaRPr lang="en-IN" sz="1400" b="1" dirty="0"/>
              </a:p>
            </p:txBody>
          </p:sp>
          <p:sp>
            <p:nvSpPr>
              <p:cNvPr id="566" name="TextBox 565"/>
              <p:cNvSpPr txBox="1"/>
              <p:nvPr/>
            </p:nvSpPr>
            <p:spPr>
              <a:xfrm>
                <a:off x="2332951" y="2718979"/>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sp>
            <p:nvSpPr>
              <p:cNvPr id="567" name="TextBox 566"/>
              <p:cNvSpPr txBox="1"/>
              <p:nvPr/>
            </p:nvSpPr>
            <p:spPr>
              <a:xfrm>
                <a:off x="3440378" y="2730827"/>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sp>
            <p:nvSpPr>
              <p:cNvPr id="568" name="TextBox 567"/>
              <p:cNvSpPr txBox="1"/>
              <p:nvPr/>
            </p:nvSpPr>
            <p:spPr>
              <a:xfrm>
                <a:off x="4754200" y="2739692"/>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sp>
            <p:nvSpPr>
              <p:cNvPr id="569" name="TextBox 568"/>
              <p:cNvSpPr txBox="1"/>
              <p:nvPr/>
            </p:nvSpPr>
            <p:spPr>
              <a:xfrm>
                <a:off x="5845199" y="2725460"/>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grpSp>
        <p:sp>
          <p:nvSpPr>
            <p:cNvPr id="571" name="TextBox 570"/>
            <p:cNvSpPr txBox="1"/>
            <p:nvPr/>
          </p:nvSpPr>
          <p:spPr>
            <a:xfrm>
              <a:off x="3929595" y="5247076"/>
              <a:ext cx="534171" cy="369332"/>
            </a:xfrm>
            <a:prstGeom prst="rect">
              <a:avLst/>
            </a:prstGeom>
            <a:noFill/>
          </p:spPr>
          <p:txBody>
            <a:bodyPr wrap="square" rtlCol="0">
              <a:spAutoFit/>
            </a:bodyPr>
            <a:lstStyle/>
            <a:p>
              <a:r>
                <a:rPr lang="en-IN" b="1" dirty="0" smtClean="0">
                  <a:solidFill>
                    <a:srgbClr val="FF0000"/>
                  </a:solidFill>
                </a:rPr>
                <a:t>M4</a:t>
              </a:r>
              <a:endParaRPr lang="en-IN" b="1" dirty="0">
                <a:solidFill>
                  <a:srgbClr val="FF0000"/>
                </a:solidFill>
              </a:endParaRPr>
            </a:p>
          </p:txBody>
        </p:sp>
      </p:grpSp>
      <p:grpSp>
        <p:nvGrpSpPr>
          <p:cNvPr id="6" name="Group 5"/>
          <p:cNvGrpSpPr/>
          <p:nvPr/>
        </p:nvGrpSpPr>
        <p:grpSpPr>
          <a:xfrm>
            <a:off x="2237033" y="3127562"/>
            <a:ext cx="3184930" cy="2092168"/>
            <a:chOff x="2237033" y="3127562"/>
            <a:chExt cx="3184930" cy="2092168"/>
          </a:xfrm>
        </p:grpSpPr>
        <p:grpSp>
          <p:nvGrpSpPr>
            <p:cNvPr id="596" name="Group 595"/>
            <p:cNvGrpSpPr/>
            <p:nvPr/>
          </p:nvGrpSpPr>
          <p:grpSpPr>
            <a:xfrm>
              <a:off x="2237033" y="3396193"/>
              <a:ext cx="3184930" cy="1823537"/>
              <a:chOff x="1226697" y="1927751"/>
              <a:chExt cx="3342135" cy="2526180"/>
            </a:xfrm>
          </p:grpSpPr>
          <p:sp>
            <p:nvSpPr>
              <p:cNvPr id="572" name="Oval 571"/>
              <p:cNvSpPr/>
              <p:nvPr/>
            </p:nvSpPr>
            <p:spPr>
              <a:xfrm>
                <a:off x="1345235"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75" name="Oval 574"/>
              <p:cNvSpPr/>
              <p:nvPr/>
            </p:nvSpPr>
            <p:spPr>
              <a:xfrm>
                <a:off x="1336062" y="3447430"/>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76" name="Oval 575"/>
              <p:cNvSpPr/>
              <p:nvPr/>
            </p:nvSpPr>
            <p:spPr>
              <a:xfrm>
                <a:off x="2437793" y="3449577"/>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77" name="Oval 576"/>
              <p:cNvSpPr/>
              <p:nvPr/>
            </p:nvSpPr>
            <p:spPr>
              <a:xfrm>
                <a:off x="3911835" y="3441020"/>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A</a:t>
                </a:r>
                <a:endParaRPr lang="en-IN" sz="1400" b="1" dirty="0">
                  <a:solidFill>
                    <a:schemeClr val="tx1"/>
                  </a:solidFill>
                </a:endParaRPr>
              </a:p>
            </p:txBody>
          </p:sp>
          <p:cxnSp>
            <p:nvCxnSpPr>
              <p:cNvPr id="578" name="Straight Connector 577"/>
              <p:cNvCxnSpPr>
                <a:stCxn id="572" idx="4"/>
                <a:endCxn id="575" idx="0"/>
              </p:cNvCxnSpPr>
              <p:nvPr/>
            </p:nvCxnSpPr>
            <p:spPr>
              <a:xfrm flipH="1">
                <a:off x="1606519" y="2771315"/>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a:stCxn id="575" idx="6"/>
                <a:endCxn id="576" idx="2"/>
              </p:cNvCxnSpPr>
              <p:nvPr/>
            </p:nvCxnSpPr>
            <p:spPr>
              <a:xfrm>
                <a:off x="1876975" y="3730765"/>
                <a:ext cx="560818" cy="2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a:stCxn id="576" idx="6"/>
                <a:endCxn id="577" idx="2"/>
              </p:cNvCxnSpPr>
              <p:nvPr/>
            </p:nvCxnSpPr>
            <p:spPr>
              <a:xfrm flipV="1">
                <a:off x="2978706" y="3724355"/>
                <a:ext cx="933129" cy="8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4" name="TextBox 583"/>
              <p:cNvSpPr txBox="1"/>
              <p:nvPr/>
            </p:nvSpPr>
            <p:spPr>
              <a:xfrm>
                <a:off x="2279546" y="3192001"/>
                <a:ext cx="177771" cy="307777"/>
              </a:xfrm>
              <a:prstGeom prst="rect">
                <a:avLst/>
              </a:prstGeom>
              <a:noFill/>
            </p:spPr>
            <p:txBody>
              <a:bodyPr wrap="square" rtlCol="0">
                <a:spAutoFit/>
              </a:bodyPr>
              <a:lstStyle/>
              <a:p>
                <a:r>
                  <a:rPr lang="en-IN" sz="1400" b="1" dirty="0" smtClean="0"/>
                  <a:t>8</a:t>
                </a:r>
                <a:endParaRPr lang="en-IN" sz="1400" b="1" dirty="0"/>
              </a:p>
            </p:txBody>
          </p:sp>
          <p:sp>
            <p:nvSpPr>
              <p:cNvPr id="585" name="TextBox 584"/>
              <p:cNvSpPr txBox="1"/>
              <p:nvPr/>
            </p:nvSpPr>
            <p:spPr>
              <a:xfrm>
                <a:off x="1226697" y="1927751"/>
                <a:ext cx="170459" cy="307777"/>
              </a:xfrm>
              <a:prstGeom prst="rect">
                <a:avLst/>
              </a:prstGeom>
              <a:noFill/>
            </p:spPr>
            <p:txBody>
              <a:bodyPr wrap="square" rtlCol="0">
                <a:spAutoFit/>
              </a:bodyPr>
              <a:lstStyle/>
              <a:p>
                <a:r>
                  <a:rPr lang="en-IN" sz="1400" b="1" dirty="0" smtClean="0"/>
                  <a:t>5</a:t>
                </a:r>
                <a:endParaRPr lang="en-IN" sz="1400" b="1" dirty="0"/>
              </a:p>
            </p:txBody>
          </p:sp>
          <p:sp>
            <p:nvSpPr>
              <p:cNvPr id="586" name="TextBox 585"/>
              <p:cNvSpPr txBox="1"/>
              <p:nvPr/>
            </p:nvSpPr>
            <p:spPr>
              <a:xfrm>
                <a:off x="1279693" y="3168943"/>
                <a:ext cx="180304" cy="307777"/>
              </a:xfrm>
              <a:prstGeom prst="rect">
                <a:avLst/>
              </a:prstGeom>
              <a:noFill/>
            </p:spPr>
            <p:txBody>
              <a:bodyPr wrap="square" rtlCol="0">
                <a:spAutoFit/>
              </a:bodyPr>
              <a:lstStyle/>
              <a:p>
                <a:r>
                  <a:rPr lang="en-IN" sz="1400" b="1" dirty="0" smtClean="0"/>
                  <a:t>9</a:t>
                </a:r>
                <a:endParaRPr lang="en-IN" sz="1400" b="1" dirty="0"/>
              </a:p>
            </p:txBody>
          </p:sp>
          <p:sp>
            <p:nvSpPr>
              <p:cNvPr id="588" name="TextBox 587"/>
              <p:cNvSpPr txBox="1"/>
              <p:nvPr/>
            </p:nvSpPr>
            <p:spPr>
              <a:xfrm>
                <a:off x="3941005" y="3140638"/>
                <a:ext cx="180304" cy="307777"/>
              </a:xfrm>
              <a:prstGeom prst="rect">
                <a:avLst/>
              </a:prstGeom>
              <a:noFill/>
            </p:spPr>
            <p:txBody>
              <a:bodyPr wrap="square" rtlCol="0">
                <a:spAutoFit/>
              </a:bodyPr>
              <a:lstStyle/>
              <a:p>
                <a:r>
                  <a:rPr lang="en-IN" sz="1400" b="1" dirty="0" smtClean="0"/>
                  <a:t>7</a:t>
                </a:r>
                <a:endParaRPr lang="en-IN" sz="1400" b="1" dirty="0"/>
              </a:p>
            </p:txBody>
          </p:sp>
          <p:sp>
            <p:nvSpPr>
              <p:cNvPr id="590" name="TextBox 589"/>
              <p:cNvSpPr txBox="1"/>
              <p:nvPr/>
            </p:nvSpPr>
            <p:spPr>
              <a:xfrm>
                <a:off x="2358447" y="4041915"/>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sp>
            <p:nvSpPr>
              <p:cNvPr id="591" name="TextBox 590"/>
              <p:cNvSpPr txBox="1"/>
              <p:nvPr/>
            </p:nvSpPr>
            <p:spPr>
              <a:xfrm>
                <a:off x="1227357" y="4019558"/>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sp>
            <p:nvSpPr>
              <p:cNvPr id="592" name="TextBox 591"/>
              <p:cNvSpPr txBox="1"/>
              <p:nvPr/>
            </p:nvSpPr>
            <p:spPr>
              <a:xfrm>
                <a:off x="3792165" y="4146154"/>
                <a:ext cx="776667" cy="307777"/>
              </a:xfrm>
              <a:prstGeom prst="rect">
                <a:avLst/>
              </a:prstGeom>
              <a:noFill/>
            </p:spPr>
            <p:txBody>
              <a:bodyPr wrap="square" rtlCol="0">
                <a:spAutoFit/>
              </a:bodyPr>
              <a:lstStyle/>
              <a:p>
                <a:r>
                  <a:rPr lang="en-IN" sz="1400" b="1" dirty="0" smtClean="0"/>
                  <a:t>X</a:t>
                </a:r>
                <a:r>
                  <a:rPr lang="en-IN" sz="1400" b="1" baseline="-25000" dirty="0" smtClean="0"/>
                  <a:t>2</a:t>
                </a:r>
                <a:r>
                  <a:rPr lang="en-IN" sz="1400" b="1" dirty="0" smtClean="0"/>
                  <a:t>, Y</a:t>
                </a:r>
                <a:r>
                  <a:rPr lang="en-IN" sz="1400" b="1" baseline="-25000" dirty="0" smtClean="0"/>
                  <a:t>2</a:t>
                </a:r>
                <a:endParaRPr lang="en-IN" sz="1400" b="1" baseline="-25000" dirty="0"/>
              </a:p>
            </p:txBody>
          </p:sp>
          <p:sp>
            <p:nvSpPr>
              <p:cNvPr id="594" name="TextBox 593"/>
              <p:cNvSpPr txBox="1"/>
              <p:nvPr/>
            </p:nvSpPr>
            <p:spPr>
              <a:xfrm>
                <a:off x="1227052" y="2728217"/>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grpSp>
        <p:sp>
          <p:nvSpPr>
            <p:cNvPr id="597" name="TextBox 596"/>
            <p:cNvSpPr txBox="1"/>
            <p:nvPr/>
          </p:nvSpPr>
          <p:spPr>
            <a:xfrm>
              <a:off x="2247539" y="3127562"/>
              <a:ext cx="534171" cy="369332"/>
            </a:xfrm>
            <a:prstGeom prst="rect">
              <a:avLst/>
            </a:prstGeom>
            <a:noFill/>
          </p:spPr>
          <p:txBody>
            <a:bodyPr wrap="square" rtlCol="0">
              <a:spAutoFit/>
            </a:bodyPr>
            <a:lstStyle/>
            <a:p>
              <a:r>
                <a:rPr lang="en-IN" b="1" dirty="0" smtClean="0">
                  <a:solidFill>
                    <a:srgbClr val="FF0000"/>
                  </a:solidFill>
                </a:rPr>
                <a:t>M3</a:t>
              </a:r>
              <a:endParaRPr lang="en-IN" b="1" dirty="0">
                <a:solidFill>
                  <a:srgbClr val="FF0000"/>
                </a:solidFill>
              </a:endParaRPr>
            </a:p>
          </p:txBody>
        </p:sp>
      </p:grpSp>
      <p:grpSp>
        <p:nvGrpSpPr>
          <p:cNvPr id="8" name="Group 7"/>
          <p:cNvGrpSpPr/>
          <p:nvPr/>
        </p:nvGrpSpPr>
        <p:grpSpPr>
          <a:xfrm>
            <a:off x="5842614" y="3145350"/>
            <a:ext cx="2920570" cy="2346284"/>
            <a:chOff x="5842614" y="3145350"/>
            <a:chExt cx="2920570" cy="2346284"/>
          </a:xfrm>
        </p:grpSpPr>
        <p:sp>
          <p:nvSpPr>
            <p:cNvPr id="620" name="TextBox 619"/>
            <p:cNvSpPr txBox="1"/>
            <p:nvPr/>
          </p:nvSpPr>
          <p:spPr>
            <a:xfrm>
              <a:off x="5888508" y="3145350"/>
              <a:ext cx="534171" cy="369332"/>
            </a:xfrm>
            <a:prstGeom prst="rect">
              <a:avLst/>
            </a:prstGeom>
            <a:noFill/>
          </p:spPr>
          <p:txBody>
            <a:bodyPr wrap="square" rtlCol="0">
              <a:spAutoFit/>
            </a:bodyPr>
            <a:lstStyle/>
            <a:p>
              <a:r>
                <a:rPr lang="en-IN" b="1" dirty="0" smtClean="0">
                  <a:solidFill>
                    <a:srgbClr val="FF0000"/>
                  </a:solidFill>
                </a:rPr>
                <a:t>M5</a:t>
              </a:r>
              <a:endParaRPr lang="en-IN" b="1" dirty="0">
                <a:solidFill>
                  <a:srgbClr val="FF0000"/>
                </a:solidFill>
              </a:endParaRPr>
            </a:p>
          </p:txBody>
        </p:sp>
        <p:grpSp>
          <p:nvGrpSpPr>
            <p:cNvPr id="619" name="Group 618"/>
            <p:cNvGrpSpPr/>
            <p:nvPr/>
          </p:nvGrpSpPr>
          <p:grpSpPr>
            <a:xfrm>
              <a:off x="5842614" y="3496893"/>
              <a:ext cx="2899650" cy="1605171"/>
              <a:chOff x="1226697" y="1927751"/>
              <a:chExt cx="3226051" cy="2086349"/>
            </a:xfrm>
          </p:grpSpPr>
          <p:sp>
            <p:nvSpPr>
              <p:cNvPr id="598" name="Oval 597"/>
              <p:cNvSpPr/>
              <p:nvPr/>
            </p:nvSpPr>
            <p:spPr>
              <a:xfrm>
                <a:off x="1345235"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99" name="Oval 598"/>
              <p:cNvSpPr/>
              <p:nvPr/>
            </p:nvSpPr>
            <p:spPr>
              <a:xfrm>
                <a:off x="2437793"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601" name="Oval 600"/>
              <p:cNvSpPr/>
              <p:nvPr/>
            </p:nvSpPr>
            <p:spPr>
              <a:xfrm>
                <a:off x="1336062" y="3447430"/>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603" name="Oval 602"/>
              <p:cNvSpPr/>
              <p:nvPr/>
            </p:nvSpPr>
            <p:spPr>
              <a:xfrm>
                <a:off x="3911835" y="3441020"/>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A</a:t>
                </a:r>
                <a:endParaRPr lang="en-IN" sz="1400" b="1" dirty="0">
                  <a:solidFill>
                    <a:schemeClr val="tx1"/>
                  </a:solidFill>
                </a:endParaRPr>
              </a:p>
            </p:txBody>
          </p:sp>
          <p:cxnSp>
            <p:nvCxnSpPr>
              <p:cNvPr id="604" name="Straight Connector 603"/>
              <p:cNvCxnSpPr>
                <a:stCxn id="598" idx="4"/>
                <a:endCxn id="601" idx="0"/>
              </p:cNvCxnSpPr>
              <p:nvPr/>
            </p:nvCxnSpPr>
            <p:spPr>
              <a:xfrm flipH="1">
                <a:off x="1606519" y="2771315"/>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a:stCxn id="598" idx="6"/>
                <a:endCxn id="599" idx="2"/>
              </p:cNvCxnSpPr>
              <p:nvPr/>
            </p:nvCxnSpPr>
            <p:spPr>
              <a:xfrm>
                <a:off x="1886148"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p:cNvCxnSpPr>
                <a:stCxn id="599" idx="5"/>
                <a:endCxn id="603" idx="1"/>
              </p:cNvCxnSpPr>
              <p:nvPr/>
            </p:nvCxnSpPr>
            <p:spPr>
              <a:xfrm>
                <a:off x="2899491" y="2688328"/>
                <a:ext cx="1091559" cy="835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0" name="TextBox 609"/>
              <p:cNvSpPr txBox="1"/>
              <p:nvPr/>
            </p:nvSpPr>
            <p:spPr>
              <a:xfrm>
                <a:off x="2279546" y="3192001"/>
                <a:ext cx="177771" cy="307777"/>
              </a:xfrm>
              <a:prstGeom prst="rect">
                <a:avLst/>
              </a:prstGeom>
              <a:noFill/>
            </p:spPr>
            <p:txBody>
              <a:bodyPr wrap="square" rtlCol="0">
                <a:spAutoFit/>
              </a:bodyPr>
              <a:lstStyle/>
              <a:p>
                <a:r>
                  <a:rPr lang="en-IN" sz="1400" b="1" dirty="0" smtClean="0"/>
                  <a:t>8</a:t>
                </a:r>
                <a:endParaRPr lang="en-IN" sz="1400" b="1" dirty="0"/>
              </a:p>
            </p:txBody>
          </p:sp>
          <p:sp>
            <p:nvSpPr>
              <p:cNvPr id="611" name="TextBox 610"/>
              <p:cNvSpPr txBox="1"/>
              <p:nvPr/>
            </p:nvSpPr>
            <p:spPr>
              <a:xfrm>
                <a:off x="1226697" y="1927751"/>
                <a:ext cx="170459" cy="307777"/>
              </a:xfrm>
              <a:prstGeom prst="rect">
                <a:avLst/>
              </a:prstGeom>
              <a:noFill/>
            </p:spPr>
            <p:txBody>
              <a:bodyPr wrap="square" rtlCol="0">
                <a:spAutoFit/>
              </a:bodyPr>
              <a:lstStyle/>
              <a:p>
                <a:r>
                  <a:rPr lang="en-IN" sz="1400" b="1" dirty="0" smtClean="0"/>
                  <a:t>5</a:t>
                </a:r>
                <a:endParaRPr lang="en-IN" sz="1400" b="1" dirty="0"/>
              </a:p>
            </p:txBody>
          </p:sp>
          <p:sp>
            <p:nvSpPr>
              <p:cNvPr id="612" name="TextBox 611"/>
              <p:cNvSpPr txBox="1"/>
              <p:nvPr/>
            </p:nvSpPr>
            <p:spPr>
              <a:xfrm>
                <a:off x="1279693" y="3168943"/>
                <a:ext cx="180304" cy="307777"/>
              </a:xfrm>
              <a:prstGeom prst="rect">
                <a:avLst/>
              </a:prstGeom>
              <a:noFill/>
            </p:spPr>
            <p:txBody>
              <a:bodyPr wrap="square" rtlCol="0">
                <a:spAutoFit/>
              </a:bodyPr>
              <a:lstStyle/>
              <a:p>
                <a:r>
                  <a:rPr lang="en-IN" sz="1400" b="1" dirty="0" smtClean="0"/>
                  <a:t>9</a:t>
                </a:r>
                <a:endParaRPr lang="en-IN" sz="1400" b="1" dirty="0"/>
              </a:p>
            </p:txBody>
          </p:sp>
          <p:sp>
            <p:nvSpPr>
              <p:cNvPr id="613" name="TextBox 612"/>
              <p:cNvSpPr txBox="1"/>
              <p:nvPr/>
            </p:nvSpPr>
            <p:spPr>
              <a:xfrm>
                <a:off x="2254476" y="1953702"/>
                <a:ext cx="180304" cy="307777"/>
              </a:xfrm>
              <a:prstGeom prst="rect">
                <a:avLst/>
              </a:prstGeom>
              <a:noFill/>
            </p:spPr>
            <p:txBody>
              <a:bodyPr wrap="square" rtlCol="0">
                <a:spAutoFit/>
              </a:bodyPr>
              <a:lstStyle/>
              <a:p>
                <a:r>
                  <a:rPr lang="en-IN" sz="1400" b="1" dirty="0" smtClean="0"/>
                  <a:t>4</a:t>
                </a:r>
                <a:endParaRPr lang="en-IN" sz="1400" b="1" dirty="0"/>
              </a:p>
            </p:txBody>
          </p:sp>
          <p:sp>
            <p:nvSpPr>
              <p:cNvPr id="614" name="TextBox 613"/>
              <p:cNvSpPr txBox="1"/>
              <p:nvPr/>
            </p:nvSpPr>
            <p:spPr>
              <a:xfrm>
                <a:off x="3941005" y="3140638"/>
                <a:ext cx="180304" cy="307777"/>
              </a:xfrm>
              <a:prstGeom prst="rect">
                <a:avLst/>
              </a:prstGeom>
              <a:noFill/>
            </p:spPr>
            <p:txBody>
              <a:bodyPr wrap="square" rtlCol="0">
                <a:spAutoFit/>
              </a:bodyPr>
              <a:lstStyle/>
              <a:p>
                <a:r>
                  <a:rPr lang="en-IN" sz="1400" b="1" dirty="0" smtClean="0"/>
                  <a:t>7</a:t>
                </a:r>
                <a:endParaRPr lang="en-IN" sz="1400" b="1" dirty="0"/>
              </a:p>
            </p:txBody>
          </p:sp>
          <p:sp>
            <p:nvSpPr>
              <p:cNvPr id="616" name="TextBox 615"/>
              <p:cNvSpPr txBox="1"/>
              <p:nvPr/>
            </p:nvSpPr>
            <p:spPr>
              <a:xfrm>
                <a:off x="2332951" y="2718979"/>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sp>
            <p:nvSpPr>
              <p:cNvPr id="617" name="TextBox 616"/>
              <p:cNvSpPr txBox="1"/>
              <p:nvPr/>
            </p:nvSpPr>
            <p:spPr>
              <a:xfrm>
                <a:off x="1227052" y="2728217"/>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grpSp>
        <p:sp>
          <p:nvSpPr>
            <p:cNvPr id="156" name="TextBox 155"/>
            <p:cNvSpPr txBox="1"/>
            <p:nvPr/>
          </p:nvSpPr>
          <p:spPr>
            <a:xfrm>
              <a:off x="5915625" y="5035298"/>
              <a:ext cx="661865" cy="368367"/>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1</a:t>
              </a:r>
              <a:endParaRPr lang="en-IN" sz="1600" b="1" baseline="-25000" dirty="0"/>
            </a:p>
          </p:txBody>
        </p:sp>
        <p:sp>
          <p:nvSpPr>
            <p:cNvPr id="157" name="TextBox 156"/>
            <p:cNvSpPr txBox="1"/>
            <p:nvPr/>
          </p:nvSpPr>
          <p:spPr>
            <a:xfrm>
              <a:off x="8101319" y="5123267"/>
              <a:ext cx="661865" cy="368367"/>
            </a:xfrm>
            <a:prstGeom prst="rect">
              <a:avLst/>
            </a:prstGeom>
            <a:noFill/>
          </p:spPr>
          <p:txBody>
            <a:bodyPr wrap="square" rtlCol="0">
              <a:spAutoFit/>
            </a:bodyPr>
            <a:lstStyle/>
            <a:p>
              <a:r>
                <a:rPr lang="en-IN" sz="1600" b="1" dirty="0" smtClean="0"/>
                <a:t>X</a:t>
              </a:r>
              <a:r>
                <a:rPr lang="en-IN" sz="1600" b="1" baseline="-25000" dirty="0" smtClean="0"/>
                <a:t>2</a:t>
              </a:r>
              <a:r>
                <a:rPr lang="en-IN" sz="1600" b="1" dirty="0" smtClean="0"/>
                <a:t>, Y</a:t>
              </a:r>
              <a:r>
                <a:rPr lang="en-IN" sz="1600" b="1" baseline="-25000" dirty="0" smtClean="0"/>
                <a:t>2</a:t>
              </a:r>
              <a:endParaRPr lang="en-IN" sz="1600" b="1" baseline="-25000" dirty="0"/>
            </a:p>
          </p:txBody>
        </p:sp>
      </p:grpSp>
      <p:grpSp>
        <p:nvGrpSpPr>
          <p:cNvPr id="4" name="Group 3"/>
          <p:cNvGrpSpPr/>
          <p:nvPr/>
        </p:nvGrpSpPr>
        <p:grpSpPr>
          <a:xfrm>
            <a:off x="287996" y="5271125"/>
            <a:ext cx="3348104" cy="1314608"/>
            <a:chOff x="287996" y="5271125"/>
            <a:chExt cx="3348104" cy="1314608"/>
          </a:xfrm>
        </p:grpSpPr>
        <p:grpSp>
          <p:nvGrpSpPr>
            <p:cNvPr id="541" name="Group 540"/>
            <p:cNvGrpSpPr/>
            <p:nvPr/>
          </p:nvGrpSpPr>
          <p:grpSpPr>
            <a:xfrm>
              <a:off x="287996" y="5628509"/>
              <a:ext cx="3157692" cy="818527"/>
              <a:chOff x="100545" y="1883828"/>
              <a:chExt cx="3970719" cy="1152166"/>
            </a:xfrm>
          </p:grpSpPr>
          <p:sp>
            <p:nvSpPr>
              <p:cNvPr id="527" name="Oval 526"/>
              <p:cNvSpPr/>
              <p:nvPr/>
            </p:nvSpPr>
            <p:spPr>
              <a:xfrm>
                <a:off x="252677" y="220464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A</a:t>
                </a:r>
                <a:endParaRPr lang="en-IN" sz="1400" b="1" dirty="0">
                  <a:solidFill>
                    <a:schemeClr val="tx1"/>
                  </a:solidFill>
                </a:endParaRPr>
              </a:p>
            </p:txBody>
          </p:sp>
          <p:sp>
            <p:nvSpPr>
              <p:cNvPr id="528" name="Oval 527"/>
              <p:cNvSpPr/>
              <p:nvPr/>
            </p:nvSpPr>
            <p:spPr>
              <a:xfrm>
                <a:off x="1345235"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29" name="Oval 528"/>
              <p:cNvSpPr/>
              <p:nvPr/>
            </p:nvSpPr>
            <p:spPr>
              <a:xfrm>
                <a:off x="2437793"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sp>
            <p:nvSpPr>
              <p:cNvPr id="530" name="Oval 529"/>
              <p:cNvSpPr/>
              <p:nvPr/>
            </p:nvSpPr>
            <p:spPr>
              <a:xfrm>
                <a:off x="3530351"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B</a:t>
                </a:r>
                <a:endParaRPr lang="en-IN" sz="1400" b="1" dirty="0">
                  <a:solidFill>
                    <a:schemeClr val="tx1"/>
                  </a:solidFill>
                </a:endParaRPr>
              </a:p>
            </p:txBody>
          </p:sp>
          <p:cxnSp>
            <p:nvCxnSpPr>
              <p:cNvPr id="531" name="Straight Connector 530"/>
              <p:cNvCxnSpPr>
                <a:stCxn id="527" idx="6"/>
                <a:endCxn id="528" idx="2"/>
              </p:cNvCxnSpPr>
              <p:nvPr/>
            </p:nvCxnSpPr>
            <p:spPr>
              <a:xfrm>
                <a:off x="793590"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a:stCxn id="528" idx="6"/>
                <a:endCxn id="529" idx="2"/>
              </p:cNvCxnSpPr>
              <p:nvPr/>
            </p:nvCxnSpPr>
            <p:spPr>
              <a:xfrm>
                <a:off x="1886148"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a:stCxn id="529" idx="6"/>
                <a:endCxn id="530" idx="2"/>
              </p:cNvCxnSpPr>
              <p:nvPr/>
            </p:nvCxnSpPr>
            <p:spPr>
              <a:xfrm>
                <a:off x="2978706"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4" name="TextBox 533"/>
              <p:cNvSpPr txBox="1"/>
              <p:nvPr/>
            </p:nvSpPr>
            <p:spPr>
              <a:xfrm>
                <a:off x="1226697" y="1927751"/>
                <a:ext cx="170459" cy="307777"/>
              </a:xfrm>
              <a:prstGeom prst="rect">
                <a:avLst/>
              </a:prstGeom>
              <a:noFill/>
            </p:spPr>
            <p:txBody>
              <a:bodyPr wrap="square" rtlCol="0">
                <a:spAutoFit/>
              </a:bodyPr>
              <a:lstStyle/>
              <a:p>
                <a:r>
                  <a:rPr lang="en-IN" sz="1400" b="1" dirty="0" smtClean="0"/>
                  <a:t>5</a:t>
                </a:r>
                <a:endParaRPr lang="en-IN" sz="1400" b="1" dirty="0"/>
              </a:p>
            </p:txBody>
          </p:sp>
          <p:sp>
            <p:nvSpPr>
              <p:cNvPr id="535" name="TextBox 534"/>
              <p:cNvSpPr txBox="1"/>
              <p:nvPr/>
            </p:nvSpPr>
            <p:spPr>
              <a:xfrm>
                <a:off x="2254476" y="1953702"/>
                <a:ext cx="180304" cy="307777"/>
              </a:xfrm>
              <a:prstGeom prst="rect">
                <a:avLst/>
              </a:prstGeom>
              <a:noFill/>
            </p:spPr>
            <p:txBody>
              <a:bodyPr wrap="square" rtlCol="0">
                <a:spAutoFit/>
              </a:bodyPr>
              <a:lstStyle/>
              <a:p>
                <a:r>
                  <a:rPr lang="en-IN" sz="1400" b="1" dirty="0" smtClean="0"/>
                  <a:t>4</a:t>
                </a:r>
                <a:endParaRPr lang="en-IN" sz="1400" b="1" dirty="0"/>
              </a:p>
            </p:txBody>
          </p:sp>
          <p:sp>
            <p:nvSpPr>
              <p:cNvPr id="536" name="TextBox 535"/>
              <p:cNvSpPr txBox="1"/>
              <p:nvPr/>
            </p:nvSpPr>
            <p:spPr>
              <a:xfrm>
                <a:off x="3707218" y="1883828"/>
                <a:ext cx="132699" cy="307777"/>
              </a:xfrm>
              <a:prstGeom prst="rect">
                <a:avLst/>
              </a:prstGeom>
              <a:noFill/>
            </p:spPr>
            <p:txBody>
              <a:bodyPr wrap="square" rtlCol="0">
                <a:spAutoFit/>
              </a:bodyPr>
              <a:lstStyle/>
              <a:p>
                <a:r>
                  <a:rPr lang="en-IN" sz="1400" b="1" dirty="0" smtClean="0"/>
                  <a:t>3</a:t>
                </a:r>
                <a:endParaRPr lang="en-IN" sz="1400" b="1" dirty="0"/>
              </a:p>
            </p:txBody>
          </p:sp>
          <p:sp>
            <p:nvSpPr>
              <p:cNvPr id="537" name="TextBox 536"/>
              <p:cNvSpPr txBox="1"/>
              <p:nvPr/>
            </p:nvSpPr>
            <p:spPr>
              <a:xfrm>
                <a:off x="100545" y="1976809"/>
                <a:ext cx="180304" cy="307777"/>
              </a:xfrm>
              <a:prstGeom prst="rect">
                <a:avLst/>
              </a:prstGeom>
              <a:noFill/>
            </p:spPr>
            <p:txBody>
              <a:bodyPr wrap="square" rtlCol="0">
                <a:spAutoFit/>
              </a:bodyPr>
              <a:lstStyle/>
              <a:p>
                <a:r>
                  <a:rPr lang="en-IN" sz="1400" b="1" dirty="0" smtClean="0"/>
                  <a:t>6</a:t>
                </a:r>
                <a:endParaRPr lang="en-IN" sz="1400" b="1" dirty="0"/>
              </a:p>
            </p:txBody>
          </p:sp>
          <p:sp>
            <p:nvSpPr>
              <p:cNvPr id="538" name="TextBox 537"/>
              <p:cNvSpPr txBox="1"/>
              <p:nvPr/>
            </p:nvSpPr>
            <p:spPr>
              <a:xfrm>
                <a:off x="109987" y="2713406"/>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sp>
            <p:nvSpPr>
              <p:cNvPr id="539" name="TextBox 538"/>
              <p:cNvSpPr txBox="1"/>
              <p:nvPr/>
            </p:nvSpPr>
            <p:spPr>
              <a:xfrm>
                <a:off x="2332951" y="2718979"/>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2</a:t>
                </a:r>
                <a:endParaRPr lang="en-IN" sz="1400" b="1" baseline="-25000" dirty="0"/>
              </a:p>
            </p:txBody>
          </p:sp>
          <p:sp>
            <p:nvSpPr>
              <p:cNvPr id="540" name="TextBox 539"/>
              <p:cNvSpPr txBox="1"/>
              <p:nvPr/>
            </p:nvSpPr>
            <p:spPr>
              <a:xfrm>
                <a:off x="1227052" y="2728217"/>
                <a:ext cx="776667" cy="307777"/>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grpSp>
        <p:sp>
          <p:nvSpPr>
            <p:cNvPr id="542" name="TextBox 541"/>
            <p:cNvSpPr txBox="1"/>
            <p:nvPr/>
          </p:nvSpPr>
          <p:spPr>
            <a:xfrm>
              <a:off x="723335" y="5271125"/>
              <a:ext cx="534171" cy="369332"/>
            </a:xfrm>
            <a:prstGeom prst="rect">
              <a:avLst/>
            </a:prstGeom>
            <a:noFill/>
          </p:spPr>
          <p:txBody>
            <a:bodyPr wrap="square" rtlCol="0">
              <a:spAutoFit/>
            </a:bodyPr>
            <a:lstStyle/>
            <a:p>
              <a:r>
                <a:rPr lang="en-IN" b="1" dirty="0" smtClean="0">
                  <a:solidFill>
                    <a:srgbClr val="FF0000"/>
                  </a:solidFill>
                </a:rPr>
                <a:t>M2</a:t>
              </a:r>
              <a:endParaRPr lang="en-IN" b="1" dirty="0">
                <a:solidFill>
                  <a:srgbClr val="FF0000"/>
                </a:solidFill>
              </a:endParaRPr>
            </a:p>
          </p:txBody>
        </p:sp>
        <p:sp>
          <p:nvSpPr>
            <p:cNvPr id="158" name="TextBox 157"/>
            <p:cNvSpPr txBox="1"/>
            <p:nvPr/>
          </p:nvSpPr>
          <p:spPr>
            <a:xfrm>
              <a:off x="2974235" y="6217366"/>
              <a:ext cx="661865" cy="368367"/>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2</a:t>
              </a:r>
              <a:endParaRPr lang="en-IN" sz="1600" b="1" baseline="-25000" dirty="0"/>
            </a:p>
          </p:txBody>
        </p:sp>
      </p:grpSp>
      <p:grpSp>
        <p:nvGrpSpPr>
          <p:cNvPr id="3" name="Group 2"/>
          <p:cNvGrpSpPr/>
          <p:nvPr/>
        </p:nvGrpSpPr>
        <p:grpSpPr>
          <a:xfrm>
            <a:off x="176441" y="644171"/>
            <a:ext cx="5525536" cy="2581865"/>
            <a:chOff x="176441" y="644171"/>
            <a:chExt cx="5525536" cy="2581865"/>
          </a:xfrm>
        </p:grpSpPr>
        <p:grpSp>
          <p:nvGrpSpPr>
            <p:cNvPr id="472" name="Group 471"/>
            <p:cNvGrpSpPr/>
            <p:nvPr/>
          </p:nvGrpSpPr>
          <p:grpSpPr>
            <a:xfrm>
              <a:off x="180778" y="644171"/>
              <a:ext cx="5521199" cy="2581865"/>
              <a:chOff x="143001" y="856517"/>
              <a:chExt cx="6478865" cy="3715507"/>
            </a:xfrm>
          </p:grpSpPr>
          <p:sp>
            <p:nvSpPr>
              <p:cNvPr id="417" name="Oval 416"/>
              <p:cNvSpPr/>
              <p:nvPr/>
            </p:nvSpPr>
            <p:spPr>
              <a:xfrm>
                <a:off x="252677" y="220464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A</a:t>
                </a:r>
                <a:endParaRPr lang="en-IN" sz="1600" b="1" dirty="0">
                  <a:solidFill>
                    <a:schemeClr val="tx1"/>
                  </a:solidFill>
                </a:endParaRPr>
              </a:p>
            </p:txBody>
          </p:sp>
          <p:sp>
            <p:nvSpPr>
              <p:cNvPr id="418" name="Oval 417"/>
              <p:cNvSpPr/>
              <p:nvPr/>
            </p:nvSpPr>
            <p:spPr>
              <a:xfrm>
                <a:off x="1345235"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19" name="Oval 418"/>
              <p:cNvSpPr/>
              <p:nvPr/>
            </p:nvSpPr>
            <p:spPr>
              <a:xfrm>
                <a:off x="2437793"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20" name="Oval 419"/>
              <p:cNvSpPr/>
              <p:nvPr/>
            </p:nvSpPr>
            <p:spPr>
              <a:xfrm>
                <a:off x="3530351" y="220464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21" name="Oval 420"/>
              <p:cNvSpPr/>
              <p:nvPr/>
            </p:nvSpPr>
            <p:spPr>
              <a:xfrm>
                <a:off x="4842615" y="2210359"/>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22" name="Oval 421"/>
              <p:cNvSpPr/>
              <p:nvPr/>
            </p:nvSpPr>
            <p:spPr>
              <a:xfrm>
                <a:off x="5976930" y="220464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A</a:t>
                </a:r>
                <a:endParaRPr lang="en-IN" sz="1600" b="1" dirty="0">
                  <a:solidFill>
                    <a:schemeClr val="tx1"/>
                  </a:solidFill>
                </a:endParaRPr>
              </a:p>
            </p:txBody>
          </p:sp>
          <p:sp>
            <p:nvSpPr>
              <p:cNvPr id="423" name="Oval 422"/>
              <p:cNvSpPr/>
              <p:nvPr/>
            </p:nvSpPr>
            <p:spPr>
              <a:xfrm>
                <a:off x="227715" y="3454598"/>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24" name="Oval 423"/>
              <p:cNvSpPr/>
              <p:nvPr/>
            </p:nvSpPr>
            <p:spPr>
              <a:xfrm>
                <a:off x="1336062" y="3447430"/>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25" name="Oval 424"/>
              <p:cNvSpPr/>
              <p:nvPr/>
            </p:nvSpPr>
            <p:spPr>
              <a:xfrm>
                <a:off x="2437793" y="3449577"/>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B</a:t>
                </a:r>
                <a:endParaRPr lang="en-IN" sz="1600" b="1" dirty="0">
                  <a:solidFill>
                    <a:schemeClr val="tx1"/>
                  </a:solidFill>
                </a:endParaRPr>
              </a:p>
            </p:txBody>
          </p:sp>
          <p:sp>
            <p:nvSpPr>
              <p:cNvPr id="426" name="Oval 425"/>
              <p:cNvSpPr/>
              <p:nvPr/>
            </p:nvSpPr>
            <p:spPr>
              <a:xfrm>
                <a:off x="3911835" y="3441020"/>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A</a:t>
                </a:r>
                <a:endParaRPr lang="en-IN" sz="1600" b="1" dirty="0">
                  <a:solidFill>
                    <a:schemeClr val="tx1"/>
                  </a:solidFill>
                </a:endParaRPr>
              </a:p>
            </p:txBody>
          </p:sp>
          <p:sp>
            <p:nvSpPr>
              <p:cNvPr id="427" name="Oval 426"/>
              <p:cNvSpPr/>
              <p:nvPr/>
            </p:nvSpPr>
            <p:spPr>
              <a:xfrm>
                <a:off x="5954697" y="3447430"/>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C</a:t>
                </a:r>
              </a:p>
            </p:txBody>
          </p:sp>
          <p:sp>
            <p:nvSpPr>
              <p:cNvPr id="428" name="Oval 427"/>
              <p:cNvSpPr/>
              <p:nvPr/>
            </p:nvSpPr>
            <p:spPr>
              <a:xfrm>
                <a:off x="2894993" y="91461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C</a:t>
                </a:r>
              </a:p>
            </p:txBody>
          </p:sp>
          <p:sp>
            <p:nvSpPr>
              <p:cNvPr id="429" name="Oval 428"/>
              <p:cNvSpPr/>
              <p:nvPr/>
            </p:nvSpPr>
            <p:spPr>
              <a:xfrm>
                <a:off x="4194582" y="91461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C</a:t>
                </a:r>
                <a:endParaRPr lang="en-IN" sz="1600" b="1" dirty="0">
                  <a:solidFill>
                    <a:schemeClr val="tx1"/>
                  </a:solidFill>
                </a:endParaRPr>
              </a:p>
            </p:txBody>
          </p:sp>
          <p:cxnSp>
            <p:nvCxnSpPr>
              <p:cNvPr id="430" name="Straight Connector 429"/>
              <p:cNvCxnSpPr>
                <a:stCxn id="417" idx="6"/>
                <a:endCxn id="418" idx="2"/>
              </p:cNvCxnSpPr>
              <p:nvPr/>
            </p:nvCxnSpPr>
            <p:spPr>
              <a:xfrm>
                <a:off x="793590"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a:stCxn id="418" idx="4"/>
                <a:endCxn id="424" idx="0"/>
              </p:cNvCxnSpPr>
              <p:nvPr/>
            </p:nvCxnSpPr>
            <p:spPr>
              <a:xfrm flipH="1">
                <a:off x="1606519" y="2771315"/>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a:stCxn id="423" idx="6"/>
                <a:endCxn id="424" idx="2"/>
              </p:cNvCxnSpPr>
              <p:nvPr/>
            </p:nvCxnSpPr>
            <p:spPr>
              <a:xfrm flipV="1">
                <a:off x="768628" y="3730765"/>
                <a:ext cx="567434" cy="7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a:stCxn id="424" idx="6"/>
                <a:endCxn id="425" idx="2"/>
              </p:cNvCxnSpPr>
              <p:nvPr/>
            </p:nvCxnSpPr>
            <p:spPr>
              <a:xfrm>
                <a:off x="1876975" y="3730765"/>
                <a:ext cx="560818" cy="2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a:stCxn id="418" idx="6"/>
                <a:endCxn id="419" idx="2"/>
              </p:cNvCxnSpPr>
              <p:nvPr/>
            </p:nvCxnSpPr>
            <p:spPr>
              <a:xfrm>
                <a:off x="1886148"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a:stCxn id="419" idx="0"/>
                <a:endCxn id="428" idx="3"/>
              </p:cNvCxnSpPr>
              <p:nvPr/>
            </p:nvCxnSpPr>
            <p:spPr>
              <a:xfrm flipV="1">
                <a:off x="2708250" y="1398294"/>
                <a:ext cx="265958" cy="806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a:stCxn id="428" idx="5"/>
                <a:endCxn id="420" idx="1"/>
              </p:cNvCxnSpPr>
              <p:nvPr/>
            </p:nvCxnSpPr>
            <p:spPr>
              <a:xfrm>
                <a:off x="3356691" y="1398294"/>
                <a:ext cx="252875" cy="889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a:stCxn id="428" idx="6"/>
                <a:endCxn id="429" idx="2"/>
              </p:cNvCxnSpPr>
              <p:nvPr/>
            </p:nvCxnSpPr>
            <p:spPr>
              <a:xfrm>
                <a:off x="3435906" y="1197946"/>
                <a:ext cx="758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p:cNvCxnSpPr>
                <a:stCxn id="419" idx="6"/>
                <a:endCxn id="420" idx="2"/>
              </p:cNvCxnSpPr>
              <p:nvPr/>
            </p:nvCxnSpPr>
            <p:spPr>
              <a:xfrm>
                <a:off x="2978706" y="248798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a:stCxn id="420" idx="7"/>
                <a:endCxn id="429" idx="3"/>
              </p:cNvCxnSpPr>
              <p:nvPr/>
            </p:nvCxnSpPr>
            <p:spPr>
              <a:xfrm flipV="1">
                <a:off x="3992049" y="1398294"/>
                <a:ext cx="281748" cy="889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a:stCxn id="420" idx="6"/>
                <a:endCxn id="421" idx="2"/>
              </p:cNvCxnSpPr>
              <p:nvPr/>
            </p:nvCxnSpPr>
            <p:spPr>
              <a:xfrm>
                <a:off x="4071264" y="2487980"/>
                <a:ext cx="771351"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429" idx="5"/>
                <a:endCxn id="421" idx="1"/>
              </p:cNvCxnSpPr>
              <p:nvPr/>
            </p:nvCxnSpPr>
            <p:spPr>
              <a:xfrm>
                <a:off x="4656280" y="1398294"/>
                <a:ext cx="265550" cy="895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a:stCxn id="421" idx="6"/>
                <a:endCxn id="422" idx="2"/>
              </p:cNvCxnSpPr>
              <p:nvPr/>
            </p:nvCxnSpPr>
            <p:spPr>
              <a:xfrm flipV="1">
                <a:off x="5383528" y="2487980"/>
                <a:ext cx="593402"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a:stCxn id="422" idx="4"/>
                <a:endCxn id="427" idx="0"/>
              </p:cNvCxnSpPr>
              <p:nvPr/>
            </p:nvCxnSpPr>
            <p:spPr>
              <a:xfrm flipH="1">
                <a:off x="6225154" y="2771315"/>
                <a:ext cx="2223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p:cNvCxnSpPr>
                <a:stCxn id="426" idx="6"/>
                <a:endCxn id="427" idx="2"/>
              </p:cNvCxnSpPr>
              <p:nvPr/>
            </p:nvCxnSpPr>
            <p:spPr>
              <a:xfrm>
                <a:off x="4452748" y="3724355"/>
                <a:ext cx="1501949" cy="6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425" idx="6"/>
                <a:endCxn id="426" idx="2"/>
              </p:cNvCxnSpPr>
              <p:nvPr/>
            </p:nvCxnSpPr>
            <p:spPr>
              <a:xfrm flipV="1">
                <a:off x="2978706" y="3724355"/>
                <a:ext cx="933129" cy="8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stCxn id="426" idx="7"/>
                <a:endCxn id="421" idx="4"/>
              </p:cNvCxnSpPr>
              <p:nvPr/>
            </p:nvCxnSpPr>
            <p:spPr>
              <a:xfrm flipV="1">
                <a:off x="4373533" y="2777029"/>
                <a:ext cx="739539" cy="746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a:stCxn id="419" idx="5"/>
                <a:endCxn id="426" idx="1"/>
              </p:cNvCxnSpPr>
              <p:nvPr/>
            </p:nvCxnSpPr>
            <p:spPr>
              <a:xfrm>
                <a:off x="2899491" y="2688328"/>
                <a:ext cx="1091559" cy="835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8" name="TextBox 447"/>
              <p:cNvSpPr txBox="1"/>
              <p:nvPr/>
            </p:nvSpPr>
            <p:spPr>
              <a:xfrm>
                <a:off x="2279546" y="3192002"/>
                <a:ext cx="177771" cy="530109"/>
              </a:xfrm>
              <a:prstGeom prst="rect">
                <a:avLst/>
              </a:prstGeom>
              <a:noFill/>
            </p:spPr>
            <p:txBody>
              <a:bodyPr wrap="square" rtlCol="0">
                <a:spAutoFit/>
              </a:bodyPr>
              <a:lstStyle/>
              <a:p>
                <a:r>
                  <a:rPr lang="en-IN" sz="1600" b="1" dirty="0" smtClean="0"/>
                  <a:t>8</a:t>
                </a:r>
                <a:endParaRPr lang="en-IN" sz="1600" b="1" dirty="0"/>
              </a:p>
            </p:txBody>
          </p:sp>
          <p:sp>
            <p:nvSpPr>
              <p:cNvPr id="449" name="TextBox 448"/>
              <p:cNvSpPr txBox="1"/>
              <p:nvPr/>
            </p:nvSpPr>
            <p:spPr>
              <a:xfrm>
                <a:off x="1226697" y="1927750"/>
                <a:ext cx="170459" cy="530109"/>
              </a:xfrm>
              <a:prstGeom prst="rect">
                <a:avLst/>
              </a:prstGeom>
              <a:noFill/>
            </p:spPr>
            <p:txBody>
              <a:bodyPr wrap="square" rtlCol="0">
                <a:spAutoFit/>
              </a:bodyPr>
              <a:lstStyle/>
              <a:p>
                <a:r>
                  <a:rPr lang="en-IN" sz="1600" b="1" dirty="0" smtClean="0"/>
                  <a:t>5</a:t>
                </a:r>
                <a:endParaRPr lang="en-IN" sz="1600" b="1" dirty="0"/>
              </a:p>
            </p:txBody>
          </p:sp>
          <p:sp>
            <p:nvSpPr>
              <p:cNvPr id="450" name="TextBox 449"/>
              <p:cNvSpPr txBox="1"/>
              <p:nvPr/>
            </p:nvSpPr>
            <p:spPr>
              <a:xfrm>
                <a:off x="143001" y="3156063"/>
                <a:ext cx="546590" cy="530109"/>
              </a:xfrm>
              <a:prstGeom prst="rect">
                <a:avLst/>
              </a:prstGeom>
              <a:noFill/>
            </p:spPr>
            <p:txBody>
              <a:bodyPr wrap="square" rtlCol="0">
                <a:spAutoFit/>
              </a:bodyPr>
              <a:lstStyle/>
              <a:p>
                <a:r>
                  <a:rPr lang="en-IN" sz="1600" b="1" dirty="0" smtClean="0"/>
                  <a:t>10</a:t>
                </a:r>
                <a:endParaRPr lang="en-IN" sz="1600" b="1" dirty="0"/>
              </a:p>
            </p:txBody>
          </p:sp>
          <p:sp>
            <p:nvSpPr>
              <p:cNvPr id="451" name="TextBox 450"/>
              <p:cNvSpPr txBox="1"/>
              <p:nvPr/>
            </p:nvSpPr>
            <p:spPr>
              <a:xfrm>
                <a:off x="1279693" y="3168944"/>
                <a:ext cx="180305" cy="530109"/>
              </a:xfrm>
              <a:prstGeom prst="rect">
                <a:avLst/>
              </a:prstGeom>
              <a:noFill/>
            </p:spPr>
            <p:txBody>
              <a:bodyPr wrap="square" rtlCol="0">
                <a:spAutoFit/>
              </a:bodyPr>
              <a:lstStyle/>
              <a:p>
                <a:r>
                  <a:rPr lang="en-IN" sz="1600" b="1" dirty="0" smtClean="0"/>
                  <a:t>9</a:t>
                </a:r>
                <a:endParaRPr lang="en-IN" sz="1600" b="1" dirty="0"/>
              </a:p>
            </p:txBody>
          </p:sp>
          <p:sp>
            <p:nvSpPr>
              <p:cNvPr id="452" name="TextBox 451"/>
              <p:cNvSpPr txBox="1"/>
              <p:nvPr/>
            </p:nvSpPr>
            <p:spPr>
              <a:xfrm>
                <a:off x="2254476" y="1953702"/>
                <a:ext cx="180305" cy="530109"/>
              </a:xfrm>
              <a:prstGeom prst="rect">
                <a:avLst/>
              </a:prstGeom>
              <a:noFill/>
            </p:spPr>
            <p:txBody>
              <a:bodyPr wrap="square" rtlCol="0">
                <a:spAutoFit/>
              </a:bodyPr>
              <a:lstStyle/>
              <a:p>
                <a:r>
                  <a:rPr lang="en-IN" sz="1600" b="1" dirty="0" smtClean="0"/>
                  <a:t>4</a:t>
                </a:r>
                <a:endParaRPr lang="en-IN" sz="1600" b="1" dirty="0"/>
              </a:p>
            </p:txBody>
          </p:sp>
          <p:sp>
            <p:nvSpPr>
              <p:cNvPr id="453" name="TextBox 452"/>
              <p:cNvSpPr txBox="1"/>
              <p:nvPr/>
            </p:nvSpPr>
            <p:spPr>
              <a:xfrm>
                <a:off x="5291227" y="1987696"/>
                <a:ext cx="180305" cy="530109"/>
              </a:xfrm>
              <a:prstGeom prst="rect">
                <a:avLst/>
              </a:prstGeom>
              <a:noFill/>
            </p:spPr>
            <p:txBody>
              <a:bodyPr wrap="square" rtlCol="0">
                <a:spAutoFit/>
              </a:bodyPr>
              <a:lstStyle/>
              <a:p>
                <a:r>
                  <a:rPr lang="en-IN" sz="1600" b="1" dirty="0" smtClean="0"/>
                  <a:t>2</a:t>
                </a:r>
                <a:endParaRPr lang="en-IN" sz="1600" b="1" dirty="0"/>
              </a:p>
            </p:txBody>
          </p:sp>
          <p:sp>
            <p:nvSpPr>
              <p:cNvPr id="454" name="TextBox 453"/>
              <p:cNvSpPr txBox="1"/>
              <p:nvPr/>
            </p:nvSpPr>
            <p:spPr>
              <a:xfrm>
                <a:off x="3941005" y="3140639"/>
                <a:ext cx="180305" cy="530109"/>
              </a:xfrm>
              <a:prstGeom prst="rect">
                <a:avLst/>
              </a:prstGeom>
              <a:noFill/>
            </p:spPr>
            <p:txBody>
              <a:bodyPr wrap="square" rtlCol="0">
                <a:spAutoFit/>
              </a:bodyPr>
              <a:lstStyle/>
              <a:p>
                <a:r>
                  <a:rPr lang="en-IN" sz="1600" b="1" dirty="0" smtClean="0"/>
                  <a:t>7</a:t>
                </a:r>
                <a:endParaRPr lang="en-IN" sz="1600" b="1" dirty="0"/>
              </a:p>
            </p:txBody>
          </p:sp>
          <p:sp>
            <p:nvSpPr>
              <p:cNvPr id="455" name="TextBox 454"/>
              <p:cNvSpPr txBox="1"/>
              <p:nvPr/>
            </p:nvSpPr>
            <p:spPr>
              <a:xfrm>
                <a:off x="3707218" y="1883828"/>
                <a:ext cx="132699" cy="530109"/>
              </a:xfrm>
              <a:prstGeom prst="rect">
                <a:avLst/>
              </a:prstGeom>
              <a:noFill/>
            </p:spPr>
            <p:txBody>
              <a:bodyPr wrap="square" rtlCol="0">
                <a:spAutoFit/>
              </a:bodyPr>
              <a:lstStyle/>
              <a:p>
                <a:r>
                  <a:rPr lang="en-IN" sz="1600" b="1" dirty="0" smtClean="0"/>
                  <a:t>3</a:t>
                </a:r>
                <a:endParaRPr lang="en-IN" sz="1600" b="1" dirty="0"/>
              </a:p>
            </p:txBody>
          </p:sp>
          <p:sp>
            <p:nvSpPr>
              <p:cNvPr id="456" name="TextBox 455"/>
              <p:cNvSpPr txBox="1"/>
              <p:nvPr/>
            </p:nvSpPr>
            <p:spPr>
              <a:xfrm>
                <a:off x="4689445" y="856517"/>
                <a:ext cx="601780" cy="530109"/>
              </a:xfrm>
              <a:prstGeom prst="rect">
                <a:avLst/>
              </a:prstGeom>
              <a:noFill/>
            </p:spPr>
            <p:txBody>
              <a:bodyPr wrap="square" rtlCol="0">
                <a:spAutoFit/>
              </a:bodyPr>
              <a:lstStyle/>
              <a:p>
                <a:r>
                  <a:rPr lang="en-IN" sz="1600" b="1" dirty="0" smtClean="0"/>
                  <a:t>13</a:t>
                </a:r>
                <a:endParaRPr lang="en-IN" sz="1600" b="1" dirty="0"/>
              </a:p>
            </p:txBody>
          </p:sp>
          <p:sp>
            <p:nvSpPr>
              <p:cNvPr id="457" name="TextBox 456"/>
              <p:cNvSpPr txBox="1"/>
              <p:nvPr/>
            </p:nvSpPr>
            <p:spPr>
              <a:xfrm>
                <a:off x="5626298" y="3269063"/>
                <a:ext cx="507375" cy="530109"/>
              </a:xfrm>
              <a:prstGeom prst="rect">
                <a:avLst/>
              </a:prstGeom>
              <a:noFill/>
            </p:spPr>
            <p:txBody>
              <a:bodyPr wrap="square" rtlCol="0">
                <a:spAutoFit/>
              </a:bodyPr>
              <a:lstStyle/>
              <a:p>
                <a:r>
                  <a:rPr lang="en-IN" sz="1600" b="1" dirty="0" smtClean="0"/>
                  <a:t>11</a:t>
                </a:r>
                <a:endParaRPr lang="en-IN" sz="1600" b="1" dirty="0"/>
              </a:p>
            </p:txBody>
          </p:sp>
          <p:sp>
            <p:nvSpPr>
              <p:cNvPr id="458" name="TextBox 457"/>
              <p:cNvSpPr txBox="1"/>
              <p:nvPr/>
            </p:nvSpPr>
            <p:spPr>
              <a:xfrm>
                <a:off x="6443789" y="2054234"/>
                <a:ext cx="148107" cy="530109"/>
              </a:xfrm>
              <a:prstGeom prst="rect">
                <a:avLst/>
              </a:prstGeom>
              <a:noFill/>
            </p:spPr>
            <p:txBody>
              <a:bodyPr wrap="square" rtlCol="0">
                <a:spAutoFit/>
              </a:bodyPr>
              <a:lstStyle/>
              <a:p>
                <a:r>
                  <a:rPr lang="en-IN" sz="1600" b="1" dirty="0" smtClean="0"/>
                  <a:t>1</a:t>
                </a:r>
                <a:endParaRPr lang="en-IN" sz="1600" b="1" dirty="0"/>
              </a:p>
            </p:txBody>
          </p:sp>
          <p:sp>
            <p:nvSpPr>
              <p:cNvPr id="459" name="TextBox 458"/>
              <p:cNvSpPr txBox="1"/>
              <p:nvPr/>
            </p:nvSpPr>
            <p:spPr>
              <a:xfrm>
                <a:off x="280849" y="1256627"/>
                <a:ext cx="1596125" cy="530109"/>
              </a:xfrm>
              <a:prstGeom prst="rect">
                <a:avLst/>
              </a:prstGeom>
              <a:noFill/>
            </p:spPr>
            <p:txBody>
              <a:bodyPr wrap="square" rtlCol="0">
                <a:spAutoFit/>
              </a:bodyPr>
              <a:lstStyle/>
              <a:p>
                <a:r>
                  <a:rPr lang="en-IN" sz="1600" b="1" dirty="0" smtClean="0"/>
                  <a:t>Network G</a:t>
                </a:r>
                <a:endParaRPr lang="en-IN" sz="1600" b="1" dirty="0"/>
              </a:p>
            </p:txBody>
          </p:sp>
          <p:sp>
            <p:nvSpPr>
              <p:cNvPr id="460" name="TextBox 459"/>
              <p:cNvSpPr txBox="1"/>
              <p:nvPr/>
            </p:nvSpPr>
            <p:spPr>
              <a:xfrm>
                <a:off x="2358447" y="4041915"/>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2</a:t>
                </a:r>
                <a:endParaRPr lang="en-IN" sz="1600" b="1" baseline="-25000" dirty="0"/>
              </a:p>
            </p:txBody>
          </p:sp>
          <p:sp>
            <p:nvSpPr>
              <p:cNvPr id="461" name="TextBox 460"/>
              <p:cNvSpPr txBox="1"/>
              <p:nvPr/>
            </p:nvSpPr>
            <p:spPr>
              <a:xfrm>
                <a:off x="1227357" y="4019559"/>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1</a:t>
                </a:r>
                <a:endParaRPr lang="en-IN" sz="1600" b="1" baseline="-25000" dirty="0"/>
              </a:p>
            </p:txBody>
          </p:sp>
          <p:sp>
            <p:nvSpPr>
              <p:cNvPr id="462" name="TextBox 461"/>
              <p:cNvSpPr txBox="1"/>
              <p:nvPr/>
            </p:nvSpPr>
            <p:spPr>
              <a:xfrm>
                <a:off x="143001" y="4028333"/>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1</a:t>
                </a:r>
                <a:endParaRPr lang="en-IN" sz="1600" b="1" baseline="-25000" dirty="0"/>
              </a:p>
            </p:txBody>
          </p:sp>
          <p:sp>
            <p:nvSpPr>
              <p:cNvPr id="463" name="TextBox 462"/>
              <p:cNvSpPr txBox="1"/>
              <p:nvPr/>
            </p:nvSpPr>
            <p:spPr>
              <a:xfrm>
                <a:off x="3824340" y="4027780"/>
                <a:ext cx="776667" cy="530109"/>
              </a:xfrm>
              <a:prstGeom prst="rect">
                <a:avLst/>
              </a:prstGeom>
              <a:noFill/>
            </p:spPr>
            <p:txBody>
              <a:bodyPr wrap="square" rtlCol="0">
                <a:spAutoFit/>
              </a:bodyPr>
              <a:lstStyle/>
              <a:p>
                <a:r>
                  <a:rPr lang="en-IN" sz="1600" b="1" dirty="0" smtClean="0"/>
                  <a:t>X</a:t>
                </a:r>
                <a:r>
                  <a:rPr lang="en-IN" sz="1600" b="1" baseline="-25000" dirty="0" smtClean="0"/>
                  <a:t>2</a:t>
                </a:r>
                <a:r>
                  <a:rPr lang="en-IN" sz="1600" b="1" dirty="0" smtClean="0"/>
                  <a:t>, Y</a:t>
                </a:r>
                <a:r>
                  <a:rPr lang="en-IN" sz="1600" b="1" baseline="-25000" dirty="0" smtClean="0"/>
                  <a:t>2</a:t>
                </a:r>
                <a:endParaRPr lang="en-IN" sz="1600" b="1" baseline="-25000" dirty="0"/>
              </a:p>
            </p:txBody>
          </p:sp>
          <p:sp>
            <p:nvSpPr>
              <p:cNvPr id="464" name="TextBox 463"/>
              <p:cNvSpPr txBox="1"/>
              <p:nvPr/>
            </p:nvSpPr>
            <p:spPr>
              <a:xfrm>
                <a:off x="5836819" y="3978803"/>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1</a:t>
                </a:r>
                <a:endParaRPr lang="en-IN" sz="1600" b="1" baseline="-25000" dirty="0"/>
              </a:p>
            </p:txBody>
          </p:sp>
          <p:sp>
            <p:nvSpPr>
              <p:cNvPr id="465" name="TextBox 464"/>
              <p:cNvSpPr txBox="1"/>
              <p:nvPr/>
            </p:nvSpPr>
            <p:spPr>
              <a:xfrm>
                <a:off x="2332951" y="2718979"/>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2</a:t>
                </a:r>
                <a:endParaRPr lang="en-IN" sz="1600" b="1" baseline="-25000" dirty="0"/>
              </a:p>
            </p:txBody>
          </p:sp>
          <p:sp>
            <p:nvSpPr>
              <p:cNvPr id="466" name="TextBox 465"/>
              <p:cNvSpPr txBox="1"/>
              <p:nvPr/>
            </p:nvSpPr>
            <p:spPr>
              <a:xfrm>
                <a:off x="1227052" y="2728217"/>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1</a:t>
                </a:r>
                <a:endParaRPr lang="en-IN" sz="1600" b="1" baseline="-25000" dirty="0"/>
              </a:p>
            </p:txBody>
          </p:sp>
          <p:sp>
            <p:nvSpPr>
              <p:cNvPr id="467" name="TextBox 466"/>
              <p:cNvSpPr txBox="1"/>
              <p:nvPr/>
            </p:nvSpPr>
            <p:spPr>
              <a:xfrm>
                <a:off x="3440378" y="2730827"/>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2</a:t>
                </a:r>
                <a:endParaRPr lang="en-IN" sz="1600" b="1" baseline="-25000" dirty="0"/>
              </a:p>
            </p:txBody>
          </p:sp>
          <p:sp>
            <p:nvSpPr>
              <p:cNvPr id="468" name="TextBox 467"/>
              <p:cNvSpPr txBox="1"/>
              <p:nvPr/>
            </p:nvSpPr>
            <p:spPr>
              <a:xfrm>
                <a:off x="4754200" y="2739691"/>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2</a:t>
                </a:r>
                <a:endParaRPr lang="en-IN" sz="1600" b="1" baseline="-25000" dirty="0"/>
              </a:p>
            </p:txBody>
          </p:sp>
          <p:sp>
            <p:nvSpPr>
              <p:cNvPr id="469" name="TextBox 468"/>
              <p:cNvSpPr txBox="1"/>
              <p:nvPr/>
            </p:nvSpPr>
            <p:spPr>
              <a:xfrm>
                <a:off x="5845199" y="2725460"/>
                <a:ext cx="776667" cy="530109"/>
              </a:xfrm>
              <a:prstGeom prst="rect">
                <a:avLst/>
              </a:prstGeom>
              <a:noFill/>
            </p:spPr>
            <p:txBody>
              <a:bodyPr wrap="square" rtlCol="0">
                <a:spAutoFit/>
              </a:bodyPr>
              <a:lstStyle/>
              <a:p>
                <a:r>
                  <a:rPr lang="en-IN" sz="1600" b="1" dirty="0" smtClean="0"/>
                  <a:t>X</a:t>
                </a:r>
                <a:r>
                  <a:rPr lang="en-IN" sz="1600" b="1" baseline="-25000" dirty="0" smtClean="0"/>
                  <a:t>1</a:t>
                </a:r>
                <a:r>
                  <a:rPr lang="en-IN" sz="1600" b="1" dirty="0" smtClean="0"/>
                  <a:t>, Y</a:t>
                </a:r>
                <a:r>
                  <a:rPr lang="en-IN" sz="1600" b="1" baseline="-25000" dirty="0" smtClean="0"/>
                  <a:t>2</a:t>
                </a:r>
                <a:endParaRPr lang="en-IN" sz="1600" b="1" baseline="-25000" dirty="0"/>
              </a:p>
            </p:txBody>
          </p:sp>
          <p:sp>
            <p:nvSpPr>
              <p:cNvPr id="470" name="TextBox 469"/>
              <p:cNvSpPr txBox="1"/>
              <p:nvPr/>
            </p:nvSpPr>
            <p:spPr>
              <a:xfrm>
                <a:off x="4285303" y="1433188"/>
                <a:ext cx="776667" cy="530109"/>
              </a:xfrm>
              <a:prstGeom prst="rect">
                <a:avLst/>
              </a:prstGeom>
              <a:noFill/>
            </p:spPr>
            <p:txBody>
              <a:bodyPr wrap="square" rtlCol="0">
                <a:spAutoFit/>
              </a:bodyPr>
              <a:lstStyle/>
              <a:p>
                <a:r>
                  <a:rPr lang="en-IN" sz="1600" b="1" dirty="0" smtClean="0"/>
                  <a:t>Y</a:t>
                </a:r>
                <a:r>
                  <a:rPr lang="en-IN" sz="1600" b="1" baseline="-25000" dirty="0" smtClean="0"/>
                  <a:t>2</a:t>
                </a:r>
                <a:endParaRPr lang="en-IN" sz="1600" b="1" baseline="-25000" dirty="0"/>
              </a:p>
            </p:txBody>
          </p:sp>
          <p:sp>
            <p:nvSpPr>
              <p:cNvPr id="471" name="TextBox 470"/>
              <p:cNvSpPr txBox="1"/>
              <p:nvPr/>
            </p:nvSpPr>
            <p:spPr>
              <a:xfrm>
                <a:off x="2952459" y="1461462"/>
                <a:ext cx="776667" cy="530109"/>
              </a:xfrm>
              <a:prstGeom prst="rect">
                <a:avLst/>
              </a:prstGeom>
              <a:noFill/>
            </p:spPr>
            <p:txBody>
              <a:bodyPr wrap="square" rtlCol="0">
                <a:spAutoFit/>
              </a:bodyPr>
              <a:lstStyle/>
              <a:p>
                <a:r>
                  <a:rPr lang="en-IN" sz="1600" b="1" dirty="0" smtClean="0"/>
                  <a:t>X</a:t>
                </a:r>
                <a:r>
                  <a:rPr lang="en-IN" sz="1600" b="1" baseline="-25000" dirty="0" smtClean="0"/>
                  <a:t>1</a:t>
                </a:r>
                <a:endParaRPr lang="en-IN" sz="1600" b="1" baseline="-25000" dirty="0"/>
              </a:p>
            </p:txBody>
          </p:sp>
        </p:grpSp>
        <p:sp>
          <p:nvSpPr>
            <p:cNvPr id="473" name="TextBox 472"/>
            <p:cNvSpPr txBox="1"/>
            <p:nvPr/>
          </p:nvSpPr>
          <p:spPr>
            <a:xfrm>
              <a:off x="224876" y="1321276"/>
              <a:ext cx="145263" cy="338554"/>
            </a:xfrm>
            <a:prstGeom prst="rect">
              <a:avLst/>
            </a:prstGeom>
            <a:noFill/>
          </p:spPr>
          <p:txBody>
            <a:bodyPr wrap="square" rtlCol="0">
              <a:spAutoFit/>
            </a:bodyPr>
            <a:lstStyle/>
            <a:p>
              <a:r>
                <a:rPr lang="en-IN" sz="1600" b="1" dirty="0" smtClean="0"/>
                <a:t>6</a:t>
              </a:r>
              <a:endParaRPr lang="en-IN" sz="1600" b="1" dirty="0"/>
            </a:p>
          </p:txBody>
        </p:sp>
        <p:sp>
          <p:nvSpPr>
            <p:cNvPr id="164" name="TextBox 163"/>
            <p:cNvSpPr txBox="1"/>
            <p:nvPr/>
          </p:nvSpPr>
          <p:spPr>
            <a:xfrm>
              <a:off x="176441" y="1982845"/>
              <a:ext cx="680706" cy="191655"/>
            </a:xfrm>
            <a:prstGeom prst="rect">
              <a:avLst/>
            </a:prstGeom>
            <a:noFill/>
          </p:spPr>
          <p:txBody>
            <a:bodyPr wrap="square" rtlCol="0">
              <a:spAutoFit/>
            </a:bodyPr>
            <a:lstStyle/>
            <a:p>
              <a:r>
                <a:rPr lang="en-IN" sz="1400" b="1" dirty="0" smtClean="0"/>
                <a:t>X</a:t>
              </a:r>
              <a:r>
                <a:rPr lang="en-IN" sz="1400" b="1" baseline="-25000" dirty="0" smtClean="0"/>
                <a:t>1</a:t>
              </a:r>
              <a:r>
                <a:rPr lang="en-IN" sz="1400" b="1" dirty="0" smtClean="0"/>
                <a:t>, Y</a:t>
              </a:r>
              <a:r>
                <a:rPr lang="en-IN" sz="1400" b="1" baseline="-25000" dirty="0" smtClean="0"/>
                <a:t>1</a:t>
              </a:r>
              <a:endParaRPr lang="en-IN" sz="1400" b="1" baseline="-25000" dirty="0"/>
            </a:p>
          </p:txBody>
        </p:sp>
      </p:grpSp>
      <p:sp>
        <p:nvSpPr>
          <p:cNvPr id="166" name="TextBox 165"/>
          <p:cNvSpPr txBox="1"/>
          <p:nvPr/>
        </p:nvSpPr>
        <p:spPr>
          <a:xfrm>
            <a:off x="2176056" y="566667"/>
            <a:ext cx="465796" cy="338554"/>
          </a:xfrm>
          <a:prstGeom prst="rect">
            <a:avLst/>
          </a:prstGeom>
          <a:noFill/>
        </p:spPr>
        <p:txBody>
          <a:bodyPr wrap="square" rtlCol="0">
            <a:spAutoFit/>
          </a:bodyPr>
          <a:lstStyle/>
          <a:p>
            <a:r>
              <a:rPr lang="en-IN" sz="1600" b="1" dirty="0" smtClean="0"/>
              <a:t>12</a:t>
            </a:r>
            <a:endParaRPr lang="en-IN" sz="1600" b="1" dirty="0"/>
          </a:p>
        </p:txBody>
      </p:sp>
    </p:spTree>
    <p:extLst>
      <p:ext uri="{BB962C8B-B14F-4D97-AF65-F5344CB8AC3E}">
        <p14:creationId xmlns:p14="http://schemas.microsoft.com/office/powerpoint/2010/main" val="2137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3464065"/>
              </p:ext>
            </p:extLst>
          </p:nvPr>
        </p:nvGraphicFramePr>
        <p:xfrm>
          <a:off x="409316" y="879372"/>
          <a:ext cx="8350624" cy="2595880"/>
        </p:xfrm>
        <a:graphic>
          <a:graphicData uri="http://schemas.openxmlformats.org/drawingml/2006/table">
            <a:tbl>
              <a:tblPr firstRow="1" bandRow="1">
                <a:tableStyleId>{5C22544A-7EE6-4342-B048-85BDC9FD1C3A}</a:tableStyleId>
              </a:tblPr>
              <a:tblGrid>
                <a:gridCol w="1987924"/>
                <a:gridCol w="2422267"/>
                <a:gridCol w="2060812"/>
                <a:gridCol w="1879621"/>
              </a:tblGrid>
              <a:tr h="370840">
                <a:tc>
                  <a:txBody>
                    <a:bodyPr/>
                    <a:lstStyle/>
                    <a:p>
                      <a:pPr algn="ctr"/>
                      <a:r>
                        <a:rPr lang="en-IN" sz="1800" dirty="0" smtClean="0">
                          <a:solidFill>
                            <a:schemeClr val="tx1"/>
                          </a:solidFill>
                        </a:rPr>
                        <a:t>Cuboid</a:t>
                      </a:r>
                      <a:endParaRPr lang="en-IN" sz="1800" dirty="0">
                        <a:solidFill>
                          <a:schemeClr val="tx1"/>
                        </a:solidFill>
                      </a:endParaRPr>
                    </a:p>
                  </a:txBody>
                  <a:tcPr/>
                </a:tc>
                <a:tc>
                  <a:txBody>
                    <a:bodyPr/>
                    <a:lstStyle/>
                    <a:p>
                      <a:pPr algn="ctr"/>
                      <a:r>
                        <a:rPr lang="en-IN" sz="1800" dirty="0" smtClean="0">
                          <a:solidFill>
                            <a:schemeClr val="tx1"/>
                          </a:solidFill>
                        </a:rPr>
                        <a:t># Edges in the cuboid</a:t>
                      </a:r>
                      <a:endParaRPr lang="en-IN" sz="1800" dirty="0">
                        <a:solidFill>
                          <a:schemeClr val="tx1"/>
                        </a:solidFill>
                      </a:endParaRPr>
                    </a:p>
                  </a:txBody>
                  <a:tcPr/>
                </a:tc>
                <a:tc>
                  <a:txBody>
                    <a:bodyPr/>
                    <a:lstStyle/>
                    <a:p>
                      <a:pPr algn="ctr"/>
                      <a:r>
                        <a:rPr lang="en-IN" sz="1800" dirty="0" smtClean="0">
                          <a:solidFill>
                            <a:schemeClr val="tx1"/>
                          </a:solidFill>
                        </a:rPr>
                        <a:t># Matching</a:t>
                      </a:r>
                      <a:r>
                        <a:rPr lang="en-IN" sz="1800" baseline="0" dirty="0" smtClean="0">
                          <a:solidFill>
                            <a:schemeClr val="tx1"/>
                          </a:solidFill>
                        </a:rPr>
                        <a:t> Edges</a:t>
                      </a:r>
                      <a:endParaRPr lang="en-IN" sz="1800" dirty="0">
                        <a:solidFill>
                          <a:schemeClr val="tx1"/>
                        </a:solidFill>
                      </a:endParaRPr>
                    </a:p>
                  </a:txBody>
                  <a:tcPr/>
                </a:tc>
                <a:tc>
                  <a:txBody>
                    <a:bodyPr/>
                    <a:lstStyle/>
                    <a:p>
                      <a:pPr algn="ctr"/>
                      <a:r>
                        <a:rPr lang="en-IN" sz="1800" dirty="0" smtClean="0">
                          <a:solidFill>
                            <a:schemeClr val="tx1"/>
                          </a:solidFill>
                        </a:rPr>
                        <a:t>GC</a:t>
                      </a:r>
                      <a:r>
                        <a:rPr lang="en-IN" sz="1800" baseline="0" dirty="0" smtClean="0">
                          <a:solidFill>
                            <a:schemeClr val="tx1"/>
                          </a:solidFill>
                        </a:rPr>
                        <a:t> Outlier Score</a:t>
                      </a:r>
                      <a:endParaRPr lang="en-IN" sz="1800" dirty="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solidFill>
                            <a:srgbClr val="FF0000"/>
                          </a:solidFill>
                        </a:rPr>
                        <a:t>X</a:t>
                      </a:r>
                      <a:r>
                        <a:rPr lang="en-IN" sz="1800" b="1" baseline="-25000" dirty="0" smtClean="0">
                          <a:solidFill>
                            <a:srgbClr val="FF0000"/>
                          </a:solidFill>
                        </a:rPr>
                        <a:t>1</a:t>
                      </a:r>
                      <a:r>
                        <a:rPr lang="en-IN" sz="1800" b="1" baseline="0" dirty="0" smtClean="0">
                          <a:solidFill>
                            <a:srgbClr val="FF0000"/>
                          </a:solidFill>
                        </a:rPr>
                        <a:t> + </a:t>
                      </a:r>
                      <a:r>
                        <a:rPr lang="en-IN" sz="1800" b="1" dirty="0" smtClean="0">
                          <a:solidFill>
                            <a:srgbClr val="FF0000"/>
                          </a:solidFill>
                        </a:rPr>
                        <a:t>Y</a:t>
                      </a:r>
                      <a:r>
                        <a:rPr lang="en-IN" sz="1800" b="1" baseline="-25000" dirty="0" smtClean="0">
                          <a:solidFill>
                            <a:srgbClr val="FF0000"/>
                          </a:solidFill>
                        </a:rPr>
                        <a:t>1</a:t>
                      </a:r>
                    </a:p>
                  </a:txBody>
                  <a:tcPr/>
                </a:tc>
                <a:tc>
                  <a:txBody>
                    <a:bodyPr/>
                    <a:lstStyle/>
                    <a:p>
                      <a:pPr algn="ctr"/>
                      <a:r>
                        <a:rPr lang="en-IN" sz="1800" dirty="0" smtClean="0">
                          <a:solidFill>
                            <a:schemeClr val="tx1"/>
                          </a:solidFill>
                        </a:rPr>
                        <a:t>3</a:t>
                      </a:r>
                      <a:endParaRPr lang="en-IN" sz="1800" dirty="0">
                        <a:solidFill>
                          <a:schemeClr val="tx1"/>
                        </a:solidFill>
                      </a:endParaRPr>
                    </a:p>
                  </a:txBody>
                  <a:tcPr/>
                </a:tc>
                <a:tc>
                  <a:txBody>
                    <a:bodyPr/>
                    <a:lstStyle/>
                    <a:p>
                      <a:pPr algn="ctr"/>
                      <a:r>
                        <a:rPr lang="en-IN" sz="1800" dirty="0" smtClean="0">
                          <a:solidFill>
                            <a:schemeClr val="tx1"/>
                          </a:solidFill>
                        </a:rPr>
                        <a:t>3</a:t>
                      </a:r>
                      <a:endParaRPr lang="en-IN" sz="1800" dirty="0">
                        <a:solidFill>
                          <a:schemeClr val="tx1"/>
                        </a:solidFill>
                      </a:endParaRPr>
                    </a:p>
                  </a:txBody>
                  <a:tcPr/>
                </a:tc>
                <a:tc>
                  <a:txBody>
                    <a:bodyPr/>
                    <a:lstStyle/>
                    <a:p>
                      <a:pPr algn="ctr"/>
                      <a:r>
                        <a:rPr lang="en-IN" sz="1800" dirty="0" smtClean="0">
                          <a:solidFill>
                            <a:srgbClr val="FF0000"/>
                          </a:solidFill>
                        </a:rPr>
                        <a:t>1.00</a:t>
                      </a:r>
                      <a:endParaRPr lang="en-IN" sz="1800" dirty="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t>X</a:t>
                      </a:r>
                      <a:r>
                        <a:rPr lang="en-IN" sz="1800" b="1" baseline="-25000" dirty="0" smtClean="0"/>
                        <a:t>1</a:t>
                      </a:r>
                      <a:r>
                        <a:rPr lang="en-IN" sz="1800" b="1" baseline="0" dirty="0" smtClean="0"/>
                        <a:t> </a:t>
                      </a:r>
                      <a:r>
                        <a:rPr lang="en-IN" sz="1800" b="1" dirty="0" smtClean="0"/>
                        <a:t>+</a:t>
                      </a:r>
                      <a:r>
                        <a:rPr lang="en-IN" sz="1800" b="1" baseline="0" dirty="0" smtClean="0"/>
                        <a:t> </a:t>
                      </a:r>
                      <a:r>
                        <a:rPr lang="en-IN" sz="1800" b="1" dirty="0" smtClean="0"/>
                        <a:t>Y</a:t>
                      </a:r>
                      <a:r>
                        <a:rPr lang="en-IN" sz="1800" b="1" baseline="-25000" dirty="0" smtClean="0"/>
                        <a:t>2</a:t>
                      </a:r>
                      <a:endParaRPr lang="en-IN" sz="1800" dirty="0">
                        <a:solidFill>
                          <a:schemeClr val="tx1"/>
                        </a:solidFill>
                      </a:endParaRPr>
                    </a:p>
                  </a:txBody>
                  <a:tcPr/>
                </a:tc>
                <a:tc>
                  <a:txBody>
                    <a:bodyPr/>
                    <a:lstStyle/>
                    <a:p>
                      <a:pPr algn="ctr"/>
                      <a:r>
                        <a:rPr lang="en-IN" sz="1800" dirty="0" smtClean="0">
                          <a:solidFill>
                            <a:schemeClr val="tx1"/>
                          </a:solidFill>
                        </a:rPr>
                        <a:t>8</a:t>
                      </a:r>
                      <a:endParaRPr lang="en-IN" sz="1800" dirty="0">
                        <a:solidFill>
                          <a:schemeClr val="tx1"/>
                        </a:solidFill>
                      </a:endParaRPr>
                    </a:p>
                  </a:txBody>
                  <a:tcPr/>
                </a:tc>
                <a:tc>
                  <a:txBody>
                    <a:bodyPr/>
                    <a:lstStyle/>
                    <a:p>
                      <a:pPr algn="ctr"/>
                      <a:r>
                        <a:rPr lang="en-IN" sz="1800" dirty="0" smtClean="0">
                          <a:solidFill>
                            <a:schemeClr val="tx1"/>
                          </a:solidFill>
                        </a:rPr>
                        <a:t>3</a:t>
                      </a:r>
                      <a:endParaRPr lang="en-IN" sz="1800" dirty="0">
                        <a:solidFill>
                          <a:schemeClr val="tx1"/>
                        </a:solidFill>
                      </a:endParaRPr>
                    </a:p>
                  </a:txBody>
                  <a:tcPr/>
                </a:tc>
                <a:tc>
                  <a:txBody>
                    <a:bodyPr/>
                    <a:lstStyle/>
                    <a:p>
                      <a:pPr algn="ctr"/>
                      <a:r>
                        <a:rPr lang="en-IN" sz="1800" dirty="0" smtClean="0">
                          <a:solidFill>
                            <a:schemeClr val="tx1"/>
                          </a:solidFill>
                        </a:rPr>
                        <a:t>0.38</a:t>
                      </a:r>
                      <a:endParaRPr lang="en-IN" sz="1800" dirty="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solidFill>
                            <a:srgbClr val="FF0000"/>
                          </a:solidFill>
                        </a:rPr>
                        <a:t>X</a:t>
                      </a:r>
                      <a:r>
                        <a:rPr lang="en-IN" sz="1800" b="1" baseline="-25000" dirty="0" smtClean="0">
                          <a:solidFill>
                            <a:srgbClr val="FF0000"/>
                          </a:solidFill>
                        </a:rPr>
                        <a:t>1</a:t>
                      </a:r>
                      <a:r>
                        <a:rPr lang="en-IN" sz="1800" b="1" dirty="0" smtClean="0">
                          <a:solidFill>
                            <a:srgbClr val="FF0000"/>
                          </a:solidFill>
                        </a:rPr>
                        <a:t>,</a:t>
                      </a:r>
                      <a:r>
                        <a:rPr lang="en-IN" sz="1800" b="1" baseline="0" dirty="0" smtClean="0">
                          <a:solidFill>
                            <a:srgbClr val="FF0000"/>
                          </a:solidFill>
                        </a:rPr>
                        <a:t> + </a:t>
                      </a:r>
                      <a:r>
                        <a:rPr lang="en-IN" sz="1800" b="1" dirty="0" smtClean="0">
                          <a:solidFill>
                            <a:srgbClr val="FF0000"/>
                          </a:solidFill>
                        </a:rPr>
                        <a:t>Y</a:t>
                      </a:r>
                      <a:r>
                        <a:rPr lang="en-IN" sz="1800" b="1" baseline="-25000" dirty="0" smtClean="0">
                          <a:solidFill>
                            <a:srgbClr val="FF0000"/>
                          </a:solidFill>
                        </a:rPr>
                        <a:t>1</a:t>
                      </a:r>
                      <a:r>
                        <a:rPr lang="en-IN" sz="1800" b="0" baseline="0" dirty="0" smtClean="0">
                          <a:solidFill>
                            <a:srgbClr val="FF0000"/>
                          </a:solidFill>
                        </a:rPr>
                        <a:t> + </a:t>
                      </a:r>
                      <a:r>
                        <a:rPr lang="en-IN" sz="1800" b="1" dirty="0" smtClean="0">
                          <a:solidFill>
                            <a:srgbClr val="FF0000"/>
                          </a:solidFill>
                        </a:rPr>
                        <a:t>X</a:t>
                      </a:r>
                      <a:r>
                        <a:rPr lang="en-IN" sz="1800" b="1" baseline="-25000" dirty="0" smtClean="0">
                          <a:solidFill>
                            <a:srgbClr val="FF0000"/>
                          </a:solidFill>
                        </a:rPr>
                        <a:t>2</a:t>
                      </a:r>
                    </a:p>
                  </a:txBody>
                  <a:tcPr/>
                </a:tc>
                <a:tc>
                  <a:txBody>
                    <a:bodyPr/>
                    <a:lstStyle/>
                    <a:p>
                      <a:pPr algn="ctr"/>
                      <a:r>
                        <a:rPr lang="en-IN" sz="1800" dirty="0" smtClean="0">
                          <a:solidFill>
                            <a:schemeClr val="tx1"/>
                          </a:solidFill>
                        </a:rPr>
                        <a:t>3</a:t>
                      </a:r>
                      <a:endParaRPr lang="en-IN" sz="1800" dirty="0">
                        <a:solidFill>
                          <a:schemeClr val="tx1"/>
                        </a:solidFill>
                      </a:endParaRPr>
                    </a:p>
                  </a:txBody>
                  <a:tcPr/>
                </a:tc>
                <a:tc>
                  <a:txBody>
                    <a:bodyPr/>
                    <a:lstStyle/>
                    <a:p>
                      <a:pPr algn="ctr"/>
                      <a:r>
                        <a:rPr lang="en-IN" sz="1800" dirty="0" smtClean="0">
                          <a:solidFill>
                            <a:schemeClr val="tx1"/>
                          </a:solidFill>
                        </a:rPr>
                        <a:t>3</a:t>
                      </a:r>
                      <a:endParaRPr lang="en-IN" sz="1800" dirty="0">
                        <a:solidFill>
                          <a:schemeClr val="tx1"/>
                        </a:solidFill>
                      </a:endParaRPr>
                    </a:p>
                  </a:txBody>
                  <a:tcPr/>
                </a:tc>
                <a:tc>
                  <a:txBody>
                    <a:bodyPr/>
                    <a:lstStyle/>
                    <a:p>
                      <a:pPr algn="ctr"/>
                      <a:r>
                        <a:rPr lang="en-IN" sz="1800" dirty="0" smtClean="0">
                          <a:solidFill>
                            <a:srgbClr val="FF0000"/>
                          </a:solidFill>
                        </a:rPr>
                        <a:t>1.00</a:t>
                      </a:r>
                      <a:endParaRPr lang="en-IN" sz="1800" dirty="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t>X</a:t>
                      </a:r>
                      <a:r>
                        <a:rPr lang="en-IN" sz="1800" b="1" baseline="-25000" dirty="0" smtClean="0"/>
                        <a:t>1</a:t>
                      </a:r>
                      <a:r>
                        <a:rPr lang="en-IN" sz="1800" b="1" baseline="0" dirty="0" smtClean="0"/>
                        <a:t> + </a:t>
                      </a:r>
                      <a:r>
                        <a:rPr lang="en-IN" sz="1800" b="1" dirty="0" smtClean="0"/>
                        <a:t>X</a:t>
                      </a:r>
                      <a:r>
                        <a:rPr lang="en-IN" sz="1800" b="1" baseline="-25000" dirty="0" smtClean="0"/>
                        <a:t>2 </a:t>
                      </a:r>
                      <a:r>
                        <a:rPr lang="en-IN" sz="1800" b="1" baseline="0" dirty="0" smtClean="0"/>
                        <a:t>+ </a:t>
                      </a:r>
                      <a:r>
                        <a:rPr lang="en-IN" sz="1800" b="1" dirty="0" smtClean="0"/>
                        <a:t>Y</a:t>
                      </a:r>
                      <a:r>
                        <a:rPr lang="en-IN" sz="1800" b="1" baseline="-25000" dirty="0" smtClean="0"/>
                        <a:t>2</a:t>
                      </a:r>
                    </a:p>
                  </a:txBody>
                  <a:tcPr/>
                </a:tc>
                <a:tc>
                  <a:txBody>
                    <a:bodyPr/>
                    <a:lstStyle/>
                    <a:p>
                      <a:pPr algn="ctr"/>
                      <a:r>
                        <a:rPr lang="en-IN" sz="1800" dirty="0" smtClean="0">
                          <a:solidFill>
                            <a:schemeClr val="tx1"/>
                          </a:solidFill>
                        </a:rPr>
                        <a:t>11</a:t>
                      </a:r>
                      <a:endParaRPr lang="en-IN" sz="1800" dirty="0">
                        <a:solidFill>
                          <a:schemeClr val="tx1"/>
                        </a:solidFill>
                      </a:endParaRPr>
                    </a:p>
                  </a:txBody>
                  <a:tcPr/>
                </a:tc>
                <a:tc>
                  <a:txBody>
                    <a:bodyPr/>
                    <a:lstStyle/>
                    <a:p>
                      <a:pPr algn="ctr"/>
                      <a:r>
                        <a:rPr lang="en-IN" sz="1800" dirty="0" smtClean="0">
                          <a:solidFill>
                            <a:schemeClr val="tx1"/>
                          </a:solidFill>
                        </a:rPr>
                        <a:t>14</a:t>
                      </a:r>
                      <a:endParaRPr lang="en-IN" sz="1800" dirty="0">
                        <a:solidFill>
                          <a:schemeClr val="tx1"/>
                        </a:solidFill>
                      </a:endParaRPr>
                    </a:p>
                  </a:txBody>
                  <a:tcPr/>
                </a:tc>
                <a:tc>
                  <a:txBody>
                    <a:bodyPr/>
                    <a:lstStyle/>
                    <a:p>
                      <a:pPr algn="ctr"/>
                      <a:r>
                        <a:rPr lang="en-IN" sz="1800" dirty="0" smtClean="0">
                          <a:solidFill>
                            <a:schemeClr val="tx1"/>
                          </a:solidFill>
                        </a:rPr>
                        <a:t>0.45</a:t>
                      </a:r>
                      <a:endParaRPr lang="en-IN" sz="1800" dirty="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t>X</a:t>
                      </a:r>
                      <a:r>
                        <a:rPr lang="en-IN" sz="1800" b="1" baseline="-25000" dirty="0" smtClean="0"/>
                        <a:t>1</a:t>
                      </a:r>
                      <a:r>
                        <a:rPr lang="en-IN" sz="1800" b="1" baseline="0" dirty="0" smtClean="0"/>
                        <a:t> + </a:t>
                      </a:r>
                      <a:r>
                        <a:rPr lang="en-IN" sz="1800" b="1" dirty="0" smtClean="0"/>
                        <a:t>X</a:t>
                      </a:r>
                      <a:r>
                        <a:rPr lang="en-IN" sz="1800" b="1" baseline="-25000" dirty="0" smtClean="0"/>
                        <a:t>1</a:t>
                      </a:r>
                      <a:r>
                        <a:rPr lang="en-IN" sz="1800" b="1" baseline="0" dirty="0" smtClean="0"/>
                        <a:t> + </a:t>
                      </a:r>
                      <a:r>
                        <a:rPr lang="en-IN" sz="1800" b="1" dirty="0" smtClean="0"/>
                        <a:t>Y</a:t>
                      </a:r>
                      <a:r>
                        <a:rPr lang="en-IN" sz="1800" b="1" baseline="-25000" dirty="0" smtClean="0"/>
                        <a:t>2</a:t>
                      </a:r>
                    </a:p>
                  </a:txBody>
                  <a:tcPr/>
                </a:tc>
                <a:tc>
                  <a:txBody>
                    <a:bodyPr/>
                    <a:lstStyle/>
                    <a:p>
                      <a:pPr algn="ctr"/>
                      <a:r>
                        <a:rPr lang="en-IN" sz="1800" dirty="0" smtClean="0">
                          <a:solidFill>
                            <a:schemeClr val="tx1"/>
                          </a:solidFill>
                        </a:rPr>
                        <a:t>14</a:t>
                      </a:r>
                      <a:endParaRPr lang="en-IN" sz="1800" dirty="0">
                        <a:solidFill>
                          <a:schemeClr val="tx1"/>
                        </a:solidFill>
                      </a:endParaRPr>
                    </a:p>
                  </a:txBody>
                  <a:tcPr/>
                </a:tc>
                <a:tc>
                  <a:txBody>
                    <a:bodyPr/>
                    <a:lstStyle/>
                    <a:p>
                      <a:pPr algn="ctr"/>
                      <a:r>
                        <a:rPr lang="en-IN" sz="1800" dirty="0" smtClean="0">
                          <a:solidFill>
                            <a:schemeClr val="tx1"/>
                          </a:solidFill>
                        </a:rPr>
                        <a:t>7</a:t>
                      </a:r>
                      <a:endParaRPr lang="en-IN" sz="1800" dirty="0">
                        <a:solidFill>
                          <a:schemeClr val="tx1"/>
                        </a:solidFill>
                      </a:endParaRPr>
                    </a:p>
                  </a:txBody>
                  <a:tcPr/>
                </a:tc>
                <a:tc>
                  <a:txBody>
                    <a:bodyPr/>
                    <a:lstStyle/>
                    <a:p>
                      <a:pPr algn="ctr"/>
                      <a:r>
                        <a:rPr lang="en-IN" sz="1800" dirty="0" smtClean="0">
                          <a:solidFill>
                            <a:schemeClr val="tx1"/>
                          </a:solidFill>
                        </a:rPr>
                        <a:t>0.50</a:t>
                      </a:r>
                      <a:endParaRPr lang="en-IN" sz="1800" dirty="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t>X</a:t>
                      </a:r>
                      <a:r>
                        <a:rPr lang="en-IN" sz="1800" b="1" baseline="-25000" dirty="0" smtClean="0"/>
                        <a:t>1</a:t>
                      </a:r>
                      <a:r>
                        <a:rPr lang="en-IN" sz="1800" b="1" baseline="0" dirty="0" smtClean="0"/>
                        <a:t> + </a:t>
                      </a:r>
                      <a:r>
                        <a:rPr lang="en-IN" sz="1800" b="1" dirty="0" smtClean="0"/>
                        <a:t>X</a:t>
                      </a:r>
                      <a:r>
                        <a:rPr lang="en-IN" sz="1800" b="1" baseline="-25000" dirty="0" smtClean="0"/>
                        <a:t>1</a:t>
                      </a:r>
                      <a:r>
                        <a:rPr lang="en-IN" sz="1800" b="1" baseline="0" dirty="0" smtClean="0"/>
                        <a:t> + </a:t>
                      </a:r>
                      <a:r>
                        <a:rPr lang="en-IN" sz="1800" b="1" dirty="0" smtClean="0"/>
                        <a:t>X</a:t>
                      </a:r>
                      <a:r>
                        <a:rPr lang="en-IN" sz="1800" b="1" baseline="-25000" dirty="0" smtClean="0"/>
                        <a:t>2</a:t>
                      </a:r>
                      <a:r>
                        <a:rPr lang="en-IN" sz="1800" b="1" baseline="0" dirty="0" smtClean="0"/>
                        <a:t> + </a:t>
                      </a:r>
                      <a:r>
                        <a:rPr lang="en-IN" sz="1800" b="1" dirty="0" smtClean="0"/>
                        <a:t>Y</a:t>
                      </a:r>
                      <a:r>
                        <a:rPr lang="en-IN" sz="1800" b="1" baseline="-25000" dirty="0" smtClean="0"/>
                        <a:t>2</a:t>
                      </a:r>
                    </a:p>
                  </a:txBody>
                  <a:tcPr/>
                </a:tc>
                <a:tc>
                  <a:txBody>
                    <a:bodyPr/>
                    <a:lstStyle/>
                    <a:p>
                      <a:pPr algn="ctr"/>
                      <a:r>
                        <a:rPr lang="en-IN" sz="1800" dirty="0" smtClean="0">
                          <a:solidFill>
                            <a:schemeClr val="tx1"/>
                          </a:solidFill>
                        </a:rPr>
                        <a:t>18</a:t>
                      </a:r>
                      <a:endParaRPr lang="en-IN" sz="1800" dirty="0">
                        <a:solidFill>
                          <a:schemeClr val="tx1"/>
                        </a:solidFill>
                      </a:endParaRPr>
                    </a:p>
                  </a:txBody>
                  <a:tcPr/>
                </a:tc>
                <a:tc>
                  <a:txBody>
                    <a:bodyPr/>
                    <a:lstStyle/>
                    <a:p>
                      <a:pPr algn="ctr"/>
                      <a:r>
                        <a:rPr lang="en-IN" sz="1800" dirty="0" smtClean="0">
                          <a:solidFill>
                            <a:schemeClr val="tx1"/>
                          </a:solidFill>
                        </a:rPr>
                        <a:t>11</a:t>
                      </a:r>
                      <a:endParaRPr lang="en-IN" sz="1800" dirty="0">
                        <a:solidFill>
                          <a:schemeClr val="tx1"/>
                        </a:solidFill>
                      </a:endParaRPr>
                    </a:p>
                  </a:txBody>
                  <a:tcPr/>
                </a:tc>
                <a:tc>
                  <a:txBody>
                    <a:bodyPr/>
                    <a:lstStyle/>
                    <a:p>
                      <a:pPr algn="ctr"/>
                      <a:r>
                        <a:rPr lang="en-IN" sz="1800" dirty="0" smtClean="0">
                          <a:solidFill>
                            <a:schemeClr val="tx1"/>
                          </a:solidFill>
                        </a:rPr>
                        <a:t>0.61</a:t>
                      </a:r>
                      <a:endParaRPr lang="en-IN" sz="1800" dirty="0">
                        <a:solidFill>
                          <a:schemeClr val="tx1"/>
                        </a:solidFill>
                      </a:endParaRPr>
                    </a:p>
                  </a:txBody>
                  <a:tcPr/>
                </a:tc>
              </a:tr>
            </a:tbl>
          </a:graphicData>
        </a:graphic>
      </p:graphicFrame>
      <p:sp>
        <p:nvSpPr>
          <p:cNvPr id="3" name="TextBox 2"/>
          <p:cNvSpPr txBox="1"/>
          <p:nvPr/>
        </p:nvSpPr>
        <p:spPr>
          <a:xfrm>
            <a:off x="2626232" y="3601191"/>
            <a:ext cx="6252883" cy="369332"/>
          </a:xfrm>
          <a:prstGeom prst="rect">
            <a:avLst/>
          </a:prstGeom>
          <a:noFill/>
        </p:spPr>
        <p:txBody>
          <a:bodyPr wrap="square" rtlCol="0">
            <a:spAutoFit/>
          </a:bodyPr>
          <a:lstStyle/>
          <a:p>
            <a:r>
              <a:rPr lang="en-IN" b="1" dirty="0" smtClean="0"/>
              <a:t>Table </a:t>
            </a:r>
            <a:r>
              <a:rPr lang="en-IN" b="1" dirty="0"/>
              <a:t>1</a:t>
            </a:r>
            <a:r>
              <a:rPr lang="en-IN" b="1" dirty="0" smtClean="0"/>
              <a:t>: GCOutlier Score of Cuboids for Graph G</a:t>
            </a:r>
            <a:endParaRPr lang="en-IN" b="1" dirty="0"/>
          </a:p>
        </p:txBody>
      </p:sp>
      <p:sp>
        <p:nvSpPr>
          <p:cNvPr id="4" name="TextBox 3"/>
          <p:cNvSpPr txBox="1"/>
          <p:nvPr/>
        </p:nvSpPr>
        <p:spPr>
          <a:xfrm>
            <a:off x="461256" y="4500257"/>
            <a:ext cx="8417859" cy="1200329"/>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t>Computation of </a:t>
            </a:r>
            <a:r>
              <a:rPr lang="en-IN" sz="2400" dirty="0" smtClean="0">
                <a:solidFill>
                  <a:srgbClr val="FF0000"/>
                </a:solidFill>
              </a:rPr>
              <a:t>all the matches </a:t>
            </a:r>
            <a:r>
              <a:rPr lang="en-IN" sz="2400" dirty="0" smtClean="0"/>
              <a:t>for a given query is </a:t>
            </a:r>
            <a:r>
              <a:rPr lang="en-IN" sz="2400" dirty="0" smtClean="0">
                <a:solidFill>
                  <a:srgbClr val="FF0000"/>
                </a:solidFill>
              </a:rPr>
              <a:t>expensive</a:t>
            </a:r>
            <a:r>
              <a:rPr lang="en-IN" sz="2400" dirty="0" smtClean="0"/>
              <a:t>. </a:t>
            </a:r>
          </a:p>
          <a:p>
            <a:pPr marL="342900" indent="-342900" algn="just">
              <a:buFont typeface="Arial" panose="020B0604020202020204" pitchFamily="34" charset="0"/>
              <a:buChar char="•"/>
            </a:pPr>
            <a:r>
              <a:rPr lang="en-IN" sz="2400" dirty="0"/>
              <a:t>W</a:t>
            </a:r>
            <a:r>
              <a:rPr lang="en-IN" sz="2400" dirty="0" smtClean="0"/>
              <a:t>e only need the </a:t>
            </a:r>
            <a:r>
              <a:rPr lang="en-IN" sz="2400" dirty="0" smtClean="0">
                <a:solidFill>
                  <a:srgbClr val="FF0000"/>
                </a:solidFill>
              </a:rPr>
              <a:t>ranking</a:t>
            </a:r>
            <a:r>
              <a:rPr lang="en-IN" sz="2400" dirty="0" smtClean="0"/>
              <a:t> of the graph cuboid.</a:t>
            </a:r>
            <a:endParaRPr lang="en-IN" sz="2400" dirty="0"/>
          </a:p>
          <a:p>
            <a:pPr marL="342900" indent="-342900" algn="just">
              <a:buFont typeface="Arial" panose="020B0604020202020204" pitchFamily="34" charset="0"/>
              <a:buChar char="•"/>
            </a:pPr>
            <a:r>
              <a:rPr lang="en-IN" sz="2400" dirty="0" smtClean="0"/>
              <a:t>Can we </a:t>
            </a:r>
            <a:r>
              <a:rPr lang="en-IN" sz="2400" dirty="0" smtClean="0">
                <a:solidFill>
                  <a:srgbClr val="FF0000"/>
                </a:solidFill>
              </a:rPr>
              <a:t>approximate</a:t>
            </a:r>
            <a:r>
              <a:rPr lang="en-IN" sz="2400" dirty="0" smtClean="0"/>
              <a:t>? </a:t>
            </a:r>
            <a:endParaRPr lang="en-IN" sz="2400" dirty="0"/>
          </a:p>
        </p:txBody>
      </p:sp>
    </p:spTree>
    <p:extLst>
      <p:ext uri="{BB962C8B-B14F-4D97-AF65-F5344CB8AC3E}">
        <p14:creationId xmlns:p14="http://schemas.microsoft.com/office/powerpoint/2010/main" val="1865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25297"/>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Proposed Algorithm</a:t>
            </a:r>
            <a:endParaRPr lang="en-US" b="1" dirty="0">
              <a:solidFill>
                <a:srgbClr val="FF0000"/>
              </a:solidFill>
            </a:endParaRPr>
          </a:p>
        </p:txBody>
      </p:sp>
      <p:sp>
        <p:nvSpPr>
          <p:cNvPr id="3" name="TextBox 2"/>
          <p:cNvSpPr txBox="1"/>
          <p:nvPr/>
        </p:nvSpPr>
        <p:spPr>
          <a:xfrm>
            <a:off x="435428" y="1073233"/>
            <a:ext cx="8273143" cy="2677656"/>
          </a:xfrm>
          <a:prstGeom prst="rect">
            <a:avLst/>
          </a:prstGeom>
          <a:noFill/>
        </p:spPr>
        <p:txBody>
          <a:bodyPr wrap="square" rtlCol="0">
            <a:spAutoFit/>
          </a:bodyPr>
          <a:lstStyle/>
          <a:p>
            <a:pPr algn="just"/>
            <a:r>
              <a:rPr lang="en-IN" sz="2400" dirty="0" smtClean="0"/>
              <a:t>We propose two approaches for the Graph Cuboid Outlier Detection (GCOD) problem:</a:t>
            </a:r>
          </a:p>
          <a:p>
            <a:pPr algn="just"/>
            <a:r>
              <a:rPr lang="en-IN" sz="2400" dirty="0" smtClean="0"/>
              <a:t> </a:t>
            </a:r>
          </a:p>
          <a:p>
            <a:pPr marL="457200" indent="-457200" algn="just">
              <a:buFont typeface="Arial" panose="020B0604020202020204" pitchFamily="34" charset="0"/>
              <a:buChar char="•"/>
            </a:pPr>
            <a:r>
              <a:rPr lang="en-IN" sz="2400" dirty="0" smtClean="0"/>
              <a:t>Graph Cuboid Outlier Detection using </a:t>
            </a:r>
            <a:r>
              <a:rPr lang="en-IN" sz="2400" dirty="0" smtClean="0">
                <a:solidFill>
                  <a:srgbClr val="FF0000"/>
                </a:solidFill>
              </a:rPr>
              <a:t>Random Sampling  </a:t>
            </a:r>
            <a:r>
              <a:rPr lang="en-IN" sz="2400" dirty="0" smtClean="0"/>
              <a:t>(GCOD-RS)</a:t>
            </a:r>
          </a:p>
          <a:p>
            <a:pPr marL="457200" indent="-457200" algn="just">
              <a:buFont typeface="Arial" panose="020B0604020202020204" pitchFamily="34" charset="0"/>
              <a:buChar char="•"/>
            </a:pPr>
            <a:r>
              <a:rPr lang="en-IN" sz="2400" dirty="0" smtClean="0"/>
              <a:t>Graph Cuboid Outlier Detection using </a:t>
            </a:r>
            <a:r>
              <a:rPr lang="en-IN" sz="2400" dirty="0" smtClean="0">
                <a:solidFill>
                  <a:srgbClr val="FF0000"/>
                </a:solidFill>
              </a:rPr>
              <a:t>Regression Models </a:t>
            </a:r>
            <a:r>
              <a:rPr lang="en-IN" sz="2400" dirty="0" smtClean="0"/>
              <a:t>(GCOD-RM)</a:t>
            </a:r>
            <a:endParaRPr lang="en-IN" sz="2400" dirty="0"/>
          </a:p>
        </p:txBody>
      </p:sp>
    </p:spTree>
    <p:extLst>
      <p:ext uri="{BB962C8B-B14F-4D97-AF65-F5344CB8AC3E}">
        <p14:creationId xmlns:p14="http://schemas.microsoft.com/office/powerpoint/2010/main" val="169782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616" y="1440435"/>
            <a:ext cx="1216680" cy="369332"/>
          </a:xfrm>
          <a:prstGeom prst="rect">
            <a:avLst/>
          </a:prstGeom>
          <a:solidFill>
            <a:srgbClr val="FFC000"/>
          </a:solidFill>
          <a:ln>
            <a:noFill/>
          </a:ln>
        </p:spPr>
        <p:txBody>
          <a:bodyPr wrap="none" rtlCol="0">
            <a:spAutoFit/>
          </a:bodyPr>
          <a:lstStyle/>
          <a:p>
            <a:pPr algn="ctr"/>
            <a:r>
              <a:rPr lang="en-US" b="1" smtClean="0"/>
              <a:t>Network G</a:t>
            </a:r>
            <a:endParaRPr lang="en-US" b="1"/>
          </a:p>
        </p:txBody>
      </p:sp>
      <p:sp>
        <p:nvSpPr>
          <p:cNvPr id="4" name="TextBox 3"/>
          <p:cNvSpPr txBox="1"/>
          <p:nvPr/>
        </p:nvSpPr>
        <p:spPr>
          <a:xfrm>
            <a:off x="1297571" y="1897635"/>
            <a:ext cx="1200971" cy="369332"/>
          </a:xfrm>
          <a:prstGeom prst="rect">
            <a:avLst/>
          </a:prstGeom>
          <a:solidFill>
            <a:srgbClr val="FFC000"/>
          </a:solidFill>
          <a:ln>
            <a:noFill/>
          </a:ln>
        </p:spPr>
        <p:txBody>
          <a:bodyPr wrap="none" rtlCol="0">
            <a:spAutoFit/>
          </a:bodyPr>
          <a:lstStyle/>
          <a:p>
            <a:pPr algn="ctr"/>
            <a:r>
              <a:rPr lang="en-US" b="1" dirty="0" smtClean="0"/>
              <a:t>Distance D</a:t>
            </a:r>
            <a:endParaRPr lang="en-US" b="1" dirty="0"/>
          </a:p>
        </p:txBody>
      </p:sp>
      <p:sp>
        <p:nvSpPr>
          <p:cNvPr id="5" name="TextBox 4"/>
          <p:cNvSpPr txBox="1"/>
          <p:nvPr/>
        </p:nvSpPr>
        <p:spPr>
          <a:xfrm>
            <a:off x="2777309" y="1440435"/>
            <a:ext cx="2370137" cy="923330"/>
          </a:xfrm>
          <a:prstGeom prst="rect">
            <a:avLst/>
          </a:prstGeom>
          <a:noFill/>
          <a:ln w="38100">
            <a:solidFill>
              <a:schemeClr val="tx1"/>
            </a:solidFill>
          </a:ln>
        </p:spPr>
        <p:txBody>
          <a:bodyPr wrap="none" rtlCol="0">
            <a:spAutoFit/>
          </a:bodyPr>
          <a:lstStyle/>
          <a:p>
            <a:pPr algn="ctr"/>
            <a:r>
              <a:rPr lang="en-US" b="1" smtClean="0"/>
              <a:t>Breadth First Traversal </a:t>
            </a:r>
          </a:p>
          <a:p>
            <a:pPr algn="ctr"/>
            <a:r>
              <a:rPr lang="en-US" b="1" smtClean="0"/>
              <a:t>from each Node </a:t>
            </a:r>
          </a:p>
          <a:p>
            <a:pPr algn="ctr"/>
            <a:r>
              <a:rPr lang="en-US" b="1" smtClean="0"/>
              <a:t>up to Distance D</a:t>
            </a:r>
            <a:endParaRPr lang="en-US" b="1"/>
          </a:p>
        </p:txBody>
      </p:sp>
      <p:sp>
        <p:nvSpPr>
          <p:cNvPr id="6" name="TextBox 5"/>
          <p:cNvSpPr txBox="1"/>
          <p:nvPr/>
        </p:nvSpPr>
        <p:spPr>
          <a:xfrm>
            <a:off x="5802407" y="1578456"/>
            <a:ext cx="727892" cy="646331"/>
          </a:xfrm>
          <a:prstGeom prst="rect">
            <a:avLst/>
          </a:prstGeom>
          <a:solidFill>
            <a:srgbClr val="92D050"/>
          </a:solidFill>
          <a:ln>
            <a:noFill/>
          </a:ln>
        </p:spPr>
        <p:txBody>
          <a:bodyPr wrap="none" rtlCol="0">
            <a:spAutoFit/>
          </a:bodyPr>
          <a:lstStyle/>
          <a:p>
            <a:pPr algn="ctr"/>
            <a:r>
              <a:rPr lang="en-US" b="1" dirty="0" err="1" smtClean="0"/>
              <a:t>SPath</a:t>
            </a:r>
            <a:endParaRPr lang="en-US" b="1" dirty="0" smtClean="0"/>
          </a:p>
          <a:p>
            <a:pPr algn="ctr"/>
            <a:r>
              <a:rPr lang="en-US" b="1" dirty="0" smtClean="0"/>
              <a:t>Index</a:t>
            </a:r>
            <a:endParaRPr lang="en-US" b="1" dirty="0"/>
          </a:p>
        </p:txBody>
      </p:sp>
      <p:sp>
        <p:nvSpPr>
          <p:cNvPr id="7" name="TextBox 6"/>
          <p:cNvSpPr txBox="1"/>
          <p:nvPr/>
        </p:nvSpPr>
        <p:spPr>
          <a:xfrm>
            <a:off x="455035" y="2346383"/>
            <a:ext cx="1469850" cy="646331"/>
          </a:xfrm>
          <a:prstGeom prst="rect">
            <a:avLst/>
          </a:prstGeom>
          <a:solidFill>
            <a:srgbClr val="92D050"/>
          </a:solidFill>
          <a:ln>
            <a:noFill/>
          </a:ln>
        </p:spPr>
        <p:txBody>
          <a:bodyPr wrap="square" rtlCol="0">
            <a:spAutoFit/>
          </a:bodyPr>
          <a:lstStyle/>
          <a:p>
            <a:pPr algn="ctr"/>
            <a:r>
              <a:rPr lang="en-US" b="1" dirty="0" smtClean="0"/>
              <a:t>Cuboid Edge Count</a:t>
            </a:r>
          </a:p>
        </p:txBody>
      </p:sp>
      <p:sp>
        <p:nvSpPr>
          <p:cNvPr id="8" name="TextBox 7"/>
          <p:cNvSpPr txBox="1"/>
          <p:nvPr/>
        </p:nvSpPr>
        <p:spPr>
          <a:xfrm>
            <a:off x="3902628" y="4494225"/>
            <a:ext cx="1464336" cy="646331"/>
          </a:xfrm>
          <a:prstGeom prst="rect">
            <a:avLst/>
          </a:prstGeom>
          <a:noFill/>
          <a:ln w="38100">
            <a:solidFill>
              <a:schemeClr val="tx1"/>
            </a:solidFill>
          </a:ln>
        </p:spPr>
        <p:txBody>
          <a:bodyPr wrap="square" rtlCol="0">
            <a:spAutoFit/>
          </a:bodyPr>
          <a:lstStyle/>
          <a:p>
            <a:pPr algn="ctr"/>
            <a:r>
              <a:rPr lang="en-US" b="1" dirty="0" smtClean="0"/>
              <a:t>Match Computation</a:t>
            </a:r>
          </a:p>
        </p:txBody>
      </p:sp>
      <p:sp>
        <p:nvSpPr>
          <p:cNvPr id="9" name="TextBox 8"/>
          <p:cNvSpPr txBox="1"/>
          <p:nvPr/>
        </p:nvSpPr>
        <p:spPr>
          <a:xfrm>
            <a:off x="5004083" y="3331068"/>
            <a:ext cx="2324547" cy="369332"/>
          </a:xfrm>
          <a:prstGeom prst="rect">
            <a:avLst/>
          </a:prstGeom>
          <a:noFill/>
          <a:ln w="38100">
            <a:solidFill>
              <a:schemeClr val="tx1"/>
            </a:solidFill>
          </a:ln>
        </p:spPr>
        <p:txBody>
          <a:bodyPr wrap="none" rtlCol="0">
            <a:spAutoFit/>
          </a:bodyPr>
          <a:lstStyle/>
          <a:p>
            <a:pPr algn="ctr"/>
            <a:r>
              <a:rPr lang="en-US" b="1" smtClean="0"/>
              <a:t>Find  Candidate Nodes</a:t>
            </a:r>
          </a:p>
        </p:txBody>
      </p:sp>
      <p:sp>
        <p:nvSpPr>
          <p:cNvPr id="10" name="TextBox 9"/>
          <p:cNvSpPr txBox="1"/>
          <p:nvPr/>
        </p:nvSpPr>
        <p:spPr>
          <a:xfrm>
            <a:off x="5226899" y="3796250"/>
            <a:ext cx="1878912" cy="369332"/>
          </a:xfrm>
          <a:prstGeom prst="rect">
            <a:avLst/>
          </a:prstGeom>
          <a:noFill/>
          <a:ln>
            <a:noFill/>
          </a:ln>
        </p:spPr>
        <p:txBody>
          <a:bodyPr wrap="none" rtlCol="0">
            <a:spAutoFit/>
          </a:bodyPr>
          <a:lstStyle/>
          <a:p>
            <a:pPr algn="ctr"/>
            <a:r>
              <a:rPr lang="en-US" b="1" dirty="0" smtClean="0"/>
              <a:t>Candidate Nodes</a:t>
            </a:r>
          </a:p>
        </p:txBody>
      </p:sp>
      <p:sp>
        <p:nvSpPr>
          <p:cNvPr id="11" name="TextBox 10"/>
          <p:cNvSpPr txBox="1"/>
          <p:nvPr/>
        </p:nvSpPr>
        <p:spPr>
          <a:xfrm>
            <a:off x="7818751" y="3331068"/>
            <a:ext cx="1038490" cy="369332"/>
          </a:xfrm>
          <a:prstGeom prst="rect">
            <a:avLst/>
          </a:prstGeom>
          <a:solidFill>
            <a:srgbClr val="FFC000"/>
          </a:solidFill>
          <a:ln>
            <a:noFill/>
          </a:ln>
        </p:spPr>
        <p:txBody>
          <a:bodyPr wrap="none" rtlCol="0">
            <a:spAutoFit/>
          </a:bodyPr>
          <a:lstStyle/>
          <a:p>
            <a:pPr algn="ctr"/>
            <a:r>
              <a:rPr lang="en-US" b="1" smtClean="0"/>
              <a:t>Query  Q</a:t>
            </a:r>
          </a:p>
        </p:txBody>
      </p:sp>
      <p:sp>
        <p:nvSpPr>
          <p:cNvPr id="12" name="TextBox 11"/>
          <p:cNvSpPr txBox="1"/>
          <p:nvPr/>
        </p:nvSpPr>
        <p:spPr>
          <a:xfrm>
            <a:off x="588990" y="5314998"/>
            <a:ext cx="1209306" cy="369332"/>
          </a:xfrm>
          <a:prstGeom prst="rect">
            <a:avLst/>
          </a:prstGeom>
          <a:solidFill>
            <a:srgbClr val="FF0000"/>
          </a:solidFill>
          <a:ln>
            <a:noFill/>
          </a:ln>
        </p:spPr>
        <p:txBody>
          <a:bodyPr wrap="none" rtlCol="0">
            <a:spAutoFit/>
          </a:bodyPr>
          <a:lstStyle/>
          <a:p>
            <a:pPr algn="ctr"/>
            <a:r>
              <a:rPr lang="en-US" b="1" dirty="0" err="1" smtClean="0"/>
              <a:t>GCOutlier</a:t>
            </a:r>
            <a:r>
              <a:rPr lang="en-US" b="1" dirty="0" err="1"/>
              <a:t>s</a:t>
            </a:r>
            <a:endParaRPr lang="en-US" b="1" dirty="0" smtClean="0"/>
          </a:p>
        </p:txBody>
      </p:sp>
      <p:cxnSp>
        <p:nvCxnSpPr>
          <p:cNvPr id="13" name="Straight Arrow Connector 12"/>
          <p:cNvCxnSpPr>
            <a:stCxn id="3" idx="3"/>
          </p:cNvCxnSpPr>
          <p:nvPr/>
        </p:nvCxnSpPr>
        <p:spPr>
          <a:xfrm>
            <a:off x="1798296" y="1625101"/>
            <a:ext cx="97129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p:cNvCxnSpPr>
          <p:nvPr/>
        </p:nvCxnSpPr>
        <p:spPr>
          <a:xfrm>
            <a:off x="2498542" y="2082301"/>
            <a:ext cx="271050" cy="69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2"/>
            <a:endCxn id="7" idx="0"/>
          </p:cNvCxnSpPr>
          <p:nvPr/>
        </p:nvCxnSpPr>
        <p:spPr>
          <a:xfrm>
            <a:off x="1189956" y="1809767"/>
            <a:ext cx="4" cy="536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flipV="1">
            <a:off x="5147446" y="1901622"/>
            <a:ext cx="654961" cy="4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9" idx="0"/>
          </p:cNvCxnSpPr>
          <p:nvPr/>
        </p:nvCxnSpPr>
        <p:spPr>
          <a:xfrm>
            <a:off x="6166353" y="2224787"/>
            <a:ext cx="4" cy="11062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a:endCxn id="9" idx="3"/>
          </p:cNvCxnSpPr>
          <p:nvPr/>
        </p:nvCxnSpPr>
        <p:spPr>
          <a:xfrm flipH="1">
            <a:off x="7328630" y="3515734"/>
            <a:ext cx="4901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8" idx="3"/>
          </p:cNvCxnSpPr>
          <p:nvPr/>
        </p:nvCxnSpPr>
        <p:spPr>
          <a:xfrm rot="5400000">
            <a:off x="5440756" y="4091791"/>
            <a:ext cx="651809" cy="79939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p:cNvCxnSpPr>
          <p:nvPr/>
        </p:nvCxnSpPr>
        <p:spPr>
          <a:xfrm rot="5400000">
            <a:off x="6200213" y="2867153"/>
            <a:ext cx="1304536" cy="297103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2542" y="1364235"/>
            <a:ext cx="8763000" cy="171313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2542" y="3206936"/>
            <a:ext cx="8763000" cy="255245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18142" y="1516635"/>
            <a:ext cx="1981200" cy="565666"/>
          </a:xfrm>
          <a:prstGeom prst="rect">
            <a:avLst/>
          </a:prstGeom>
          <a:solidFill>
            <a:schemeClr val="accent6">
              <a:lumMod val="40000"/>
              <a:lumOff val="60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Offline Index Construction</a:t>
            </a:r>
            <a:endParaRPr lang="en-US" b="1" dirty="0">
              <a:solidFill>
                <a:schemeClr val="tx1"/>
              </a:solidFill>
            </a:endParaRPr>
          </a:p>
        </p:txBody>
      </p:sp>
      <p:sp>
        <p:nvSpPr>
          <p:cNvPr id="24" name="Rectangle 23"/>
          <p:cNvSpPr/>
          <p:nvPr/>
        </p:nvSpPr>
        <p:spPr>
          <a:xfrm>
            <a:off x="6828151" y="5103671"/>
            <a:ext cx="1981200" cy="580659"/>
          </a:xfrm>
          <a:prstGeom prst="rect">
            <a:avLst/>
          </a:prstGeom>
          <a:solidFill>
            <a:schemeClr val="accent6">
              <a:lumMod val="40000"/>
              <a:lumOff val="60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Online Query Processing</a:t>
            </a:r>
            <a:endParaRPr lang="en-US" b="1">
              <a:solidFill>
                <a:schemeClr val="tx1"/>
              </a:solidFill>
            </a:endParaRPr>
          </a:p>
        </p:txBody>
      </p:sp>
      <p:cxnSp>
        <p:nvCxnSpPr>
          <p:cNvPr id="26" name="Elbow Connector 25"/>
          <p:cNvCxnSpPr>
            <a:stCxn id="6" idx="2"/>
            <a:endCxn id="8" idx="0"/>
          </p:cNvCxnSpPr>
          <p:nvPr/>
        </p:nvCxnSpPr>
        <p:spPr>
          <a:xfrm rot="5400000">
            <a:off x="4265856" y="2593728"/>
            <a:ext cx="2269438" cy="1531557"/>
          </a:xfrm>
          <a:prstGeom prst="bentConnector3">
            <a:avLst>
              <a:gd name="adj1" fmla="val 2187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70863" y="4479180"/>
            <a:ext cx="1519362" cy="646331"/>
          </a:xfrm>
          <a:prstGeom prst="rect">
            <a:avLst/>
          </a:prstGeom>
          <a:noFill/>
          <a:ln w="38100">
            <a:solidFill>
              <a:schemeClr val="tx1"/>
            </a:solidFill>
          </a:ln>
        </p:spPr>
        <p:txBody>
          <a:bodyPr wrap="square" rtlCol="0">
            <a:spAutoFit/>
          </a:bodyPr>
          <a:lstStyle/>
          <a:p>
            <a:pPr algn="ctr"/>
            <a:r>
              <a:rPr lang="en-US" b="1" dirty="0" smtClean="0"/>
              <a:t>Map Matches to Cuboids</a:t>
            </a:r>
          </a:p>
        </p:txBody>
      </p:sp>
      <p:sp>
        <p:nvSpPr>
          <p:cNvPr id="28" name="TextBox 27"/>
          <p:cNvSpPr txBox="1"/>
          <p:nvPr/>
        </p:nvSpPr>
        <p:spPr>
          <a:xfrm>
            <a:off x="3217188" y="3845820"/>
            <a:ext cx="1001877" cy="369332"/>
          </a:xfrm>
          <a:prstGeom prst="rect">
            <a:avLst/>
          </a:prstGeom>
          <a:noFill/>
          <a:ln>
            <a:noFill/>
          </a:ln>
        </p:spPr>
        <p:txBody>
          <a:bodyPr wrap="none" rtlCol="0">
            <a:spAutoFit/>
          </a:bodyPr>
          <a:lstStyle/>
          <a:p>
            <a:pPr algn="ctr"/>
            <a:r>
              <a:rPr lang="en-US" b="1" dirty="0" smtClean="0"/>
              <a:t>Matches</a:t>
            </a:r>
          </a:p>
        </p:txBody>
      </p:sp>
      <p:cxnSp>
        <p:nvCxnSpPr>
          <p:cNvPr id="29" name="Straight Arrow Connector 28"/>
          <p:cNvCxnSpPr/>
          <p:nvPr/>
        </p:nvCxnSpPr>
        <p:spPr>
          <a:xfrm flipV="1">
            <a:off x="3994708" y="4181770"/>
            <a:ext cx="1" cy="30382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429815" y="4181769"/>
            <a:ext cx="1459" cy="3124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9929" y="4485599"/>
            <a:ext cx="1724052" cy="646331"/>
          </a:xfrm>
          <a:prstGeom prst="rect">
            <a:avLst/>
          </a:prstGeom>
          <a:noFill/>
          <a:ln w="38100">
            <a:solidFill>
              <a:schemeClr val="tx1"/>
            </a:solidFill>
          </a:ln>
        </p:spPr>
        <p:txBody>
          <a:bodyPr wrap="square" rtlCol="0">
            <a:spAutoFit/>
          </a:bodyPr>
          <a:lstStyle/>
          <a:p>
            <a:pPr algn="ctr"/>
            <a:r>
              <a:rPr lang="en-US" b="1" dirty="0" smtClean="0"/>
              <a:t>GCOutlier Score Computation</a:t>
            </a:r>
          </a:p>
        </p:txBody>
      </p:sp>
      <p:cxnSp>
        <p:nvCxnSpPr>
          <p:cNvPr id="32" name="Straight Arrow Connector 31"/>
          <p:cNvCxnSpPr>
            <a:stCxn id="7" idx="2"/>
            <a:endCxn id="31" idx="0"/>
          </p:cNvCxnSpPr>
          <p:nvPr/>
        </p:nvCxnSpPr>
        <p:spPr>
          <a:xfrm flipH="1">
            <a:off x="1181955" y="2992714"/>
            <a:ext cx="8005" cy="149288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1"/>
            <a:endCxn id="31" idx="3"/>
          </p:cNvCxnSpPr>
          <p:nvPr/>
        </p:nvCxnSpPr>
        <p:spPr>
          <a:xfrm flipH="1">
            <a:off x="2043981" y="4802346"/>
            <a:ext cx="226882" cy="64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189956" y="5122021"/>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166352" y="3700879"/>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9150" y="4249026"/>
            <a:ext cx="1744388" cy="369332"/>
          </a:xfrm>
          <a:prstGeom prst="rect">
            <a:avLst/>
          </a:prstGeom>
          <a:solidFill>
            <a:schemeClr val="accent1">
              <a:lumMod val="60000"/>
              <a:lumOff val="40000"/>
            </a:schemeClr>
          </a:solidFill>
          <a:ln w="38100">
            <a:solidFill>
              <a:schemeClr val="tx1"/>
            </a:solidFill>
          </a:ln>
        </p:spPr>
        <p:txBody>
          <a:bodyPr wrap="none" rtlCol="0">
            <a:spAutoFit/>
          </a:bodyPr>
          <a:lstStyle/>
          <a:p>
            <a:pPr algn="ctr"/>
            <a:r>
              <a:rPr lang="en-US" b="1" dirty="0" smtClean="0"/>
              <a:t>Random Sample</a:t>
            </a:r>
          </a:p>
        </p:txBody>
      </p:sp>
      <p:cxnSp>
        <p:nvCxnSpPr>
          <p:cNvPr id="38" name="Straight Arrow Connector 37"/>
          <p:cNvCxnSpPr/>
          <p:nvPr/>
        </p:nvCxnSpPr>
        <p:spPr>
          <a:xfrm flipH="1">
            <a:off x="6180737" y="4085709"/>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itle 1"/>
          <p:cNvSpPr txBox="1">
            <a:spLocks/>
          </p:cNvSpPr>
          <p:nvPr/>
        </p:nvSpPr>
        <p:spPr>
          <a:xfrm>
            <a:off x="-168458" y="352494"/>
            <a:ext cx="9144000" cy="6322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GCOD-RS</a:t>
            </a:r>
            <a:endParaRPr lang="en-US" b="1" dirty="0">
              <a:solidFill>
                <a:srgbClr val="FF0000"/>
              </a:solidFill>
            </a:endParaRPr>
          </a:p>
        </p:txBody>
      </p:sp>
      <p:sp>
        <p:nvSpPr>
          <p:cNvPr id="40" name="Title 1"/>
          <p:cNvSpPr txBox="1">
            <a:spLocks/>
          </p:cNvSpPr>
          <p:nvPr/>
        </p:nvSpPr>
        <p:spPr>
          <a:xfrm>
            <a:off x="0" y="585536"/>
            <a:ext cx="9144000" cy="6322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Baseline Algorithm</a:t>
            </a:r>
            <a:endParaRPr lang="en-US" b="1" dirty="0">
              <a:solidFill>
                <a:srgbClr val="FF0000"/>
              </a:solidFill>
            </a:endParaRPr>
          </a:p>
        </p:txBody>
      </p:sp>
      <p:cxnSp>
        <p:nvCxnSpPr>
          <p:cNvPr id="46" name="Elbow Connector 45"/>
          <p:cNvCxnSpPr>
            <a:stCxn id="37" idx="2"/>
            <a:endCxn id="8" idx="3"/>
          </p:cNvCxnSpPr>
          <p:nvPr/>
        </p:nvCxnSpPr>
        <p:spPr>
          <a:xfrm rot="5400000">
            <a:off x="5744638" y="4240684"/>
            <a:ext cx="199033" cy="95438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26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283" y="189978"/>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GCOD-RM</a:t>
            </a:r>
            <a:endParaRPr lang="en-US" b="1" dirty="0">
              <a:solidFill>
                <a:srgbClr val="FF0000"/>
              </a:solidFill>
            </a:endParaRPr>
          </a:p>
        </p:txBody>
      </p:sp>
      <p:sp>
        <p:nvSpPr>
          <p:cNvPr id="3" name="TextBox 2"/>
          <p:cNvSpPr txBox="1"/>
          <p:nvPr/>
        </p:nvSpPr>
        <p:spPr>
          <a:xfrm>
            <a:off x="565469" y="1277881"/>
            <a:ext cx="1216680" cy="369332"/>
          </a:xfrm>
          <a:prstGeom prst="rect">
            <a:avLst/>
          </a:prstGeom>
          <a:solidFill>
            <a:srgbClr val="FFC000"/>
          </a:solidFill>
          <a:ln>
            <a:noFill/>
          </a:ln>
        </p:spPr>
        <p:txBody>
          <a:bodyPr wrap="none" rtlCol="0">
            <a:spAutoFit/>
          </a:bodyPr>
          <a:lstStyle/>
          <a:p>
            <a:pPr algn="ctr"/>
            <a:r>
              <a:rPr lang="en-US" b="1" dirty="0"/>
              <a:t>Network G</a:t>
            </a:r>
          </a:p>
        </p:txBody>
      </p:sp>
      <p:sp>
        <p:nvSpPr>
          <p:cNvPr id="4" name="TextBox 3"/>
          <p:cNvSpPr txBox="1"/>
          <p:nvPr/>
        </p:nvSpPr>
        <p:spPr>
          <a:xfrm>
            <a:off x="3345746" y="2472640"/>
            <a:ext cx="1200971" cy="369332"/>
          </a:xfrm>
          <a:prstGeom prst="rect">
            <a:avLst/>
          </a:prstGeom>
          <a:solidFill>
            <a:srgbClr val="FFC000"/>
          </a:solidFill>
          <a:ln>
            <a:noFill/>
          </a:ln>
        </p:spPr>
        <p:txBody>
          <a:bodyPr wrap="none" rtlCol="0">
            <a:spAutoFit/>
          </a:bodyPr>
          <a:lstStyle/>
          <a:p>
            <a:pPr algn="ctr"/>
            <a:r>
              <a:rPr lang="en-US" b="1" dirty="0"/>
              <a:t>Distance D</a:t>
            </a:r>
          </a:p>
        </p:txBody>
      </p:sp>
      <p:sp>
        <p:nvSpPr>
          <p:cNvPr id="5" name="TextBox 4"/>
          <p:cNvSpPr txBox="1"/>
          <p:nvPr/>
        </p:nvSpPr>
        <p:spPr>
          <a:xfrm>
            <a:off x="2761163" y="1277881"/>
            <a:ext cx="2370137" cy="923330"/>
          </a:xfrm>
          <a:prstGeom prst="rect">
            <a:avLst/>
          </a:prstGeom>
          <a:noFill/>
          <a:ln w="38100">
            <a:solidFill>
              <a:schemeClr val="tx1"/>
            </a:solidFill>
          </a:ln>
        </p:spPr>
        <p:txBody>
          <a:bodyPr wrap="none" rtlCol="0">
            <a:spAutoFit/>
          </a:bodyPr>
          <a:lstStyle/>
          <a:p>
            <a:pPr algn="ctr"/>
            <a:r>
              <a:rPr lang="en-US" b="1" dirty="0"/>
              <a:t>Breadth First Traversal </a:t>
            </a:r>
          </a:p>
          <a:p>
            <a:pPr algn="ctr"/>
            <a:r>
              <a:rPr lang="en-US" b="1" dirty="0"/>
              <a:t>from each Node </a:t>
            </a:r>
          </a:p>
          <a:p>
            <a:pPr algn="ctr"/>
            <a:r>
              <a:rPr lang="en-US" b="1" dirty="0"/>
              <a:t>up to Distance D</a:t>
            </a:r>
          </a:p>
        </p:txBody>
      </p:sp>
      <p:sp>
        <p:nvSpPr>
          <p:cNvPr id="6" name="TextBox 5"/>
          <p:cNvSpPr txBox="1"/>
          <p:nvPr/>
        </p:nvSpPr>
        <p:spPr>
          <a:xfrm>
            <a:off x="6250303" y="1415903"/>
            <a:ext cx="727892" cy="646331"/>
          </a:xfrm>
          <a:prstGeom prst="rect">
            <a:avLst/>
          </a:prstGeom>
          <a:solidFill>
            <a:srgbClr val="92D050"/>
          </a:solidFill>
          <a:ln>
            <a:noFill/>
          </a:ln>
        </p:spPr>
        <p:txBody>
          <a:bodyPr wrap="none" rtlCol="0">
            <a:spAutoFit/>
          </a:bodyPr>
          <a:lstStyle/>
          <a:p>
            <a:pPr algn="ctr"/>
            <a:r>
              <a:rPr lang="en-US" b="1" dirty="0"/>
              <a:t>SPath</a:t>
            </a:r>
          </a:p>
          <a:p>
            <a:pPr algn="ctr"/>
            <a:r>
              <a:rPr lang="en-US" b="1" dirty="0"/>
              <a:t>Index</a:t>
            </a:r>
          </a:p>
        </p:txBody>
      </p:sp>
      <p:sp>
        <p:nvSpPr>
          <p:cNvPr id="7" name="TextBox 6"/>
          <p:cNvSpPr txBox="1"/>
          <p:nvPr/>
        </p:nvSpPr>
        <p:spPr>
          <a:xfrm>
            <a:off x="405817" y="2183830"/>
            <a:ext cx="1469850" cy="646331"/>
          </a:xfrm>
          <a:prstGeom prst="rect">
            <a:avLst/>
          </a:prstGeom>
          <a:solidFill>
            <a:srgbClr val="92D050"/>
          </a:solidFill>
          <a:ln>
            <a:noFill/>
          </a:ln>
        </p:spPr>
        <p:txBody>
          <a:bodyPr wrap="square" rtlCol="0">
            <a:spAutoFit/>
          </a:bodyPr>
          <a:lstStyle/>
          <a:p>
            <a:pPr algn="ctr"/>
            <a:r>
              <a:rPr lang="en-US" b="1" dirty="0"/>
              <a:t>Cuboid Edge Count</a:t>
            </a:r>
          </a:p>
        </p:txBody>
      </p:sp>
      <p:sp>
        <p:nvSpPr>
          <p:cNvPr id="8" name="TextBox 7"/>
          <p:cNvSpPr txBox="1"/>
          <p:nvPr/>
        </p:nvSpPr>
        <p:spPr>
          <a:xfrm>
            <a:off x="2313888" y="4958514"/>
            <a:ext cx="1464336" cy="646331"/>
          </a:xfrm>
          <a:prstGeom prst="rect">
            <a:avLst/>
          </a:prstGeom>
          <a:noFill/>
          <a:ln w="38100">
            <a:solidFill>
              <a:schemeClr val="tx1"/>
            </a:solidFill>
          </a:ln>
        </p:spPr>
        <p:txBody>
          <a:bodyPr wrap="square" rtlCol="0">
            <a:spAutoFit/>
          </a:bodyPr>
          <a:lstStyle/>
          <a:p>
            <a:pPr algn="ctr"/>
            <a:r>
              <a:rPr lang="en-US" b="1" dirty="0"/>
              <a:t>Match Computation</a:t>
            </a:r>
          </a:p>
        </p:txBody>
      </p:sp>
      <p:sp>
        <p:nvSpPr>
          <p:cNvPr id="9" name="TextBox 8"/>
          <p:cNvSpPr txBox="1"/>
          <p:nvPr/>
        </p:nvSpPr>
        <p:spPr>
          <a:xfrm>
            <a:off x="5803825" y="3168514"/>
            <a:ext cx="1636859" cy="369332"/>
          </a:xfrm>
          <a:prstGeom prst="rect">
            <a:avLst/>
          </a:prstGeom>
          <a:noFill/>
          <a:ln w="38100">
            <a:solidFill>
              <a:schemeClr val="tx1"/>
            </a:solidFill>
          </a:ln>
        </p:spPr>
        <p:txBody>
          <a:bodyPr wrap="none" rtlCol="0">
            <a:spAutoFit/>
          </a:bodyPr>
          <a:lstStyle/>
          <a:p>
            <a:pPr algn="ctr"/>
            <a:r>
              <a:rPr lang="en-US" b="1" dirty="0"/>
              <a:t>Get Candidates</a:t>
            </a:r>
          </a:p>
        </p:txBody>
      </p:sp>
      <p:sp>
        <p:nvSpPr>
          <p:cNvPr id="10" name="TextBox 9"/>
          <p:cNvSpPr txBox="1"/>
          <p:nvPr/>
        </p:nvSpPr>
        <p:spPr>
          <a:xfrm>
            <a:off x="5682795" y="3633696"/>
            <a:ext cx="1878912" cy="369332"/>
          </a:xfrm>
          <a:prstGeom prst="rect">
            <a:avLst/>
          </a:prstGeom>
          <a:noFill/>
          <a:ln>
            <a:noFill/>
          </a:ln>
        </p:spPr>
        <p:txBody>
          <a:bodyPr wrap="none" rtlCol="0">
            <a:spAutoFit/>
          </a:bodyPr>
          <a:lstStyle/>
          <a:p>
            <a:pPr algn="ctr"/>
            <a:r>
              <a:rPr lang="en-US" b="1" dirty="0"/>
              <a:t>Candidate Nodes</a:t>
            </a:r>
          </a:p>
        </p:txBody>
      </p:sp>
      <p:sp>
        <p:nvSpPr>
          <p:cNvPr id="11" name="TextBox 10"/>
          <p:cNvSpPr txBox="1"/>
          <p:nvPr/>
        </p:nvSpPr>
        <p:spPr>
          <a:xfrm>
            <a:off x="7802604" y="3168514"/>
            <a:ext cx="1038490" cy="369332"/>
          </a:xfrm>
          <a:prstGeom prst="rect">
            <a:avLst/>
          </a:prstGeom>
          <a:solidFill>
            <a:srgbClr val="FFC000"/>
          </a:solidFill>
          <a:ln>
            <a:noFill/>
          </a:ln>
        </p:spPr>
        <p:txBody>
          <a:bodyPr wrap="none" rtlCol="0">
            <a:spAutoFit/>
          </a:bodyPr>
          <a:lstStyle/>
          <a:p>
            <a:pPr algn="ctr"/>
            <a:r>
              <a:rPr lang="en-US" b="1" dirty="0"/>
              <a:t>Query  Q</a:t>
            </a:r>
          </a:p>
        </p:txBody>
      </p:sp>
      <p:sp>
        <p:nvSpPr>
          <p:cNvPr id="12" name="TextBox 11"/>
          <p:cNvSpPr txBox="1"/>
          <p:nvPr/>
        </p:nvSpPr>
        <p:spPr>
          <a:xfrm>
            <a:off x="572843" y="5152444"/>
            <a:ext cx="1209306" cy="369332"/>
          </a:xfrm>
          <a:prstGeom prst="rect">
            <a:avLst/>
          </a:prstGeom>
          <a:solidFill>
            <a:srgbClr val="FF0000"/>
          </a:solidFill>
          <a:ln>
            <a:noFill/>
          </a:ln>
        </p:spPr>
        <p:txBody>
          <a:bodyPr wrap="none" rtlCol="0">
            <a:spAutoFit/>
          </a:bodyPr>
          <a:lstStyle/>
          <a:p>
            <a:pPr algn="ctr"/>
            <a:r>
              <a:rPr lang="en-US" b="1" dirty="0"/>
              <a:t>GCOutliers</a:t>
            </a:r>
          </a:p>
        </p:txBody>
      </p:sp>
      <p:cxnSp>
        <p:nvCxnSpPr>
          <p:cNvPr id="13" name="Straight Arrow Connector 12"/>
          <p:cNvCxnSpPr>
            <a:stCxn id="3" idx="3"/>
          </p:cNvCxnSpPr>
          <p:nvPr/>
        </p:nvCxnSpPr>
        <p:spPr>
          <a:xfrm>
            <a:off x="1782149" y="1462547"/>
            <a:ext cx="97129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0"/>
          </p:cNvCxnSpPr>
          <p:nvPr/>
        </p:nvCxnSpPr>
        <p:spPr>
          <a:xfrm>
            <a:off x="1140742" y="1662259"/>
            <a:ext cx="0" cy="5215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6" idx="1"/>
          </p:cNvCxnSpPr>
          <p:nvPr/>
        </p:nvCxnSpPr>
        <p:spPr>
          <a:xfrm flipV="1">
            <a:off x="5131299" y="1739068"/>
            <a:ext cx="1119004" cy="4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9" idx="0"/>
          </p:cNvCxnSpPr>
          <p:nvPr/>
        </p:nvCxnSpPr>
        <p:spPr>
          <a:xfrm>
            <a:off x="6614250" y="2062234"/>
            <a:ext cx="8005" cy="11062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9" idx="3"/>
          </p:cNvCxnSpPr>
          <p:nvPr/>
        </p:nvCxnSpPr>
        <p:spPr>
          <a:xfrm flipH="1">
            <a:off x="7440684" y="3353180"/>
            <a:ext cx="3619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4" idx="2"/>
          </p:cNvCxnSpPr>
          <p:nvPr/>
        </p:nvCxnSpPr>
        <p:spPr>
          <a:xfrm rot="5400000">
            <a:off x="5544188" y="4344882"/>
            <a:ext cx="930280" cy="1225849"/>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2"/>
          </p:cNvCxnSpPr>
          <p:nvPr/>
        </p:nvCxnSpPr>
        <p:spPr>
          <a:xfrm rot="5400000">
            <a:off x="6071225" y="2841758"/>
            <a:ext cx="1554537" cy="2946715"/>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6395" y="1201682"/>
            <a:ext cx="8763000" cy="171313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6395" y="3044382"/>
            <a:ext cx="8763000" cy="278105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282995" y="1354081"/>
            <a:ext cx="1600200" cy="565666"/>
          </a:xfrm>
          <a:prstGeom prst="rect">
            <a:avLst/>
          </a:prstGeom>
          <a:solidFill>
            <a:schemeClr val="accent6">
              <a:lumMod val="40000"/>
              <a:lumOff val="60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Offline Index Construction</a:t>
            </a:r>
          </a:p>
        </p:txBody>
      </p:sp>
      <p:sp>
        <p:nvSpPr>
          <p:cNvPr id="23" name="Rectangle 22"/>
          <p:cNvSpPr/>
          <p:nvPr/>
        </p:nvSpPr>
        <p:spPr>
          <a:xfrm>
            <a:off x="7282995" y="5168582"/>
            <a:ext cx="1510209" cy="580659"/>
          </a:xfrm>
          <a:prstGeom prst="rect">
            <a:avLst/>
          </a:prstGeom>
          <a:solidFill>
            <a:schemeClr val="accent6">
              <a:lumMod val="40000"/>
              <a:lumOff val="60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Online Query Processing</a:t>
            </a:r>
          </a:p>
        </p:txBody>
      </p:sp>
      <p:sp>
        <p:nvSpPr>
          <p:cNvPr id="24" name="TextBox 23"/>
          <p:cNvSpPr txBox="1"/>
          <p:nvPr/>
        </p:nvSpPr>
        <p:spPr>
          <a:xfrm>
            <a:off x="5750058" y="4123334"/>
            <a:ext cx="1744388" cy="369332"/>
          </a:xfrm>
          <a:prstGeom prst="rect">
            <a:avLst/>
          </a:prstGeom>
          <a:noFill/>
          <a:ln w="38100">
            <a:solidFill>
              <a:schemeClr val="tx1"/>
            </a:solidFill>
          </a:ln>
        </p:spPr>
        <p:txBody>
          <a:bodyPr wrap="none" rtlCol="0">
            <a:spAutoFit/>
          </a:bodyPr>
          <a:lstStyle/>
          <a:p>
            <a:pPr algn="ctr"/>
            <a:r>
              <a:rPr lang="en-US" b="1" dirty="0" smtClean="0"/>
              <a:t>Random Sample</a:t>
            </a:r>
            <a:endParaRPr lang="en-US" b="1" dirty="0"/>
          </a:p>
        </p:txBody>
      </p:sp>
      <p:sp>
        <p:nvSpPr>
          <p:cNvPr id="25" name="TextBox 24"/>
          <p:cNvSpPr txBox="1"/>
          <p:nvPr/>
        </p:nvSpPr>
        <p:spPr>
          <a:xfrm>
            <a:off x="963033" y="3451429"/>
            <a:ext cx="1519362" cy="646331"/>
          </a:xfrm>
          <a:prstGeom prst="rect">
            <a:avLst/>
          </a:prstGeom>
          <a:noFill/>
          <a:ln w="38100">
            <a:solidFill>
              <a:schemeClr val="tx1"/>
            </a:solidFill>
          </a:ln>
        </p:spPr>
        <p:txBody>
          <a:bodyPr wrap="square" rtlCol="0">
            <a:spAutoFit/>
          </a:bodyPr>
          <a:lstStyle/>
          <a:p>
            <a:pPr algn="ctr"/>
            <a:r>
              <a:rPr lang="en-US" b="1" dirty="0"/>
              <a:t>Map Matches to Cuboids</a:t>
            </a:r>
          </a:p>
        </p:txBody>
      </p:sp>
      <p:sp>
        <p:nvSpPr>
          <p:cNvPr id="26" name="TextBox 25"/>
          <p:cNvSpPr txBox="1"/>
          <p:nvPr/>
        </p:nvSpPr>
        <p:spPr>
          <a:xfrm>
            <a:off x="4108608" y="4246146"/>
            <a:ext cx="1001877" cy="369332"/>
          </a:xfrm>
          <a:prstGeom prst="rect">
            <a:avLst/>
          </a:prstGeom>
          <a:noFill/>
          <a:ln>
            <a:noFill/>
          </a:ln>
        </p:spPr>
        <p:txBody>
          <a:bodyPr wrap="none" rtlCol="0">
            <a:spAutoFit/>
          </a:bodyPr>
          <a:lstStyle/>
          <a:p>
            <a:pPr algn="ctr"/>
            <a:r>
              <a:rPr lang="en-US" b="1" dirty="0"/>
              <a:t>Matches</a:t>
            </a:r>
          </a:p>
        </p:txBody>
      </p:sp>
      <p:cxnSp>
        <p:nvCxnSpPr>
          <p:cNvPr id="27" name="Straight Arrow Connector 26"/>
          <p:cNvCxnSpPr>
            <a:stCxn id="35" idx="0"/>
          </p:cNvCxnSpPr>
          <p:nvPr/>
        </p:nvCxnSpPr>
        <p:spPr>
          <a:xfrm flipH="1" flipV="1">
            <a:off x="4629860" y="4615478"/>
            <a:ext cx="13107" cy="3305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0" idx="2"/>
            <a:endCxn id="8" idx="0"/>
          </p:cNvCxnSpPr>
          <p:nvPr/>
        </p:nvCxnSpPr>
        <p:spPr>
          <a:xfrm flipH="1">
            <a:off x="3046056" y="4220019"/>
            <a:ext cx="2400" cy="7384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3782" y="4323046"/>
            <a:ext cx="1724052" cy="646331"/>
          </a:xfrm>
          <a:prstGeom prst="rect">
            <a:avLst/>
          </a:prstGeom>
          <a:noFill/>
          <a:ln w="38100">
            <a:solidFill>
              <a:schemeClr val="tx1"/>
            </a:solidFill>
          </a:ln>
        </p:spPr>
        <p:txBody>
          <a:bodyPr wrap="square" rtlCol="0">
            <a:spAutoFit/>
          </a:bodyPr>
          <a:lstStyle/>
          <a:p>
            <a:pPr algn="ctr"/>
            <a:r>
              <a:rPr lang="en-US" b="1" dirty="0"/>
              <a:t>GCOutlier Score Computation</a:t>
            </a:r>
          </a:p>
        </p:txBody>
      </p:sp>
      <p:cxnSp>
        <p:nvCxnSpPr>
          <p:cNvPr id="30" name="Straight Arrow Connector 29"/>
          <p:cNvCxnSpPr/>
          <p:nvPr/>
        </p:nvCxnSpPr>
        <p:spPr>
          <a:xfrm flipH="1">
            <a:off x="577396" y="2830161"/>
            <a:ext cx="8005" cy="149288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p:cNvCxnSpPr>
          <p:nvPr/>
        </p:nvCxnSpPr>
        <p:spPr>
          <a:xfrm>
            <a:off x="1722714" y="4097760"/>
            <a:ext cx="0" cy="21024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173809" y="4959468"/>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597193" y="3923156"/>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597195" y="3538326"/>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10798" y="4946039"/>
            <a:ext cx="1464336" cy="646331"/>
          </a:xfrm>
          <a:prstGeom prst="rect">
            <a:avLst/>
          </a:prstGeom>
          <a:noFill/>
          <a:ln w="38100">
            <a:solidFill>
              <a:schemeClr val="tx1"/>
            </a:solidFill>
          </a:ln>
        </p:spPr>
        <p:txBody>
          <a:bodyPr wrap="square" rtlCol="0">
            <a:spAutoFit/>
          </a:bodyPr>
          <a:lstStyle/>
          <a:p>
            <a:pPr algn="ctr"/>
            <a:r>
              <a:rPr lang="en-US" b="1" dirty="0"/>
              <a:t>Match Computation</a:t>
            </a:r>
          </a:p>
        </p:txBody>
      </p:sp>
      <p:sp>
        <p:nvSpPr>
          <p:cNvPr id="36" name="TextBox 35"/>
          <p:cNvSpPr txBox="1"/>
          <p:nvPr/>
        </p:nvSpPr>
        <p:spPr>
          <a:xfrm>
            <a:off x="3965662" y="3626925"/>
            <a:ext cx="1247082" cy="369332"/>
          </a:xfrm>
          <a:prstGeom prst="rect">
            <a:avLst/>
          </a:prstGeom>
          <a:noFill/>
          <a:ln w="38100">
            <a:solidFill>
              <a:schemeClr val="tx1"/>
            </a:solidFill>
          </a:ln>
        </p:spPr>
        <p:txBody>
          <a:bodyPr wrap="square" rtlCol="0">
            <a:spAutoFit/>
          </a:bodyPr>
          <a:lstStyle/>
          <a:p>
            <a:pPr algn="ctr"/>
            <a:r>
              <a:rPr lang="en-US" b="1" dirty="0" smtClean="0"/>
              <a:t>Regression</a:t>
            </a:r>
            <a:endParaRPr lang="en-US" b="1" dirty="0"/>
          </a:p>
        </p:txBody>
      </p:sp>
      <p:cxnSp>
        <p:nvCxnSpPr>
          <p:cNvPr id="37" name="Straight Arrow Connector 36"/>
          <p:cNvCxnSpPr/>
          <p:nvPr/>
        </p:nvCxnSpPr>
        <p:spPr>
          <a:xfrm flipH="1" flipV="1">
            <a:off x="4604759" y="3996640"/>
            <a:ext cx="13107" cy="3305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1"/>
            <a:endCxn id="36" idx="3"/>
          </p:cNvCxnSpPr>
          <p:nvPr/>
        </p:nvCxnSpPr>
        <p:spPr>
          <a:xfrm flipH="1" flipV="1">
            <a:off x="5212744" y="3811591"/>
            <a:ext cx="470051" cy="67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414278" y="4055650"/>
            <a:ext cx="727892" cy="646331"/>
          </a:xfrm>
          <a:prstGeom prst="rect">
            <a:avLst/>
          </a:prstGeom>
          <a:solidFill>
            <a:srgbClr val="92D050"/>
          </a:solidFill>
          <a:ln>
            <a:noFill/>
          </a:ln>
        </p:spPr>
        <p:txBody>
          <a:bodyPr wrap="none" rtlCol="0">
            <a:spAutoFit/>
          </a:bodyPr>
          <a:lstStyle/>
          <a:p>
            <a:pPr algn="ctr"/>
            <a:r>
              <a:rPr lang="en-US" b="1" dirty="0"/>
              <a:t>SPath</a:t>
            </a:r>
          </a:p>
          <a:p>
            <a:pPr algn="ctr"/>
            <a:r>
              <a:rPr lang="en-US" b="1" dirty="0"/>
              <a:t>Index</a:t>
            </a:r>
          </a:p>
        </p:txBody>
      </p:sp>
      <p:sp>
        <p:nvSpPr>
          <p:cNvPr id="40" name="TextBox 39"/>
          <p:cNvSpPr txBox="1"/>
          <p:nvPr/>
        </p:nvSpPr>
        <p:spPr>
          <a:xfrm>
            <a:off x="2446432" y="3396717"/>
            <a:ext cx="1204048" cy="823302"/>
          </a:xfrm>
          <a:prstGeom prst="rect">
            <a:avLst/>
          </a:prstGeom>
          <a:noFill/>
          <a:ln>
            <a:noFill/>
          </a:ln>
        </p:spPr>
        <p:txBody>
          <a:bodyPr wrap="none" rtlCol="0">
            <a:spAutoFit/>
          </a:bodyPr>
          <a:lstStyle/>
          <a:p>
            <a:pPr algn="ctr">
              <a:lnSpc>
                <a:spcPts val="1860"/>
              </a:lnSpc>
            </a:pPr>
            <a:r>
              <a:rPr lang="en-US" b="1" dirty="0"/>
              <a:t>Refined </a:t>
            </a:r>
          </a:p>
          <a:p>
            <a:pPr algn="ctr">
              <a:lnSpc>
                <a:spcPts val="1860"/>
              </a:lnSpc>
            </a:pPr>
            <a:r>
              <a:rPr lang="en-US" b="1" dirty="0"/>
              <a:t>Candidate </a:t>
            </a:r>
          </a:p>
          <a:p>
            <a:pPr algn="ctr">
              <a:lnSpc>
                <a:spcPts val="1860"/>
              </a:lnSpc>
            </a:pPr>
            <a:r>
              <a:rPr lang="en-US" b="1" dirty="0"/>
              <a:t>Nodes</a:t>
            </a:r>
          </a:p>
        </p:txBody>
      </p:sp>
      <p:cxnSp>
        <p:nvCxnSpPr>
          <p:cNvPr id="41" name="Straight Arrow Connector 40"/>
          <p:cNvCxnSpPr>
            <a:stCxn id="36" idx="1"/>
            <a:endCxn id="40" idx="3"/>
          </p:cNvCxnSpPr>
          <p:nvPr/>
        </p:nvCxnSpPr>
        <p:spPr>
          <a:xfrm flipH="1" flipV="1">
            <a:off x="3650480" y="3808368"/>
            <a:ext cx="315182" cy="32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406195" y="4123334"/>
            <a:ext cx="0" cy="8344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609237" y="4702990"/>
            <a:ext cx="2" cy="2430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016302" y="4701981"/>
            <a:ext cx="2" cy="2430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92195" y="3996640"/>
            <a:ext cx="643318" cy="369332"/>
          </a:xfrm>
          <a:prstGeom prst="rect">
            <a:avLst/>
          </a:prstGeom>
          <a:noFill/>
        </p:spPr>
        <p:txBody>
          <a:bodyPr wrap="none" rtlCol="0">
            <a:spAutoFit/>
          </a:bodyPr>
          <a:lstStyle/>
          <a:p>
            <a:r>
              <a:rPr lang="en-IN" dirty="0"/>
              <a:t>Train</a:t>
            </a:r>
            <a:endParaRPr lang="en-US" dirty="0"/>
          </a:p>
        </p:txBody>
      </p:sp>
      <p:cxnSp>
        <p:nvCxnSpPr>
          <p:cNvPr id="47" name="Straight Arrow Connector 46"/>
          <p:cNvCxnSpPr>
            <a:stCxn id="4" idx="0"/>
            <a:endCxn id="5" idx="2"/>
          </p:cNvCxnSpPr>
          <p:nvPr/>
        </p:nvCxnSpPr>
        <p:spPr>
          <a:xfrm flipV="1">
            <a:off x="3946231" y="2201212"/>
            <a:ext cx="0" cy="27142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10634" y="4540570"/>
            <a:ext cx="643318" cy="369332"/>
          </a:xfrm>
          <a:prstGeom prst="rect">
            <a:avLst/>
          </a:prstGeom>
          <a:noFill/>
        </p:spPr>
        <p:txBody>
          <a:bodyPr wrap="none" rtlCol="0">
            <a:spAutoFit/>
          </a:bodyPr>
          <a:lstStyle/>
          <a:p>
            <a:r>
              <a:rPr lang="en-IN" dirty="0"/>
              <a:t>Train</a:t>
            </a:r>
            <a:endParaRPr lang="en-US" dirty="0"/>
          </a:p>
        </p:txBody>
      </p:sp>
      <p:sp>
        <p:nvSpPr>
          <p:cNvPr id="48" name="TextBox 47"/>
          <p:cNvSpPr txBox="1"/>
          <p:nvPr/>
        </p:nvSpPr>
        <p:spPr>
          <a:xfrm>
            <a:off x="5207790" y="3394212"/>
            <a:ext cx="555921" cy="369332"/>
          </a:xfrm>
          <a:prstGeom prst="rect">
            <a:avLst/>
          </a:prstGeom>
          <a:noFill/>
        </p:spPr>
        <p:txBody>
          <a:bodyPr wrap="none" rtlCol="0">
            <a:spAutoFit/>
          </a:bodyPr>
          <a:lstStyle/>
          <a:p>
            <a:r>
              <a:rPr lang="en-IN" dirty="0" smtClean="0"/>
              <a:t>Test</a:t>
            </a:r>
            <a:endParaRPr lang="en-US" dirty="0"/>
          </a:p>
        </p:txBody>
      </p:sp>
    </p:spTree>
    <p:extLst>
      <p:ext uri="{BB962C8B-B14F-4D97-AF65-F5344CB8AC3E}">
        <p14:creationId xmlns:p14="http://schemas.microsoft.com/office/powerpoint/2010/main" val="235832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4" grpId="0" animBg="1"/>
      <p:bldP spid="25" grpId="0" animBg="1"/>
      <p:bldP spid="26" grpId="0"/>
      <p:bldP spid="29" grpId="0" animBg="1"/>
      <p:bldP spid="35" grpId="0" animBg="1"/>
      <p:bldP spid="36" grpId="0" animBg="1"/>
      <p:bldP spid="39" grpId="0" animBg="1"/>
      <p:bldP spid="40" grpId="0"/>
      <p:bldP spid="45" grpId="0"/>
      <p:bldP spid="50"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58300"/>
            <a:ext cx="9144000" cy="6304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Features for GCOD-RM model</a:t>
            </a:r>
            <a:endParaRPr lang="en-US" b="1" dirty="0">
              <a:solidFill>
                <a:srgbClr val="FF0000"/>
              </a:solidFill>
            </a:endParaRPr>
          </a:p>
        </p:txBody>
      </p:sp>
      <p:sp>
        <p:nvSpPr>
          <p:cNvPr id="3" name="TextBox 2"/>
          <p:cNvSpPr txBox="1"/>
          <p:nvPr/>
        </p:nvSpPr>
        <p:spPr>
          <a:xfrm>
            <a:off x="267286" y="1353335"/>
            <a:ext cx="8609427"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t>Graph </a:t>
            </a:r>
            <a:r>
              <a:rPr lang="en-IN" sz="2400" dirty="0"/>
              <a:t>Topology: Type-wise number of nodes in the </a:t>
            </a:r>
            <a:r>
              <a:rPr lang="en-IN" sz="2400" dirty="0" smtClean="0"/>
              <a:t>d-hop neighbourhood </a:t>
            </a:r>
            <a:r>
              <a:rPr lang="en-IN" sz="2400" dirty="0"/>
              <a:t>of the node </a:t>
            </a:r>
            <a:r>
              <a:rPr lang="en-IN" sz="2400" dirty="0" smtClean="0"/>
              <a:t>(d ∈ D)</a:t>
            </a:r>
            <a:endParaRPr lang="en-IN" sz="2400" dirty="0"/>
          </a:p>
          <a:p>
            <a:pPr marL="285750" indent="-285750" algn="just">
              <a:buFont typeface="Arial" panose="020B0604020202020204" pitchFamily="34" charset="0"/>
              <a:buChar char="•"/>
            </a:pPr>
            <a:r>
              <a:rPr lang="en-IN" sz="2400" dirty="0" smtClean="0"/>
              <a:t>Graph </a:t>
            </a:r>
            <a:r>
              <a:rPr lang="en-IN" sz="2400" dirty="0"/>
              <a:t>vs Query Topology: Extra type-wise number of nodes in the </a:t>
            </a:r>
            <a:r>
              <a:rPr lang="en-IN" sz="2400" dirty="0" smtClean="0"/>
              <a:t>d-hop neighbourhood </a:t>
            </a:r>
            <a:r>
              <a:rPr lang="en-IN" sz="2400" dirty="0"/>
              <a:t>of the node compared to those expected by the corresponding query node </a:t>
            </a:r>
            <a:r>
              <a:rPr lang="en-IN" sz="2400" dirty="0" smtClean="0"/>
              <a:t>(d ∈ D)</a:t>
            </a:r>
            <a:endParaRPr lang="en-IN" sz="2400" dirty="0"/>
          </a:p>
          <a:p>
            <a:pPr marL="285750" indent="-285750" algn="just">
              <a:buFont typeface="Arial" panose="020B0604020202020204" pitchFamily="34" charset="0"/>
              <a:buChar char="•"/>
            </a:pPr>
            <a:r>
              <a:rPr lang="en-IN" sz="2400" dirty="0" smtClean="0"/>
              <a:t>Total </a:t>
            </a:r>
            <a:r>
              <a:rPr lang="en-IN" sz="2400" dirty="0"/>
              <a:t>degree of the node</a:t>
            </a:r>
          </a:p>
          <a:p>
            <a:pPr marL="285750" indent="-285750" algn="just">
              <a:buFont typeface="Arial" panose="020B0604020202020204" pitchFamily="34" charset="0"/>
              <a:buChar char="•"/>
            </a:pPr>
            <a:r>
              <a:rPr lang="en-IN" sz="2400" dirty="0" smtClean="0"/>
              <a:t>Type-wise </a:t>
            </a:r>
            <a:r>
              <a:rPr lang="en-IN" sz="2400" dirty="0"/>
              <a:t>degree of the node</a:t>
            </a:r>
          </a:p>
          <a:p>
            <a:pPr marL="285750" indent="-285750" algn="just">
              <a:buFont typeface="Arial" panose="020B0604020202020204" pitchFamily="34" charset="0"/>
              <a:buChar char="•"/>
            </a:pPr>
            <a:r>
              <a:rPr lang="en-IN" sz="2400" dirty="0" smtClean="0"/>
              <a:t>Total </a:t>
            </a:r>
            <a:r>
              <a:rPr lang="en-IN" sz="2400" dirty="0"/>
              <a:t>number of </a:t>
            </a:r>
            <a:r>
              <a:rPr lang="en-IN" sz="2400" dirty="0" smtClean="0"/>
              <a:t>d-hop neighbours </a:t>
            </a:r>
            <a:r>
              <a:rPr lang="en-IN" sz="2400" dirty="0"/>
              <a:t>of the node </a:t>
            </a:r>
            <a:r>
              <a:rPr lang="en-IN" sz="2400" dirty="0" smtClean="0"/>
              <a:t>(d </a:t>
            </a:r>
            <a:r>
              <a:rPr lang="en-IN" sz="2400" dirty="0"/>
              <a:t>∈</a:t>
            </a:r>
            <a:r>
              <a:rPr lang="en-IN" sz="2400" dirty="0" smtClean="0"/>
              <a:t> D)</a:t>
            </a:r>
            <a:endParaRPr lang="en-IN" sz="2400" dirty="0"/>
          </a:p>
        </p:txBody>
      </p:sp>
    </p:spTree>
    <p:extLst>
      <p:ext uri="{BB962C8B-B14F-4D97-AF65-F5344CB8AC3E}">
        <p14:creationId xmlns:p14="http://schemas.microsoft.com/office/powerpoint/2010/main" val="2857397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90062"/>
            <a:ext cx="9144000" cy="7570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Experiment: Synthetic Dataset</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379827" y="1327402"/>
                <a:ext cx="8384345" cy="4528484"/>
              </a:xfrm>
              <a:prstGeom prst="rect">
                <a:avLst/>
              </a:prstGeom>
              <a:noFill/>
            </p:spPr>
            <p:txBody>
              <a:bodyPr wrap="square" rtlCol="0">
                <a:spAutoFit/>
              </a:bodyPr>
              <a:lstStyle/>
              <a:p>
                <a:pPr algn="just"/>
                <a:r>
                  <a:rPr lang="en-IN" sz="2400" b="1" dirty="0" smtClean="0"/>
                  <a:t>Dataset Description:</a:t>
                </a:r>
              </a:p>
              <a:p>
                <a:pPr marL="342900" indent="-342900" algn="just">
                  <a:buFont typeface="Arial" panose="020B0604020202020204" pitchFamily="34" charset="0"/>
                  <a:buChar char="•"/>
                </a:pPr>
                <a:r>
                  <a:rPr lang="en-IN" sz="2400" dirty="0" smtClean="0"/>
                  <a:t>Use </a:t>
                </a:r>
                <a:r>
                  <a:rPr lang="en-IN" sz="2400" dirty="0" err="1" smtClean="0"/>
                  <a:t>GTGraph</a:t>
                </a:r>
                <a:r>
                  <a:rPr lang="en-IN" sz="2400" dirty="0" smtClean="0"/>
                  <a:t>  Generator software. </a:t>
                </a:r>
              </a:p>
              <a:p>
                <a:pPr marL="342900" indent="-342900" algn="just">
                  <a:buFont typeface="Arial" panose="020B0604020202020204" pitchFamily="34" charset="0"/>
                  <a:buChar char="•"/>
                </a:pPr>
                <a:r>
                  <a:rPr lang="en-IN" sz="2400" dirty="0"/>
                  <a:t>Generate graphs with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10</m:t>
                        </m:r>
                      </m:e>
                      <m:sup>
                        <m:r>
                          <a:rPr lang="en-IN" sz="2400" i="1">
                            <a:latin typeface="Cambria Math" panose="02040503050406030204" pitchFamily="18" charset="0"/>
                          </a:rPr>
                          <m:t>3</m:t>
                        </m:r>
                      </m:sup>
                    </m:sSup>
                  </m:oMath>
                </a14:m>
                <a:r>
                  <a:rPr lang="en-IN" sz="2400" dirty="0"/>
                  <a:t>,</a:t>
                </a:r>
                <a14:m>
                  <m:oMath xmlns:m="http://schemas.openxmlformats.org/officeDocument/2006/math">
                    <m:r>
                      <a:rPr lang="en-IN" sz="2400">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10</m:t>
                        </m:r>
                      </m:e>
                      <m:sup>
                        <m:r>
                          <a:rPr lang="en-IN" sz="2400" i="1">
                            <a:latin typeface="Cambria Math" panose="02040503050406030204" pitchFamily="18" charset="0"/>
                          </a:rPr>
                          <m:t>4</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10</m:t>
                        </m:r>
                      </m:e>
                      <m:sup>
                        <m:r>
                          <a:rPr lang="en-IN" sz="2400" i="1">
                            <a:latin typeface="Cambria Math" panose="02040503050406030204" pitchFamily="18" charset="0"/>
                          </a:rPr>
                          <m:t>5</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10</m:t>
                        </m:r>
                      </m:e>
                      <m:sup>
                        <m:r>
                          <a:rPr lang="en-IN" sz="2400" i="1">
                            <a:latin typeface="Cambria Math" panose="02040503050406030204" pitchFamily="18" charset="0"/>
                          </a:rPr>
                          <m:t>6</m:t>
                        </m:r>
                      </m:sup>
                    </m:sSup>
                  </m:oMath>
                </a14:m>
                <a:r>
                  <a:rPr lang="en-IN" sz="2400" dirty="0"/>
                  <a:t> nodes respectively</a:t>
                </a:r>
                <a:r>
                  <a:rPr lang="en-IN" sz="2400" dirty="0" smtClean="0"/>
                  <a:t>.</a:t>
                </a:r>
              </a:p>
              <a:p>
                <a:pPr marL="342900" indent="-342900" algn="just">
                  <a:buFont typeface="Arial" panose="020B0604020202020204" pitchFamily="34" charset="0"/>
                  <a:buChar char="•"/>
                </a:pPr>
                <a:r>
                  <a:rPr lang="en-IN" sz="2400" dirty="0"/>
                  <a:t>The number of edges is set to 10 times the number of nodes</a:t>
                </a:r>
                <a:r>
                  <a:rPr lang="en-IN" sz="2400" dirty="0" smtClean="0"/>
                  <a:t>.</a:t>
                </a:r>
              </a:p>
              <a:p>
                <a:pPr marL="342900" indent="-342900" algn="just">
                  <a:buFont typeface="Arial" panose="020B0604020202020204" pitchFamily="34" charset="0"/>
                  <a:buChar char="•"/>
                </a:pPr>
                <a:r>
                  <a:rPr lang="en-IN" sz="2400" dirty="0" smtClean="0"/>
                  <a:t>Each </a:t>
                </a:r>
                <a:r>
                  <a:rPr lang="en-IN" sz="2400" dirty="0"/>
                  <a:t>node is assigned a random type from 1 to 15. </a:t>
                </a:r>
                <a:endParaRPr lang="en-IN" sz="2400" dirty="0" smtClean="0"/>
              </a:p>
              <a:p>
                <a:pPr marL="342900" indent="-342900" algn="just">
                  <a:buFont typeface="Arial" panose="020B0604020202020204" pitchFamily="34" charset="0"/>
                  <a:buChar char="•"/>
                </a:pPr>
                <a:r>
                  <a:rPr lang="en-IN" sz="2400" dirty="0" smtClean="0"/>
                  <a:t>Each </a:t>
                </a:r>
                <a:r>
                  <a:rPr lang="en-IN" sz="2400" dirty="0"/>
                  <a:t>node is assigned a random projection attribute value between 1 and 5</a:t>
                </a:r>
                <a:r>
                  <a:rPr lang="en-IN" sz="2400" dirty="0" smtClean="0"/>
                  <a:t>.</a:t>
                </a:r>
              </a:p>
              <a:p>
                <a:pPr algn="just"/>
                <a:endParaRPr lang="en-IN" sz="2400" dirty="0"/>
              </a:p>
              <a:p>
                <a:pPr algn="just"/>
                <a:r>
                  <a:rPr lang="en-IN" sz="2400" b="1" dirty="0" smtClean="0"/>
                  <a:t>Index Construction Time: </a:t>
                </a:r>
              </a:p>
              <a:p>
                <a:pPr marL="342900" indent="-342900" algn="just">
                  <a:buFont typeface="Arial" panose="020B0604020202020204" pitchFamily="34" charset="0"/>
                  <a:buChar char="•"/>
                </a:pPr>
                <a:r>
                  <a:rPr lang="en-IN" sz="2400" dirty="0" smtClean="0"/>
                  <a:t>Increased </a:t>
                </a:r>
                <a:r>
                  <a:rPr lang="en-IN" sz="2400" dirty="0"/>
                  <a:t>linearly with the size of the graph. </a:t>
                </a:r>
                <a:endParaRPr lang="en-IN" sz="2400" dirty="0" smtClean="0"/>
              </a:p>
              <a:p>
                <a:pPr marL="342900" indent="-342900" algn="just">
                  <a:buFont typeface="Arial" panose="020B0604020202020204" pitchFamily="34" charset="0"/>
                  <a:buChar char="•"/>
                </a:pPr>
                <a:r>
                  <a:rPr lang="en-IN" sz="2400" dirty="0" smtClean="0"/>
                  <a:t>Cuboid </a:t>
                </a:r>
                <a:r>
                  <a:rPr lang="en-IN" sz="2400" dirty="0"/>
                  <a:t>edge count list computation is about an order faster than the </a:t>
                </a:r>
                <a:r>
                  <a:rPr lang="en-IN" sz="2400" dirty="0" err="1"/>
                  <a:t>SPath</a:t>
                </a:r>
                <a:r>
                  <a:rPr lang="en-IN" sz="2400" dirty="0"/>
                  <a:t> index construction. </a:t>
                </a:r>
                <a:endParaRPr lang="en-IN"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379827" y="1327402"/>
                <a:ext cx="8384345" cy="4528484"/>
              </a:xfrm>
              <a:prstGeom prst="rect">
                <a:avLst/>
              </a:prstGeom>
              <a:blipFill rotWithShape="0">
                <a:blip r:embed="rId3"/>
                <a:stretch>
                  <a:fillRect l="-1090" t="-1077" r="-1090" b="-2019"/>
                </a:stretch>
              </a:blipFill>
            </p:spPr>
            <p:txBody>
              <a:bodyPr/>
              <a:lstStyle/>
              <a:p>
                <a:r>
                  <a:rPr lang="en-IN">
                    <a:noFill/>
                  </a:rPr>
                  <a:t> </a:t>
                </a:r>
              </a:p>
            </p:txBody>
          </p:sp>
        </mc:Fallback>
      </mc:AlternateContent>
    </p:spTree>
    <p:extLst>
      <p:ext uri="{BB962C8B-B14F-4D97-AF65-F5344CB8AC3E}">
        <p14:creationId xmlns:p14="http://schemas.microsoft.com/office/powerpoint/2010/main" val="613369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90061"/>
            <a:ext cx="9144000" cy="7570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Experiment: Synthetic Dataset</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323557" y="1097280"/>
                <a:ext cx="8384345" cy="1943161"/>
              </a:xfrm>
              <a:prstGeom prst="rect">
                <a:avLst/>
              </a:prstGeom>
              <a:noFill/>
            </p:spPr>
            <p:txBody>
              <a:bodyPr wrap="square" rtlCol="0">
                <a:spAutoFit/>
              </a:bodyPr>
              <a:lstStyle/>
              <a:p>
                <a:r>
                  <a:rPr lang="en-IN" sz="2400" b="1" dirty="0" smtClean="0"/>
                  <a:t>Number of Matches for a Query:</a:t>
                </a:r>
              </a:p>
              <a:p>
                <a:endParaRPr lang="en-IN" sz="2400" b="1" dirty="0"/>
              </a:p>
              <a:p>
                <a:pPr algn="just"/>
                <a:r>
                  <a:rPr lang="en-IN" sz="2400" dirty="0" smtClean="0"/>
                  <a:t>We </a:t>
                </a:r>
                <a:r>
                  <a:rPr lang="en-IN" sz="2400" dirty="0"/>
                  <a:t>used a graph with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10</m:t>
                        </m:r>
                      </m:e>
                      <m:sup>
                        <m:r>
                          <a:rPr lang="en-IN" sz="2400" i="1">
                            <a:latin typeface="Cambria Math" panose="02040503050406030204" pitchFamily="18" charset="0"/>
                          </a:rPr>
                          <m:t>4</m:t>
                        </m:r>
                      </m:sup>
                    </m:sSup>
                  </m:oMath>
                </a14:m>
                <a:r>
                  <a:rPr lang="en-IN" sz="2400" dirty="0" smtClean="0"/>
                  <a:t> nodes </a:t>
                </a:r>
                <a:r>
                  <a:rPr lang="en-IN" sz="2400" dirty="0"/>
                  <a:t>and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10</m:t>
                        </m:r>
                      </m:e>
                      <m:sup>
                        <m:r>
                          <a:rPr lang="en-IN" sz="2400" b="0" i="1" smtClean="0">
                            <a:latin typeface="Cambria Math" panose="02040503050406030204" pitchFamily="18" charset="0"/>
                          </a:rPr>
                          <m:t>5</m:t>
                        </m:r>
                      </m:sup>
                    </m:sSup>
                    <m:r>
                      <a:rPr lang="en-IN" sz="2400" b="0" i="1" smtClean="0">
                        <a:latin typeface="Cambria Math" panose="02040503050406030204" pitchFamily="18" charset="0"/>
                      </a:rPr>
                      <m:t> </m:t>
                    </m:r>
                  </m:oMath>
                </a14:m>
                <a:r>
                  <a:rPr lang="en-IN" sz="2400" dirty="0"/>
                  <a:t>edges</a:t>
                </a:r>
                <a:r>
                  <a:rPr lang="en-IN" sz="2400" dirty="0" smtClean="0"/>
                  <a:t>. We experimented </a:t>
                </a:r>
                <a:r>
                  <a:rPr lang="en-IN" sz="2400" dirty="0"/>
                  <a:t>with path queries of sizes from 4 to 10. We vary the percentage of candidate nodes for a given query. </a:t>
                </a:r>
                <a:endParaRPr lang="en-IN"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323557" y="1097280"/>
                <a:ext cx="8384345" cy="1943161"/>
              </a:xfrm>
              <a:prstGeom prst="rect">
                <a:avLst/>
              </a:prstGeom>
              <a:blipFill rotWithShape="0">
                <a:blip r:embed="rId3"/>
                <a:stretch>
                  <a:fillRect l="-1091" t="-2508" r="-1164" b="-59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116551252"/>
                  </p:ext>
                </p:extLst>
              </p:nvPr>
            </p:nvGraphicFramePr>
            <p:xfrm>
              <a:off x="422031" y="3324274"/>
              <a:ext cx="8074855" cy="2611628"/>
            </p:xfrm>
            <a:graphic>
              <a:graphicData uri="http://schemas.openxmlformats.org/drawingml/2006/table">
                <a:tbl>
                  <a:tblPr firstRow="1" bandRow="1">
                    <a:tableStyleId>{5C22544A-7EE6-4342-B048-85BDC9FD1C3A}</a:tableStyleId>
                  </a:tblPr>
                  <a:tblGrid>
                    <a:gridCol w="1009357"/>
                    <a:gridCol w="1009357"/>
                    <a:gridCol w="1009357"/>
                    <a:gridCol w="1067033"/>
                    <a:gridCol w="951680"/>
                    <a:gridCol w="1009357"/>
                    <a:gridCol w="935502"/>
                    <a:gridCol w="1083212"/>
                  </a:tblGrid>
                  <a:tr h="370840">
                    <a:tc>
                      <a:txBody>
                        <a:bodyPr/>
                        <a:lstStyle/>
                        <a:p>
                          <a:pPr algn="ctr"/>
                          <a:r>
                            <a:rPr lang="en-IN" dirty="0" smtClean="0">
                              <a:solidFill>
                                <a:schemeClr val="tx1"/>
                              </a:solidFill>
                            </a:rPr>
                            <a:t>%nodes</a:t>
                          </a:r>
                          <a:endParaRPr lang="en-IN" dirty="0">
                            <a:solidFill>
                              <a:schemeClr val="tx1"/>
                            </a:solidFill>
                          </a:endParaRPr>
                        </a:p>
                      </a:txBody>
                      <a:tcPr/>
                    </a:tc>
                    <a:tc>
                      <a:txBody>
                        <a:bodyPr/>
                        <a:lstStyle/>
                        <a:p>
                          <a:pPr algn="ct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|=4</a:t>
                          </a:r>
                          <a:endParaRPr lang="en-IN"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|=5</a:t>
                          </a:r>
                          <a:endParaRPr lang="en-IN"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|=6</a:t>
                          </a:r>
                          <a:endParaRPr lang="en-IN"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|=7</a:t>
                          </a:r>
                          <a:endParaRPr lang="en-IN"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|=8</a:t>
                          </a:r>
                          <a:endParaRPr lang="en-IN"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|=9</a:t>
                          </a:r>
                          <a:endParaRPr lang="en-IN"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IN" b="1"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𝑽</m:t>
                                  </m:r>
                                </m:e>
                                <m:sub>
                                  <m:r>
                                    <a:rPr lang="en-IN" b="1" i="1" smtClean="0">
                                      <a:solidFill>
                                        <a:schemeClr val="tx1"/>
                                      </a:solidFill>
                                      <a:latin typeface="Cambria Math" panose="02040503050406030204" pitchFamily="18" charset="0"/>
                                    </a:rPr>
                                    <m:t>𝑸</m:t>
                                  </m:r>
                                </m:sub>
                              </m:sSub>
                            </m:oMath>
                          </a14:m>
                          <a:r>
                            <a:rPr lang="en-IN" dirty="0" smtClean="0">
                              <a:solidFill>
                                <a:schemeClr val="tx1"/>
                              </a:solidFill>
                            </a:rPr>
                            <a:t>|=10</a:t>
                          </a:r>
                          <a:endParaRPr lang="en-IN" dirty="0">
                            <a:solidFill>
                              <a:schemeClr val="tx1"/>
                            </a:solidFill>
                          </a:endParaRPr>
                        </a:p>
                      </a:txBody>
                      <a:tcPr/>
                    </a:tc>
                  </a:tr>
                  <a:tr h="370840">
                    <a:tc>
                      <a:txBody>
                        <a:bodyPr/>
                        <a:lstStyle/>
                        <a:p>
                          <a:pPr algn="ctr" fontAlgn="b"/>
                          <a:r>
                            <a:rPr lang="en-IN" sz="1800" b="0" i="0" u="none" strike="noStrike" dirty="0">
                              <a:solidFill>
                                <a:srgbClr val="000000"/>
                              </a:solidFill>
                              <a:effectLst/>
                              <a:latin typeface="+mn-lt"/>
                            </a:rPr>
                            <a:t>10</a:t>
                          </a:r>
                        </a:p>
                      </a:txBody>
                      <a:tcPr marL="9525" marR="9525" marT="9525" marB="0" anchor="b"/>
                    </a:tc>
                    <a:tc>
                      <a:txBody>
                        <a:bodyPr/>
                        <a:lstStyle/>
                        <a:p>
                          <a:pPr algn="ctr" fontAlgn="b"/>
                          <a:r>
                            <a:rPr lang="en-IN" sz="1800" b="0" i="0" u="none" strike="noStrike">
                              <a:solidFill>
                                <a:srgbClr val="000000"/>
                              </a:solidFill>
                              <a:effectLst/>
                              <a:latin typeface="+mn-lt"/>
                            </a:rPr>
                            <a:t>645</a:t>
                          </a:r>
                        </a:p>
                      </a:txBody>
                      <a:tcPr marL="9525" marR="9525" marT="9525" marB="0" anchor="b"/>
                    </a:tc>
                    <a:tc>
                      <a:txBody>
                        <a:bodyPr/>
                        <a:lstStyle/>
                        <a:p>
                          <a:pPr algn="ctr" fontAlgn="b"/>
                          <a:r>
                            <a:rPr lang="en-IN" sz="1800" b="0" i="0" u="none" strike="noStrike" dirty="0">
                              <a:solidFill>
                                <a:srgbClr val="000000"/>
                              </a:solidFill>
                              <a:effectLst/>
                              <a:latin typeface="+mn-lt"/>
                            </a:rPr>
                            <a:t>1845</a:t>
                          </a:r>
                        </a:p>
                      </a:txBody>
                      <a:tcPr marL="9525" marR="9525" marT="9525" marB="0" anchor="b"/>
                    </a:tc>
                    <a:tc>
                      <a:txBody>
                        <a:bodyPr/>
                        <a:lstStyle/>
                        <a:p>
                          <a:pPr algn="ctr" fontAlgn="b"/>
                          <a:r>
                            <a:rPr lang="en-IN" sz="1800" b="0" i="0" u="none" strike="noStrike">
                              <a:solidFill>
                                <a:srgbClr val="000000"/>
                              </a:solidFill>
                              <a:effectLst/>
                              <a:latin typeface="+mn-lt"/>
                            </a:rPr>
                            <a:t>7545</a:t>
                          </a:r>
                        </a:p>
                      </a:txBody>
                      <a:tcPr marL="9525" marR="9525" marT="9525" marB="0" anchor="b"/>
                    </a:tc>
                    <a:tc>
                      <a:txBody>
                        <a:bodyPr/>
                        <a:lstStyle/>
                        <a:p>
                          <a:pPr algn="ctr" fontAlgn="b"/>
                          <a:r>
                            <a:rPr lang="en-IN" sz="1800" b="0" i="0" u="none" strike="noStrike" dirty="0">
                              <a:solidFill>
                                <a:srgbClr val="000000"/>
                              </a:solidFill>
                              <a:effectLst/>
                              <a:latin typeface="+mn-lt"/>
                            </a:rPr>
                            <a:t>11605</a:t>
                          </a:r>
                        </a:p>
                      </a:txBody>
                      <a:tcPr marL="9525" marR="9525" marT="9525" marB="0" anchor="b"/>
                    </a:tc>
                    <a:tc>
                      <a:txBody>
                        <a:bodyPr/>
                        <a:lstStyle/>
                        <a:p>
                          <a:pPr algn="ctr" fontAlgn="b"/>
                          <a:r>
                            <a:rPr lang="en-IN" sz="1800" b="0" i="0" u="none" strike="noStrike">
                              <a:solidFill>
                                <a:srgbClr val="000000"/>
                              </a:solidFill>
                              <a:effectLst/>
                              <a:latin typeface="+mn-lt"/>
                            </a:rPr>
                            <a:t>39240</a:t>
                          </a:r>
                        </a:p>
                      </a:txBody>
                      <a:tcPr marL="9525" marR="9525" marT="9525" marB="0" anchor="b"/>
                    </a:tc>
                    <a:tc>
                      <a:txBody>
                        <a:bodyPr/>
                        <a:lstStyle/>
                        <a:p>
                          <a:pPr algn="ctr" fontAlgn="b"/>
                          <a:r>
                            <a:rPr lang="en-IN" sz="1800" b="0" i="0" u="none" strike="noStrike">
                              <a:solidFill>
                                <a:srgbClr val="000000"/>
                              </a:solidFill>
                              <a:effectLst/>
                              <a:latin typeface="+mn-lt"/>
                            </a:rPr>
                            <a:t>125615</a:t>
                          </a:r>
                        </a:p>
                      </a:txBody>
                      <a:tcPr marL="9525" marR="9525" marT="9525" marB="0" anchor="b"/>
                    </a:tc>
                    <a:tc>
                      <a:txBody>
                        <a:bodyPr/>
                        <a:lstStyle/>
                        <a:p>
                          <a:pPr algn="ctr" fontAlgn="b"/>
                          <a:r>
                            <a:rPr lang="en-IN" sz="1800" b="0" i="0" u="none" strike="noStrike">
                              <a:solidFill>
                                <a:srgbClr val="000000"/>
                              </a:solidFill>
                              <a:effectLst/>
                              <a:latin typeface="+mn-lt"/>
                            </a:rPr>
                            <a:t>241409</a:t>
                          </a:r>
                        </a:p>
                      </a:txBody>
                      <a:tcPr marL="9525" marR="9525" marT="9525" marB="0" anchor="b"/>
                    </a:tc>
                  </a:tr>
                  <a:tr h="370840">
                    <a:tc>
                      <a:txBody>
                        <a:bodyPr/>
                        <a:lstStyle/>
                        <a:p>
                          <a:pPr algn="ctr" fontAlgn="b"/>
                          <a:r>
                            <a:rPr lang="en-IN" sz="1800" b="0" i="0" u="none" strike="noStrike" dirty="0">
                              <a:solidFill>
                                <a:srgbClr val="000000"/>
                              </a:solidFill>
                              <a:effectLst/>
                              <a:latin typeface="+mn-lt"/>
                            </a:rPr>
                            <a:t>20</a:t>
                          </a:r>
                        </a:p>
                      </a:txBody>
                      <a:tcPr marL="9525" marR="9525" marT="9525" marB="0" anchor="b"/>
                    </a:tc>
                    <a:tc>
                      <a:txBody>
                        <a:bodyPr/>
                        <a:lstStyle/>
                        <a:p>
                          <a:pPr algn="ctr" fontAlgn="b"/>
                          <a:r>
                            <a:rPr lang="en-IN" sz="1800" b="0" i="0" u="none" strike="noStrike" dirty="0">
                              <a:solidFill>
                                <a:srgbClr val="000000"/>
                              </a:solidFill>
                              <a:effectLst/>
                              <a:latin typeface="+mn-lt"/>
                            </a:rPr>
                            <a:t>1578</a:t>
                          </a:r>
                        </a:p>
                      </a:txBody>
                      <a:tcPr marL="9525" marR="9525" marT="9525" marB="0" anchor="b"/>
                    </a:tc>
                    <a:tc>
                      <a:txBody>
                        <a:bodyPr/>
                        <a:lstStyle/>
                        <a:p>
                          <a:pPr algn="ctr" fontAlgn="b"/>
                          <a:r>
                            <a:rPr lang="en-IN" sz="1800" b="0" i="0" u="none" strike="noStrike" dirty="0">
                              <a:solidFill>
                                <a:srgbClr val="000000"/>
                              </a:solidFill>
                              <a:effectLst/>
                              <a:latin typeface="+mn-lt"/>
                            </a:rPr>
                            <a:t>3311</a:t>
                          </a:r>
                        </a:p>
                      </a:txBody>
                      <a:tcPr marL="9525" marR="9525" marT="9525" marB="0" anchor="b"/>
                    </a:tc>
                    <a:tc>
                      <a:txBody>
                        <a:bodyPr/>
                        <a:lstStyle/>
                        <a:p>
                          <a:pPr algn="ctr" fontAlgn="b"/>
                          <a:r>
                            <a:rPr lang="en-IN" sz="1800" b="0" i="0" u="none" strike="noStrike" dirty="0">
                              <a:solidFill>
                                <a:srgbClr val="000000"/>
                              </a:solidFill>
                              <a:effectLst/>
                              <a:latin typeface="+mn-lt"/>
                            </a:rPr>
                            <a:t>16359</a:t>
                          </a:r>
                        </a:p>
                      </a:txBody>
                      <a:tcPr marL="9525" marR="9525" marT="9525" marB="0" anchor="b"/>
                    </a:tc>
                    <a:tc>
                      <a:txBody>
                        <a:bodyPr/>
                        <a:lstStyle/>
                        <a:p>
                          <a:pPr algn="ctr" fontAlgn="b"/>
                          <a:r>
                            <a:rPr lang="en-IN" sz="1800" b="0" i="0" u="none" strike="noStrike" dirty="0">
                              <a:solidFill>
                                <a:srgbClr val="000000"/>
                              </a:solidFill>
                              <a:effectLst/>
                              <a:latin typeface="+mn-lt"/>
                            </a:rPr>
                            <a:t>21212</a:t>
                          </a:r>
                        </a:p>
                      </a:txBody>
                      <a:tcPr marL="9525" marR="9525" marT="9525" marB="0" anchor="b"/>
                    </a:tc>
                    <a:tc>
                      <a:txBody>
                        <a:bodyPr/>
                        <a:lstStyle/>
                        <a:p>
                          <a:pPr algn="ctr" fontAlgn="b"/>
                          <a:r>
                            <a:rPr lang="en-IN" sz="1800" b="0" i="0" u="none" strike="noStrike">
                              <a:solidFill>
                                <a:srgbClr val="000000"/>
                              </a:solidFill>
                              <a:effectLst/>
                              <a:latin typeface="+mn-lt"/>
                            </a:rPr>
                            <a:t>91575</a:t>
                          </a:r>
                        </a:p>
                      </a:txBody>
                      <a:tcPr marL="9525" marR="9525" marT="9525" marB="0" anchor="b"/>
                    </a:tc>
                    <a:tc>
                      <a:txBody>
                        <a:bodyPr/>
                        <a:lstStyle/>
                        <a:p>
                          <a:pPr algn="ctr" fontAlgn="b"/>
                          <a:r>
                            <a:rPr lang="en-IN" sz="1800" b="0" i="0" u="none" strike="noStrike">
                              <a:solidFill>
                                <a:srgbClr val="000000"/>
                              </a:solidFill>
                              <a:effectLst/>
                              <a:latin typeface="+mn-lt"/>
                            </a:rPr>
                            <a:t>348980</a:t>
                          </a:r>
                        </a:p>
                      </a:txBody>
                      <a:tcPr marL="9525" marR="9525" marT="9525" marB="0" anchor="b"/>
                    </a:tc>
                    <a:tc>
                      <a:txBody>
                        <a:bodyPr/>
                        <a:lstStyle/>
                        <a:p>
                          <a:pPr algn="ctr" fontAlgn="b"/>
                          <a:r>
                            <a:rPr lang="en-IN" sz="1800" b="0" i="0" u="none" strike="noStrike">
                              <a:solidFill>
                                <a:srgbClr val="000000"/>
                              </a:solidFill>
                              <a:effectLst/>
                              <a:latin typeface="+mn-lt"/>
                            </a:rPr>
                            <a:t>469198</a:t>
                          </a:r>
                        </a:p>
                      </a:txBody>
                      <a:tcPr marL="9525" marR="9525" marT="9525" marB="0" anchor="b"/>
                    </a:tc>
                  </a:tr>
                  <a:tr h="370840">
                    <a:tc>
                      <a:txBody>
                        <a:bodyPr/>
                        <a:lstStyle/>
                        <a:p>
                          <a:pPr algn="ctr" fontAlgn="b"/>
                          <a:r>
                            <a:rPr lang="en-IN" sz="1800" b="0" i="0" u="none" strike="noStrike">
                              <a:solidFill>
                                <a:srgbClr val="000000"/>
                              </a:solidFill>
                              <a:effectLst/>
                              <a:latin typeface="+mn-lt"/>
                            </a:rPr>
                            <a:t>40</a:t>
                          </a:r>
                        </a:p>
                      </a:txBody>
                      <a:tcPr marL="9525" marR="9525" marT="9525" marB="0" anchor="b"/>
                    </a:tc>
                    <a:tc>
                      <a:txBody>
                        <a:bodyPr/>
                        <a:lstStyle/>
                        <a:p>
                          <a:pPr algn="ctr" fontAlgn="b"/>
                          <a:r>
                            <a:rPr lang="en-IN" sz="1800" b="0" i="0" u="none" strike="noStrike" dirty="0">
                              <a:solidFill>
                                <a:srgbClr val="000000"/>
                              </a:solidFill>
                              <a:effectLst/>
                              <a:latin typeface="+mn-lt"/>
                            </a:rPr>
                            <a:t>2932</a:t>
                          </a:r>
                        </a:p>
                      </a:txBody>
                      <a:tcPr marL="9525" marR="9525" marT="9525" marB="0" anchor="b"/>
                    </a:tc>
                    <a:tc>
                      <a:txBody>
                        <a:bodyPr/>
                        <a:lstStyle/>
                        <a:p>
                          <a:pPr algn="ctr" fontAlgn="b"/>
                          <a:r>
                            <a:rPr lang="en-IN" sz="1800" b="0" i="0" u="none" strike="noStrike" dirty="0">
                              <a:solidFill>
                                <a:srgbClr val="000000"/>
                              </a:solidFill>
                              <a:effectLst/>
                              <a:latin typeface="+mn-lt"/>
                            </a:rPr>
                            <a:t>7042</a:t>
                          </a:r>
                        </a:p>
                      </a:txBody>
                      <a:tcPr marL="9525" marR="9525" marT="9525" marB="0" anchor="b"/>
                    </a:tc>
                    <a:tc>
                      <a:txBody>
                        <a:bodyPr/>
                        <a:lstStyle/>
                        <a:p>
                          <a:pPr algn="ctr" fontAlgn="b"/>
                          <a:r>
                            <a:rPr lang="en-IN" sz="1800" b="0" i="0" u="none" strike="noStrike">
                              <a:solidFill>
                                <a:srgbClr val="000000"/>
                              </a:solidFill>
                              <a:effectLst/>
                              <a:latin typeface="+mn-lt"/>
                            </a:rPr>
                            <a:t>36787</a:t>
                          </a:r>
                        </a:p>
                      </a:txBody>
                      <a:tcPr marL="9525" marR="9525" marT="9525" marB="0" anchor="b"/>
                    </a:tc>
                    <a:tc>
                      <a:txBody>
                        <a:bodyPr/>
                        <a:lstStyle/>
                        <a:p>
                          <a:pPr algn="ctr" fontAlgn="b"/>
                          <a:r>
                            <a:rPr lang="en-IN" sz="1800" b="0" i="0" u="none" strike="noStrike">
                              <a:solidFill>
                                <a:srgbClr val="000000"/>
                              </a:solidFill>
                              <a:effectLst/>
                              <a:latin typeface="+mn-lt"/>
                            </a:rPr>
                            <a:t>47798</a:t>
                          </a:r>
                        </a:p>
                      </a:txBody>
                      <a:tcPr marL="9525" marR="9525" marT="9525" marB="0" anchor="b"/>
                    </a:tc>
                    <a:tc>
                      <a:txBody>
                        <a:bodyPr/>
                        <a:lstStyle/>
                        <a:p>
                          <a:pPr algn="ctr" fontAlgn="b"/>
                          <a:r>
                            <a:rPr lang="en-IN" sz="1800" b="0" i="0" u="none" strike="noStrike">
                              <a:solidFill>
                                <a:srgbClr val="000000"/>
                              </a:solidFill>
                              <a:effectLst/>
                              <a:latin typeface="+mn-lt"/>
                            </a:rPr>
                            <a:t>181020</a:t>
                          </a:r>
                        </a:p>
                      </a:txBody>
                      <a:tcPr marL="9525" marR="9525" marT="9525" marB="0" anchor="b"/>
                    </a:tc>
                    <a:tc>
                      <a:txBody>
                        <a:bodyPr/>
                        <a:lstStyle/>
                        <a:p>
                          <a:pPr algn="ctr" fontAlgn="b"/>
                          <a:r>
                            <a:rPr lang="en-IN" sz="1800" b="0" i="0" u="none" strike="noStrike">
                              <a:solidFill>
                                <a:srgbClr val="000000"/>
                              </a:solidFill>
                              <a:effectLst/>
                              <a:latin typeface="+mn-lt"/>
                            </a:rPr>
                            <a:t>714290</a:t>
                          </a:r>
                        </a:p>
                      </a:txBody>
                      <a:tcPr marL="9525" marR="9525" marT="9525" marB="0" anchor="b"/>
                    </a:tc>
                    <a:tc>
                      <a:txBody>
                        <a:bodyPr/>
                        <a:lstStyle/>
                        <a:p>
                          <a:pPr algn="ctr" fontAlgn="b"/>
                          <a:r>
                            <a:rPr lang="en-IN" sz="1800" b="0" i="0" u="none" strike="noStrike">
                              <a:solidFill>
                                <a:srgbClr val="000000"/>
                              </a:solidFill>
                              <a:effectLst/>
                              <a:latin typeface="+mn-lt"/>
                            </a:rPr>
                            <a:t>841570</a:t>
                          </a:r>
                        </a:p>
                      </a:txBody>
                      <a:tcPr marL="9525" marR="9525" marT="9525" marB="0" anchor="b"/>
                    </a:tc>
                  </a:tr>
                  <a:tr h="370840">
                    <a:tc>
                      <a:txBody>
                        <a:bodyPr/>
                        <a:lstStyle/>
                        <a:p>
                          <a:pPr algn="ctr" fontAlgn="b"/>
                          <a:r>
                            <a:rPr lang="en-IN" sz="1800" b="0" i="0" u="none" strike="noStrike">
                              <a:solidFill>
                                <a:srgbClr val="000000"/>
                              </a:solidFill>
                              <a:effectLst/>
                              <a:latin typeface="+mn-lt"/>
                            </a:rPr>
                            <a:t>60</a:t>
                          </a:r>
                        </a:p>
                      </a:txBody>
                      <a:tcPr marL="9525" marR="9525" marT="9525" marB="0" anchor="b"/>
                    </a:tc>
                    <a:tc>
                      <a:txBody>
                        <a:bodyPr/>
                        <a:lstStyle/>
                        <a:p>
                          <a:pPr algn="ctr" fontAlgn="b"/>
                          <a:r>
                            <a:rPr lang="en-IN" sz="1800" b="0" i="0" u="none" strike="noStrike">
                              <a:solidFill>
                                <a:srgbClr val="000000"/>
                              </a:solidFill>
                              <a:effectLst/>
                              <a:latin typeface="+mn-lt"/>
                            </a:rPr>
                            <a:t>4514</a:t>
                          </a:r>
                        </a:p>
                      </a:txBody>
                      <a:tcPr marL="9525" marR="9525" marT="9525" marB="0" anchor="b"/>
                    </a:tc>
                    <a:tc>
                      <a:txBody>
                        <a:bodyPr/>
                        <a:lstStyle/>
                        <a:p>
                          <a:pPr algn="ctr" fontAlgn="b"/>
                          <a:r>
                            <a:rPr lang="en-IN" sz="1800" b="0" i="0" u="none" strike="noStrike" dirty="0">
                              <a:solidFill>
                                <a:srgbClr val="000000"/>
                              </a:solidFill>
                              <a:effectLst/>
                              <a:latin typeface="+mn-lt"/>
                            </a:rPr>
                            <a:t>11037</a:t>
                          </a:r>
                        </a:p>
                      </a:txBody>
                      <a:tcPr marL="9525" marR="9525" marT="9525" marB="0" anchor="b"/>
                    </a:tc>
                    <a:tc>
                      <a:txBody>
                        <a:bodyPr/>
                        <a:lstStyle/>
                        <a:p>
                          <a:pPr algn="ctr" fontAlgn="b"/>
                          <a:r>
                            <a:rPr lang="en-IN" sz="1800" b="0" i="0" u="none" strike="noStrike" dirty="0">
                              <a:solidFill>
                                <a:srgbClr val="000000"/>
                              </a:solidFill>
                              <a:effectLst/>
                              <a:latin typeface="+mn-lt"/>
                            </a:rPr>
                            <a:t>48377</a:t>
                          </a:r>
                        </a:p>
                      </a:txBody>
                      <a:tcPr marL="9525" marR="9525" marT="9525" marB="0" anchor="b"/>
                    </a:tc>
                    <a:tc>
                      <a:txBody>
                        <a:bodyPr/>
                        <a:lstStyle/>
                        <a:p>
                          <a:pPr algn="ctr" fontAlgn="b"/>
                          <a:r>
                            <a:rPr lang="en-IN" sz="1800" b="0" i="0" u="none" strike="noStrike">
                              <a:solidFill>
                                <a:srgbClr val="000000"/>
                              </a:solidFill>
                              <a:effectLst/>
                              <a:latin typeface="+mn-lt"/>
                            </a:rPr>
                            <a:t>75825</a:t>
                          </a:r>
                        </a:p>
                      </a:txBody>
                      <a:tcPr marL="9525" marR="9525" marT="9525" marB="0" anchor="b"/>
                    </a:tc>
                    <a:tc>
                      <a:txBody>
                        <a:bodyPr/>
                        <a:lstStyle/>
                        <a:p>
                          <a:pPr algn="ctr" fontAlgn="b"/>
                          <a:r>
                            <a:rPr lang="en-IN" sz="1800" b="0" i="0" u="none" strike="noStrike">
                              <a:solidFill>
                                <a:srgbClr val="000000"/>
                              </a:solidFill>
                              <a:effectLst/>
                              <a:latin typeface="+mn-lt"/>
                            </a:rPr>
                            <a:t>255496</a:t>
                          </a:r>
                        </a:p>
                      </a:txBody>
                      <a:tcPr marL="9525" marR="9525" marT="9525" marB="0" anchor="b"/>
                    </a:tc>
                    <a:tc>
                      <a:txBody>
                        <a:bodyPr/>
                        <a:lstStyle/>
                        <a:p>
                          <a:pPr algn="ctr" fontAlgn="b"/>
                          <a:r>
                            <a:rPr lang="en-IN" sz="1800" b="0" i="0" u="none" strike="noStrike">
                              <a:solidFill>
                                <a:srgbClr val="000000"/>
                              </a:solidFill>
                              <a:effectLst/>
                              <a:latin typeface="+mn-lt"/>
                            </a:rPr>
                            <a:t>1088511</a:t>
                          </a:r>
                        </a:p>
                      </a:txBody>
                      <a:tcPr marL="9525" marR="9525" marT="9525" marB="0" anchor="b"/>
                    </a:tc>
                    <a:tc>
                      <a:txBody>
                        <a:bodyPr/>
                        <a:lstStyle/>
                        <a:p>
                          <a:pPr algn="ctr" fontAlgn="b"/>
                          <a:r>
                            <a:rPr lang="en-IN" sz="1800" b="0" i="0" u="none" strike="noStrike">
                              <a:solidFill>
                                <a:srgbClr val="000000"/>
                              </a:solidFill>
                              <a:effectLst/>
                              <a:latin typeface="+mn-lt"/>
                            </a:rPr>
                            <a:t>1255223</a:t>
                          </a:r>
                        </a:p>
                      </a:txBody>
                      <a:tcPr marL="9525" marR="9525" marT="9525" marB="0" anchor="b"/>
                    </a:tc>
                  </a:tr>
                  <a:tr h="370840">
                    <a:tc>
                      <a:txBody>
                        <a:bodyPr/>
                        <a:lstStyle/>
                        <a:p>
                          <a:pPr algn="ctr" fontAlgn="b"/>
                          <a:r>
                            <a:rPr lang="en-IN" sz="1800" b="0" i="0" u="none" strike="noStrike">
                              <a:solidFill>
                                <a:srgbClr val="000000"/>
                              </a:solidFill>
                              <a:effectLst/>
                              <a:latin typeface="+mn-lt"/>
                            </a:rPr>
                            <a:t>80</a:t>
                          </a:r>
                        </a:p>
                      </a:txBody>
                      <a:tcPr marL="9525" marR="9525" marT="9525" marB="0" anchor="b"/>
                    </a:tc>
                    <a:tc>
                      <a:txBody>
                        <a:bodyPr/>
                        <a:lstStyle/>
                        <a:p>
                          <a:pPr algn="ctr" fontAlgn="b"/>
                          <a:r>
                            <a:rPr lang="en-IN" sz="1800" b="0" i="0" u="none" strike="noStrike">
                              <a:solidFill>
                                <a:srgbClr val="000000"/>
                              </a:solidFill>
                              <a:effectLst/>
                              <a:latin typeface="+mn-lt"/>
                            </a:rPr>
                            <a:t>6018</a:t>
                          </a:r>
                        </a:p>
                      </a:txBody>
                      <a:tcPr marL="9525" marR="9525" marT="9525" marB="0" anchor="b"/>
                    </a:tc>
                    <a:tc>
                      <a:txBody>
                        <a:bodyPr/>
                        <a:lstStyle/>
                        <a:p>
                          <a:pPr algn="ctr" fontAlgn="b"/>
                          <a:r>
                            <a:rPr lang="en-IN" sz="1800" b="0" i="0" u="none" strike="noStrike">
                              <a:solidFill>
                                <a:srgbClr val="000000"/>
                              </a:solidFill>
                              <a:effectLst/>
                              <a:latin typeface="+mn-lt"/>
                            </a:rPr>
                            <a:t>14257</a:t>
                          </a:r>
                        </a:p>
                      </a:txBody>
                      <a:tcPr marL="9525" marR="9525" marT="9525" marB="0" anchor="b"/>
                    </a:tc>
                    <a:tc>
                      <a:txBody>
                        <a:bodyPr/>
                        <a:lstStyle/>
                        <a:p>
                          <a:pPr algn="ctr" fontAlgn="b"/>
                          <a:r>
                            <a:rPr lang="en-IN" sz="1800" b="0" i="0" u="none" strike="noStrike" dirty="0">
                              <a:solidFill>
                                <a:srgbClr val="000000"/>
                              </a:solidFill>
                              <a:effectLst/>
                              <a:latin typeface="+mn-lt"/>
                            </a:rPr>
                            <a:t>62922</a:t>
                          </a:r>
                        </a:p>
                      </a:txBody>
                      <a:tcPr marL="9525" marR="9525" marT="9525" marB="0" anchor="b"/>
                    </a:tc>
                    <a:tc>
                      <a:txBody>
                        <a:bodyPr/>
                        <a:lstStyle/>
                        <a:p>
                          <a:pPr algn="ctr" fontAlgn="b"/>
                          <a:r>
                            <a:rPr lang="en-IN" sz="1800" b="0" i="0" u="none" strike="noStrike" dirty="0">
                              <a:solidFill>
                                <a:srgbClr val="000000"/>
                              </a:solidFill>
                              <a:effectLst/>
                              <a:latin typeface="+mn-lt"/>
                            </a:rPr>
                            <a:t>106550</a:t>
                          </a:r>
                        </a:p>
                      </a:txBody>
                      <a:tcPr marL="9525" marR="9525" marT="9525" marB="0" anchor="b"/>
                    </a:tc>
                    <a:tc>
                      <a:txBody>
                        <a:bodyPr/>
                        <a:lstStyle/>
                        <a:p>
                          <a:pPr algn="ctr" fontAlgn="b"/>
                          <a:r>
                            <a:rPr lang="en-IN" sz="1800" b="0" i="0" u="none" strike="noStrike">
                              <a:solidFill>
                                <a:srgbClr val="000000"/>
                              </a:solidFill>
                              <a:effectLst/>
                              <a:latin typeface="+mn-lt"/>
                            </a:rPr>
                            <a:t>335870</a:t>
                          </a:r>
                        </a:p>
                      </a:txBody>
                      <a:tcPr marL="9525" marR="9525" marT="9525" marB="0" anchor="b"/>
                    </a:tc>
                    <a:tc>
                      <a:txBody>
                        <a:bodyPr/>
                        <a:lstStyle/>
                        <a:p>
                          <a:pPr algn="ctr" fontAlgn="b"/>
                          <a:r>
                            <a:rPr lang="en-IN" sz="1800" b="0" i="0" u="none" strike="noStrike">
                              <a:solidFill>
                                <a:srgbClr val="000000"/>
                              </a:solidFill>
                              <a:effectLst/>
                              <a:latin typeface="+mn-lt"/>
                            </a:rPr>
                            <a:t>1511451</a:t>
                          </a:r>
                        </a:p>
                      </a:txBody>
                      <a:tcPr marL="9525" marR="9525" marT="9525" marB="0" anchor="b"/>
                    </a:tc>
                    <a:tc>
                      <a:txBody>
                        <a:bodyPr/>
                        <a:lstStyle/>
                        <a:p>
                          <a:pPr algn="ctr" fontAlgn="b"/>
                          <a:r>
                            <a:rPr lang="en-IN" sz="1800" b="0" i="0" u="none" strike="noStrike">
                              <a:solidFill>
                                <a:srgbClr val="000000"/>
                              </a:solidFill>
                              <a:effectLst/>
                              <a:latin typeface="+mn-lt"/>
                            </a:rPr>
                            <a:t>1600618</a:t>
                          </a:r>
                        </a:p>
                      </a:txBody>
                      <a:tcPr marL="9525" marR="9525" marT="9525" marB="0" anchor="b"/>
                    </a:tc>
                  </a:tr>
                  <a:tr h="370840">
                    <a:tc>
                      <a:txBody>
                        <a:bodyPr/>
                        <a:lstStyle/>
                        <a:p>
                          <a:pPr algn="ctr" fontAlgn="b"/>
                          <a:r>
                            <a:rPr lang="en-IN" sz="1800" b="0" i="0" u="none" strike="noStrike" dirty="0">
                              <a:solidFill>
                                <a:srgbClr val="000000"/>
                              </a:solidFill>
                              <a:effectLst/>
                              <a:latin typeface="+mn-lt"/>
                            </a:rPr>
                            <a:t>100</a:t>
                          </a:r>
                        </a:p>
                      </a:txBody>
                      <a:tcPr marL="9525" marR="9525" marT="9525" marB="0" anchor="b"/>
                    </a:tc>
                    <a:tc>
                      <a:txBody>
                        <a:bodyPr/>
                        <a:lstStyle/>
                        <a:p>
                          <a:pPr algn="ctr" fontAlgn="b"/>
                          <a:r>
                            <a:rPr lang="en-IN" sz="1800" b="0" i="0" u="none" strike="noStrike">
                              <a:solidFill>
                                <a:srgbClr val="000000"/>
                              </a:solidFill>
                              <a:effectLst/>
                              <a:latin typeface="+mn-lt"/>
                            </a:rPr>
                            <a:t>7691</a:t>
                          </a:r>
                        </a:p>
                      </a:txBody>
                      <a:tcPr marL="9525" marR="9525" marT="9525" marB="0" anchor="b"/>
                    </a:tc>
                    <a:tc>
                      <a:txBody>
                        <a:bodyPr/>
                        <a:lstStyle/>
                        <a:p>
                          <a:pPr algn="ctr" fontAlgn="b"/>
                          <a:r>
                            <a:rPr lang="en-IN" sz="1800" b="0" i="0" u="none" strike="noStrike">
                              <a:solidFill>
                                <a:srgbClr val="000000"/>
                              </a:solidFill>
                              <a:effectLst/>
                              <a:latin typeface="+mn-lt"/>
                            </a:rPr>
                            <a:t>18312</a:t>
                          </a:r>
                        </a:p>
                      </a:txBody>
                      <a:tcPr marL="9525" marR="9525" marT="9525" marB="0" anchor="b"/>
                    </a:tc>
                    <a:tc>
                      <a:txBody>
                        <a:bodyPr/>
                        <a:lstStyle/>
                        <a:p>
                          <a:pPr algn="ctr" fontAlgn="b"/>
                          <a:r>
                            <a:rPr lang="en-IN" sz="1800" b="0" i="0" u="none" strike="noStrike">
                              <a:solidFill>
                                <a:srgbClr val="000000"/>
                              </a:solidFill>
                              <a:effectLst/>
                              <a:latin typeface="+mn-lt"/>
                            </a:rPr>
                            <a:t>79029</a:t>
                          </a:r>
                        </a:p>
                      </a:txBody>
                      <a:tcPr marL="9525" marR="9525" marT="9525" marB="0" anchor="b"/>
                    </a:tc>
                    <a:tc>
                      <a:txBody>
                        <a:bodyPr/>
                        <a:lstStyle/>
                        <a:p>
                          <a:pPr algn="ctr" fontAlgn="b"/>
                          <a:r>
                            <a:rPr lang="en-IN" sz="1800" b="0" i="0" u="none" strike="noStrike" dirty="0">
                              <a:solidFill>
                                <a:srgbClr val="000000"/>
                              </a:solidFill>
                              <a:effectLst/>
                              <a:latin typeface="+mn-lt"/>
                            </a:rPr>
                            <a:t>128562</a:t>
                          </a:r>
                        </a:p>
                      </a:txBody>
                      <a:tcPr marL="9525" marR="9525" marT="9525" marB="0" anchor="b"/>
                    </a:tc>
                    <a:tc>
                      <a:txBody>
                        <a:bodyPr/>
                        <a:lstStyle/>
                        <a:p>
                          <a:pPr algn="ctr" fontAlgn="b"/>
                          <a:r>
                            <a:rPr lang="en-IN" sz="1800" b="0" i="0" u="none" strike="noStrike" dirty="0">
                              <a:solidFill>
                                <a:srgbClr val="000000"/>
                              </a:solidFill>
                              <a:effectLst/>
                              <a:latin typeface="+mn-lt"/>
                            </a:rPr>
                            <a:t>447797</a:t>
                          </a:r>
                        </a:p>
                      </a:txBody>
                      <a:tcPr marL="9525" marR="9525" marT="9525" marB="0" anchor="b"/>
                    </a:tc>
                    <a:tc>
                      <a:txBody>
                        <a:bodyPr/>
                        <a:lstStyle/>
                        <a:p>
                          <a:pPr algn="ctr" fontAlgn="b"/>
                          <a:r>
                            <a:rPr lang="en-IN" sz="1800" b="0" i="0" u="none" strike="noStrike" dirty="0">
                              <a:solidFill>
                                <a:srgbClr val="000000"/>
                              </a:solidFill>
                              <a:effectLst/>
                              <a:latin typeface="+mn-lt"/>
                            </a:rPr>
                            <a:t>1851787</a:t>
                          </a:r>
                        </a:p>
                      </a:txBody>
                      <a:tcPr marL="9525" marR="9525" marT="9525" marB="0" anchor="b"/>
                    </a:tc>
                    <a:tc>
                      <a:txBody>
                        <a:bodyPr/>
                        <a:lstStyle/>
                        <a:p>
                          <a:pPr algn="ctr" fontAlgn="b"/>
                          <a:r>
                            <a:rPr lang="en-IN" sz="1800" b="0" i="0" u="none" strike="noStrike" dirty="0">
                              <a:solidFill>
                                <a:srgbClr val="000000"/>
                              </a:solidFill>
                              <a:effectLst/>
                              <a:latin typeface="+mn-lt"/>
                            </a:rPr>
                            <a:t>1979479</a:t>
                          </a:r>
                        </a:p>
                      </a:txBody>
                      <a:tcPr marL="9525" marR="9525" marT="9525" marB="0" anchor="b"/>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116551252"/>
                  </p:ext>
                </p:extLst>
              </p:nvPr>
            </p:nvGraphicFramePr>
            <p:xfrm>
              <a:off x="422031" y="3324274"/>
              <a:ext cx="8074855" cy="2611628"/>
            </p:xfrm>
            <a:graphic>
              <a:graphicData uri="http://schemas.openxmlformats.org/drawingml/2006/table">
                <a:tbl>
                  <a:tblPr firstRow="1" bandRow="1">
                    <a:tableStyleId>{5C22544A-7EE6-4342-B048-85BDC9FD1C3A}</a:tableStyleId>
                  </a:tblPr>
                  <a:tblGrid>
                    <a:gridCol w="1009357"/>
                    <a:gridCol w="1009357"/>
                    <a:gridCol w="1009357"/>
                    <a:gridCol w="1067033"/>
                    <a:gridCol w="951680"/>
                    <a:gridCol w="1009357"/>
                    <a:gridCol w="935502"/>
                    <a:gridCol w="1083212"/>
                  </a:tblGrid>
                  <a:tr h="386588">
                    <a:tc>
                      <a:txBody>
                        <a:bodyPr/>
                        <a:lstStyle/>
                        <a:p>
                          <a:pPr algn="ctr"/>
                          <a:r>
                            <a:rPr lang="en-IN" dirty="0" smtClean="0">
                              <a:solidFill>
                                <a:schemeClr val="tx1"/>
                              </a:solidFill>
                            </a:rPr>
                            <a:t>%nodes</a:t>
                          </a:r>
                          <a:endParaRPr lang="en-IN" dirty="0">
                            <a:solidFill>
                              <a:schemeClr val="tx1"/>
                            </a:solidFill>
                          </a:endParaRPr>
                        </a:p>
                      </a:txBody>
                      <a:tcPr/>
                    </a:tc>
                    <a:tc>
                      <a:txBody>
                        <a:bodyPr/>
                        <a:lstStyle/>
                        <a:p>
                          <a:endParaRPr lang="en-US"/>
                        </a:p>
                      </a:txBody>
                      <a:tcPr>
                        <a:blipFill rotWithShape="0">
                          <a:blip r:embed="rId4"/>
                          <a:stretch>
                            <a:fillRect l="-101212" t="-7813" r="-605455" b="-606250"/>
                          </a:stretch>
                        </a:blipFill>
                      </a:tcPr>
                    </a:tc>
                    <a:tc>
                      <a:txBody>
                        <a:bodyPr/>
                        <a:lstStyle/>
                        <a:p>
                          <a:endParaRPr lang="en-US"/>
                        </a:p>
                      </a:txBody>
                      <a:tcPr>
                        <a:blipFill rotWithShape="0">
                          <a:blip r:embed="rId4"/>
                          <a:stretch>
                            <a:fillRect l="-200000" t="-7813" r="-501807" b="-606250"/>
                          </a:stretch>
                        </a:blipFill>
                      </a:tcPr>
                    </a:tc>
                    <a:tc>
                      <a:txBody>
                        <a:bodyPr/>
                        <a:lstStyle/>
                        <a:p>
                          <a:endParaRPr lang="en-US"/>
                        </a:p>
                      </a:txBody>
                      <a:tcPr>
                        <a:blipFill rotWithShape="0">
                          <a:blip r:embed="rId4"/>
                          <a:stretch>
                            <a:fillRect l="-284571" t="-7813" r="-376000" b="-606250"/>
                          </a:stretch>
                        </a:blipFill>
                      </a:tcPr>
                    </a:tc>
                    <a:tc>
                      <a:txBody>
                        <a:bodyPr/>
                        <a:lstStyle/>
                        <a:p>
                          <a:endParaRPr lang="en-US"/>
                        </a:p>
                      </a:txBody>
                      <a:tcPr>
                        <a:blipFill rotWithShape="0">
                          <a:blip r:embed="rId4"/>
                          <a:stretch>
                            <a:fillRect l="-431410" t="-7813" r="-321795" b="-606250"/>
                          </a:stretch>
                        </a:blipFill>
                      </a:tcPr>
                    </a:tc>
                    <a:tc>
                      <a:txBody>
                        <a:bodyPr/>
                        <a:lstStyle/>
                        <a:p>
                          <a:endParaRPr lang="en-US"/>
                        </a:p>
                      </a:txBody>
                      <a:tcPr>
                        <a:blipFill rotWithShape="0">
                          <a:blip r:embed="rId4"/>
                          <a:stretch>
                            <a:fillRect l="-499398" t="-7813" r="-202410" b="-606250"/>
                          </a:stretch>
                        </a:blipFill>
                      </a:tcPr>
                    </a:tc>
                    <a:tc>
                      <a:txBody>
                        <a:bodyPr/>
                        <a:lstStyle/>
                        <a:p>
                          <a:endParaRPr lang="en-US"/>
                        </a:p>
                      </a:txBody>
                      <a:tcPr>
                        <a:blipFill rotWithShape="0">
                          <a:blip r:embed="rId4"/>
                          <a:stretch>
                            <a:fillRect l="-650327" t="-7813" r="-119608" b="-606250"/>
                          </a:stretch>
                        </a:blipFill>
                      </a:tcPr>
                    </a:tc>
                    <a:tc>
                      <a:txBody>
                        <a:bodyPr/>
                        <a:lstStyle/>
                        <a:p>
                          <a:endParaRPr lang="en-US"/>
                        </a:p>
                      </a:txBody>
                      <a:tcPr>
                        <a:blipFill rotWithShape="0">
                          <a:blip r:embed="rId4"/>
                          <a:stretch>
                            <a:fillRect l="-644944" t="-7813" r="-2809" b="-606250"/>
                          </a:stretch>
                        </a:blipFill>
                      </a:tcPr>
                    </a:tc>
                  </a:tr>
                  <a:tr h="370840">
                    <a:tc>
                      <a:txBody>
                        <a:bodyPr/>
                        <a:lstStyle/>
                        <a:p>
                          <a:pPr algn="ctr" fontAlgn="b"/>
                          <a:r>
                            <a:rPr lang="en-IN" sz="1800" b="0" i="0" u="none" strike="noStrike" dirty="0">
                              <a:solidFill>
                                <a:srgbClr val="000000"/>
                              </a:solidFill>
                              <a:effectLst/>
                              <a:latin typeface="+mn-lt"/>
                            </a:rPr>
                            <a:t>10</a:t>
                          </a:r>
                        </a:p>
                      </a:txBody>
                      <a:tcPr marL="9525" marR="9525" marT="9525" marB="0" anchor="b"/>
                    </a:tc>
                    <a:tc>
                      <a:txBody>
                        <a:bodyPr/>
                        <a:lstStyle/>
                        <a:p>
                          <a:pPr algn="ctr" fontAlgn="b"/>
                          <a:r>
                            <a:rPr lang="en-IN" sz="1800" b="0" i="0" u="none" strike="noStrike">
                              <a:solidFill>
                                <a:srgbClr val="000000"/>
                              </a:solidFill>
                              <a:effectLst/>
                              <a:latin typeface="+mn-lt"/>
                            </a:rPr>
                            <a:t>645</a:t>
                          </a:r>
                        </a:p>
                      </a:txBody>
                      <a:tcPr marL="9525" marR="9525" marT="9525" marB="0" anchor="b"/>
                    </a:tc>
                    <a:tc>
                      <a:txBody>
                        <a:bodyPr/>
                        <a:lstStyle/>
                        <a:p>
                          <a:pPr algn="ctr" fontAlgn="b"/>
                          <a:r>
                            <a:rPr lang="en-IN" sz="1800" b="0" i="0" u="none" strike="noStrike" dirty="0">
                              <a:solidFill>
                                <a:srgbClr val="000000"/>
                              </a:solidFill>
                              <a:effectLst/>
                              <a:latin typeface="+mn-lt"/>
                            </a:rPr>
                            <a:t>1845</a:t>
                          </a:r>
                        </a:p>
                      </a:txBody>
                      <a:tcPr marL="9525" marR="9525" marT="9525" marB="0" anchor="b"/>
                    </a:tc>
                    <a:tc>
                      <a:txBody>
                        <a:bodyPr/>
                        <a:lstStyle/>
                        <a:p>
                          <a:pPr algn="ctr" fontAlgn="b"/>
                          <a:r>
                            <a:rPr lang="en-IN" sz="1800" b="0" i="0" u="none" strike="noStrike">
                              <a:solidFill>
                                <a:srgbClr val="000000"/>
                              </a:solidFill>
                              <a:effectLst/>
                              <a:latin typeface="+mn-lt"/>
                            </a:rPr>
                            <a:t>7545</a:t>
                          </a:r>
                        </a:p>
                      </a:txBody>
                      <a:tcPr marL="9525" marR="9525" marT="9525" marB="0" anchor="b"/>
                    </a:tc>
                    <a:tc>
                      <a:txBody>
                        <a:bodyPr/>
                        <a:lstStyle/>
                        <a:p>
                          <a:pPr algn="ctr" fontAlgn="b"/>
                          <a:r>
                            <a:rPr lang="en-IN" sz="1800" b="0" i="0" u="none" strike="noStrike" dirty="0">
                              <a:solidFill>
                                <a:srgbClr val="000000"/>
                              </a:solidFill>
                              <a:effectLst/>
                              <a:latin typeface="+mn-lt"/>
                            </a:rPr>
                            <a:t>11605</a:t>
                          </a:r>
                        </a:p>
                      </a:txBody>
                      <a:tcPr marL="9525" marR="9525" marT="9525" marB="0" anchor="b"/>
                    </a:tc>
                    <a:tc>
                      <a:txBody>
                        <a:bodyPr/>
                        <a:lstStyle/>
                        <a:p>
                          <a:pPr algn="ctr" fontAlgn="b"/>
                          <a:r>
                            <a:rPr lang="en-IN" sz="1800" b="0" i="0" u="none" strike="noStrike">
                              <a:solidFill>
                                <a:srgbClr val="000000"/>
                              </a:solidFill>
                              <a:effectLst/>
                              <a:latin typeface="+mn-lt"/>
                            </a:rPr>
                            <a:t>39240</a:t>
                          </a:r>
                        </a:p>
                      </a:txBody>
                      <a:tcPr marL="9525" marR="9525" marT="9525" marB="0" anchor="b"/>
                    </a:tc>
                    <a:tc>
                      <a:txBody>
                        <a:bodyPr/>
                        <a:lstStyle/>
                        <a:p>
                          <a:pPr algn="ctr" fontAlgn="b"/>
                          <a:r>
                            <a:rPr lang="en-IN" sz="1800" b="0" i="0" u="none" strike="noStrike">
                              <a:solidFill>
                                <a:srgbClr val="000000"/>
                              </a:solidFill>
                              <a:effectLst/>
                              <a:latin typeface="+mn-lt"/>
                            </a:rPr>
                            <a:t>125615</a:t>
                          </a:r>
                        </a:p>
                      </a:txBody>
                      <a:tcPr marL="9525" marR="9525" marT="9525" marB="0" anchor="b"/>
                    </a:tc>
                    <a:tc>
                      <a:txBody>
                        <a:bodyPr/>
                        <a:lstStyle/>
                        <a:p>
                          <a:pPr algn="ctr" fontAlgn="b"/>
                          <a:r>
                            <a:rPr lang="en-IN" sz="1800" b="0" i="0" u="none" strike="noStrike">
                              <a:solidFill>
                                <a:srgbClr val="000000"/>
                              </a:solidFill>
                              <a:effectLst/>
                              <a:latin typeface="+mn-lt"/>
                            </a:rPr>
                            <a:t>241409</a:t>
                          </a:r>
                        </a:p>
                      </a:txBody>
                      <a:tcPr marL="9525" marR="9525" marT="9525" marB="0" anchor="b"/>
                    </a:tc>
                  </a:tr>
                  <a:tr h="370840">
                    <a:tc>
                      <a:txBody>
                        <a:bodyPr/>
                        <a:lstStyle/>
                        <a:p>
                          <a:pPr algn="ctr" fontAlgn="b"/>
                          <a:r>
                            <a:rPr lang="en-IN" sz="1800" b="0" i="0" u="none" strike="noStrike" dirty="0">
                              <a:solidFill>
                                <a:srgbClr val="000000"/>
                              </a:solidFill>
                              <a:effectLst/>
                              <a:latin typeface="+mn-lt"/>
                            </a:rPr>
                            <a:t>20</a:t>
                          </a:r>
                        </a:p>
                      </a:txBody>
                      <a:tcPr marL="9525" marR="9525" marT="9525" marB="0" anchor="b"/>
                    </a:tc>
                    <a:tc>
                      <a:txBody>
                        <a:bodyPr/>
                        <a:lstStyle/>
                        <a:p>
                          <a:pPr algn="ctr" fontAlgn="b"/>
                          <a:r>
                            <a:rPr lang="en-IN" sz="1800" b="0" i="0" u="none" strike="noStrike" dirty="0">
                              <a:solidFill>
                                <a:srgbClr val="000000"/>
                              </a:solidFill>
                              <a:effectLst/>
                              <a:latin typeface="+mn-lt"/>
                            </a:rPr>
                            <a:t>1578</a:t>
                          </a:r>
                        </a:p>
                      </a:txBody>
                      <a:tcPr marL="9525" marR="9525" marT="9525" marB="0" anchor="b"/>
                    </a:tc>
                    <a:tc>
                      <a:txBody>
                        <a:bodyPr/>
                        <a:lstStyle/>
                        <a:p>
                          <a:pPr algn="ctr" fontAlgn="b"/>
                          <a:r>
                            <a:rPr lang="en-IN" sz="1800" b="0" i="0" u="none" strike="noStrike" dirty="0">
                              <a:solidFill>
                                <a:srgbClr val="000000"/>
                              </a:solidFill>
                              <a:effectLst/>
                              <a:latin typeface="+mn-lt"/>
                            </a:rPr>
                            <a:t>3311</a:t>
                          </a:r>
                        </a:p>
                      </a:txBody>
                      <a:tcPr marL="9525" marR="9525" marT="9525" marB="0" anchor="b"/>
                    </a:tc>
                    <a:tc>
                      <a:txBody>
                        <a:bodyPr/>
                        <a:lstStyle/>
                        <a:p>
                          <a:pPr algn="ctr" fontAlgn="b"/>
                          <a:r>
                            <a:rPr lang="en-IN" sz="1800" b="0" i="0" u="none" strike="noStrike" dirty="0">
                              <a:solidFill>
                                <a:srgbClr val="000000"/>
                              </a:solidFill>
                              <a:effectLst/>
                              <a:latin typeface="+mn-lt"/>
                            </a:rPr>
                            <a:t>16359</a:t>
                          </a:r>
                        </a:p>
                      </a:txBody>
                      <a:tcPr marL="9525" marR="9525" marT="9525" marB="0" anchor="b"/>
                    </a:tc>
                    <a:tc>
                      <a:txBody>
                        <a:bodyPr/>
                        <a:lstStyle/>
                        <a:p>
                          <a:pPr algn="ctr" fontAlgn="b"/>
                          <a:r>
                            <a:rPr lang="en-IN" sz="1800" b="0" i="0" u="none" strike="noStrike">
                              <a:solidFill>
                                <a:srgbClr val="000000"/>
                              </a:solidFill>
                              <a:effectLst/>
                              <a:latin typeface="+mn-lt"/>
                            </a:rPr>
                            <a:t>21212</a:t>
                          </a:r>
                        </a:p>
                      </a:txBody>
                      <a:tcPr marL="9525" marR="9525" marT="9525" marB="0" anchor="b"/>
                    </a:tc>
                    <a:tc>
                      <a:txBody>
                        <a:bodyPr/>
                        <a:lstStyle/>
                        <a:p>
                          <a:pPr algn="ctr" fontAlgn="b"/>
                          <a:r>
                            <a:rPr lang="en-IN" sz="1800" b="0" i="0" u="none" strike="noStrike">
                              <a:solidFill>
                                <a:srgbClr val="000000"/>
                              </a:solidFill>
                              <a:effectLst/>
                              <a:latin typeface="+mn-lt"/>
                            </a:rPr>
                            <a:t>91575</a:t>
                          </a:r>
                        </a:p>
                      </a:txBody>
                      <a:tcPr marL="9525" marR="9525" marT="9525" marB="0" anchor="b"/>
                    </a:tc>
                    <a:tc>
                      <a:txBody>
                        <a:bodyPr/>
                        <a:lstStyle/>
                        <a:p>
                          <a:pPr algn="ctr" fontAlgn="b"/>
                          <a:r>
                            <a:rPr lang="en-IN" sz="1800" b="0" i="0" u="none" strike="noStrike">
                              <a:solidFill>
                                <a:srgbClr val="000000"/>
                              </a:solidFill>
                              <a:effectLst/>
                              <a:latin typeface="+mn-lt"/>
                            </a:rPr>
                            <a:t>348980</a:t>
                          </a:r>
                        </a:p>
                      </a:txBody>
                      <a:tcPr marL="9525" marR="9525" marT="9525" marB="0" anchor="b"/>
                    </a:tc>
                    <a:tc>
                      <a:txBody>
                        <a:bodyPr/>
                        <a:lstStyle/>
                        <a:p>
                          <a:pPr algn="ctr" fontAlgn="b"/>
                          <a:r>
                            <a:rPr lang="en-IN" sz="1800" b="0" i="0" u="none" strike="noStrike">
                              <a:solidFill>
                                <a:srgbClr val="000000"/>
                              </a:solidFill>
                              <a:effectLst/>
                              <a:latin typeface="+mn-lt"/>
                            </a:rPr>
                            <a:t>469198</a:t>
                          </a:r>
                        </a:p>
                      </a:txBody>
                      <a:tcPr marL="9525" marR="9525" marT="9525" marB="0" anchor="b"/>
                    </a:tc>
                  </a:tr>
                  <a:tr h="370840">
                    <a:tc>
                      <a:txBody>
                        <a:bodyPr/>
                        <a:lstStyle/>
                        <a:p>
                          <a:pPr algn="ctr" fontAlgn="b"/>
                          <a:r>
                            <a:rPr lang="en-IN" sz="1800" b="0" i="0" u="none" strike="noStrike">
                              <a:solidFill>
                                <a:srgbClr val="000000"/>
                              </a:solidFill>
                              <a:effectLst/>
                              <a:latin typeface="+mn-lt"/>
                            </a:rPr>
                            <a:t>40</a:t>
                          </a:r>
                        </a:p>
                      </a:txBody>
                      <a:tcPr marL="9525" marR="9525" marT="9525" marB="0" anchor="b"/>
                    </a:tc>
                    <a:tc>
                      <a:txBody>
                        <a:bodyPr/>
                        <a:lstStyle/>
                        <a:p>
                          <a:pPr algn="ctr" fontAlgn="b"/>
                          <a:r>
                            <a:rPr lang="en-IN" sz="1800" b="0" i="0" u="none" strike="noStrike" dirty="0">
                              <a:solidFill>
                                <a:srgbClr val="000000"/>
                              </a:solidFill>
                              <a:effectLst/>
                              <a:latin typeface="+mn-lt"/>
                            </a:rPr>
                            <a:t>2932</a:t>
                          </a:r>
                        </a:p>
                      </a:txBody>
                      <a:tcPr marL="9525" marR="9525" marT="9525" marB="0" anchor="b"/>
                    </a:tc>
                    <a:tc>
                      <a:txBody>
                        <a:bodyPr/>
                        <a:lstStyle/>
                        <a:p>
                          <a:pPr algn="ctr" fontAlgn="b"/>
                          <a:r>
                            <a:rPr lang="en-IN" sz="1800" b="0" i="0" u="none" strike="noStrike" dirty="0">
                              <a:solidFill>
                                <a:srgbClr val="000000"/>
                              </a:solidFill>
                              <a:effectLst/>
                              <a:latin typeface="+mn-lt"/>
                            </a:rPr>
                            <a:t>7042</a:t>
                          </a:r>
                        </a:p>
                      </a:txBody>
                      <a:tcPr marL="9525" marR="9525" marT="9525" marB="0" anchor="b"/>
                    </a:tc>
                    <a:tc>
                      <a:txBody>
                        <a:bodyPr/>
                        <a:lstStyle/>
                        <a:p>
                          <a:pPr algn="ctr" fontAlgn="b"/>
                          <a:r>
                            <a:rPr lang="en-IN" sz="1800" b="0" i="0" u="none" strike="noStrike">
                              <a:solidFill>
                                <a:srgbClr val="000000"/>
                              </a:solidFill>
                              <a:effectLst/>
                              <a:latin typeface="+mn-lt"/>
                            </a:rPr>
                            <a:t>36787</a:t>
                          </a:r>
                        </a:p>
                      </a:txBody>
                      <a:tcPr marL="9525" marR="9525" marT="9525" marB="0" anchor="b"/>
                    </a:tc>
                    <a:tc>
                      <a:txBody>
                        <a:bodyPr/>
                        <a:lstStyle/>
                        <a:p>
                          <a:pPr algn="ctr" fontAlgn="b"/>
                          <a:r>
                            <a:rPr lang="en-IN" sz="1800" b="0" i="0" u="none" strike="noStrike">
                              <a:solidFill>
                                <a:srgbClr val="000000"/>
                              </a:solidFill>
                              <a:effectLst/>
                              <a:latin typeface="+mn-lt"/>
                            </a:rPr>
                            <a:t>47798</a:t>
                          </a:r>
                        </a:p>
                      </a:txBody>
                      <a:tcPr marL="9525" marR="9525" marT="9525" marB="0" anchor="b"/>
                    </a:tc>
                    <a:tc>
                      <a:txBody>
                        <a:bodyPr/>
                        <a:lstStyle/>
                        <a:p>
                          <a:pPr algn="ctr" fontAlgn="b"/>
                          <a:r>
                            <a:rPr lang="en-IN" sz="1800" b="0" i="0" u="none" strike="noStrike">
                              <a:solidFill>
                                <a:srgbClr val="000000"/>
                              </a:solidFill>
                              <a:effectLst/>
                              <a:latin typeface="+mn-lt"/>
                            </a:rPr>
                            <a:t>181020</a:t>
                          </a:r>
                        </a:p>
                      </a:txBody>
                      <a:tcPr marL="9525" marR="9525" marT="9525" marB="0" anchor="b"/>
                    </a:tc>
                    <a:tc>
                      <a:txBody>
                        <a:bodyPr/>
                        <a:lstStyle/>
                        <a:p>
                          <a:pPr algn="ctr" fontAlgn="b"/>
                          <a:r>
                            <a:rPr lang="en-IN" sz="1800" b="0" i="0" u="none" strike="noStrike">
                              <a:solidFill>
                                <a:srgbClr val="000000"/>
                              </a:solidFill>
                              <a:effectLst/>
                              <a:latin typeface="+mn-lt"/>
                            </a:rPr>
                            <a:t>714290</a:t>
                          </a:r>
                        </a:p>
                      </a:txBody>
                      <a:tcPr marL="9525" marR="9525" marT="9525" marB="0" anchor="b"/>
                    </a:tc>
                    <a:tc>
                      <a:txBody>
                        <a:bodyPr/>
                        <a:lstStyle/>
                        <a:p>
                          <a:pPr algn="ctr" fontAlgn="b"/>
                          <a:r>
                            <a:rPr lang="en-IN" sz="1800" b="0" i="0" u="none" strike="noStrike">
                              <a:solidFill>
                                <a:srgbClr val="000000"/>
                              </a:solidFill>
                              <a:effectLst/>
                              <a:latin typeface="+mn-lt"/>
                            </a:rPr>
                            <a:t>841570</a:t>
                          </a:r>
                        </a:p>
                      </a:txBody>
                      <a:tcPr marL="9525" marR="9525" marT="9525" marB="0" anchor="b"/>
                    </a:tc>
                  </a:tr>
                  <a:tr h="370840">
                    <a:tc>
                      <a:txBody>
                        <a:bodyPr/>
                        <a:lstStyle/>
                        <a:p>
                          <a:pPr algn="ctr" fontAlgn="b"/>
                          <a:r>
                            <a:rPr lang="en-IN" sz="1800" b="0" i="0" u="none" strike="noStrike">
                              <a:solidFill>
                                <a:srgbClr val="000000"/>
                              </a:solidFill>
                              <a:effectLst/>
                              <a:latin typeface="+mn-lt"/>
                            </a:rPr>
                            <a:t>60</a:t>
                          </a:r>
                        </a:p>
                      </a:txBody>
                      <a:tcPr marL="9525" marR="9525" marT="9525" marB="0" anchor="b"/>
                    </a:tc>
                    <a:tc>
                      <a:txBody>
                        <a:bodyPr/>
                        <a:lstStyle/>
                        <a:p>
                          <a:pPr algn="ctr" fontAlgn="b"/>
                          <a:r>
                            <a:rPr lang="en-IN" sz="1800" b="0" i="0" u="none" strike="noStrike">
                              <a:solidFill>
                                <a:srgbClr val="000000"/>
                              </a:solidFill>
                              <a:effectLst/>
                              <a:latin typeface="+mn-lt"/>
                            </a:rPr>
                            <a:t>4514</a:t>
                          </a:r>
                        </a:p>
                      </a:txBody>
                      <a:tcPr marL="9525" marR="9525" marT="9525" marB="0" anchor="b"/>
                    </a:tc>
                    <a:tc>
                      <a:txBody>
                        <a:bodyPr/>
                        <a:lstStyle/>
                        <a:p>
                          <a:pPr algn="ctr" fontAlgn="b"/>
                          <a:r>
                            <a:rPr lang="en-IN" sz="1800" b="0" i="0" u="none" strike="noStrike" dirty="0">
                              <a:solidFill>
                                <a:srgbClr val="000000"/>
                              </a:solidFill>
                              <a:effectLst/>
                              <a:latin typeface="+mn-lt"/>
                            </a:rPr>
                            <a:t>11037</a:t>
                          </a:r>
                        </a:p>
                      </a:txBody>
                      <a:tcPr marL="9525" marR="9525" marT="9525" marB="0" anchor="b"/>
                    </a:tc>
                    <a:tc>
                      <a:txBody>
                        <a:bodyPr/>
                        <a:lstStyle/>
                        <a:p>
                          <a:pPr algn="ctr" fontAlgn="b"/>
                          <a:r>
                            <a:rPr lang="en-IN" sz="1800" b="0" i="0" u="none" strike="noStrike" dirty="0">
                              <a:solidFill>
                                <a:srgbClr val="000000"/>
                              </a:solidFill>
                              <a:effectLst/>
                              <a:latin typeface="+mn-lt"/>
                            </a:rPr>
                            <a:t>48377</a:t>
                          </a:r>
                        </a:p>
                      </a:txBody>
                      <a:tcPr marL="9525" marR="9525" marT="9525" marB="0" anchor="b"/>
                    </a:tc>
                    <a:tc>
                      <a:txBody>
                        <a:bodyPr/>
                        <a:lstStyle/>
                        <a:p>
                          <a:pPr algn="ctr" fontAlgn="b"/>
                          <a:r>
                            <a:rPr lang="en-IN" sz="1800" b="0" i="0" u="none" strike="noStrike">
                              <a:solidFill>
                                <a:srgbClr val="000000"/>
                              </a:solidFill>
                              <a:effectLst/>
                              <a:latin typeface="+mn-lt"/>
                            </a:rPr>
                            <a:t>75825</a:t>
                          </a:r>
                        </a:p>
                      </a:txBody>
                      <a:tcPr marL="9525" marR="9525" marT="9525" marB="0" anchor="b"/>
                    </a:tc>
                    <a:tc>
                      <a:txBody>
                        <a:bodyPr/>
                        <a:lstStyle/>
                        <a:p>
                          <a:pPr algn="ctr" fontAlgn="b"/>
                          <a:r>
                            <a:rPr lang="en-IN" sz="1800" b="0" i="0" u="none" strike="noStrike">
                              <a:solidFill>
                                <a:srgbClr val="000000"/>
                              </a:solidFill>
                              <a:effectLst/>
                              <a:latin typeface="+mn-lt"/>
                            </a:rPr>
                            <a:t>255496</a:t>
                          </a:r>
                        </a:p>
                      </a:txBody>
                      <a:tcPr marL="9525" marR="9525" marT="9525" marB="0" anchor="b"/>
                    </a:tc>
                    <a:tc>
                      <a:txBody>
                        <a:bodyPr/>
                        <a:lstStyle/>
                        <a:p>
                          <a:pPr algn="ctr" fontAlgn="b"/>
                          <a:r>
                            <a:rPr lang="en-IN" sz="1800" b="0" i="0" u="none" strike="noStrike">
                              <a:solidFill>
                                <a:srgbClr val="000000"/>
                              </a:solidFill>
                              <a:effectLst/>
                              <a:latin typeface="+mn-lt"/>
                            </a:rPr>
                            <a:t>1088511</a:t>
                          </a:r>
                        </a:p>
                      </a:txBody>
                      <a:tcPr marL="9525" marR="9525" marT="9525" marB="0" anchor="b"/>
                    </a:tc>
                    <a:tc>
                      <a:txBody>
                        <a:bodyPr/>
                        <a:lstStyle/>
                        <a:p>
                          <a:pPr algn="ctr" fontAlgn="b"/>
                          <a:r>
                            <a:rPr lang="en-IN" sz="1800" b="0" i="0" u="none" strike="noStrike">
                              <a:solidFill>
                                <a:srgbClr val="000000"/>
                              </a:solidFill>
                              <a:effectLst/>
                              <a:latin typeface="+mn-lt"/>
                            </a:rPr>
                            <a:t>1255223</a:t>
                          </a:r>
                        </a:p>
                      </a:txBody>
                      <a:tcPr marL="9525" marR="9525" marT="9525" marB="0" anchor="b"/>
                    </a:tc>
                  </a:tr>
                  <a:tr h="370840">
                    <a:tc>
                      <a:txBody>
                        <a:bodyPr/>
                        <a:lstStyle/>
                        <a:p>
                          <a:pPr algn="ctr" fontAlgn="b"/>
                          <a:r>
                            <a:rPr lang="en-IN" sz="1800" b="0" i="0" u="none" strike="noStrike">
                              <a:solidFill>
                                <a:srgbClr val="000000"/>
                              </a:solidFill>
                              <a:effectLst/>
                              <a:latin typeface="+mn-lt"/>
                            </a:rPr>
                            <a:t>80</a:t>
                          </a:r>
                        </a:p>
                      </a:txBody>
                      <a:tcPr marL="9525" marR="9525" marT="9525" marB="0" anchor="b"/>
                    </a:tc>
                    <a:tc>
                      <a:txBody>
                        <a:bodyPr/>
                        <a:lstStyle/>
                        <a:p>
                          <a:pPr algn="ctr" fontAlgn="b"/>
                          <a:r>
                            <a:rPr lang="en-IN" sz="1800" b="0" i="0" u="none" strike="noStrike">
                              <a:solidFill>
                                <a:srgbClr val="000000"/>
                              </a:solidFill>
                              <a:effectLst/>
                              <a:latin typeface="+mn-lt"/>
                            </a:rPr>
                            <a:t>6018</a:t>
                          </a:r>
                        </a:p>
                      </a:txBody>
                      <a:tcPr marL="9525" marR="9525" marT="9525" marB="0" anchor="b"/>
                    </a:tc>
                    <a:tc>
                      <a:txBody>
                        <a:bodyPr/>
                        <a:lstStyle/>
                        <a:p>
                          <a:pPr algn="ctr" fontAlgn="b"/>
                          <a:r>
                            <a:rPr lang="en-IN" sz="1800" b="0" i="0" u="none" strike="noStrike">
                              <a:solidFill>
                                <a:srgbClr val="000000"/>
                              </a:solidFill>
                              <a:effectLst/>
                              <a:latin typeface="+mn-lt"/>
                            </a:rPr>
                            <a:t>14257</a:t>
                          </a:r>
                        </a:p>
                      </a:txBody>
                      <a:tcPr marL="9525" marR="9525" marT="9525" marB="0" anchor="b"/>
                    </a:tc>
                    <a:tc>
                      <a:txBody>
                        <a:bodyPr/>
                        <a:lstStyle/>
                        <a:p>
                          <a:pPr algn="ctr" fontAlgn="b"/>
                          <a:r>
                            <a:rPr lang="en-IN" sz="1800" b="0" i="0" u="none" strike="noStrike" dirty="0">
                              <a:solidFill>
                                <a:srgbClr val="000000"/>
                              </a:solidFill>
                              <a:effectLst/>
                              <a:latin typeface="+mn-lt"/>
                            </a:rPr>
                            <a:t>62922</a:t>
                          </a:r>
                        </a:p>
                      </a:txBody>
                      <a:tcPr marL="9525" marR="9525" marT="9525" marB="0" anchor="b"/>
                    </a:tc>
                    <a:tc>
                      <a:txBody>
                        <a:bodyPr/>
                        <a:lstStyle/>
                        <a:p>
                          <a:pPr algn="ctr" fontAlgn="b"/>
                          <a:r>
                            <a:rPr lang="en-IN" sz="1800" b="0" i="0" u="none" strike="noStrike" dirty="0">
                              <a:solidFill>
                                <a:srgbClr val="000000"/>
                              </a:solidFill>
                              <a:effectLst/>
                              <a:latin typeface="+mn-lt"/>
                            </a:rPr>
                            <a:t>106550</a:t>
                          </a:r>
                        </a:p>
                      </a:txBody>
                      <a:tcPr marL="9525" marR="9525" marT="9525" marB="0" anchor="b"/>
                    </a:tc>
                    <a:tc>
                      <a:txBody>
                        <a:bodyPr/>
                        <a:lstStyle/>
                        <a:p>
                          <a:pPr algn="ctr" fontAlgn="b"/>
                          <a:r>
                            <a:rPr lang="en-IN" sz="1800" b="0" i="0" u="none" strike="noStrike">
                              <a:solidFill>
                                <a:srgbClr val="000000"/>
                              </a:solidFill>
                              <a:effectLst/>
                              <a:latin typeface="+mn-lt"/>
                            </a:rPr>
                            <a:t>335870</a:t>
                          </a:r>
                        </a:p>
                      </a:txBody>
                      <a:tcPr marL="9525" marR="9525" marT="9525" marB="0" anchor="b"/>
                    </a:tc>
                    <a:tc>
                      <a:txBody>
                        <a:bodyPr/>
                        <a:lstStyle/>
                        <a:p>
                          <a:pPr algn="ctr" fontAlgn="b"/>
                          <a:r>
                            <a:rPr lang="en-IN" sz="1800" b="0" i="0" u="none" strike="noStrike">
                              <a:solidFill>
                                <a:srgbClr val="000000"/>
                              </a:solidFill>
                              <a:effectLst/>
                              <a:latin typeface="+mn-lt"/>
                            </a:rPr>
                            <a:t>1511451</a:t>
                          </a:r>
                        </a:p>
                      </a:txBody>
                      <a:tcPr marL="9525" marR="9525" marT="9525" marB="0" anchor="b"/>
                    </a:tc>
                    <a:tc>
                      <a:txBody>
                        <a:bodyPr/>
                        <a:lstStyle/>
                        <a:p>
                          <a:pPr algn="ctr" fontAlgn="b"/>
                          <a:r>
                            <a:rPr lang="en-IN" sz="1800" b="0" i="0" u="none" strike="noStrike">
                              <a:solidFill>
                                <a:srgbClr val="000000"/>
                              </a:solidFill>
                              <a:effectLst/>
                              <a:latin typeface="+mn-lt"/>
                            </a:rPr>
                            <a:t>1600618</a:t>
                          </a:r>
                        </a:p>
                      </a:txBody>
                      <a:tcPr marL="9525" marR="9525" marT="9525" marB="0" anchor="b"/>
                    </a:tc>
                  </a:tr>
                  <a:tr h="370840">
                    <a:tc>
                      <a:txBody>
                        <a:bodyPr/>
                        <a:lstStyle/>
                        <a:p>
                          <a:pPr algn="ctr" fontAlgn="b"/>
                          <a:r>
                            <a:rPr lang="en-IN" sz="1800" b="0" i="0" u="none" strike="noStrike">
                              <a:solidFill>
                                <a:srgbClr val="000000"/>
                              </a:solidFill>
                              <a:effectLst/>
                              <a:latin typeface="+mn-lt"/>
                            </a:rPr>
                            <a:t>100</a:t>
                          </a:r>
                        </a:p>
                      </a:txBody>
                      <a:tcPr marL="9525" marR="9525" marT="9525" marB="0" anchor="b"/>
                    </a:tc>
                    <a:tc>
                      <a:txBody>
                        <a:bodyPr/>
                        <a:lstStyle/>
                        <a:p>
                          <a:pPr algn="ctr" fontAlgn="b"/>
                          <a:r>
                            <a:rPr lang="en-IN" sz="1800" b="0" i="0" u="none" strike="noStrike">
                              <a:solidFill>
                                <a:srgbClr val="000000"/>
                              </a:solidFill>
                              <a:effectLst/>
                              <a:latin typeface="+mn-lt"/>
                            </a:rPr>
                            <a:t>7691</a:t>
                          </a:r>
                        </a:p>
                      </a:txBody>
                      <a:tcPr marL="9525" marR="9525" marT="9525" marB="0" anchor="b"/>
                    </a:tc>
                    <a:tc>
                      <a:txBody>
                        <a:bodyPr/>
                        <a:lstStyle/>
                        <a:p>
                          <a:pPr algn="ctr" fontAlgn="b"/>
                          <a:r>
                            <a:rPr lang="en-IN" sz="1800" b="0" i="0" u="none" strike="noStrike">
                              <a:solidFill>
                                <a:srgbClr val="000000"/>
                              </a:solidFill>
                              <a:effectLst/>
                              <a:latin typeface="+mn-lt"/>
                            </a:rPr>
                            <a:t>18312</a:t>
                          </a:r>
                        </a:p>
                      </a:txBody>
                      <a:tcPr marL="9525" marR="9525" marT="9525" marB="0" anchor="b"/>
                    </a:tc>
                    <a:tc>
                      <a:txBody>
                        <a:bodyPr/>
                        <a:lstStyle/>
                        <a:p>
                          <a:pPr algn="ctr" fontAlgn="b"/>
                          <a:r>
                            <a:rPr lang="en-IN" sz="1800" b="0" i="0" u="none" strike="noStrike">
                              <a:solidFill>
                                <a:srgbClr val="000000"/>
                              </a:solidFill>
                              <a:effectLst/>
                              <a:latin typeface="+mn-lt"/>
                            </a:rPr>
                            <a:t>79029</a:t>
                          </a:r>
                        </a:p>
                      </a:txBody>
                      <a:tcPr marL="9525" marR="9525" marT="9525" marB="0" anchor="b"/>
                    </a:tc>
                    <a:tc>
                      <a:txBody>
                        <a:bodyPr/>
                        <a:lstStyle/>
                        <a:p>
                          <a:pPr algn="ctr" fontAlgn="b"/>
                          <a:r>
                            <a:rPr lang="en-IN" sz="1800" b="0" i="0" u="none" strike="noStrike" dirty="0">
                              <a:solidFill>
                                <a:srgbClr val="000000"/>
                              </a:solidFill>
                              <a:effectLst/>
                              <a:latin typeface="+mn-lt"/>
                            </a:rPr>
                            <a:t>128562</a:t>
                          </a:r>
                        </a:p>
                      </a:txBody>
                      <a:tcPr marL="9525" marR="9525" marT="9525" marB="0" anchor="b"/>
                    </a:tc>
                    <a:tc>
                      <a:txBody>
                        <a:bodyPr/>
                        <a:lstStyle/>
                        <a:p>
                          <a:pPr algn="ctr" fontAlgn="b"/>
                          <a:r>
                            <a:rPr lang="en-IN" sz="1800" b="0" i="0" u="none" strike="noStrike" dirty="0">
                              <a:solidFill>
                                <a:srgbClr val="000000"/>
                              </a:solidFill>
                              <a:effectLst/>
                              <a:latin typeface="+mn-lt"/>
                            </a:rPr>
                            <a:t>447797</a:t>
                          </a:r>
                        </a:p>
                      </a:txBody>
                      <a:tcPr marL="9525" marR="9525" marT="9525" marB="0" anchor="b"/>
                    </a:tc>
                    <a:tc>
                      <a:txBody>
                        <a:bodyPr/>
                        <a:lstStyle/>
                        <a:p>
                          <a:pPr algn="ctr" fontAlgn="b"/>
                          <a:r>
                            <a:rPr lang="en-IN" sz="1800" b="0" i="0" u="none" strike="noStrike" dirty="0">
                              <a:solidFill>
                                <a:srgbClr val="000000"/>
                              </a:solidFill>
                              <a:effectLst/>
                              <a:latin typeface="+mn-lt"/>
                            </a:rPr>
                            <a:t>1851787</a:t>
                          </a:r>
                        </a:p>
                      </a:txBody>
                      <a:tcPr marL="9525" marR="9525" marT="9525" marB="0" anchor="b"/>
                    </a:tc>
                    <a:tc>
                      <a:txBody>
                        <a:bodyPr/>
                        <a:lstStyle/>
                        <a:p>
                          <a:pPr algn="ctr" fontAlgn="b"/>
                          <a:r>
                            <a:rPr lang="en-IN" sz="1800" b="0" i="0" u="none" strike="noStrike" dirty="0">
                              <a:solidFill>
                                <a:srgbClr val="000000"/>
                              </a:solidFill>
                              <a:effectLst/>
                              <a:latin typeface="+mn-lt"/>
                            </a:rPr>
                            <a:t>1979479</a:t>
                          </a:r>
                        </a:p>
                      </a:txBody>
                      <a:tcPr marL="9525" marR="9525" marT="9525" marB="0" anchor="b"/>
                    </a:tc>
                  </a:tr>
                </a:tbl>
              </a:graphicData>
            </a:graphic>
          </p:graphicFrame>
        </mc:Fallback>
      </mc:AlternateContent>
      <p:sp>
        <p:nvSpPr>
          <p:cNvPr id="4" name="TextBox 3"/>
          <p:cNvSpPr txBox="1"/>
          <p:nvPr/>
        </p:nvSpPr>
        <p:spPr>
          <a:xfrm>
            <a:off x="441960" y="6065520"/>
            <a:ext cx="7970520" cy="369332"/>
          </a:xfrm>
          <a:prstGeom prst="rect">
            <a:avLst/>
          </a:prstGeom>
          <a:noFill/>
        </p:spPr>
        <p:txBody>
          <a:bodyPr wrap="square" rtlCol="0">
            <a:spAutoFit/>
          </a:bodyPr>
          <a:lstStyle/>
          <a:p>
            <a:pPr algn="ctr"/>
            <a:r>
              <a:rPr lang="en-IN" b="1" dirty="0" smtClean="0"/>
              <a:t>Table 2: Number of matches for a given query and percentage of candidate nodes</a:t>
            </a:r>
            <a:endParaRPr lang="en-IN" b="1" dirty="0"/>
          </a:p>
        </p:txBody>
      </p:sp>
    </p:spTree>
    <p:extLst>
      <p:ext uri="{BB962C8B-B14F-4D97-AF65-F5344CB8AC3E}">
        <p14:creationId xmlns:p14="http://schemas.microsoft.com/office/powerpoint/2010/main" val="609549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90901"/>
            <a:ext cx="9144000" cy="7570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Experiment: Synthetic Dataset</a:t>
            </a:r>
            <a:endParaRPr lang="en-US" b="1" dirty="0">
              <a:solidFill>
                <a:srgbClr val="FF0000"/>
              </a:solidFill>
            </a:endParaRPr>
          </a:p>
        </p:txBody>
      </p:sp>
      <p:sp>
        <p:nvSpPr>
          <p:cNvPr id="3" name="TextBox 2"/>
          <p:cNvSpPr txBox="1"/>
          <p:nvPr/>
        </p:nvSpPr>
        <p:spPr>
          <a:xfrm>
            <a:off x="182880" y="1125415"/>
            <a:ext cx="8384345" cy="461665"/>
          </a:xfrm>
          <a:prstGeom prst="rect">
            <a:avLst/>
          </a:prstGeom>
          <a:noFill/>
        </p:spPr>
        <p:txBody>
          <a:bodyPr wrap="square" rtlCol="0">
            <a:spAutoFit/>
          </a:bodyPr>
          <a:lstStyle/>
          <a:p>
            <a:r>
              <a:rPr lang="en-IN" sz="2400" b="1" dirty="0"/>
              <a:t>Query Execution Time Comparison:</a:t>
            </a:r>
          </a:p>
        </p:txBody>
      </p:sp>
      <p:graphicFrame>
        <p:nvGraphicFramePr>
          <p:cNvPr id="4" name="Chart 3"/>
          <p:cNvGraphicFramePr>
            <a:graphicFrameLocks/>
          </p:cNvGraphicFramePr>
          <p:nvPr>
            <p:extLst>
              <p:ext uri="{D42A27DB-BD31-4B8C-83A1-F6EECF244321}">
                <p14:modId xmlns:p14="http://schemas.microsoft.com/office/powerpoint/2010/main" val="658159545"/>
              </p:ext>
            </p:extLst>
          </p:nvPr>
        </p:nvGraphicFramePr>
        <p:xfrm>
          <a:off x="1389186" y="1955409"/>
          <a:ext cx="6587196" cy="4234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4045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296"/>
            <a:ext cx="9144000" cy="7570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Experiment: Synthetic Dataset</a:t>
            </a:r>
            <a:endParaRPr lang="en-US" b="1" dirty="0">
              <a:solidFill>
                <a:srgbClr val="FF0000"/>
              </a:solidFill>
            </a:endParaRPr>
          </a:p>
        </p:txBody>
      </p:sp>
      <p:sp>
        <p:nvSpPr>
          <p:cNvPr id="3" name="TextBox 2"/>
          <p:cNvSpPr txBox="1"/>
          <p:nvPr/>
        </p:nvSpPr>
        <p:spPr>
          <a:xfrm>
            <a:off x="253217" y="757093"/>
            <a:ext cx="3457136" cy="461665"/>
          </a:xfrm>
          <a:prstGeom prst="rect">
            <a:avLst/>
          </a:prstGeom>
          <a:noFill/>
        </p:spPr>
        <p:txBody>
          <a:bodyPr wrap="square" rtlCol="0">
            <a:spAutoFit/>
          </a:bodyPr>
          <a:lstStyle/>
          <a:p>
            <a:r>
              <a:rPr lang="en-IN" sz="2400" b="1" dirty="0" smtClean="0"/>
              <a:t>Accuracy Comparison:</a:t>
            </a:r>
            <a:endParaRPr lang="en-IN" sz="2400" b="1" dirty="0"/>
          </a:p>
        </p:txBody>
      </p:sp>
      <p:graphicFrame>
        <p:nvGraphicFramePr>
          <p:cNvPr id="10" name="Chart 9"/>
          <p:cNvGraphicFramePr>
            <a:graphicFrameLocks/>
          </p:cNvGraphicFramePr>
          <p:nvPr>
            <p:extLst>
              <p:ext uri="{D42A27DB-BD31-4B8C-83A1-F6EECF244321}">
                <p14:modId xmlns:p14="http://schemas.microsoft.com/office/powerpoint/2010/main" val="859035690"/>
              </p:ext>
            </p:extLst>
          </p:nvPr>
        </p:nvGraphicFramePr>
        <p:xfrm>
          <a:off x="0" y="3710354"/>
          <a:ext cx="4712677" cy="32842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410357902"/>
              </p:ext>
            </p:extLst>
          </p:nvPr>
        </p:nvGraphicFramePr>
        <p:xfrm>
          <a:off x="4541520" y="3710353"/>
          <a:ext cx="4444218" cy="33264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4053702965"/>
              </p:ext>
            </p:extLst>
          </p:nvPr>
        </p:nvGraphicFramePr>
        <p:xfrm>
          <a:off x="3903261" y="599786"/>
          <a:ext cx="4616486" cy="318642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83014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913" y="248236"/>
            <a:ext cx="9373657" cy="655456"/>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Introduction</a:t>
            </a:r>
            <a:endParaRPr lang="en-US" dirty="0"/>
          </a:p>
        </p:txBody>
      </p:sp>
      <p:grpSp>
        <p:nvGrpSpPr>
          <p:cNvPr id="16" name="Group 15"/>
          <p:cNvGrpSpPr/>
          <p:nvPr/>
        </p:nvGrpSpPr>
        <p:grpSpPr>
          <a:xfrm>
            <a:off x="187538" y="1490513"/>
            <a:ext cx="6478865" cy="3496636"/>
            <a:chOff x="289677" y="1075661"/>
            <a:chExt cx="6478865" cy="3496636"/>
          </a:xfrm>
        </p:grpSpPr>
        <p:sp>
          <p:nvSpPr>
            <p:cNvPr id="3" name="Oval 2"/>
            <p:cNvSpPr/>
            <p:nvPr/>
          </p:nvSpPr>
          <p:spPr>
            <a:xfrm>
              <a:off x="399353" y="236569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4" name="Oval 3"/>
            <p:cNvSpPr/>
            <p:nvPr/>
          </p:nvSpPr>
          <p:spPr>
            <a:xfrm>
              <a:off x="1491911"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5" name="Oval 4"/>
            <p:cNvSpPr/>
            <p:nvPr/>
          </p:nvSpPr>
          <p:spPr>
            <a:xfrm>
              <a:off x="2584469"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6" name="Oval 5"/>
            <p:cNvSpPr/>
            <p:nvPr/>
          </p:nvSpPr>
          <p:spPr>
            <a:xfrm>
              <a:off x="3677027"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7" name="Oval 6"/>
            <p:cNvSpPr/>
            <p:nvPr/>
          </p:nvSpPr>
          <p:spPr>
            <a:xfrm>
              <a:off x="4989291" y="2371409"/>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8" name="Oval 7"/>
            <p:cNvSpPr/>
            <p:nvPr/>
          </p:nvSpPr>
          <p:spPr>
            <a:xfrm>
              <a:off x="6123606" y="236569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9" name="Oval 8"/>
            <p:cNvSpPr/>
            <p:nvPr/>
          </p:nvSpPr>
          <p:spPr>
            <a:xfrm>
              <a:off x="374391" y="3615648"/>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0" name="Oval 9"/>
            <p:cNvSpPr/>
            <p:nvPr/>
          </p:nvSpPr>
          <p:spPr>
            <a:xfrm>
              <a:off x="1482738" y="3608480"/>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1" name="Oval 10"/>
            <p:cNvSpPr/>
            <p:nvPr/>
          </p:nvSpPr>
          <p:spPr>
            <a:xfrm>
              <a:off x="2584469" y="3610627"/>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2" name="Oval 11"/>
            <p:cNvSpPr/>
            <p:nvPr/>
          </p:nvSpPr>
          <p:spPr>
            <a:xfrm>
              <a:off x="4058511" y="3602070"/>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13" name="Oval 12"/>
            <p:cNvSpPr/>
            <p:nvPr/>
          </p:nvSpPr>
          <p:spPr>
            <a:xfrm>
              <a:off x="6123605" y="3622044"/>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sp>
          <p:nvSpPr>
            <p:cNvPr id="14" name="Oval 13"/>
            <p:cNvSpPr/>
            <p:nvPr/>
          </p:nvSpPr>
          <p:spPr>
            <a:xfrm>
              <a:off x="3041669" y="107566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sp>
          <p:nvSpPr>
            <p:cNvPr id="15" name="Oval 14"/>
            <p:cNvSpPr/>
            <p:nvPr/>
          </p:nvSpPr>
          <p:spPr>
            <a:xfrm>
              <a:off x="4341258" y="107566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cxnSp>
          <p:nvCxnSpPr>
            <p:cNvPr id="20" name="Straight Connector 19"/>
            <p:cNvCxnSpPr>
              <a:stCxn id="3" idx="6"/>
              <a:endCxn id="4" idx="2"/>
            </p:cNvCxnSpPr>
            <p:nvPr/>
          </p:nvCxnSpPr>
          <p:spPr>
            <a:xfrm>
              <a:off x="940266" y="264903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4"/>
              <a:endCxn id="10" idx="0"/>
            </p:cNvCxnSpPr>
            <p:nvPr/>
          </p:nvCxnSpPr>
          <p:spPr>
            <a:xfrm flipH="1">
              <a:off x="1753195" y="2932365"/>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10" idx="2"/>
            </p:cNvCxnSpPr>
            <p:nvPr/>
          </p:nvCxnSpPr>
          <p:spPr>
            <a:xfrm flipV="1">
              <a:off x="915304" y="3891815"/>
              <a:ext cx="567434" cy="7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2023651" y="3891815"/>
              <a:ext cx="560818" cy="2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6"/>
              <a:endCxn id="5" idx="2"/>
            </p:cNvCxnSpPr>
            <p:nvPr/>
          </p:nvCxnSpPr>
          <p:spPr>
            <a:xfrm>
              <a:off x="2032824" y="264903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0"/>
              <a:endCxn id="14" idx="3"/>
            </p:cNvCxnSpPr>
            <p:nvPr/>
          </p:nvCxnSpPr>
          <p:spPr>
            <a:xfrm flipV="1">
              <a:off x="2854926" y="1559344"/>
              <a:ext cx="265958" cy="806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5"/>
              <a:endCxn id="6" idx="1"/>
            </p:cNvCxnSpPr>
            <p:nvPr/>
          </p:nvCxnSpPr>
          <p:spPr>
            <a:xfrm>
              <a:off x="3503367" y="1559344"/>
              <a:ext cx="252875" cy="889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6"/>
              <a:endCxn id="15" idx="2"/>
            </p:cNvCxnSpPr>
            <p:nvPr/>
          </p:nvCxnSpPr>
          <p:spPr>
            <a:xfrm>
              <a:off x="3582582" y="1358996"/>
              <a:ext cx="758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6"/>
              <a:endCxn id="6" idx="2"/>
            </p:cNvCxnSpPr>
            <p:nvPr/>
          </p:nvCxnSpPr>
          <p:spPr>
            <a:xfrm>
              <a:off x="3125382" y="264903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7"/>
              <a:endCxn id="15" idx="3"/>
            </p:cNvCxnSpPr>
            <p:nvPr/>
          </p:nvCxnSpPr>
          <p:spPr>
            <a:xfrm flipV="1">
              <a:off x="4138725" y="1559344"/>
              <a:ext cx="281748" cy="889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6"/>
              <a:endCxn id="7" idx="2"/>
            </p:cNvCxnSpPr>
            <p:nvPr/>
          </p:nvCxnSpPr>
          <p:spPr>
            <a:xfrm>
              <a:off x="4217940" y="2649030"/>
              <a:ext cx="771351"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5"/>
              <a:endCxn id="7" idx="1"/>
            </p:cNvCxnSpPr>
            <p:nvPr/>
          </p:nvCxnSpPr>
          <p:spPr>
            <a:xfrm>
              <a:off x="4802956" y="1559344"/>
              <a:ext cx="265550" cy="895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6"/>
              <a:endCxn id="8" idx="2"/>
            </p:cNvCxnSpPr>
            <p:nvPr/>
          </p:nvCxnSpPr>
          <p:spPr>
            <a:xfrm flipV="1">
              <a:off x="5530204" y="2649030"/>
              <a:ext cx="593402"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4"/>
              <a:endCxn id="13" idx="0"/>
            </p:cNvCxnSpPr>
            <p:nvPr/>
          </p:nvCxnSpPr>
          <p:spPr>
            <a:xfrm flipH="1">
              <a:off x="6394062" y="2932365"/>
              <a:ext cx="1" cy="68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6"/>
              <a:endCxn id="13" idx="2"/>
            </p:cNvCxnSpPr>
            <p:nvPr/>
          </p:nvCxnSpPr>
          <p:spPr>
            <a:xfrm>
              <a:off x="4599424" y="3885405"/>
              <a:ext cx="1524181" cy="19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6"/>
              <a:endCxn id="12" idx="2"/>
            </p:cNvCxnSpPr>
            <p:nvPr/>
          </p:nvCxnSpPr>
          <p:spPr>
            <a:xfrm flipV="1">
              <a:off x="3125382" y="3885405"/>
              <a:ext cx="933129" cy="8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7"/>
              <a:endCxn id="7" idx="4"/>
            </p:cNvCxnSpPr>
            <p:nvPr/>
          </p:nvCxnSpPr>
          <p:spPr>
            <a:xfrm flipV="1">
              <a:off x="4520209" y="2938079"/>
              <a:ext cx="739539" cy="746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5"/>
              <a:endCxn id="12" idx="1"/>
            </p:cNvCxnSpPr>
            <p:nvPr/>
          </p:nvCxnSpPr>
          <p:spPr>
            <a:xfrm>
              <a:off x="3046167" y="2849378"/>
              <a:ext cx="1091559" cy="835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6605" y="2880029"/>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59" name="TextBox 58"/>
            <p:cNvSpPr txBox="1"/>
            <p:nvPr/>
          </p:nvSpPr>
          <p:spPr>
            <a:xfrm>
              <a:off x="2505123" y="4202965"/>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60" name="TextBox 59"/>
            <p:cNvSpPr txBox="1"/>
            <p:nvPr/>
          </p:nvSpPr>
          <p:spPr>
            <a:xfrm>
              <a:off x="1374033" y="4180608"/>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61" name="TextBox 60"/>
            <p:cNvSpPr txBox="1"/>
            <p:nvPr/>
          </p:nvSpPr>
          <p:spPr>
            <a:xfrm>
              <a:off x="289677" y="4170334"/>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62" name="TextBox 61"/>
            <p:cNvSpPr txBox="1"/>
            <p:nvPr/>
          </p:nvSpPr>
          <p:spPr>
            <a:xfrm>
              <a:off x="4032139" y="4202965"/>
              <a:ext cx="776667" cy="369332"/>
            </a:xfrm>
            <a:prstGeom prst="rect">
              <a:avLst/>
            </a:prstGeom>
            <a:noFill/>
          </p:spPr>
          <p:txBody>
            <a:bodyPr wrap="square" rtlCol="0">
              <a:spAutoFit/>
            </a:bodyPr>
            <a:lstStyle/>
            <a:p>
              <a:r>
                <a:rPr lang="en-IN" b="1" dirty="0" smtClean="0"/>
                <a:t>X</a:t>
              </a:r>
              <a:r>
                <a:rPr lang="en-IN" b="1" baseline="-25000" dirty="0" smtClean="0"/>
                <a:t>2</a:t>
              </a:r>
              <a:r>
                <a:rPr lang="en-IN" b="1" dirty="0" smtClean="0"/>
                <a:t>, Y</a:t>
              </a:r>
              <a:r>
                <a:rPr lang="en-IN" b="1" baseline="-25000" dirty="0" smtClean="0"/>
                <a:t>2</a:t>
              </a:r>
              <a:endParaRPr lang="en-IN" b="1" baseline="-25000" dirty="0"/>
            </a:p>
          </p:txBody>
        </p:sp>
        <p:sp>
          <p:nvSpPr>
            <p:cNvPr id="63" name="TextBox 62"/>
            <p:cNvSpPr txBox="1"/>
            <p:nvPr/>
          </p:nvSpPr>
          <p:spPr>
            <a:xfrm>
              <a:off x="5983495" y="4139852"/>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64" name="TextBox 63"/>
            <p:cNvSpPr txBox="1"/>
            <p:nvPr/>
          </p:nvSpPr>
          <p:spPr>
            <a:xfrm>
              <a:off x="2479627" y="2880029"/>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65" name="TextBox 64"/>
            <p:cNvSpPr txBox="1"/>
            <p:nvPr/>
          </p:nvSpPr>
          <p:spPr>
            <a:xfrm>
              <a:off x="1373728" y="2889267"/>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66" name="TextBox 65"/>
            <p:cNvSpPr txBox="1"/>
            <p:nvPr/>
          </p:nvSpPr>
          <p:spPr>
            <a:xfrm>
              <a:off x="3587054" y="2891877"/>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67" name="TextBox 66"/>
            <p:cNvSpPr txBox="1"/>
            <p:nvPr/>
          </p:nvSpPr>
          <p:spPr>
            <a:xfrm>
              <a:off x="4900876" y="2900742"/>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68" name="TextBox 67"/>
            <p:cNvSpPr txBox="1"/>
            <p:nvPr/>
          </p:nvSpPr>
          <p:spPr>
            <a:xfrm>
              <a:off x="5991875" y="2886510"/>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69" name="TextBox 68"/>
            <p:cNvSpPr txBox="1"/>
            <p:nvPr/>
          </p:nvSpPr>
          <p:spPr>
            <a:xfrm>
              <a:off x="4431978" y="1594238"/>
              <a:ext cx="776667" cy="369332"/>
            </a:xfrm>
            <a:prstGeom prst="rect">
              <a:avLst/>
            </a:prstGeom>
            <a:noFill/>
          </p:spPr>
          <p:txBody>
            <a:bodyPr wrap="square" rtlCol="0">
              <a:spAutoFit/>
            </a:bodyPr>
            <a:lstStyle/>
            <a:p>
              <a:r>
                <a:rPr lang="en-IN" b="1" dirty="0" smtClean="0"/>
                <a:t>Y</a:t>
              </a:r>
              <a:r>
                <a:rPr lang="en-IN" b="1" baseline="-25000" dirty="0" smtClean="0"/>
                <a:t>2</a:t>
              </a:r>
              <a:endParaRPr lang="en-IN" b="1" baseline="-25000" dirty="0"/>
            </a:p>
          </p:txBody>
        </p:sp>
        <p:sp>
          <p:nvSpPr>
            <p:cNvPr id="70" name="TextBox 69"/>
            <p:cNvSpPr txBox="1"/>
            <p:nvPr/>
          </p:nvSpPr>
          <p:spPr>
            <a:xfrm>
              <a:off x="3099135" y="1622512"/>
              <a:ext cx="776667" cy="369332"/>
            </a:xfrm>
            <a:prstGeom prst="rect">
              <a:avLst/>
            </a:prstGeom>
            <a:noFill/>
          </p:spPr>
          <p:txBody>
            <a:bodyPr wrap="square" rtlCol="0">
              <a:spAutoFit/>
            </a:bodyPr>
            <a:lstStyle/>
            <a:p>
              <a:r>
                <a:rPr lang="en-IN" b="1" dirty="0" smtClean="0"/>
                <a:t>X</a:t>
              </a:r>
              <a:r>
                <a:rPr lang="en-IN" b="1" baseline="-25000" dirty="0" smtClean="0"/>
                <a:t>1</a:t>
              </a:r>
              <a:endParaRPr lang="en-IN" b="1" baseline="-25000" dirty="0"/>
            </a:p>
          </p:txBody>
        </p:sp>
      </p:grpSp>
      <p:sp>
        <p:nvSpPr>
          <p:cNvPr id="71" name="TextBox 70"/>
          <p:cNvSpPr txBox="1"/>
          <p:nvPr/>
        </p:nvSpPr>
        <p:spPr>
          <a:xfrm>
            <a:off x="-77330" y="5197845"/>
            <a:ext cx="7209990" cy="369332"/>
          </a:xfrm>
          <a:prstGeom prst="rect">
            <a:avLst/>
          </a:prstGeom>
          <a:noFill/>
        </p:spPr>
        <p:txBody>
          <a:bodyPr wrap="square" rtlCol="0">
            <a:spAutoFit/>
          </a:bodyPr>
          <a:lstStyle/>
          <a:p>
            <a:pPr algn="ctr"/>
            <a:r>
              <a:rPr lang="en-IN" b="1" dirty="0" smtClean="0"/>
              <a:t>Attributed Heterogeneous Network G </a:t>
            </a:r>
            <a:endParaRPr lang="en-IN" b="1" dirty="0"/>
          </a:p>
        </p:txBody>
      </p:sp>
      <p:grpSp>
        <p:nvGrpSpPr>
          <p:cNvPr id="17" name="Group 16"/>
          <p:cNvGrpSpPr/>
          <p:nvPr/>
        </p:nvGrpSpPr>
        <p:grpSpPr>
          <a:xfrm>
            <a:off x="7113999" y="2827233"/>
            <a:ext cx="1680695" cy="1709671"/>
            <a:chOff x="7210291" y="2365695"/>
            <a:chExt cx="1680695" cy="1709671"/>
          </a:xfrm>
        </p:grpSpPr>
        <p:sp>
          <p:nvSpPr>
            <p:cNvPr id="73" name="Oval 72"/>
            <p:cNvSpPr/>
            <p:nvPr/>
          </p:nvSpPr>
          <p:spPr>
            <a:xfrm>
              <a:off x="7210291"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74" name="Oval 73"/>
            <p:cNvSpPr/>
            <p:nvPr/>
          </p:nvSpPr>
          <p:spPr>
            <a:xfrm>
              <a:off x="8330753"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75" name="Oval 74"/>
            <p:cNvSpPr/>
            <p:nvPr/>
          </p:nvSpPr>
          <p:spPr>
            <a:xfrm>
              <a:off x="7210291" y="3508696"/>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76" name="Oval 75"/>
            <p:cNvSpPr/>
            <p:nvPr/>
          </p:nvSpPr>
          <p:spPr>
            <a:xfrm>
              <a:off x="8350073" y="3508696"/>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cxnSp>
          <p:nvCxnSpPr>
            <p:cNvPr id="77" name="Straight Connector 76"/>
            <p:cNvCxnSpPr>
              <a:stCxn id="73" idx="6"/>
              <a:endCxn id="74" idx="2"/>
            </p:cNvCxnSpPr>
            <p:nvPr/>
          </p:nvCxnSpPr>
          <p:spPr>
            <a:xfrm>
              <a:off x="7751204" y="2649030"/>
              <a:ext cx="579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4" idx="4"/>
              <a:endCxn id="76" idx="0"/>
            </p:cNvCxnSpPr>
            <p:nvPr/>
          </p:nvCxnSpPr>
          <p:spPr>
            <a:xfrm>
              <a:off x="8601210" y="2932365"/>
              <a:ext cx="1932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4"/>
              <a:endCxn id="75" idx="0"/>
            </p:cNvCxnSpPr>
            <p:nvPr/>
          </p:nvCxnSpPr>
          <p:spPr>
            <a:xfrm>
              <a:off x="7480748" y="2932365"/>
              <a:ext cx="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7266995" y="5197845"/>
            <a:ext cx="1596126" cy="369332"/>
          </a:xfrm>
          <a:prstGeom prst="rect">
            <a:avLst/>
          </a:prstGeom>
          <a:noFill/>
        </p:spPr>
        <p:txBody>
          <a:bodyPr wrap="square" rtlCol="0">
            <a:spAutoFit/>
          </a:bodyPr>
          <a:lstStyle/>
          <a:p>
            <a:r>
              <a:rPr lang="en-IN" b="1" dirty="0" smtClean="0"/>
              <a:t>Query Q</a:t>
            </a:r>
            <a:endParaRPr lang="en-IN" b="1" dirty="0"/>
          </a:p>
        </p:txBody>
      </p:sp>
    </p:spTree>
    <p:extLst>
      <p:ext uri="{BB962C8B-B14F-4D97-AF65-F5344CB8AC3E}">
        <p14:creationId xmlns:p14="http://schemas.microsoft.com/office/powerpoint/2010/main" val="450927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03709"/>
            <a:ext cx="9144000" cy="7570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Experiment: Synthetic Dataset</a:t>
            </a:r>
            <a:endParaRPr lang="en-US" b="1" dirty="0">
              <a:solidFill>
                <a:srgbClr val="FF0000"/>
              </a:solidFill>
            </a:endParaRPr>
          </a:p>
        </p:txBody>
      </p:sp>
      <p:sp>
        <p:nvSpPr>
          <p:cNvPr id="3" name="TextBox 2"/>
          <p:cNvSpPr txBox="1"/>
          <p:nvPr/>
        </p:nvSpPr>
        <p:spPr>
          <a:xfrm>
            <a:off x="182880" y="1125415"/>
            <a:ext cx="8384345" cy="461665"/>
          </a:xfrm>
          <a:prstGeom prst="rect">
            <a:avLst/>
          </a:prstGeom>
          <a:noFill/>
        </p:spPr>
        <p:txBody>
          <a:bodyPr wrap="square" rtlCol="0">
            <a:spAutoFit/>
          </a:bodyPr>
          <a:lstStyle/>
          <a:p>
            <a:r>
              <a:rPr lang="en-IN" sz="2400" b="1" dirty="0" smtClean="0"/>
              <a:t>Time vs Accuracy Comparison:</a:t>
            </a:r>
            <a:endParaRPr lang="en-IN" sz="2400" b="1" dirty="0"/>
          </a:p>
        </p:txBody>
      </p:sp>
      <p:graphicFrame>
        <p:nvGraphicFramePr>
          <p:cNvPr id="5" name="Chart 4"/>
          <p:cNvGraphicFramePr>
            <a:graphicFrameLocks/>
          </p:cNvGraphicFramePr>
          <p:nvPr>
            <p:extLst>
              <p:ext uri="{D42A27DB-BD31-4B8C-83A1-F6EECF244321}">
                <p14:modId xmlns:p14="http://schemas.microsoft.com/office/powerpoint/2010/main" val="3410924798"/>
              </p:ext>
            </p:extLst>
          </p:nvPr>
        </p:nvGraphicFramePr>
        <p:xfrm>
          <a:off x="182880" y="1727756"/>
          <a:ext cx="4247862" cy="26053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268463719"/>
              </p:ext>
            </p:extLst>
          </p:nvPr>
        </p:nvGraphicFramePr>
        <p:xfrm>
          <a:off x="2399870" y="4132658"/>
          <a:ext cx="4127092" cy="2612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2606059723"/>
              </p:ext>
            </p:extLst>
          </p:nvPr>
        </p:nvGraphicFramePr>
        <p:xfrm>
          <a:off x="4502371" y="1570443"/>
          <a:ext cx="4259849" cy="27169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2636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40187"/>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Experiment: Real Dataset</a:t>
            </a:r>
            <a:endParaRPr lang="en-US" b="1" dirty="0">
              <a:solidFill>
                <a:srgbClr val="FF0000"/>
              </a:solidFill>
            </a:endParaRPr>
          </a:p>
        </p:txBody>
      </p:sp>
      <p:sp>
        <p:nvSpPr>
          <p:cNvPr id="4" name="TextBox 3"/>
          <p:cNvSpPr txBox="1"/>
          <p:nvPr/>
        </p:nvSpPr>
        <p:spPr>
          <a:xfrm>
            <a:off x="182880" y="911687"/>
            <a:ext cx="8553157" cy="6001643"/>
          </a:xfrm>
          <a:prstGeom prst="rect">
            <a:avLst/>
          </a:prstGeom>
          <a:noFill/>
        </p:spPr>
        <p:txBody>
          <a:bodyPr wrap="square" rtlCol="0">
            <a:spAutoFit/>
          </a:bodyPr>
          <a:lstStyle/>
          <a:p>
            <a:r>
              <a:rPr lang="en-IN" sz="2400" dirty="0" smtClean="0">
                <a:solidFill>
                  <a:srgbClr val="FF0000"/>
                </a:solidFill>
              </a:rPr>
              <a:t>Four Area Network :</a:t>
            </a:r>
          </a:p>
          <a:p>
            <a:pPr marL="342900" indent="-342900">
              <a:buFont typeface="Arial" panose="020B0604020202020204" pitchFamily="34" charset="0"/>
              <a:buChar char="•"/>
            </a:pPr>
            <a:r>
              <a:rPr lang="en-IN" sz="2400" dirty="0" smtClean="0"/>
              <a:t>A subset of the DBLP Network</a:t>
            </a:r>
          </a:p>
          <a:p>
            <a:pPr marL="342900" indent="-342900">
              <a:buFont typeface="Arial" panose="020B0604020202020204" pitchFamily="34" charset="0"/>
              <a:buChar char="•"/>
            </a:pPr>
            <a:r>
              <a:rPr lang="en-IN" sz="2400" dirty="0" smtClean="0"/>
              <a:t>We project across 4 research areas and 4 </a:t>
            </a:r>
            <a:r>
              <a:rPr lang="en-IN" sz="2400" dirty="0" smtClean="0"/>
              <a:t>blocks of </a:t>
            </a:r>
            <a:r>
              <a:rPr lang="en-IN" sz="2400" dirty="0" smtClean="0"/>
              <a:t>years. </a:t>
            </a:r>
          </a:p>
          <a:p>
            <a:pPr marL="342900" indent="-342900">
              <a:buFont typeface="Arial" panose="020B0604020202020204" pitchFamily="34" charset="0"/>
              <a:buChar char="•"/>
            </a:pPr>
            <a:r>
              <a:rPr lang="en-IN" sz="2400" dirty="0" smtClean="0"/>
              <a:t>Number of nodes: 74K</a:t>
            </a:r>
          </a:p>
          <a:p>
            <a:pPr marL="342900" indent="-342900">
              <a:buFont typeface="Arial" panose="020B0604020202020204" pitchFamily="34" charset="0"/>
              <a:buChar char="•"/>
            </a:pPr>
            <a:r>
              <a:rPr lang="en-IN" sz="2400" dirty="0" smtClean="0"/>
              <a:t>Number of edges: 320K</a:t>
            </a:r>
          </a:p>
          <a:p>
            <a:pPr marL="342900" indent="-342900">
              <a:buFont typeface="Arial" panose="020B0604020202020204" pitchFamily="34" charset="0"/>
              <a:buChar char="•"/>
            </a:pPr>
            <a:r>
              <a:rPr lang="en-IN" sz="2400" dirty="0" smtClean="0"/>
              <a:t>Number of Types: 4 (Author, Conference, Term, Paper)</a:t>
            </a:r>
          </a:p>
          <a:p>
            <a:pPr marL="342900" indent="-342900">
              <a:buFont typeface="Arial" panose="020B0604020202020204" pitchFamily="34" charset="0"/>
              <a:buChar char="•"/>
            </a:pPr>
            <a:r>
              <a:rPr lang="en-IN" sz="2400" dirty="0" smtClean="0"/>
              <a:t>Dimension Projected Upon: Research Area and Years</a:t>
            </a:r>
          </a:p>
          <a:p>
            <a:pPr marL="342900" indent="-342900">
              <a:buFont typeface="Arial" panose="020B0604020202020204" pitchFamily="34" charset="0"/>
              <a:buChar char="•"/>
            </a:pPr>
            <a:endParaRPr lang="en-IN" sz="2400" dirty="0"/>
          </a:p>
          <a:p>
            <a:r>
              <a:rPr lang="en-IN" sz="2400" dirty="0">
                <a:solidFill>
                  <a:srgbClr val="FF0000"/>
                </a:solidFill>
              </a:rPr>
              <a:t>Delicious Dataset</a:t>
            </a:r>
          </a:p>
          <a:p>
            <a:pPr marL="342900" indent="-342900">
              <a:buFont typeface="Arial" panose="020B0604020202020204" pitchFamily="34" charset="0"/>
              <a:buChar char="•"/>
            </a:pPr>
            <a:r>
              <a:rPr lang="en-IN" sz="2400" dirty="0"/>
              <a:t>A social bookmarking site for tagging webpages. </a:t>
            </a:r>
          </a:p>
          <a:p>
            <a:pPr marL="342900" indent="-342900">
              <a:buFont typeface="Arial" panose="020B0604020202020204" pitchFamily="34" charset="0"/>
              <a:buChar char="•"/>
            </a:pPr>
            <a:r>
              <a:rPr lang="en-IN" sz="2400" dirty="0"/>
              <a:t>We project this into 10 categories (arts, science, music) </a:t>
            </a:r>
          </a:p>
          <a:p>
            <a:pPr marL="342900" indent="-342900">
              <a:buFont typeface="Arial" panose="020B0604020202020204" pitchFamily="34" charset="0"/>
              <a:buChar char="•"/>
            </a:pPr>
            <a:r>
              <a:rPr lang="en-IN" sz="2400" dirty="0" smtClean="0"/>
              <a:t>Number </a:t>
            </a:r>
            <a:r>
              <a:rPr lang="en-IN" sz="2400" dirty="0"/>
              <a:t>of nodes: </a:t>
            </a:r>
            <a:r>
              <a:rPr lang="en-IN" sz="2400" dirty="0" smtClean="0"/>
              <a:t>83K</a:t>
            </a:r>
          </a:p>
          <a:p>
            <a:pPr marL="342900" indent="-342900">
              <a:buFont typeface="Arial" panose="020B0604020202020204" pitchFamily="34" charset="0"/>
              <a:buChar char="•"/>
            </a:pPr>
            <a:r>
              <a:rPr lang="en-IN" sz="2400" dirty="0" smtClean="0"/>
              <a:t>Number </a:t>
            </a:r>
            <a:r>
              <a:rPr lang="en-IN" sz="2400" dirty="0"/>
              <a:t>of edges: 588K</a:t>
            </a:r>
          </a:p>
          <a:p>
            <a:pPr marL="342900" indent="-342900">
              <a:buFont typeface="Arial" panose="020B0604020202020204" pitchFamily="34" charset="0"/>
              <a:buChar char="•"/>
            </a:pPr>
            <a:r>
              <a:rPr lang="en-IN" sz="2400" dirty="0"/>
              <a:t>Number of Types: </a:t>
            </a:r>
            <a:r>
              <a:rPr lang="en-IN" sz="2400" dirty="0" smtClean="0"/>
              <a:t>3 (URL, user, tag)</a:t>
            </a:r>
            <a:endParaRPr lang="en-IN" sz="2400" dirty="0"/>
          </a:p>
          <a:p>
            <a:pPr marL="342900" indent="-342900">
              <a:buFont typeface="Arial" panose="020B0604020202020204" pitchFamily="34" charset="0"/>
              <a:buChar char="•"/>
            </a:pPr>
            <a:r>
              <a:rPr lang="en-IN" sz="2400" dirty="0"/>
              <a:t>Dimension Projected Upon: 10 Categories</a:t>
            </a:r>
          </a:p>
          <a:p>
            <a:endParaRPr lang="en-IN" sz="2400" dirty="0" smtClean="0"/>
          </a:p>
        </p:txBody>
      </p:sp>
    </p:spTree>
    <p:extLst>
      <p:ext uri="{BB962C8B-B14F-4D97-AF65-F5344CB8AC3E}">
        <p14:creationId xmlns:p14="http://schemas.microsoft.com/office/powerpoint/2010/main" val="158416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217" y="202820"/>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Case Studies: Real Dataset</a:t>
            </a:r>
            <a:endParaRPr lang="en-US" b="1" dirty="0">
              <a:solidFill>
                <a:srgbClr val="FF0000"/>
              </a:solidFill>
            </a:endParaRPr>
          </a:p>
        </p:txBody>
      </p:sp>
      <p:sp>
        <p:nvSpPr>
          <p:cNvPr id="3" name="TextBox 2"/>
          <p:cNvSpPr txBox="1"/>
          <p:nvPr/>
        </p:nvSpPr>
        <p:spPr>
          <a:xfrm>
            <a:off x="506437" y="1026942"/>
            <a:ext cx="8637563" cy="461665"/>
          </a:xfrm>
          <a:prstGeom prst="rect">
            <a:avLst/>
          </a:prstGeom>
          <a:noFill/>
        </p:spPr>
        <p:txBody>
          <a:bodyPr wrap="square" rtlCol="0">
            <a:spAutoFit/>
          </a:bodyPr>
          <a:lstStyle/>
          <a:p>
            <a:r>
              <a:rPr lang="en-IN" sz="2400" b="1" dirty="0" smtClean="0"/>
              <a:t>Queries </a:t>
            </a:r>
            <a:r>
              <a:rPr lang="en-IN" sz="2400" b="1" dirty="0"/>
              <a:t>on </a:t>
            </a:r>
            <a:r>
              <a:rPr lang="en-IN" sz="2400" b="1" dirty="0" smtClean="0"/>
              <a:t>Four Area Dataset</a:t>
            </a:r>
            <a:endParaRPr lang="en-IN" sz="2400" b="1" dirty="0"/>
          </a:p>
        </p:txBody>
      </p:sp>
      <p:grpSp>
        <p:nvGrpSpPr>
          <p:cNvPr id="37" name="Group 36"/>
          <p:cNvGrpSpPr/>
          <p:nvPr/>
        </p:nvGrpSpPr>
        <p:grpSpPr>
          <a:xfrm>
            <a:off x="624203" y="1818316"/>
            <a:ext cx="3475186" cy="2418659"/>
            <a:chOff x="8689409" y="1722345"/>
            <a:chExt cx="3475186" cy="2418659"/>
          </a:xfrm>
        </p:grpSpPr>
        <p:cxnSp>
          <p:nvCxnSpPr>
            <p:cNvPr id="24" name="Straight Connector 23"/>
            <p:cNvCxnSpPr/>
            <p:nvPr/>
          </p:nvCxnSpPr>
          <p:spPr>
            <a:xfrm>
              <a:off x="9564404" y="2201999"/>
              <a:ext cx="508959" cy="3397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689409" y="1722346"/>
              <a:ext cx="1383954" cy="523220"/>
            </a:xfrm>
            <a:prstGeom prst="rect">
              <a:avLst/>
            </a:prstGeom>
            <a:noFill/>
          </p:spPr>
          <p:txBody>
            <a:bodyPr wrap="square" rtlCol="0">
              <a:spAutoFit/>
            </a:bodyPr>
            <a:lstStyle/>
            <a:p>
              <a:r>
                <a:rPr lang="en-IN" sz="2800" b="1" dirty="0" smtClean="0"/>
                <a:t>Author</a:t>
              </a:r>
              <a:endParaRPr lang="en-IN" sz="2800" b="1" dirty="0"/>
            </a:p>
          </p:txBody>
        </p:sp>
        <p:sp>
          <p:nvSpPr>
            <p:cNvPr id="26" name="TextBox 25"/>
            <p:cNvSpPr txBox="1"/>
            <p:nvPr/>
          </p:nvSpPr>
          <p:spPr>
            <a:xfrm>
              <a:off x="8820959" y="3186897"/>
              <a:ext cx="1326428" cy="523220"/>
            </a:xfrm>
            <a:prstGeom prst="rect">
              <a:avLst/>
            </a:prstGeom>
            <a:noFill/>
          </p:spPr>
          <p:txBody>
            <a:bodyPr wrap="square" rtlCol="0">
              <a:spAutoFit/>
            </a:bodyPr>
            <a:lstStyle/>
            <a:p>
              <a:r>
                <a:rPr lang="en-IN" sz="2800" b="1" dirty="0"/>
                <a:t>Author</a:t>
              </a:r>
            </a:p>
          </p:txBody>
        </p:sp>
        <p:sp>
          <p:nvSpPr>
            <p:cNvPr id="27" name="TextBox 26"/>
            <p:cNvSpPr txBox="1"/>
            <p:nvPr/>
          </p:nvSpPr>
          <p:spPr>
            <a:xfrm>
              <a:off x="9699598" y="2454621"/>
              <a:ext cx="1204676" cy="523220"/>
            </a:xfrm>
            <a:prstGeom prst="rect">
              <a:avLst/>
            </a:prstGeom>
            <a:noFill/>
          </p:spPr>
          <p:txBody>
            <a:bodyPr wrap="square" rtlCol="0">
              <a:spAutoFit/>
            </a:bodyPr>
            <a:lstStyle/>
            <a:p>
              <a:pPr algn="ctr"/>
              <a:r>
                <a:rPr lang="en-IN" sz="2800" b="1" dirty="0" smtClean="0"/>
                <a:t>Paper</a:t>
              </a:r>
              <a:endParaRPr lang="en-IN" sz="2800" b="1" dirty="0"/>
            </a:p>
          </p:txBody>
        </p:sp>
        <p:sp>
          <p:nvSpPr>
            <p:cNvPr id="28" name="TextBox 27"/>
            <p:cNvSpPr txBox="1"/>
            <p:nvPr/>
          </p:nvSpPr>
          <p:spPr>
            <a:xfrm>
              <a:off x="10873735" y="1722346"/>
              <a:ext cx="1290860" cy="954107"/>
            </a:xfrm>
            <a:prstGeom prst="rect">
              <a:avLst/>
            </a:prstGeom>
            <a:noFill/>
          </p:spPr>
          <p:txBody>
            <a:bodyPr wrap="square" rtlCol="0">
              <a:spAutoFit/>
            </a:bodyPr>
            <a:lstStyle/>
            <a:p>
              <a:r>
                <a:rPr lang="en-IN" sz="2800" b="1" dirty="0"/>
                <a:t>Author</a:t>
              </a:r>
            </a:p>
            <a:p>
              <a:endParaRPr lang="en-IN" sz="2800" b="1" dirty="0"/>
            </a:p>
          </p:txBody>
        </p:sp>
        <p:sp>
          <p:nvSpPr>
            <p:cNvPr id="29" name="TextBox 28"/>
            <p:cNvSpPr txBox="1"/>
            <p:nvPr/>
          </p:nvSpPr>
          <p:spPr>
            <a:xfrm>
              <a:off x="10873735" y="3186897"/>
              <a:ext cx="1290860" cy="954107"/>
            </a:xfrm>
            <a:prstGeom prst="rect">
              <a:avLst/>
            </a:prstGeom>
            <a:noFill/>
          </p:spPr>
          <p:txBody>
            <a:bodyPr wrap="square" rtlCol="0">
              <a:spAutoFit/>
            </a:bodyPr>
            <a:lstStyle/>
            <a:p>
              <a:r>
                <a:rPr lang="en-IN" sz="2800" b="1" dirty="0"/>
                <a:t>Author</a:t>
              </a:r>
            </a:p>
            <a:p>
              <a:endParaRPr lang="en-IN" sz="2800" b="1" dirty="0"/>
            </a:p>
          </p:txBody>
        </p:sp>
        <p:cxnSp>
          <p:nvCxnSpPr>
            <p:cNvPr id="30" name="Straight Connector 29"/>
            <p:cNvCxnSpPr/>
            <p:nvPr/>
          </p:nvCxnSpPr>
          <p:spPr>
            <a:xfrm>
              <a:off x="10596591" y="2890707"/>
              <a:ext cx="508959" cy="3397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9600989" y="2890707"/>
              <a:ext cx="503606" cy="3397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0570424" y="2147583"/>
              <a:ext cx="491996" cy="3941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055892" y="1722345"/>
              <a:ext cx="637973" cy="523220"/>
            </a:xfrm>
            <a:prstGeom prst="rect">
              <a:avLst/>
            </a:prstGeom>
            <a:noFill/>
          </p:spPr>
          <p:txBody>
            <a:bodyPr wrap="square" rtlCol="0">
              <a:spAutoFit/>
            </a:bodyPr>
            <a:lstStyle/>
            <a:p>
              <a:r>
                <a:rPr lang="en-IN" sz="2800" b="1" dirty="0" smtClean="0"/>
                <a:t>Q</a:t>
              </a:r>
              <a:r>
                <a:rPr lang="en-IN" sz="2800" b="1" baseline="-25000" dirty="0" smtClean="0"/>
                <a:t>1</a:t>
              </a:r>
            </a:p>
          </p:txBody>
        </p:sp>
      </p:grpSp>
      <p:sp>
        <p:nvSpPr>
          <p:cNvPr id="38" name="TextBox 37"/>
          <p:cNvSpPr txBox="1"/>
          <p:nvPr/>
        </p:nvSpPr>
        <p:spPr>
          <a:xfrm>
            <a:off x="4214481" y="1636263"/>
            <a:ext cx="4518782" cy="2123658"/>
          </a:xfrm>
          <a:prstGeom prst="rect">
            <a:avLst/>
          </a:prstGeom>
          <a:noFill/>
        </p:spPr>
        <p:txBody>
          <a:bodyPr wrap="square" rtlCol="0">
            <a:spAutoFit/>
          </a:bodyPr>
          <a:lstStyle/>
          <a:p>
            <a:pPr algn="just"/>
            <a:r>
              <a:rPr lang="en-IN" sz="2200" dirty="0" smtClean="0"/>
              <a:t>Aims to find research areas  and range of years for which the paper is authored by </a:t>
            </a:r>
            <a:r>
              <a:rPr lang="en-IN" sz="2200" dirty="0" err="1" smtClean="0"/>
              <a:t>atleast</a:t>
            </a:r>
            <a:r>
              <a:rPr lang="en-IN" sz="2200" dirty="0" smtClean="0"/>
              <a:t> 4 authors</a:t>
            </a:r>
            <a:br>
              <a:rPr lang="en-IN" sz="2200" dirty="0" smtClean="0"/>
            </a:br>
            <a:r>
              <a:rPr lang="en-IN" sz="2200" dirty="0" smtClean="0"/>
              <a:t/>
            </a:r>
            <a:br>
              <a:rPr lang="en-IN" sz="2200" dirty="0" smtClean="0"/>
            </a:br>
            <a:r>
              <a:rPr lang="en-IN" sz="2200" dirty="0" smtClean="0"/>
              <a:t>Result: Databases, 1989-1993, 1994-1998, 1999-2003, 2004-2008</a:t>
            </a:r>
            <a:endParaRPr lang="en-IN" sz="2200" dirty="0"/>
          </a:p>
        </p:txBody>
      </p:sp>
      <p:sp>
        <p:nvSpPr>
          <p:cNvPr id="16" name="TextBox 15"/>
          <p:cNvSpPr txBox="1"/>
          <p:nvPr/>
        </p:nvSpPr>
        <p:spPr>
          <a:xfrm>
            <a:off x="543654" y="3945524"/>
            <a:ext cx="8637563" cy="461665"/>
          </a:xfrm>
          <a:prstGeom prst="rect">
            <a:avLst/>
          </a:prstGeom>
          <a:noFill/>
        </p:spPr>
        <p:txBody>
          <a:bodyPr wrap="square" rtlCol="0">
            <a:spAutoFit/>
          </a:bodyPr>
          <a:lstStyle/>
          <a:p>
            <a:r>
              <a:rPr lang="en-IN" sz="2400" b="1" dirty="0" smtClean="0"/>
              <a:t>Queries on Delicious Dataset</a:t>
            </a:r>
            <a:endParaRPr lang="en-IN" sz="2400" b="1" dirty="0"/>
          </a:p>
        </p:txBody>
      </p:sp>
      <p:sp>
        <p:nvSpPr>
          <p:cNvPr id="17" name="TextBox 16"/>
          <p:cNvSpPr txBox="1"/>
          <p:nvPr/>
        </p:nvSpPr>
        <p:spPr>
          <a:xfrm>
            <a:off x="1856563" y="4514715"/>
            <a:ext cx="637973" cy="523220"/>
          </a:xfrm>
          <a:prstGeom prst="rect">
            <a:avLst/>
          </a:prstGeom>
          <a:noFill/>
        </p:spPr>
        <p:txBody>
          <a:bodyPr wrap="square" rtlCol="0">
            <a:spAutoFit/>
          </a:bodyPr>
          <a:lstStyle/>
          <a:p>
            <a:r>
              <a:rPr lang="en-IN" sz="2800" b="1" dirty="0" smtClean="0"/>
              <a:t>Q</a:t>
            </a:r>
            <a:r>
              <a:rPr lang="en-IN" sz="2800" b="1" baseline="-25000" dirty="0" smtClean="0"/>
              <a:t>2</a:t>
            </a:r>
          </a:p>
        </p:txBody>
      </p:sp>
      <p:grpSp>
        <p:nvGrpSpPr>
          <p:cNvPr id="18" name="Group 17"/>
          <p:cNvGrpSpPr/>
          <p:nvPr/>
        </p:nvGrpSpPr>
        <p:grpSpPr>
          <a:xfrm>
            <a:off x="873339" y="4552472"/>
            <a:ext cx="2841227" cy="1987771"/>
            <a:chOff x="443646" y="1719501"/>
            <a:chExt cx="2841227" cy="1987771"/>
          </a:xfrm>
        </p:grpSpPr>
        <p:cxnSp>
          <p:nvCxnSpPr>
            <p:cNvPr id="19" name="Straight Connector 18"/>
            <p:cNvCxnSpPr/>
            <p:nvPr/>
          </p:nvCxnSpPr>
          <p:spPr>
            <a:xfrm>
              <a:off x="988367" y="2199154"/>
              <a:ext cx="508959" cy="3397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3646" y="1719501"/>
              <a:ext cx="798490" cy="523220"/>
            </a:xfrm>
            <a:prstGeom prst="rect">
              <a:avLst/>
            </a:prstGeom>
            <a:noFill/>
          </p:spPr>
          <p:txBody>
            <a:bodyPr wrap="square" rtlCol="0">
              <a:spAutoFit/>
            </a:bodyPr>
            <a:lstStyle/>
            <a:p>
              <a:r>
                <a:rPr lang="en-IN" sz="2800" b="1" dirty="0" err="1" smtClean="0"/>
                <a:t>Url</a:t>
              </a:r>
              <a:endParaRPr lang="en-IN" sz="2800" b="1" dirty="0"/>
            </a:p>
          </p:txBody>
        </p:sp>
        <p:sp>
          <p:nvSpPr>
            <p:cNvPr id="21" name="TextBox 20"/>
            <p:cNvSpPr txBox="1"/>
            <p:nvPr/>
          </p:nvSpPr>
          <p:spPr>
            <a:xfrm>
              <a:off x="443646" y="3184052"/>
              <a:ext cx="798490" cy="523220"/>
            </a:xfrm>
            <a:prstGeom prst="rect">
              <a:avLst/>
            </a:prstGeom>
            <a:noFill/>
          </p:spPr>
          <p:txBody>
            <a:bodyPr wrap="square" rtlCol="0">
              <a:spAutoFit/>
            </a:bodyPr>
            <a:lstStyle/>
            <a:p>
              <a:r>
                <a:rPr lang="en-IN" sz="2800" b="1" dirty="0" err="1" smtClean="0"/>
                <a:t>Url</a:t>
              </a:r>
              <a:endParaRPr lang="en-IN" sz="2800" b="1" dirty="0"/>
            </a:p>
          </p:txBody>
        </p:sp>
        <p:sp>
          <p:nvSpPr>
            <p:cNvPr id="22" name="TextBox 21"/>
            <p:cNvSpPr txBox="1"/>
            <p:nvPr/>
          </p:nvSpPr>
          <p:spPr>
            <a:xfrm>
              <a:off x="1242136" y="2451776"/>
              <a:ext cx="967525" cy="523220"/>
            </a:xfrm>
            <a:prstGeom prst="rect">
              <a:avLst/>
            </a:prstGeom>
            <a:noFill/>
          </p:spPr>
          <p:txBody>
            <a:bodyPr wrap="square" rtlCol="0">
              <a:spAutoFit/>
            </a:bodyPr>
            <a:lstStyle/>
            <a:p>
              <a:pPr algn="ctr"/>
              <a:r>
                <a:rPr lang="en-IN" sz="2800" b="1" dirty="0" smtClean="0"/>
                <a:t>User</a:t>
              </a:r>
              <a:endParaRPr lang="en-IN" sz="2800" b="1" dirty="0"/>
            </a:p>
          </p:txBody>
        </p:sp>
        <p:sp>
          <p:nvSpPr>
            <p:cNvPr id="23" name="TextBox 22"/>
            <p:cNvSpPr txBox="1"/>
            <p:nvPr/>
          </p:nvSpPr>
          <p:spPr>
            <a:xfrm>
              <a:off x="2486383" y="1719501"/>
              <a:ext cx="798490" cy="523220"/>
            </a:xfrm>
            <a:prstGeom prst="rect">
              <a:avLst/>
            </a:prstGeom>
            <a:noFill/>
          </p:spPr>
          <p:txBody>
            <a:bodyPr wrap="square" rtlCol="0">
              <a:spAutoFit/>
            </a:bodyPr>
            <a:lstStyle/>
            <a:p>
              <a:r>
                <a:rPr lang="en-IN" sz="2800" b="1" dirty="0" err="1" smtClean="0"/>
                <a:t>Url</a:t>
              </a:r>
              <a:endParaRPr lang="en-IN" sz="2800" b="1" dirty="0"/>
            </a:p>
          </p:txBody>
        </p:sp>
        <p:sp>
          <p:nvSpPr>
            <p:cNvPr id="33" name="TextBox 32"/>
            <p:cNvSpPr txBox="1"/>
            <p:nvPr/>
          </p:nvSpPr>
          <p:spPr>
            <a:xfrm>
              <a:off x="2486383" y="3184052"/>
              <a:ext cx="798490" cy="523220"/>
            </a:xfrm>
            <a:prstGeom prst="rect">
              <a:avLst/>
            </a:prstGeom>
            <a:noFill/>
          </p:spPr>
          <p:txBody>
            <a:bodyPr wrap="square" rtlCol="0">
              <a:spAutoFit/>
            </a:bodyPr>
            <a:lstStyle/>
            <a:p>
              <a:r>
                <a:rPr lang="en-IN" sz="2800" b="1" dirty="0" err="1" smtClean="0"/>
                <a:t>Url</a:t>
              </a:r>
              <a:endParaRPr lang="en-IN" sz="2800" b="1" dirty="0"/>
            </a:p>
          </p:txBody>
        </p:sp>
        <p:cxnSp>
          <p:nvCxnSpPr>
            <p:cNvPr id="35" name="Straight Connector 34"/>
            <p:cNvCxnSpPr/>
            <p:nvPr/>
          </p:nvCxnSpPr>
          <p:spPr>
            <a:xfrm>
              <a:off x="2020554" y="2887862"/>
              <a:ext cx="508959" cy="3397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024952" y="2887862"/>
              <a:ext cx="503606" cy="3397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994387" y="2144738"/>
              <a:ext cx="491996" cy="3941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364963" y="4382005"/>
            <a:ext cx="4518782" cy="1785104"/>
          </a:xfrm>
          <a:prstGeom prst="rect">
            <a:avLst/>
          </a:prstGeom>
          <a:noFill/>
        </p:spPr>
        <p:txBody>
          <a:bodyPr wrap="square" rtlCol="0">
            <a:spAutoFit/>
          </a:bodyPr>
          <a:lstStyle/>
          <a:p>
            <a:pPr algn="just"/>
            <a:r>
              <a:rPr lang="en-IN" sz="2200" dirty="0" smtClean="0"/>
              <a:t>Aims to find categories for which the users have tagged </a:t>
            </a:r>
            <a:r>
              <a:rPr lang="en-IN" sz="2200" dirty="0" err="1" smtClean="0"/>
              <a:t>atleast</a:t>
            </a:r>
            <a:r>
              <a:rPr lang="en-IN" sz="2200" dirty="0" smtClean="0"/>
              <a:t> four </a:t>
            </a:r>
            <a:r>
              <a:rPr lang="en-IN" sz="2200" dirty="0" err="1" smtClean="0"/>
              <a:t>urls</a:t>
            </a:r>
            <a:r>
              <a:rPr lang="en-IN" sz="2200" dirty="0" smtClean="0"/>
              <a:t/>
            </a:r>
            <a:br>
              <a:rPr lang="en-IN" sz="2200" dirty="0" smtClean="0"/>
            </a:br>
            <a:r>
              <a:rPr lang="en-IN" sz="2200" dirty="0" smtClean="0"/>
              <a:t/>
            </a:r>
            <a:br>
              <a:rPr lang="en-IN" sz="2200" dirty="0" smtClean="0"/>
            </a:br>
            <a:r>
              <a:rPr lang="en-IN" sz="2200" dirty="0" smtClean="0"/>
              <a:t>Result: Sports Category with tags like bike, football, rugby </a:t>
            </a:r>
            <a:r>
              <a:rPr lang="en-IN" sz="2200" dirty="0" err="1" smtClean="0"/>
              <a:t>etc</a:t>
            </a:r>
            <a:endParaRPr lang="en-IN" sz="2200" dirty="0"/>
          </a:p>
        </p:txBody>
      </p:sp>
    </p:spTree>
    <p:extLst>
      <p:ext uri="{BB962C8B-B14F-4D97-AF65-F5344CB8AC3E}">
        <p14:creationId xmlns:p14="http://schemas.microsoft.com/office/powerpoint/2010/main" val="2652034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90061"/>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Conclusion</a:t>
            </a:r>
            <a:endParaRPr lang="en-US" b="1" dirty="0">
              <a:solidFill>
                <a:srgbClr val="FF0000"/>
              </a:solidFill>
            </a:endParaRPr>
          </a:p>
        </p:txBody>
      </p:sp>
      <p:sp>
        <p:nvSpPr>
          <p:cNvPr id="3" name="TextBox 2"/>
          <p:cNvSpPr txBox="1"/>
          <p:nvPr/>
        </p:nvSpPr>
        <p:spPr>
          <a:xfrm>
            <a:off x="253218" y="950925"/>
            <a:ext cx="8637563" cy="4893647"/>
          </a:xfrm>
          <a:prstGeom prst="rect">
            <a:avLst/>
          </a:prstGeom>
          <a:noFill/>
        </p:spPr>
        <p:txBody>
          <a:bodyPr wrap="square" rtlCol="0">
            <a:spAutoFit/>
          </a:bodyPr>
          <a:lstStyle/>
          <a:p>
            <a:r>
              <a:rPr lang="en-US" sz="2400" dirty="0" smtClean="0">
                <a:solidFill>
                  <a:srgbClr val="FF0000"/>
                </a:solidFill>
              </a:rPr>
              <a:t>Given:</a:t>
            </a:r>
            <a:endParaRPr lang="en-US" sz="2400" dirty="0">
              <a:solidFill>
                <a:srgbClr val="FF0000"/>
              </a:solidFill>
            </a:endParaRPr>
          </a:p>
          <a:p>
            <a:pPr lvl="1"/>
            <a:r>
              <a:rPr lang="en-US" sz="2400" dirty="0"/>
              <a:t>Attributed Heterogeneous Network G </a:t>
            </a:r>
          </a:p>
          <a:p>
            <a:pPr lvl="1"/>
            <a:r>
              <a:rPr lang="en-US" sz="2400" dirty="0"/>
              <a:t>Heterogeneous Subgraph Query Q</a:t>
            </a:r>
          </a:p>
          <a:p>
            <a:r>
              <a:rPr lang="en-US" sz="2400" dirty="0" smtClean="0">
                <a:solidFill>
                  <a:srgbClr val="FF0000"/>
                </a:solidFill>
              </a:rPr>
              <a:t>Find:</a:t>
            </a:r>
            <a:endParaRPr lang="en-US" sz="2400" dirty="0">
              <a:solidFill>
                <a:srgbClr val="FF0000"/>
              </a:solidFill>
            </a:endParaRPr>
          </a:p>
          <a:p>
            <a:pPr lvl="1"/>
            <a:r>
              <a:rPr lang="en-US" sz="2400" dirty="0"/>
              <a:t>Top-K graph cuboid outliers for the query</a:t>
            </a:r>
          </a:p>
          <a:p>
            <a:pPr marL="285750" indent="-285750" algn="just">
              <a:buFont typeface="Arial" panose="020B0604020202020204" pitchFamily="34" charset="0"/>
              <a:buChar char="•"/>
            </a:pPr>
            <a:endParaRPr lang="en-IN" sz="2400" dirty="0" smtClean="0"/>
          </a:p>
          <a:p>
            <a:pPr marL="285750" indent="-285750" algn="just">
              <a:buFont typeface="Arial" panose="020B0604020202020204" pitchFamily="34" charset="0"/>
              <a:buChar char="•"/>
            </a:pPr>
            <a:r>
              <a:rPr lang="en-IN" sz="2400" dirty="0" smtClean="0"/>
              <a:t>Propose </a:t>
            </a:r>
            <a:r>
              <a:rPr lang="en-IN" sz="2400" dirty="0"/>
              <a:t>the problem of </a:t>
            </a:r>
            <a:r>
              <a:rPr lang="en-IN" sz="2400" dirty="0">
                <a:solidFill>
                  <a:srgbClr val="FF0000"/>
                </a:solidFill>
              </a:rPr>
              <a:t>graph cuboid outlier discovery </a:t>
            </a:r>
            <a:endParaRPr lang="en-IN" sz="2400" dirty="0" smtClean="0">
              <a:solidFill>
                <a:srgbClr val="FF0000"/>
              </a:solidFill>
            </a:endParaRPr>
          </a:p>
          <a:p>
            <a:pPr marL="285750" indent="-285750" algn="just">
              <a:buFont typeface="Arial" panose="020B0604020202020204" pitchFamily="34" charset="0"/>
              <a:buChar char="•"/>
            </a:pPr>
            <a:r>
              <a:rPr lang="en-IN" sz="2400" dirty="0" smtClean="0"/>
              <a:t>Propose </a:t>
            </a:r>
            <a:r>
              <a:rPr lang="en-IN" sz="2400" dirty="0" smtClean="0">
                <a:solidFill>
                  <a:srgbClr val="FF0000"/>
                </a:solidFill>
              </a:rPr>
              <a:t>query-specific </a:t>
            </a:r>
            <a:r>
              <a:rPr lang="en-IN" sz="2400" dirty="0">
                <a:solidFill>
                  <a:srgbClr val="FF0000"/>
                </a:solidFill>
              </a:rPr>
              <a:t>node and edge regression models </a:t>
            </a:r>
            <a:r>
              <a:rPr lang="en-IN" sz="2400" dirty="0"/>
              <a:t>methods to </a:t>
            </a:r>
            <a:r>
              <a:rPr lang="en-IN" sz="2400" dirty="0" smtClean="0"/>
              <a:t>learn the probability of a node or an edge being a part of some match. Use this model to do </a:t>
            </a:r>
            <a:r>
              <a:rPr lang="en-IN" sz="2400" dirty="0" smtClean="0"/>
              <a:t>principled </a:t>
            </a:r>
            <a:r>
              <a:rPr lang="en-IN" sz="2400" dirty="0" smtClean="0"/>
              <a:t>sampling on candidate nodes while obtaining the matches</a:t>
            </a:r>
            <a:endParaRPr lang="en-IN" sz="2400" dirty="0"/>
          </a:p>
          <a:p>
            <a:pPr marL="285750" indent="-285750" algn="just">
              <a:buFont typeface="Arial" panose="020B0604020202020204" pitchFamily="34" charset="0"/>
              <a:buChar char="•"/>
            </a:pPr>
            <a:r>
              <a:rPr lang="en-IN" sz="2400" dirty="0" smtClean="0"/>
              <a:t> </a:t>
            </a:r>
            <a:r>
              <a:rPr lang="en-US" sz="2400" dirty="0"/>
              <a:t>Showed </a:t>
            </a:r>
            <a:r>
              <a:rPr lang="en-US" sz="2400" dirty="0" smtClean="0"/>
              <a:t>efficiency and </a:t>
            </a:r>
            <a:r>
              <a:rPr lang="en-US" sz="2400" dirty="0"/>
              <a:t>effectiveness on </a:t>
            </a:r>
            <a:r>
              <a:rPr lang="en-US" sz="2400" dirty="0">
                <a:solidFill>
                  <a:srgbClr val="FF0000"/>
                </a:solidFill>
              </a:rPr>
              <a:t>multiple synthetic and real </a:t>
            </a:r>
            <a:r>
              <a:rPr lang="en-US" sz="2400" dirty="0" smtClean="0">
                <a:solidFill>
                  <a:srgbClr val="FF0000"/>
                </a:solidFill>
              </a:rPr>
              <a:t>datasets</a:t>
            </a:r>
            <a:r>
              <a:rPr lang="en-IN" sz="2400" dirty="0" smtClean="0">
                <a:solidFill>
                  <a:srgbClr val="FF0000"/>
                </a:solidFill>
              </a:rPr>
              <a:t> </a:t>
            </a:r>
            <a:endParaRPr lang="en-IN" sz="2400" dirty="0">
              <a:solidFill>
                <a:srgbClr val="FF0000"/>
              </a:solidFill>
            </a:endParaRPr>
          </a:p>
        </p:txBody>
      </p:sp>
    </p:spTree>
    <p:extLst>
      <p:ext uri="{BB962C8B-B14F-4D97-AF65-F5344CB8AC3E}">
        <p14:creationId xmlns:p14="http://schemas.microsoft.com/office/powerpoint/2010/main" val="3751646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 y="2687147"/>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Thank you!</a:t>
            </a:r>
            <a:endParaRPr lang="en-US" b="1" dirty="0">
              <a:solidFill>
                <a:srgbClr val="FF0000"/>
              </a:solidFill>
            </a:endParaRPr>
          </a:p>
        </p:txBody>
      </p:sp>
    </p:spTree>
    <p:extLst>
      <p:ext uri="{BB962C8B-B14F-4D97-AF65-F5344CB8AC3E}">
        <p14:creationId xmlns:p14="http://schemas.microsoft.com/office/powerpoint/2010/main" val="1165846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43239"/>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References</a:t>
            </a:r>
            <a:endParaRPr lang="en-US" b="1" dirty="0">
              <a:solidFill>
                <a:srgbClr val="FF0000"/>
              </a:solidFill>
            </a:endParaRPr>
          </a:p>
        </p:txBody>
      </p:sp>
      <p:sp>
        <p:nvSpPr>
          <p:cNvPr id="3" name="TextBox 2"/>
          <p:cNvSpPr txBox="1"/>
          <p:nvPr/>
        </p:nvSpPr>
        <p:spPr>
          <a:xfrm>
            <a:off x="450166" y="714739"/>
            <a:ext cx="8440615" cy="6109365"/>
          </a:xfrm>
          <a:prstGeom prst="rect">
            <a:avLst/>
          </a:prstGeom>
          <a:noFill/>
        </p:spPr>
        <p:txBody>
          <a:bodyPr wrap="square" rtlCol="0">
            <a:spAutoFit/>
          </a:bodyPr>
          <a:lstStyle/>
          <a:p>
            <a:r>
              <a:rPr lang="en-IN" sz="1700" dirty="0"/>
              <a:t>[1] Chen, C., Yan, X., Zhu, F., Han, J., Yu, P.: Graph OLAP: </a:t>
            </a:r>
            <a:r>
              <a:rPr lang="en-IN" sz="1700" dirty="0" smtClean="0"/>
              <a:t>Towards Online </a:t>
            </a:r>
            <a:r>
              <a:rPr lang="en-IN" sz="1700" dirty="0"/>
              <a:t>Analytical Processing on Graphs. In: ICDM. (2008) 103–112</a:t>
            </a:r>
          </a:p>
          <a:p>
            <a:r>
              <a:rPr lang="en-IN" sz="1700" dirty="0"/>
              <a:t>[2] </a:t>
            </a:r>
            <a:r>
              <a:rPr lang="en-IN" sz="1700" dirty="0" err="1"/>
              <a:t>Akoglu</a:t>
            </a:r>
            <a:r>
              <a:rPr lang="en-IN" sz="1700" dirty="0"/>
              <a:t>, L., </a:t>
            </a:r>
            <a:r>
              <a:rPr lang="en-IN" sz="1700" dirty="0" err="1"/>
              <a:t>McGlohon</a:t>
            </a:r>
            <a:r>
              <a:rPr lang="en-IN" sz="1700" dirty="0"/>
              <a:t>, M., </a:t>
            </a:r>
            <a:r>
              <a:rPr lang="en-IN" sz="1700" dirty="0" err="1"/>
              <a:t>Faloutsos</a:t>
            </a:r>
            <a:r>
              <a:rPr lang="en-IN" sz="1700" dirty="0"/>
              <a:t>, C.: Oddball: Spotting </a:t>
            </a:r>
            <a:r>
              <a:rPr lang="en-IN" sz="1700" dirty="0" smtClean="0"/>
              <a:t>Anomalies in </a:t>
            </a:r>
            <a:r>
              <a:rPr lang="en-IN" sz="1700" dirty="0"/>
              <a:t>Weighted Graphs. In: PAKDD. (2010) 410–421</a:t>
            </a:r>
          </a:p>
          <a:p>
            <a:r>
              <a:rPr lang="en-IN" sz="1700" dirty="0"/>
              <a:t>[3] Gupta, M., Gao, J., Sun, Y., Han, J.: Integrating Community </a:t>
            </a:r>
            <a:r>
              <a:rPr lang="en-IN" sz="1700" dirty="0" smtClean="0"/>
              <a:t>Matching and </a:t>
            </a:r>
            <a:r>
              <a:rPr lang="en-IN" sz="1700" dirty="0"/>
              <a:t>Outlier Detection for Mining Evolutionary Community Outliers</a:t>
            </a:r>
            <a:r>
              <a:rPr lang="en-IN" sz="1700" dirty="0" smtClean="0"/>
              <a:t>. In</a:t>
            </a:r>
            <a:r>
              <a:rPr lang="en-IN" sz="1700" dirty="0"/>
              <a:t>: KDD. (2012) 859–867</a:t>
            </a:r>
          </a:p>
          <a:p>
            <a:r>
              <a:rPr lang="en-IN" sz="1700" dirty="0"/>
              <a:t>[4] Gupta, M., Gao, J., Yan, X., Cam, H., Han, J.: On </a:t>
            </a:r>
            <a:r>
              <a:rPr lang="en-IN" sz="1700" dirty="0" smtClean="0"/>
              <a:t>Detecting Association-based </a:t>
            </a:r>
            <a:r>
              <a:rPr lang="en-IN" sz="1700" dirty="0"/>
              <a:t>Clique Outliers in Heterogeneous Information Networks</a:t>
            </a:r>
            <a:r>
              <a:rPr lang="en-IN" sz="1700" dirty="0" smtClean="0"/>
              <a:t>. In</a:t>
            </a:r>
            <a:r>
              <a:rPr lang="en-IN" sz="1700" dirty="0"/>
              <a:t>: ASONAM. (2013) 108–115</a:t>
            </a:r>
          </a:p>
          <a:p>
            <a:r>
              <a:rPr lang="en-IN" sz="1700" dirty="0"/>
              <a:t>[5] Qi, G.J., Aggarwal, C.C., Huang, T.S.: On Clustering </a:t>
            </a:r>
            <a:r>
              <a:rPr lang="en-IN" sz="1700" dirty="0" smtClean="0"/>
              <a:t>Heterogeneous Social </a:t>
            </a:r>
            <a:r>
              <a:rPr lang="en-IN" sz="1700" dirty="0"/>
              <a:t>Media Objects with Outlier Links. In: WSDM. (2012) </a:t>
            </a:r>
            <a:r>
              <a:rPr lang="en-IN" sz="1700" dirty="0" smtClean="0"/>
              <a:t>553–562 </a:t>
            </a:r>
            <a:endParaRPr lang="en-IN" sz="1700" dirty="0"/>
          </a:p>
          <a:p>
            <a:r>
              <a:rPr lang="en-IN" sz="1700" dirty="0"/>
              <a:t>[6] Henderson, K., </a:t>
            </a:r>
            <a:r>
              <a:rPr lang="en-IN" sz="1700" dirty="0" err="1"/>
              <a:t>Eliassi</a:t>
            </a:r>
            <a:r>
              <a:rPr lang="en-IN" sz="1700" dirty="0"/>
              <a:t>-Rad, T., </a:t>
            </a:r>
            <a:r>
              <a:rPr lang="en-IN" sz="1700" dirty="0" err="1"/>
              <a:t>Faloutsos</a:t>
            </a:r>
            <a:r>
              <a:rPr lang="en-IN" sz="1700" dirty="0"/>
              <a:t>, C., </a:t>
            </a:r>
            <a:r>
              <a:rPr lang="en-IN" sz="1700" dirty="0" err="1"/>
              <a:t>Akoglu</a:t>
            </a:r>
            <a:r>
              <a:rPr lang="en-IN" sz="1700" dirty="0"/>
              <a:t>, L., Li, L</a:t>
            </a:r>
            <a:r>
              <a:rPr lang="en-IN" sz="1700" dirty="0" smtClean="0"/>
              <a:t>., </a:t>
            </a:r>
            <a:r>
              <a:rPr lang="en-IN" sz="1700" dirty="0" err="1" smtClean="0"/>
              <a:t>Maruhashi</a:t>
            </a:r>
            <a:r>
              <a:rPr lang="en-IN" sz="1700" dirty="0"/>
              <a:t>, K., Prakash, B.A., Tong, H.: Metric Forensics: A </a:t>
            </a:r>
            <a:r>
              <a:rPr lang="en-IN" sz="1700" dirty="0" smtClean="0"/>
              <a:t>Multilevel Approach </a:t>
            </a:r>
            <a:r>
              <a:rPr lang="en-IN" sz="1700" dirty="0"/>
              <a:t>for Mining Volatile Graphs. In: KDD. (2010) 163–172</a:t>
            </a:r>
          </a:p>
          <a:p>
            <a:r>
              <a:rPr lang="en-IN" sz="1700" dirty="0"/>
              <a:t>[7] Gupta, M., </a:t>
            </a:r>
            <a:r>
              <a:rPr lang="en-IN" sz="1700" dirty="0" err="1"/>
              <a:t>Mallya</a:t>
            </a:r>
            <a:r>
              <a:rPr lang="en-IN" sz="1700" dirty="0"/>
              <a:t>, A., Roy, S., Cho, J.H.D., Han, J.: Local </a:t>
            </a:r>
            <a:r>
              <a:rPr lang="en-IN" sz="1700" dirty="0" smtClean="0"/>
              <a:t>Learning for </a:t>
            </a:r>
            <a:r>
              <a:rPr lang="en-IN" sz="1700" dirty="0"/>
              <a:t>Mining Outlier Subgraphs from Network Datasets. In: SDM. (2014</a:t>
            </a:r>
            <a:r>
              <a:rPr lang="en-IN" sz="1700" dirty="0" smtClean="0"/>
              <a:t>) 73–81</a:t>
            </a:r>
            <a:endParaRPr lang="en-IN" sz="1700" dirty="0"/>
          </a:p>
          <a:p>
            <a:r>
              <a:rPr lang="en-IN" sz="1700" dirty="0"/>
              <a:t>[8] Gupta, M., Gao, J., Yan, X., Cam, H., Han, J.: Top-K </a:t>
            </a:r>
            <a:r>
              <a:rPr lang="en-IN" sz="1700" dirty="0" smtClean="0"/>
              <a:t>Interesting Subgraph </a:t>
            </a:r>
            <a:r>
              <a:rPr lang="en-IN" sz="1700" dirty="0"/>
              <a:t>Discovery in Information Networks. In: ICDE. (2014) </a:t>
            </a:r>
            <a:r>
              <a:rPr lang="en-IN" sz="1700" dirty="0" smtClean="0"/>
              <a:t>820–831</a:t>
            </a:r>
            <a:endParaRPr lang="en-IN" sz="1700" dirty="0"/>
          </a:p>
          <a:p>
            <a:r>
              <a:rPr lang="en-IN" sz="1700" dirty="0"/>
              <a:t>[9] Zhuang, H., Zhang, J., </a:t>
            </a:r>
            <a:r>
              <a:rPr lang="en-IN" sz="1700" dirty="0" err="1"/>
              <a:t>Brova</a:t>
            </a:r>
            <a:r>
              <a:rPr lang="en-IN" sz="1700" dirty="0"/>
              <a:t>, G., Tang, J., Cam, H., Yan, X., Han, J</a:t>
            </a:r>
            <a:r>
              <a:rPr lang="en-IN" sz="1700" dirty="0" smtClean="0"/>
              <a:t>.: Mining </a:t>
            </a:r>
            <a:r>
              <a:rPr lang="en-IN" sz="1700" dirty="0"/>
              <a:t>Query-Based Subnetwork Outliers in Heterogeneous </a:t>
            </a:r>
            <a:r>
              <a:rPr lang="en-IN" sz="1700" dirty="0" smtClean="0"/>
              <a:t>Information Networks</a:t>
            </a:r>
            <a:r>
              <a:rPr lang="en-IN" sz="1700" dirty="0"/>
              <a:t>. In: ICDM. (2014) </a:t>
            </a:r>
            <a:endParaRPr lang="en-IN" sz="1700" dirty="0" smtClean="0"/>
          </a:p>
          <a:p>
            <a:r>
              <a:rPr lang="en-IN" sz="1700" dirty="0" smtClean="0"/>
              <a:t>[</a:t>
            </a:r>
            <a:r>
              <a:rPr lang="en-IN" sz="1700" dirty="0"/>
              <a:t>10] Aggarwal, C.C., Zhao, Y., Yu, P.S.: Outlier Detection in Graph Streams</a:t>
            </a:r>
            <a:r>
              <a:rPr lang="en-IN" sz="1700" dirty="0" smtClean="0"/>
              <a:t>. In</a:t>
            </a:r>
            <a:r>
              <a:rPr lang="en-IN" sz="1700" dirty="0"/>
              <a:t>: ICDE. (2011) </a:t>
            </a:r>
            <a:r>
              <a:rPr lang="en-IN" sz="1700" dirty="0" smtClean="0"/>
              <a:t>399–409</a:t>
            </a:r>
          </a:p>
          <a:p>
            <a:r>
              <a:rPr lang="en-IN" sz="1700" dirty="0" smtClean="0"/>
              <a:t> [</a:t>
            </a:r>
            <a:r>
              <a:rPr lang="en-IN" sz="1700" dirty="0"/>
              <a:t>11] Zhao, P., Han, J.: On Graph Query Optimization in Large </a:t>
            </a:r>
            <a:r>
              <a:rPr lang="en-IN" sz="1700" dirty="0" smtClean="0"/>
              <a:t>Networks. PVLDB </a:t>
            </a:r>
            <a:r>
              <a:rPr lang="en-IN" sz="1700" dirty="0"/>
              <a:t>3 (2010) </a:t>
            </a:r>
            <a:r>
              <a:rPr lang="en-IN" sz="1700" dirty="0" smtClean="0"/>
              <a:t>340–351</a:t>
            </a:r>
            <a:endParaRPr lang="en-IN" sz="1700" dirty="0"/>
          </a:p>
        </p:txBody>
      </p:sp>
    </p:spTree>
    <p:extLst>
      <p:ext uri="{BB962C8B-B14F-4D97-AF65-F5344CB8AC3E}">
        <p14:creationId xmlns:p14="http://schemas.microsoft.com/office/powerpoint/2010/main" val="3954789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403" y="925755"/>
            <a:ext cx="8433582" cy="5324535"/>
          </a:xfrm>
          <a:prstGeom prst="rect">
            <a:avLst/>
          </a:prstGeom>
          <a:noFill/>
        </p:spPr>
        <p:txBody>
          <a:bodyPr wrap="square" rtlCol="0">
            <a:spAutoFit/>
          </a:bodyPr>
          <a:lstStyle/>
          <a:p>
            <a:r>
              <a:rPr lang="en-IN" sz="1700" dirty="0"/>
              <a:t>[12] </a:t>
            </a:r>
            <a:r>
              <a:rPr lang="en-IN" sz="1700" dirty="0" err="1"/>
              <a:t>Chandola</a:t>
            </a:r>
            <a:r>
              <a:rPr lang="en-IN" sz="1700" dirty="0"/>
              <a:t>, V., Banerjee, A., Kumar, V.: Anomaly Detection: A Survey. ACM Comp. Surveys 41 (2009) 15:1–15:58</a:t>
            </a:r>
          </a:p>
          <a:p>
            <a:r>
              <a:rPr lang="en-IN" sz="1700" dirty="0"/>
              <a:t>[13] Hodge, V.J., Austin, J.: A Survey of Outlier Detection Methodologies. </a:t>
            </a:r>
            <a:r>
              <a:rPr lang="it-IT" sz="1700" dirty="0"/>
              <a:t>AI Review 22 (2004) 85–126</a:t>
            </a:r>
          </a:p>
          <a:p>
            <a:r>
              <a:rPr lang="en-IN" sz="1700" dirty="0"/>
              <a:t>[14] Gupta, M., Gao, J., Aggarwal, C., Han, J.: Outlier Detection for Temporal Data. Morgan &amp; Claypool (2014)</a:t>
            </a:r>
          </a:p>
          <a:p>
            <a:r>
              <a:rPr lang="en-IN" sz="1700" dirty="0"/>
              <a:t>[15] Aggarwal, C.C.: Outlier Analysis. Springer (2013) </a:t>
            </a:r>
          </a:p>
          <a:p>
            <a:r>
              <a:rPr lang="en-IN" sz="1700" dirty="0"/>
              <a:t>[16] Noble, C.C., Cook, D.J.: Graph-Based Anomaly Detection. In: KDD, ACM (2003) 631–636</a:t>
            </a:r>
          </a:p>
          <a:p>
            <a:r>
              <a:rPr lang="en-IN" sz="1700" dirty="0"/>
              <a:t>[17] Gao, J., Liang, F., Fan, W., Wang, C., Sun, Y., Han, J.: On Community Outliers and their Efficient Detection in Information Networks. In: KDD. (2010) 813–822</a:t>
            </a:r>
          </a:p>
          <a:p>
            <a:r>
              <a:rPr lang="en-IN" sz="1700" dirty="0"/>
              <a:t>[18] </a:t>
            </a:r>
            <a:r>
              <a:rPr lang="en-IN" sz="1700" dirty="0" err="1"/>
              <a:t>Pincombe</a:t>
            </a:r>
            <a:r>
              <a:rPr lang="en-IN" sz="1700" dirty="0"/>
              <a:t>, B.: Anomaly Detection in Time Series of Graphs using ARMA Processes. ASOR Bulletin 24 (2005) 2–10</a:t>
            </a:r>
          </a:p>
          <a:p>
            <a:r>
              <a:rPr lang="en-IN" sz="1700" dirty="0"/>
              <a:t>[19] </a:t>
            </a:r>
            <a:r>
              <a:rPr lang="en-IN" sz="1700" dirty="0" err="1"/>
              <a:t>Id´e</a:t>
            </a:r>
            <a:r>
              <a:rPr lang="en-IN" sz="1700" dirty="0"/>
              <a:t>, T., Kashima, H.: </a:t>
            </a:r>
            <a:r>
              <a:rPr lang="en-IN" sz="1700" dirty="0" err="1"/>
              <a:t>Eigenspace</a:t>
            </a:r>
            <a:r>
              <a:rPr lang="en-IN" sz="1700" dirty="0"/>
              <a:t>-based Anomaly Detection in Computer Systems. In: KDD. (2004) 440–449</a:t>
            </a:r>
          </a:p>
          <a:p>
            <a:r>
              <a:rPr lang="en-IN" sz="1700" dirty="0"/>
              <a:t>[20] Gupta, M., Gao, J., Sun, Y., Han, J.: Community Trend Outlier Detection using Soft Temporal Pattern Mining. In: ECML-PKDD. (2012) 692–708</a:t>
            </a:r>
          </a:p>
          <a:p>
            <a:r>
              <a:rPr lang="en-IN" sz="1700" dirty="0"/>
              <a:t>[21] Gupta, M., Gao, J., Han, J.: Community Distribution Outlier Detection in  Heterogeneous Information Networks. In: ECML-PKDD. (2013) 557–573</a:t>
            </a:r>
          </a:p>
          <a:p>
            <a:r>
              <a:rPr lang="pt-BR" sz="1700" dirty="0"/>
              <a:t>[22] Chakrabarti, D., Zhan, Y., Faloutsos, C.: R-mat:</a:t>
            </a:r>
            <a:endParaRPr lang="en-IN" sz="1700" dirty="0"/>
          </a:p>
          <a:p>
            <a:endParaRPr lang="en-IN" sz="1700" dirty="0"/>
          </a:p>
        </p:txBody>
      </p:sp>
      <p:sp>
        <p:nvSpPr>
          <p:cNvPr id="3" name="Title 1"/>
          <p:cNvSpPr txBox="1">
            <a:spLocks/>
          </p:cNvSpPr>
          <p:nvPr/>
        </p:nvSpPr>
        <p:spPr>
          <a:xfrm>
            <a:off x="0" y="143239"/>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References</a:t>
            </a:r>
            <a:endParaRPr lang="en-US" b="1" dirty="0">
              <a:solidFill>
                <a:srgbClr val="FF0000"/>
              </a:solidFill>
            </a:endParaRPr>
          </a:p>
        </p:txBody>
      </p:sp>
    </p:spTree>
    <p:extLst>
      <p:ext uri="{BB962C8B-B14F-4D97-AF65-F5344CB8AC3E}">
        <p14:creationId xmlns:p14="http://schemas.microsoft.com/office/powerpoint/2010/main" val="2333939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3355"/>
            <a:ext cx="9373657" cy="655456"/>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rPr>
              <a:t>Introduction</a:t>
            </a:r>
            <a:endParaRPr lang="en-US" dirty="0"/>
          </a:p>
        </p:txBody>
      </p:sp>
      <p:sp>
        <p:nvSpPr>
          <p:cNvPr id="73" name="TextBox 72"/>
          <p:cNvSpPr txBox="1"/>
          <p:nvPr/>
        </p:nvSpPr>
        <p:spPr>
          <a:xfrm>
            <a:off x="362082" y="5149928"/>
            <a:ext cx="8500602" cy="369332"/>
          </a:xfrm>
          <a:prstGeom prst="rect">
            <a:avLst/>
          </a:prstGeom>
          <a:noFill/>
        </p:spPr>
        <p:txBody>
          <a:bodyPr wrap="square" rtlCol="0">
            <a:spAutoFit/>
          </a:bodyPr>
          <a:lstStyle/>
          <a:p>
            <a:pPr algn="ctr"/>
            <a:r>
              <a:rPr lang="en-IN" b="1" dirty="0" smtClean="0"/>
              <a:t>Attributed Heterogeneous Network G’s projection on attribute values X</a:t>
            </a:r>
            <a:r>
              <a:rPr lang="en-IN" b="1" baseline="-25000" dirty="0" smtClean="0"/>
              <a:t>1, </a:t>
            </a:r>
            <a:r>
              <a:rPr lang="en-IN" b="1" dirty="0" smtClean="0"/>
              <a:t>Y</a:t>
            </a:r>
            <a:r>
              <a:rPr lang="en-IN" b="1" baseline="-25000" dirty="0"/>
              <a:t>2</a:t>
            </a:r>
            <a:endParaRPr lang="en-IN" b="1" baseline="-25000" dirty="0" smtClean="0"/>
          </a:p>
        </p:txBody>
      </p:sp>
      <p:grpSp>
        <p:nvGrpSpPr>
          <p:cNvPr id="168" name="Group 167"/>
          <p:cNvGrpSpPr/>
          <p:nvPr/>
        </p:nvGrpSpPr>
        <p:grpSpPr>
          <a:xfrm>
            <a:off x="1230274" y="1394261"/>
            <a:ext cx="6478865" cy="3496636"/>
            <a:chOff x="289677" y="1075661"/>
            <a:chExt cx="6478865" cy="3496636"/>
          </a:xfrm>
        </p:grpSpPr>
        <p:sp>
          <p:nvSpPr>
            <p:cNvPr id="169" name="Oval 168"/>
            <p:cNvSpPr/>
            <p:nvPr/>
          </p:nvSpPr>
          <p:spPr>
            <a:xfrm>
              <a:off x="399353" y="2365695"/>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170" name="Oval 169"/>
            <p:cNvSpPr/>
            <p:nvPr/>
          </p:nvSpPr>
          <p:spPr>
            <a:xfrm>
              <a:off x="1491911" y="2365695"/>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1" name="Oval 170"/>
            <p:cNvSpPr/>
            <p:nvPr/>
          </p:nvSpPr>
          <p:spPr>
            <a:xfrm>
              <a:off x="2584469"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2" name="Oval 171"/>
            <p:cNvSpPr/>
            <p:nvPr/>
          </p:nvSpPr>
          <p:spPr>
            <a:xfrm>
              <a:off x="3677027"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3" name="Oval 172"/>
            <p:cNvSpPr/>
            <p:nvPr/>
          </p:nvSpPr>
          <p:spPr>
            <a:xfrm>
              <a:off x="4989291" y="2371409"/>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4" name="Oval 173"/>
            <p:cNvSpPr/>
            <p:nvPr/>
          </p:nvSpPr>
          <p:spPr>
            <a:xfrm>
              <a:off x="6123606" y="236569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175" name="Oval 174"/>
            <p:cNvSpPr/>
            <p:nvPr/>
          </p:nvSpPr>
          <p:spPr>
            <a:xfrm>
              <a:off x="374391" y="3615648"/>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6" name="Oval 175"/>
            <p:cNvSpPr/>
            <p:nvPr/>
          </p:nvSpPr>
          <p:spPr>
            <a:xfrm>
              <a:off x="1482738" y="3608480"/>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7" name="Oval 176"/>
            <p:cNvSpPr/>
            <p:nvPr/>
          </p:nvSpPr>
          <p:spPr>
            <a:xfrm>
              <a:off x="2584469" y="3610627"/>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178" name="Oval 177"/>
            <p:cNvSpPr/>
            <p:nvPr/>
          </p:nvSpPr>
          <p:spPr>
            <a:xfrm>
              <a:off x="4058511" y="3602070"/>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179" name="Oval 178"/>
            <p:cNvSpPr/>
            <p:nvPr/>
          </p:nvSpPr>
          <p:spPr>
            <a:xfrm>
              <a:off x="6123605" y="3608480"/>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sp>
          <p:nvSpPr>
            <p:cNvPr id="180" name="Oval 179"/>
            <p:cNvSpPr/>
            <p:nvPr/>
          </p:nvSpPr>
          <p:spPr>
            <a:xfrm>
              <a:off x="3041669" y="107566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sp>
          <p:nvSpPr>
            <p:cNvPr id="181" name="Oval 180"/>
            <p:cNvSpPr/>
            <p:nvPr/>
          </p:nvSpPr>
          <p:spPr>
            <a:xfrm>
              <a:off x="4341258" y="107566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cxnSp>
          <p:nvCxnSpPr>
            <p:cNvPr id="182" name="Straight Connector 181"/>
            <p:cNvCxnSpPr>
              <a:stCxn id="169" idx="6"/>
              <a:endCxn id="170" idx="2"/>
            </p:cNvCxnSpPr>
            <p:nvPr/>
          </p:nvCxnSpPr>
          <p:spPr>
            <a:xfrm>
              <a:off x="940266" y="2649030"/>
              <a:ext cx="5516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0" idx="4"/>
              <a:endCxn id="176" idx="0"/>
            </p:cNvCxnSpPr>
            <p:nvPr/>
          </p:nvCxnSpPr>
          <p:spPr>
            <a:xfrm flipH="1">
              <a:off x="1753195" y="2932365"/>
              <a:ext cx="9173" cy="6761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75" idx="6"/>
              <a:endCxn id="176" idx="2"/>
            </p:cNvCxnSpPr>
            <p:nvPr/>
          </p:nvCxnSpPr>
          <p:spPr>
            <a:xfrm flipV="1">
              <a:off x="915304" y="3891815"/>
              <a:ext cx="567434" cy="7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6" idx="6"/>
              <a:endCxn id="177" idx="2"/>
            </p:cNvCxnSpPr>
            <p:nvPr/>
          </p:nvCxnSpPr>
          <p:spPr>
            <a:xfrm>
              <a:off x="2023651" y="3891815"/>
              <a:ext cx="560818" cy="21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70" idx="6"/>
              <a:endCxn id="171" idx="2"/>
            </p:cNvCxnSpPr>
            <p:nvPr/>
          </p:nvCxnSpPr>
          <p:spPr>
            <a:xfrm>
              <a:off x="2032824" y="2649030"/>
              <a:ext cx="5516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171" idx="0"/>
              <a:endCxn id="180" idx="3"/>
            </p:cNvCxnSpPr>
            <p:nvPr/>
          </p:nvCxnSpPr>
          <p:spPr>
            <a:xfrm flipV="1">
              <a:off x="2854926" y="1559344"/>
              <a:ext cx="265958" cy="806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0" idx="5"/>
              <a:endCxn id="172" idx="1"/>
            </p:cNvCxnSpPr>
            <p:nvPr/>
          </p:nvCxnSpPr>
          <p:spPr>
            <a:xfrm>
              <a:off x="3503367" y="1559344"/>
              <a:ext cx="252875" cy="889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80" idx="6"/>
              <a:endCxn id="181" idx="2"/>
            </p:cNvCxnSpPr>
            <p:nvPr/>
          </p:nvCxnSpPr>
          <p:spPr>
            <a:xfrm>
              <a:off x="3582582" y="1358996"/>
              <a:ext cx="758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71" idx="6"/>
              <a:endCxn id="172" idx="2"/>
            </p:cNvCxnSpPr>
            <p:nvPr/>
          </p:nvCxnSpPr>
          <p:spPr>
            <a:xfrm>
              <a:off x="3125382" y="264903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72" idx="7"/>
              <a:endCxn id="181" idx="3"/>
            </p:cNvCxnSpPr>
            <p:nvPr/>
          </p:nvCxnSpPr>
          <p:spPr>
            <a:xfrm flipV="1">
              <a:off x="4138725" y="1559344"/>
              <a:ext cx="281748" cy="889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72" idx="6"/>
              <a:endCxn id="173" idx="2"/>
            </p:cNvCxnSpPr>
            <p:nvPr/>
          </p:nvCxnSpPr>
          <p:spPr>
            <a:xfrm>
              <a:off x="4217940" y="2649030"/>
              <a:ext cx="771351"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1" idx="5"/>
              <a:endCxn id="173" idx="1"/>
            </p:cNvCxnSpPr>
            <p:nvPr/>
          </p:nvCxnSpPr>
          <p:spPr>
            <a:xfrm>
              <a:off x="4802956" y="1559344"/>
              <a:ext cx="265550" cy="895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73" idx="6"/>
              <a:endCxn id="174" idx="2"/>
            </p:cNvCxnSpPr>
            <p:nvPr/>
          </p:nvCxnSpPr>
          <p:spPr>
            <a:xfrm flipV="1">
              <a:off x="5530204" y="2649030"/>
              <a:ext cx="593402" cy="5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174" idx="4"/>
              <a:endCxn id="179" idx="0"/>
            </p:cNvCxnSpPr>
            <p:nvPr/>
          </p:nvCxnSpPr>
          <p:spPr>
            <a:xfrm flipH="1">
              <a:off x="6394062" y="2932365"/>
              <a:ext cx="1" cy="6761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78" idx="6"/>
              <a:endCxn id="179" idx="2"/>
            </p:cNvCxnSpPr>
            <p:nvPr/>
          </p:nvCxnSpPr>
          <p:spPr>
            <a:xfrm>
              <a:off x="4599424" y="3885405"/>
              <a:ext cx="1524181" cy="64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77" idx="6"/>
              <a:endCxn id="178" idx="2"/>
            </p:cNvCxnSpPr>
            <p:nvPr/>
          </p:nvCxnSpPr>
          <p:spPr>
            <a:xfrm flipV="1">
              <a:off x="3125382" y="3885405"/>
              <a:ext cx="933129" cy="8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78" idx="7"/>
              <a:endCxn id="173" idx="4"/>
            </p:cNvCxnSpPr>
            <p:nvPr/>
          </p:nvCxnSpPr>
          <p:spPr>
            <a:xfrm flipV="1">
              <a:off x="4520209" y="2938079"/>
              <a:ext cx="739539" cy="7469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71" idx="5"/>
              <a:endCxn id="178" idx="1"/>
            </p:cNvCxnSpPr>
            <p:nvPr/>
          </p:nvCxnSpPr>
          <p:spPr>
            <a:xfrm>
              <a:off x="3046167" y="2849378"/>
              <a:ext cx="1091559" cy="8356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326605" y="2880029"/>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01" name="TextBox 200"/>
            <p:cNvSpPr txBox="1"/>
            <p:nvPr/>
          </p:nvSpPr>
          <p:spPr>
            <a:xfrm>
              <a:off x="2505123" y="4202965"/>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02" name="TextBox 201"/>
            <p:cNvSpPr txBox="1"/>
            <p:nvPr/>
          </p:nvSpPr>
          <p:spPr>
            <a:xfrm>
              <a:off x="1374033" y="4180608"/>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03" name="TextBox 202"/>
            <p:cNvSpPr txBox="1"/>
            <p:nvPr/>
          </p:nvSpPr>
          <p:spPr>
            <a:xfrm>
              <a:off x="289677" y="4170334"/>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04" name="TextBox 203"/>
            <p:cNvSpPr txBox="1"/>
            <p:nvPr/>
          </p:nvSpPr>
          <p:spPr>
            <a:xfrm>
              <a:off x="3971432" y="4164382"/>
              <a:ext cx="776667" cy="369332"/>
            </a:xfrm>
            <a:prstGeom prst="rect">
              <a:avLst/>
            </a:prstGeom>
            <a:noFill/>
          </p:spPr>
          <p:txBody>
            <a:bodyPr wrap="square" rtlCol="0">
              <a:spAutoFit/>
            </a:bodyPr>
            <a:lstStyle/>
            <a:p>
              <a:r>
                <a:rPr lang="en-IN" b="1" dirty="0" smtClean="0"/>
                <a:t>X</a:t>
              </a:r>
              <a:r>
                <a:rPr lang="en-IN" b="1" baseline="-25000" dirty="0" smtClean="0"/>
                <a:t>2</a:t>
              </a:r>
              <a:r>
                <a:rPr lang="en-IN" b="1" dirty="0" smtClean="0"/>
                <a:t>, Y</a:t>
              </a:r>
              <a:r>
                <a:rPr lang="en-IN" b="1" baseline="-25000" dirty="0" smtClean="0"/>
                <a:t>2</a:t>
              </a:r>
              <a:endParaRPr lang="en-IN" b="1" baseline="-25000" dirty="0"/>
            </a:p>
          </p:txBody>
        </p:sp>
        <p:sp>
          <p:nvSpPr>
            <p:cNvPr id="205" name="TextBox 204"/>
            <p:cNvSpPr txBox="1"/>
            <p:nvPr/>
          </p:nvSpPr>
          <p:spPr>
            <a:xfrm>
              <a:off x="5983495" y="4139852"/>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06" name="TextBox 205"/>
            <p:cNvSpPr txBox="1"/>
            <p:nvPr/>
          </p:nvSpPr>
          <p:spPr>
            <a:xfrm>
              <a:off x="2479627" y="2880029"/>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07" name="TextBox 206"/>
            <p:cNvSpPr txBox="1"/>
            <p:nvPr/>
          </p:nvSpPr>
          <p:spPr>
            <a:xfrm>
              <a:off x="1373728" y="2889267"/>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08" name="TextBox 207"/>
            <p:cNvSpPr txBox="1"/>
            <p:nvPr/>
          </p:nvSpPr>
          <p:spPr>
            <a:xfrm>
              <a:off x="3587054" y="2891877"/>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09" name="TextBox 208"/>
            <p:cNvSpPr txBox="1"/>
            <p:nvPr/>
          </p:nvSpPr>
          <p:spPr>
            <a:xfrm>
              <a:off x="4900876" y="2900742"/>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10" name="TextBox 209"/>
            <p:cNvSpPr txBox="1"/>
            <p:nvPr/>
          </p:nvSpPr>
          <p:spPr>
            <a:xfrm>
              <a:off x="5991875" y="2886510"/>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11" name="TextBox 210"/>
            <p:cNvSpPr txBox="1"/>
            <p:nvPr/>
          </p:nvSpPr>
          <p:spPr>
            <a:xfrm>
              <a:off x="4431978" y="1594238"/>
              <a:ext cx="776667" cy="369332"/>
            </a:xfrm>
            <a:prstGeom prst="rect">
              <a:avLst/>
            </a:prstGeom>
            <a:noFill/>
          </p:spPr>
          <p:txBody>
            <a:bodyPr wrap="square" rtlCol="0">
              <a:spAutoFit/>
            </a:bodyPr>
            <a:lstStyle/>
            <a:p>
              <a:r>
                <a:rPr lang="en-IN" b="1" dirty="0" smtClean="0"/>
                <a:t>Y</a:t>
              </a:r>
              <a:r>
                <a:rPr lang="en-IN" b="1" baseline="-25000" dirty="0" smtClean="0"/>
                <a:t>2</a:t>
              </a:r>
              <a:endParaRPr lang="en-IN" b="1" baseline="-25000" dirty="0"/>
            </a:p>
          </p:txBody>
        </p:sp>
        <p:sp>
          <p:nvSpPr>
            <p:cNvPr id="212" name="TextBox 211"/>
            <p:cNvSpPr txBox="1"/>
            <p:nvPr/>
          </p:nvSpPr>
          <p:spPr>
            <a:xfrm>
              <a:off x="3099135" y="1622512"/>
              <a:ext cx="776667" cy="369332"/>
            </a:xfrm>
            <a:prstGeom prst="rect">
              <a:avLst/>
            </a:prstGeom>
            <a:noFill/>
          </p:spPr>
          <p:txBody>
            <a:bodyPr wrap="square" rtlCol="0">
              <a:spAutoFit/>
            </a:bodyPr>
            <a:lstStyle/>
            <a:p>
              <a:r>
                <a:rPr lang="en-IN" b="1" dirty="0" smtClean="0"/>
                <a:t>X</a:t>
              </a:r>
              <a:r>
                <a:rPr lang="en-IN" b="1" baseline="-25000" dirty="0" smtClean="0"/>
                <a:t>1</a:t>
              </a:r>
              <a:endParaRPr lang="en-IN" b="1" baseline="-25000" dirty="0"/>
            </a:p>
          </p:txBody>
        </p:sp>
      </p:grpSp>
    </p:spTree>
    <p:extLst>
      <p:ext uri="{BB962C8B-B14F-4D97-AF65-F5344CB8AC3E}">
        <p14:creationId xmlns:p14="http://schemas.microsoft.com/office/powerpoint/2010/main" val="280238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446" y="267480"/>
            <a:ext cx="9373657" cy="655456"/>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rPr>
              <a:t>Introduction</a:t>
            </a:r>
            <a:endParaRPr lang="en-US" dirty="0"/>
          </a:p>
        </p:txBody>
      </p:sp>
      <p:sp>
        <p:nvSpPr>
          <p:cNvPr id="71" name="TextBox 70"/>
          <p:cNvSpPr txBox="1"/>
          <p:nvPr/>
        </p:nvSpPr>
        <p:spPr>
          <a:xfrm>
            <a:off x="253469" y="5253454"/>
            <a:ext cx="8500602" cy="369332"/>
          </a:xfrm>
          <a:prstGeom prst="rect">
            <a:avLst/>
          </a:prstGeom>
          <a:noFill/>
        </p:spPr>
        <p:txBody>
          <a:bodyPr wrap="square" rtlCol="0">
            <a:spAutoFit/>
          </a:bodyPr>
          <a:lstStyle/>
          <a:p>
            <a:pPr algn="ctr"/>
            <a:r>
              <a:rPr lang="en-IN" b="1" dirty="0" smtClean="0"/>
              <a:t>Attributed Heterogeneous Network G’s projection on attribute values X</a:t>
            </a:r>
            <a:r>
              <a:rPr lang="en-IN" b="1" baseline="-25000" dirty="0" smtClean="0"/>
              <a:t>1, </a:t>
            </a:r>
            <a:r>
              <a:rPr lang="en-IN" b="1" dirty="0" smtClean="0"/>
              <a:t>Y</a:t>
            </a:r>
            <a:r>
              <a:rPr lang="en-IN" b="1" baseline="-25000" dirty="0" smtClean="0"/>
              <a:t>1</a:t>
            </a:r>
          </a:p>
        </p:txBody>
      </p:sp>
      <p:grpSp>
        <p:nvGrpSpPr>
          <p:cNvPr id="49" name="Group 48"/>
          <p:cNvGrpSpPr/>
          <p:nvPr/>
        </p:nvGrpSpPr>
        <p:grpSpPr>
          <a:xfrm>
            <a:off x="1201501" y="1413397"/>
            <a:ext cx="6478865" cy="3496636"/>
            <a:chOff x="289677" y="1075661"/>
            <a:chExt cx="6478865" cy="3496636"/>
          </a:xfrm>
        </p:grpSpPr>
        <p:sp>
          <p:nvSpPr>
            <p:cNvPr id="50" name="Oval 49"/>
            <p:cNvSpPr/>
            <p:nvPr/>
          </p:nvSpPr>
          <p:spPr>
            <a:xfrm>
              <a:off x="399353" y="2365695"/>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51" name="Oval 50"/>
            <p:cNvSpPr/>
            <p:nvPr/>
          </p:nvSpPr>
          <p:spPr>
            <a:xfrm>
              <a:off x="1491911" y="2365695"/>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52" name="Oval 51"/>
            <p:cNvSpPr/>
            <p:nvPr/>
          </p:nvSpPr>
          <p:spPr>
            <a:xfrm>
              <a:off x="2584469" y="2365695"/>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53" name="Oval 52"/>
            <p:cNvSpPr/>
            <p:nvPr/>
          </p:nvSpPr>
          <p:spPr>
            <a:xfrm>
              <a:off x="3677027" y="2365695"/>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54" name="Oval 53"/>
            <p:cNvSpPr/>
            <p:nvPr/>
          </p:nvSpPr>
          <p:spPr>
            <a:xfrm>
              <a:off x="4989291" y="2371409"/>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55" name="Oval 54"/>
            <p:cNvSpPr/>
            <p:nvPr/>
          </p:nvSpPr>
          <p:spPr>
            <a:xfrm>
              <a:off x="6123606" y="2365695"/>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56" name="Oval 55"/>
            <p:cNvSpPr/>
            <p:nvPr/>
          </p:nvSpPr>
          <p:spPr>
            <a:xfrm>
              <a:off x="374391" y="3615648"/>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57" name="Oval 56"/>
            <p:cNvSpPr/>
            <p:nvPr/>
          </p:nvSpPr>
          <p:spPr>
            <a:xfrm>
              <a:off x="1482738" y="3608480"/>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72" name="Oval 71"/>
            <p:cNvSpPr/>
            <p:nvPr/>
          </p:nvSpPr>
          <p:spPr>
            <a:xfrm>
              <a:off x="2584469" y="3610627"/>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73" name="Oval 72"/>
            <p:cNvSpPr/>
            <p:nvPr/>
          </p:nvSpPr>
          <p:spPr>
            <a:xfrm>
              <a:off x="4058511" y="3602070"/>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74" name="Oval 73"/>
            <p:cNvSpPr/>
            <p:nvPr/>
          </p:nvSpPr>
          <p:spPr>
            <a:xfrm>
              <a:off x="6123605" y="3608480"/>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sp>
          <p:nvSpPr>
            <p:cNvPr id="75" name="Oval 74"/>
            <p:cNvSpPr/>
            <p:nvPr/>
          </p:nvSpPr>
          <p:spPr>
            <a:xfrm>
              <a:off x="3041669" y="1075661"/>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sp>
          <p:nvSpPr>
            <p:cNvPr id="76" name="Oval 75"/>
            <p:cNvSpPr/>
            <p:nvPr/>
          </p:nvSpPr>
          <p:spPr>
            <a:xfrm>
              <a:off x="4341258" y="1075661"/>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cxnSp>
          <p:nvCxnSpPr>
            <p:cNvPr id="77" name="Straight Connector 76"/>
            <p:cNvCxnSpPr>
              <a:stCxn id="50" idx="6"/>
              <a:endCxn id="51" idx="2"/>
            </p:cNvCxnSpPr>
            <p:nvPr/>
          </p:nvCxnSpPr>
          <p:spPr>
            <a:xfrm>
              <a:off x="940266" y="2649030"/>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1" idx="4"/>
              <a:endCxn id="57" idx="0"/>
            </p:cNvCxnSpPr>
            <p:nvPr/>
          </p:nvCxnSpPr>
          <p:spPr>
            <a:xfrm flipH="1">
              <a:off x="1753195" y="2932365"/>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6" idx="6"/>
              <a:endCxn id="57" idx="2"/>
            </p:cNvCxnSpPr>
            <p:nvPr/>
          </p:nvCxnSpPr>
          <p:spPr>
            <a:xfrm flipV="1">
              <a:off x="915304" y="3891815"/>
              <a:ext cx="567434" cy="7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57" idx="6"/>
              <a:endCxn id="72" idx="2"/>
            </p:cNvCxnSpPr>
            <p:nvPr/>
          </p:nvCxnSpPr>
          <p:spPr>
            <a:xfrm>
              <a:off x="2023651" y="3891815"/>
              <a:ext cx="560818" cy="21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1" idx="6"/>
              <a:endCxn id="52" idx="2"/>
            </p:cNvCxnSpPr>
            <p:nvPr/>
          </p:nvCxnSpPr>
          <p:spPr>
            <a:xfrm>
              <a:off x="2032824" y="2649030"/>
              <a:ext cx="5516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2" idx="0"/>
              <a:endCxn id="75" idx="3"/>
            </p:cNvCxnSpPr>
            <p:nvPr/>
          </p:nvCxnSpPr>
          <p:spPr>
            <a:xfrm flipV="1">
              <a:off x="2854926" y="1559344"/>
              <a:ext cx="265958" cy="8063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5" idx="5"/>
              <a:endCxn id="53" idx="1"/>
            </p:cNvCxnSpPr>
            <p:nvPr/>
          </p:nvCxnSpPr>
          <p:spPr>
            <a:xfrm>
              <a:off x="3503367" y="1559344"/>
              <a:ext cx="252875" cy="8893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6"/>
              <a:endCxn id="76" idx="2"/>
            </p:cNvCxnSpPr>
            <p:nvPr/>
          </p:nvCxnSpPr>
          <p:spPr>
            <a:xfrm>
              <a:off x="3582582" y="1358996"/>
              <a:ext cx="7586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2" idx="6"/>
              <a:endCxn id="53" idx="2"/>
            </p:cNvCxnSpPr>
            <p:nvPr/>
          </p:nvCxnSpPr>
          <p:spPr>
            <a:xfrm>
              <a:off x="3125382" y="2649030"/>
              <a:ext cx="5516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3" idx="7"/>
              <a:endCxn id="76" idx="3"/>
            </p:cNvCxnSpPr>
            <p:nvPr/>
          </p:nvCxnSpPr>
          <p:spPr>
            <a:xfrm flipV="1">
              <a:off x="4138725" y="1559344"/>
              <a:ext cx="281748" cy="8893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6"/>
              <a:endCxn id="54" idx="2"/>
            </p:cNvCxnSpPr>
            <p:nvPr/>
          </p:nvCxnSpPr>
          <p:spPr>
            <a:xfrm>
              <a:off x="4217940" y="2649030"/>
              <a:ext cx="771351" cy="5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6" idx="5"/>
              <a:endCxn id="54" idx="1"/>
            </p:cNvCxnSpPr>
            <p:nvPr/>
          </p:nvCxnSpPr>
          <p:spPr>
            <a:xfrm>
              <a:off x="4802956" y="1559344"/>
              <a:ext cx="265550" cy="895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4" idx="6"/>
              <a:endCxn id="55" idx="2"/>
            </p:cNvCxnSpPr>
            <p:nvPr/>
          </p:nvCxnSpPr>
          <p:spPr>
            <a:xfrm flipV="1">
              <a:off x="5530204" y="2649030"/>
              <a:ext cx="593402" cy="5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5" idx="4"/>
              <a:endCxn id="74" idx="0"/>
            </p:cNvCxnSpPr>
            <p:nvPr/>
          </p:nvCxnSpPr>
          <p:spPr>
            <a:xfrm flipH="1">
              <a:off x="6394062" y="2932365"/>
              <a:ext cx="1" cy="6761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3" idx="6"/>
              <a:endCxn id="74" idx="2"/>
            </p:cNvCxnSpPr>
            <p:nvPr/>
          </p:nvCxnSpPr>
          <p:spPr>
            <a:xfrm>
              <a:off x="4599424" y="3885405"/>
              <a:ext cx="1524181" cy="64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2" idx="6"/>
              <a:endCxn id="73" idx="2"/>
            </p:cNvCxnSpPr>
            <p:nvPr/>
          </p:nvCxnSpPr>
          <p:spPr>
            <a:xfrm flipV="1">
              <a:off x="3125382" y="3885405"/>
              <a:ext cx="933129" cy="8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3" idx="7"/>
              <a:endCxn id="54" idx="4"/>
            </p:cNvCxnSpPr>
            <p:nvPr/>
          </p:nvCxnSpPr>
          <p:spPr>
            <a:xfrm flipV="1">
              <a:off x="4520209" y="2938079"/>
              <a:ext cx="739539" cy="7469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52" idx="5"/>
              <a:endCxn id="73" idx="1"/>
            </p:cNvCxnSpPr>
            <p:nvPr/>
          </p:nvCxnSpPr>
          <p:spPr>
            <a:xfrm>
              <a:off x="3046167" y="2849378"/>
              <a:ext cx="1091559" cy="8356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26605" y="2880029"/>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96" name="TextBox 95"/>
            <p:cNvSpPr txBox="1"/>
            <p:nvPr/>
          </p:nvSpPr>
          <p:spPr>
            <a:xfrm>
              <a:off x="2505123" y="4202965"/>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97" name="TextBox 96"/>
            <p:cNvSpPr txBox="1"/>
            <p:nvPr/>
          </p:nvSpPr>
          <p:spPr>
            <a:xfrm>
              <a:off x="1374033" y="4180608"/>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98" name="TextBox 97"/>
            <p:cNvSpPr txBox="1"/>
            <p:nvPr/>
          </p:nvSpPr>
          <p:spPr>
            <a:xfrm>
              <a:off x="289677" y="4170334"/>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99" name="TextBox 98"/>
            <p:cNvSpPr txBox="1"/>
            <p:nvPr/>
          </p:nvSpPr>
          <p:spPr>
            <a:xfrm>
              <a:off x="4026048" y="4177297"/>
              <a:ext cx="776667" cy="369332"/>
            </a:xfrm>
            <a:prstGeom prst="rect">
              <a:avLst/>
            </a:prstGeom>
            <a:noFill/>
          </p:spPr>
          <p:txBody>
            <a:bodyPr wrap="square" rtlCol="0">
              <a:spAutoFit/>
            </a:bodyPr>
            <a:lstStyle/>
            <a:p>
              <a:r>
                <a:rPr lang="en-IN" b="1" dirty="0" smtClean="0"/>
                <a:t>X</a:t>
              </a:r>
              <a:r>
                <a:rPr lang="en-IN" b="1" baseline="-25000" dirty="0" smtClean="0"/>
                <a:t>2</a:t>
              </a:r>
              <a:r>
                <a:rPr lang="en-IN" b="1" dirty="0" smtClean="0"/>
                <a:t>, Y</a:t>
              </a:r>
              <a:r>
                <a:rPr lang="en-IN" b="1" baseline="-25000" dirty="0" smtClean="0"/>
                <a:t>2</a:t>
              </a:r>
              <a:endParaRPr lang="en-IN" b="1" baseline="-25000" dirty="0"/>
            </a:p>
          </p:txBody>
        </p:sp>
        <p:sp>
          <p:nvSpPr>
            <p:cNvPr id="100" name="TextBox 99"/>
            <p:cNvSpPr txBox="1"/>
            <p:nvPr/>
          </p:nvSpPr>
          <p:spPr>
            <a:xfrm>
              <a:off x="5983495" y="4139852"/>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101" name="TextBox 100"/>
            <p:cNvSpPr txBox="1"/>
            <p:nvPr/>
          </p:nvSpPr>
          <p:spPr>
            <a:xfrm>
              <a:off x="2479627" y="2880029"/>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102" name="TextBox 101"/>
            <p:cNvSpPr txBox="1"/>
            <p:nvPr/>
          </p:nvSpPr>
          <p:spPr>
            <a:xfrm>
              <a:off x="1373728" y="2889267"/>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103" name="TextBox 102"/>
            <p:cNvSpPr txBox="1"/>
            <p:nvPr/>
          </p:nvSpPr>
          <p:spPr>
            <a:xfrm>
              <a:off x="3587054" y="2891877"/>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104" name="TextBox 103"/>
            <p:cNvSpPr txBox="1"/>
            <p:nvPr/>
          </p:nvSpPr>
          <p:spPr>
            <a:xfrm>
              <a:off x="4900876" y="2900742"/>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105" name="TextBox 104"/>
            <p:cNvSpPr txBox="1"/>
            <p:nvPr/>
          </p:nvSpPr>
          <p:spPr>
            <a:xfrm>
              <a:off x="5991875" y="2886510"/>
              <a:ext cx="776667" cy="369332"/>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106" name="TextBox 105"/>
            <p:cNvSpPr txBox="1"/>
            <p:nvPr/>
          </p:nvSpPr>
          <p:spPr>
            <a:xfrm>
              <a:off x="4431978" y="1594238"/>
              <a:ext cx="776667" cy="369332"/>
            </a:xfrm>
            <a:prstGeom prst="rect">
              <a:avLst/>
            </a:prstGeom>
            <a:noFill/>
          </p:spPr>
          <p:txBody>
            <a:bodyPr wrap="square" rtlCol="0">
              <a:spAutoFit/>
            </a:bodyPr>
            <a:lstStyle/>
            <a:p>
              <a:r>
                <a:rPr lang="en-IN" b="1" dirty="0" smtClean="0"/>
                <a:t>Y</a:t>
              </a:r>
              <a:r>
                <a:rPr lang="en-IN" b="1" baseline="-25000" dirty="0" smtClean="0"/>
                <a:t>2</a:t>
              </a:r>
              <a:endParaRPr lang="en-IN" b="1" baseline="-25000" dirty="0"/>
            </a:p>
          </p:txBody>
        </p:sp>
        <p:sp>
          <p:nvSpPr>
            <p:cNvPr id="107" name="TextBox 106"/>
            <p:cNvSpPr txBox="1"/>
            <p:nvPr/>
          </p:nvSpPr>
          <p:spPr>
            <a:xfrm>
              <a:off x="3099135" y="1622512"/>
              <a:ext cx="776667" cy="369332"/>
            </a:xfrm>
            <a:prstGeom prst="rect">
              <a:avLst/>
            </a:prstGeom>
            <a:noFill/>
          </p:spPr>
          <p:txBody>
            <a:bodyPr wrap="square" rtlCol="0">
              <a:spAutoFit/>
            </a:bodyPr>
            <a:lstStyle/>
            <a:p>
              <a:r>
                <a:rPr lang="en-IN" b="1" dirty="0" smtClean="0"/>
                <a:t>X</a:t>
              </a:r>
              <a:r>
                <a:rPr lang="en-IN" b="1" baseline="-25000" dirty="0" smtClean="0"/>
                <a:t>1</a:t>
              </a:r>
              <a:endParaRPr lang="en-IN" b="1" baseline="-25000" dirty="0"/>
            </a:p>
          </p:txBody>
        </p:sp>
      </p:grpSp>
    </p:spTree>
    <p:extLst>
      <p:ext uri="{BB962C8B-B14F-4D97-AF65-F5344CB8AC3E}">
        <p14:creationId xmlns:p14="http://schemas.microsoft.com/office/powerpoint/2010/main" val="1632432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367"/>
            <a:ext cx="9373657" cy="1325563"/>
          </a:xfrm>
        </p:spPr>
        <p:txBody>
          <a:bodyPr>
            <a:normAutofit/>
          </a:bodyPr>
          <a:lstStyle/>
          <a:p>
            <a:pPr algn="ctr"/>
            <a:r>
              <a:rPr lang="en-US" b="1" dirty="0" smtClean="0">
                <a:solidFill>
                  <a:srgbClr val="FF0000"/>
                </a:solidFill>
              </a:rPr>
              <a:t>Real World Problems </a:t>
            </a:r>
            <a:endParaRPr lang="en-US" dirty="0"/>
          </a:p>
        </p:txBody>
      </p:sp>
      <p:sp>
        <p:nvSpPr>
          <p:cNvPr id="14" name="Slide Number Placeholder 13"/>
          <p:cNvSpPr>
            <a:spLocks noGrp="1"/>
          </p:cNvSpPr>
          <p:nvPr>
            <p:ph type="sldNum" sz="quarter" idx="12"/>
          </p:nvPr>
        </p:nvSpPr>
        <p:spPr>
          <a:xfrm>
            <a:off x="6107430" y="6356351"/>
            <a:ext cx="2057400" cy="365125"/>
          </a:xfrm>
        </p:spPr>
        <p:txBody>
          <a:bodyPr/>
          <a:lstStyle/>
          <a:p>
            <a:fld id="{AB8E5D03-22EA-460F-B3F7-864A0309ABBE}" type="slidenum">
              <a:rPr lang="en-US" smtClean="0"/>
              <a:t>5</a:t>
            </a:fld>
            <a:endParaRPr lang="en-US"/>
          </a:p>
        </p:txBody>
      </p:sp>
      <p:sp>
        <p:nvSpPr>
          <p:cNvPr id="101" name="TextBox 100"/>
          <p:cNvSpPr txBox="1"/>
          <p:nvPr/>
        </p:nvSpPr>
        <p:spPr>
          <a:xfrm>
            <a:off x="1106903" y="3772799"/>
            <a:ext cx="2627066" cy="369332"/>
          </a:xfrm>
          <a:prstGeom prst="rect">
            <a:avLst/>
          </a:prstGeom>
          <a:noFill/>
        </p:spPr>
        <p:txBody>
          <a:bodyPr wrap="none" rtlCol="0">
            <a:spAutoFit/>
          </a:bodyPr>
          <a:lstStyle/>
          <a:p>
            <a:pPr algn="ctr"/>
            <a:r>
              <a:rPr lang="en-US" b="1" dirty="0" smtClean="0"/>
              <a:t>Exceptional Collaboration</a:t>
            </a:r>
            <a:endParaRPr lang="en-US" b="1" dirty="0"/>
          </a:p>
        </p:txBody>
      </p:sp>
      <p:sp>
        <p:nvSpPr>
          <p:cNvPr id="102" name="TextBox 101"/>
          <p:cNvSpPr txBox="1"/>
          <p:nvPr/>
        </p:nvSpPr>
        <p:spPr>
          <a:xfrm>
            <a:off x="1637369" y="903906"/>
            <a:ext cx="1566134" cy="369332"/>
          </a:xfrm>
          <a:prstGeom prst="rect">
            <a:avLst/>
          </a:prstGeom>
          <a:noFill/>
        </p:spPr>
        <p:txBody>
          <a:bodyPr wrap="none" rtlCol="0">
            <a:spAutoFit/>
          </a:bodyPr>
          <a:lstStyle/>
          <a:p>
            <a:r>
              <a:rPr lang="en-US" b="1" dirty="0" smtClean="0"/>
              <a:t>DBLP Network</a:t>
            </a:r>
            <a:endParaRPr lang="en-US"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9552" r="18657"/>
          <a:stretch/>
        </p:blipFill>
        <p:spPr>
          <a:xfrm>
            <a:off x="962343" y="4260228"/>
            <a:ext cx="2627066" cy="1786984"/>
          </a:xfrm>
          <a:prstGeom prst="rect">
            <a:avLst/>
          </a:prstGeom>
        </p:spPr>
      </p:pic>
      <p:sp>
        <p:nvSpPr>
          <p:cNvPr id="29" name="TextBox 28"/>
          <p:cNvSpPr txBox="1"/>
          <p:nvPr/>
        </p:nvSpPr>
        <p:spPr>
          <a:xfrm>
            <a:off x="134665" y="6243420"/>
            <a:ext cx="4287838" cy="369332"/>
          </a:xfrm>
          <a:prstGeom prst="rect">
            <a:avLst/>
          </a:prstGeom>
          <a:noFill/>
        </p:spPr>
        <p:txBody>
          <a:bodyPr wrap="square" rtlCol="0">
            <a:spAutoFit/>
          </a:bodyPr>
          <a:lstStyle/>
          <a:p>
            <a:pPr algn="ctr"/>
            <a:r>
              <a:rPr lang="en-IN" dirty="0" smtClean="0">
                <a:solidFill>
                  <a:srgbClr val="FF0000"/>
                </a:solidFill>
              </a:rPr>
              <a:t>Projection Attribute: Research Area</a:t>
            </a:r>
            <a:endParaRPr lang="en-IN" dirty="0">
              <a:solidFill>
                <a:srgbClr val="FF0000"/>
              </a:solidFill>
            </a:endParaRPr>
          </a:p>
        </p:txBody>
      </p:sp>
      <p:sp>
        <p:nvSpPr>
          <p:cNvPr id="30" name="TextBox 29"/>
          <p:cNvSpPr txBox="1"/>
          <p:nvPr/>
        </p:nvSpPr>
        <p:spPr>
          <a:xfrm>
            <a:off x="5283542" y="1016098"/>
            <a:ext cx="2374817" cy="369332"/>
          </a:xfrm>
          <a:prstGeom prst="rect">
            <a:avLst/>
          </a:prstGeom>
          <a:noFill/>
        </p:spPr>
        <p:txBody>
          <a:bodyPr wrap="none" rtlCol="0">
            <a:spAutoFit/>
          </a:bodyPr>
          <a:lstStyle/>
          <a:p>
            <a:r>
              <a:rPr lang="en-US" b="1" dirty="0"/>
              <a:t>Organization Networks</a:t>
            </a:r>
          </a:p>
        </p:txBody>
      </p:sp>
      <p:sp>
        <p:nvSpPr>
          <p:cNvPr id="31" name="TextBox 30"/>
          <p:cNvSpPr txBox="1"/>
          <p:nvPr/>
        </p:nvSpPr>
        <p:spPr>
          <a:xfrm>
            <a:off x="5649410" y="3857316"/>
            <a:ext cx="1623458" cy="369332"/>
          </a:xfrm>
          <a:prstGeom prst="rect">
            <a:avLst/>
          </a:prstGeom>
          <a:noFill/>
        </p:spPr>
        <p:txBody>
          <a:bodyPr wrap="none" rtlCol="0">
            <a:spAutoFit/>
          </a:bodyPr>
          <a:lstStyle/>
          <a:p>
            <a:r>
              <a:rPr lang="en-US" b="1" dirty="0"/>
              <a:t>Team Selection</a:t>
            </a:r>
          </a:p>
        </p:txBody>
      </p:sp>
      <p:grpSp>
        <p:nvGrpSpPr>
          <p:cNvPr id="32" name="Group 31"/>
          <p:cNvGrpSpPr/>
          <p:nvPr/>
        </p:nvGrpSpPr>
        <p:grpSpPr>
          <a:xfrm>
            <a:off x="4680727" y="1495164"/>
            <a:ext cx="3835021" cy="2227168"/>
            <a:chOff x="4676333" y="1600200"/>
            <a:chExt cx="2383842" cy="1359767"/>
          </a:xfrm>
        </p:grpSpPr>
        <p:pic>
          <p:nvPicPr>
            <p:cNvPr id="33" name="Picture 4" descr="http://www.psychologicalscience.org/jobs/images/NetworkOrang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1118" b="9162"/>
            <a:stretch/>
          </p:blipFill>
          <p:spPr bwMode="auto">
            <a:xfrm>
              <a:off x="4723188" y="1615616"/>
              <a:ext cx="2336987" cy="134435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3" descr="https://encrypted-tbn0.gstatic.com/images?q=tbn:ANd9GcQLQmL1C5j6Dhqgjg4oYHYXUwWH3ihcVxnPimvSVe7RReiQW0U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0993" y="2318748"/>
              <a:ext cx="229776" cy="1486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9" descr="https://encrypted-tbn2.gstatic.com/images?q=tbn:ANd9GcQyy-WrUCpJ8nVpbqjAnew8Kx5tpeZ8cwFocvYGAM8DW0oZfp_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85098" y="2122685"/>
              <a:ext cx="224349" cy="21072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 descr="https://encrypted-tbn3.gstatic.com/images?q=tbn:ANd9GcQu4RwrzdXukskwFroGIw2VOHiLNsnCfU1SlP19AwV6_-ksVQtES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17091" y="2088052"/>
              <a:ext cx="161374" cy="23069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5" descr="https://encrypted-tbn1.gstatic.com/images?q=tbn:ANd9GcQD7jjl-DMIXvlnaOexRcwUUBF5QrN06UmH9rtOFJTC13jdIBiyRQ"/>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85340" y="2581951"/>
              <a:ext cx="385992" cy="9023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7" descr="https://encrypted-tbn0.gstatic.com/images?q=tbn:ANd9GcRjmM2E9IMvL42TD6CliwWgbOCFNpaUOAkL3L3h9pleUv9sscRG_Q"/>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7528" y="2105804"/>
              <a:ext cx="283411" cy="12224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3" descr="https://encrypted-tbn0.gstatic.com/images?q=tbn:ANd9GcQLQmL1C5j6Dhqgjg4oYHYXUwWH3ihcVxnPimvSVe7RReiQW0U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2058" y="1903554"/>
              <a:ext cx="229776" cy="1486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3" descr="https://encrypted-tbn0.gstatic.com/images?q=tbn:ANd9GcQLQmL1C5j6Dhqgjg4oYHYXUwWH3ihcVxnPimvSVe7RReiQW0U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4223" y="2129060"/>
              <a:ext cx="229776" cy="1486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3" descr="https://encrypted-tbn3.gstatic.com/images?q=tbn:ANd9GcQu4RwrzdXukskwFroGIw2VOHiLNsnCfU1SlP19AwV6_-ksVQtES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305" y="2633061"/>
              <a:ext cx="161374" cy="23069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3" descr="https://encrypted-tbn3.gstatic.com/images?q=tbn:ANd9GcQu4RwrzdXukskwFroGIw2VOHiLNsnCfU1SlP19AwV6_-ksVQtES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5278" y="1600200"/>
              <a:ext cx="161374" cy="23069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https://encrypted-tbn2.gstatic.com/images?q=tbn:ANd9GcQDAJTZE7lV05F8Cuw1FUgKSgYBPqIz2Ycdt2tJx9dC-LUhpSn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76333" y="2320744"/>
              <a:ext cx="395925" cy="375875"/>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Picture 43"/>
          <p:cNvPicPr>
            <a:picLocks noChangeAspect="1"/>
          </p:cNvPicPr>
          <p:nvPr/>
        </p:nvPicPr>
        <p:blipFill rotWithShape="1">
          <a:blip r:embed="rId11" cstate="print">
            <a:extLst>
              <a:ext uri="{28A0092B-C50C-407E-A947-70E740481C1C}">
                <a14:useLocalDpi xmlns:a14="http://schemas.microsoft.com/office/drawing/2010/main" val="0"/>
              </a:ext>
            </a:extLst>
          </a:blip>
          <a:srcRect l="19375" t="6665" r="22917" b="3334"/>
          <a:stretch/>
        </p:blipFill>
        <p:spPr>
          <a:xfrm>
            <a:off x="5324077" y="4189998"/>
            <a:ext cx="2442067" cy="1983804"/>
          </a:xfrm>
          <a:prstGeom prst="rect">
            <a:avLst/>
          </a:prstGeom>
        </p:spPr>
      </p:pic>
      <p:sp>
        <p:nvSpPr>
          <p:cNvPr id="45" name="TextBox 44"/>
          <p:cNvSpPr txBox="1"/>
          <p:nvPr/>
        </p:nvSpPr>
        <p:spPr>
          <a:xfrm>
            <a:off x="4279469" y="6219984"/>
            <a:ext cx="4842827" cy="369332"/>
          </a:xfrm>
          <a:prstGeom prst="rect">
            <a:avLst/>
          </a:prstGeom>
          <a:noFill/>
        </p:spPr>
        <p:txBody>
          <a:bodyPr wrap="square" rtlCol="0">
            <a:spAutoFit/>
          </a:bodyPr>
          <a:lstStyle/>
          <a:p>
            <a:pPr algn="ctr"/>
            <a:r>
              <a:rPr lang="en-IN" dirty="0" smtClean="0">
                <a:solidFill>
                  <a:srgbClr val="FF0000"/>
                </a:solidFill>
              </a:rPr>
              <a:t>Projection Attribute: Division of the organisation</a:t>
            </a:r>
            <a:endParaRPr lang="en-IN" dirty="0">
              <a:solidFill>
                <a:srgbClr val="FF0000"/>
              </a:solidFill>
            </a:endParaRPr>
          </a:p>
        </p:txBody>
      </p:sp>
      <p:grpSp>
        <p:nvGrpSpPr>
          <p:cNvPr id="25" name="Group 24"/>
          <p:cNvGrpSpPr/>
          <p:nvPr/>
        </p:nvGrpSpPr>
        <p:grpSpPr>
          <a:xfrm>
            <a:off x="721448" y="1238374"/>
            <a:ext cx="3654708" cy="2570290"/>
            <a:chOff x="4208164" y="554433"/>
            <a:chExt cx="5157571" cy="4185860"/>
          </a:xfrm>
        </p:grpSpPr>
        <p:cxnSp>
          <p:nvCxnSpPr>
            <p:cNvPr id="26" name="Straight Connector 25"/>
            <p:cNvCxnSpPr>
              <a:stCxn id="49" idx="2"/>
            </p:cNvCxnSpPr>
            <p:nvPr/>
          </p:nvCxnSpPr>
          <p:spPr>
            <a:xfrm flipH="1">
              <a:off x="5856715" y="3653494"/>
              <a:ext cx="1" cy="3120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99522" y="3021673"/>
              <a:ext cx="327969" cy="1839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150246" y="2996616"/>
              <a:ext cx="498152" cy="2214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6" name="Picture 2" descr="http://www.fancyicons.com/free-icons/108/occupations/png/256/writer_male_light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31761" y="2324791"/>
              <a:ext cx="716521" cy="71652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fancyicons.com/free-icons/108/occupations/png/256/writer_male_light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95010" y="2703031"/>
              <a:ext cx="716521" cy="7165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fancyicons.com/free-icons/108/occupations/png/256/writer_male_light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33931" y="4023772"/>
              <a:ext cx="716521" cy="7165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document, paper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81616" y="2903295"/>
              <a:ext cx="750199" cy="75019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8357" y="3262800"/>
              <a:ext cx="712936" cy="712936"/>
            </a:xfrm>
            <a:prstGeom prst="rect">
              <a:avLst/>
            </a:prstGeom>
          </p:spPr>
        </p:pic>
        <p:pic>
          <p:nvPicPr>
            <p:cNvPr id="51" name="Picture 2" descr="http://www.fancyicons.com/free-icons/108/occupations/png/256/writer_male_light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86117" y="1423799"/>
              <a:ext cx="716521" cy="71652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document, paper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7359" y="2193285"/>
              <a:ext cx="750199" cy="75019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208164" y="3446496"/>
              <a:ext cx="726006" cy="726006"/>
            </a:xfrm>
            <a:prstGeom prst="rect">
              <a:avLst/>
            </a:prstGeom>
          </p:spPr>
        </p:pic>
        <p:cxnSp>
          <p:nvCxnSpPr>
            <p:cNvPr id="54" name="Straight Connector 53"/>
            <p:cNvCxnSpPr/>
            <p:nvPr/>
          </p:nvCxnSpPr>
          <p:spPr>
            <a:xfrm flipH="1">
              <a:off x="7099506" y="2662756"/>
              <a:ext cx="424050" cy="1541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0" idx="0"/>
              <a:endCxn id="52" idx="2"/>
            </p:cNvCxnSpPr>
            <p:nvPr/>
          </p:nvCxnSpPr>
          <p:spPr>
            <a:xfrm flipH="1" flipV="1">
              <a:off x="7882459" y="2943484"/>
              <a:ext cx="2366" cy="31931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3" idx="3"/>
            </p:cNvCxnSpPr>
            <p:nvPr/>
          </p:nvCxnSpPr>
          <p:spPr>
            <a:xfrm flipH="1">
              <a:off x="4934170" y="3446496"/>
              <a:ext cx="593321" cy="36300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7222690" y="2068194"/>
              <a:ext cx="318347" cy="2662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8" name="Picture 4" descr="document, paper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7782" y="1635118"/>
              <a:ext cx="750199" cy="75019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18447" y="1280049"/>
              <a:ext cx="726006" cy="726006"/>
            </a:xfrm>
            <a:prstGeom prst="rect">
              <a:avLst/>
            </a:prstGeom>
          </p:spPr>
        </p:pic>
        <p:pic>
          <p:nvPicPr>
            <p:cNvPr id="60" name="Picture 2" descr="http://www.fancyicons.com/free-icons/108/occupations/png/256/writer_male_light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74620" y="554433"/>
              <a:ext cx="716521" cy="71652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www.fancyicons.com/free-icons/108/occupations/png/256/writer_male_light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9214" y="2006055"/>
              <a:ext cx="716521" cy="716521"/>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Connector 61"/>
            <p:cNvCxnSpPr/>
            <p:nvPr/>
          </p:nvCxnSpPr>
          <p:spPr>
            <a:xfrm flipH="1">
              <a:off x="8257558" y="2193285"/>
              <a:ext cx="391656" cy="1315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31134" y="1675875"/>
              <a:ext cx="498152" cy="2214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69536" y="1767984"/>
              <a:ext cx="484220" cy="1979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815283" y="1342679"/>
              <a:ext cx="1" cy="3120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336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29" grpId="0"/>
      <p:bldP spid="30" grpId="0"/>
      <p:bldP spid="31"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806" y="127668"/>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Graph Cuboid Outlier Score</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00907" y="729136"/>
                <a:ext cx="8562109" cy="1832809"/>
              </a:xfrm>
              <a:prstGeom prst="rect">
                <a:avLst/>
              </a:prstGeom>
              <a:noFill/>
            </p:spPr>
            <p:txBody>
              <a:bodyPr wrap="square" rtlCol="0">
                <a:spAutoFit/>
              </a:bodyPr>
              <a:lstStyle/>
              <a:p>
                <a:pPr algn="just"/>
                <a:r>
                  <a:rPr lang="en-IN" sz="2400" dirty="0" smtClean="0"/>
                  <a:t>Let a graph cuboid </a:t>
                </a:r>
                <a:r>
                  <a:rPr lang="en-IN" sz="2400" i="1" dirty="0" smtClean="0"/>
                  <a:t>c</a:t>
                </a:r>
                <a:r>
                  <a:rPr lang="en-IN" sz="2400" dirty="0" smtClean="0"/>
                  <a:t> contain </a:t>
                </a:r>
                <a:r>
                  <a:rPr lang="en-IN" sz="2400" i="1" dirty="0" smtClean="0"/>
                  <a:t>d</a:t>
                </a:r>
                <a:r>
                  <a:rPr lang="en-IN" sz="2400" dirty="0" smtClean="0"/>
                  <a:t> edges. Let </a:t>
                </a:r>
                <a:r>
                  <a:rPr lang="en-IN" sz="2400" i="1" dirty="0" smtClean="0"/>
                  <a:t>n</a:t>
                </a:r>
                <a:r>
                  <a:rPr lang="en-IN" sz="2400" dirty="0" smtClean="0"/>
                  <a:t> be the number of edges covered by the matches of the query. The outlier score of cuboid </a:t>
                </a:r>
                <a:r>
                  <a:rPr lang="en-IN" sz="2400" i="1" dirty="0" smtClean="0"/>
                  <a:t>c</a:t>
                </a:r>
                <a:r>
                  <a:rPr lang="en-IN" sz="2400" dirty="0" smtClean="0"/>
                  <a:t> is given by:</a:t>
                </a:r>
                <a:endParaRPr lang="en-IN" sz="2400" dirty="0"/>
              </a:p>
              <a:p>
                <a:pPr/>
                <a14:m>
                  <m:oMathPara xmlns:m="http://schemas.openxmlformats.org/officeDocument/2006/math">
                    <m:oMathParaPr>
                      <m:jc m:val="center"/>
                    </m:oMathParaPr>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𝑛</m:t>
                          </m:r>
                        </m:num>
                        <m:den>
                          <m:r>
                            <a:rPr lang="en-IN" sz="2400" b="0" i="1" smtClean="0">
                              <a:latin typeface="Cambria Math" panose="02040503050406030204" pitchFamily="18" charset="0"/>
                            </a:rPr>
                            <m:t>𝑑</m:t>
                          </m:r>
                        </m:den>
                      </m:f>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200907" y="729136"/>
                <a:ext cx="8562109" cy="1832809"/>
              </a:xfrm>
              <a:prstGeom prst="rect">
                <a:avLst/>
              </a:prstGeom>
              <a:blipFill rotWithShape="0">
                <a:blip r:embed="rId3"/>
                <a:stretch>
                  <a:fillRect l="-1139" t="-2667" r="-996"/>
                </a:stretch>
              </a:blipFill>
            </p:spPr>
            <p:txBody>
              <a:bodyPr/>
              <a:lstStyle/>
              <a:p>
                <a:r>
                  <a:rPr lang="en-IN">
                    <a:noFill/>
                  </a:rPr>
                  <a:t> </a:t>
                </a:r>
              </a:p>
            </p:txBody>
          </p:sp>
        </mc:Fallback>
      </mc:AlternateContent>
      <p:sp>
        <p:nvSpPr>
          <p:cNvPr id="4" name="TextBox 3"/>
          <p:cNvSpPr txBox="1"/>
          <p:nvPr/>
        </p:nvSpPr>
        <p:spPr>
          <a:xfrm>
            <a:off x="225004" y="6000781"/>
            <a:ext cx="5902842" cy="646331"/>
          </a:xfrm>
          <a:prstGeom prst="rect">
            <a:avLst/>
          </a:prstGeom>
          <a:noFill/>
        </p:spPr>
        <p:txBody>
          <a:bodyPr wrap="square" rtlCol="0">
            <a:spAutoFit/>
          </a:bodyPr>
          <a:lstStyle/>
          <a:p>
            <a:pPr algn="ctr"/>
            <a:r>
              <a:rPr lang="en-IN" b="1" dirty="0" smtClean="0"/>
              <a:t>Attributed Heterogeneous Network G’s projection on attribute values X</a:t>
            </a:r>
            <a:r>
              <a:rPr lang="en-IN" b="1" baseline="-25000" dirty="0" smtClean="0"/>
              <a:t>1, </a:t>
            </a:r>
            <a:r>
              <a:rPr lang="en-IN" b="1" dirty="0" smtClean="0"/>
              <a:t>Y</a:t>
            </a:r>
            <a:r>
              <a:rPr lang="en-IN" b="1" baseline="-25000" dirty="0" smtClean="0"/>
              <a:t>1</a:t>
            </a:r>
          </a:p>
        </p:txBody>
      </p:sp>
      <p:grpSp>
        <p:nvGrpSpPr>
          <p:cNvPr id="5" name="Group 4"/>
          <p:cNvGrpSpPr/>
          <p:nvPr/>
        </p:nvGrpSpPr>
        <p:grpSpPr>
          <a:xfrm>
            <a:off x="6689913" y="2665471"/>
            <a:ext cx="1377743" cy="1336769"/>
            <a:chOff x="6863895" y="3676676"/>
            <a:chExt cx="1661375" cy="1709671"/>
          </a:xfrm>
        </p:grpSpPr>
        <p:sp>
          <p:nvSpPr>
            <p:cNvPr id="95" name="Oval 94"/>
            <p:cNvSpPr/>
            <p:nvPr/>
          </p:nvSpPr>
          <p:spPr>
            <a:xfrm>
              <a:off x="6863895" y="3676676"/>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96" name="Oval 95"/>
            <p:cNvSpPr/>
            <p:nvPr/>
          </p:nvSpPr>
          <p:spPr>
            <a:xfrm>
              <a:off x="7984357" y="3676676"/>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97" name="Oval 96"/>
            <p:cNvSpPr/>
            <p:nvPr/>
          </p:nvSpPr>
          <p:spPr>
            <a:xfrm>
              <a:off x="6863895" y="4819677"/>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cxnSp>
          <p:nvCxnSpPr>
            <p:cNvPr id="99" name="Straight Connector 98"/>
            <p:cNvCxnSpPr>
              <a:stCxn id="95" idx="6"/>
              <a:endCxn id="96" idx="2"/>
            </p:cNvCxnSpPr>
            <p:nvPr/>
          </p:nvCxnSpPr>
          <p:spPr>
            <a:xfrm>
              <a:off x="7404808" y="3960011"/>
              <a:ext cx="579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5" idx="4"/>
              <a:endCxn id="97" idx="0"/>
            </p:cNvCxnSpPr>
            <p:nvPr/>
          </p:nvCxnSpPr>
          <p:spPr>
            <a:xfrm>
              <a:off x="7134352" y="4243346"/>
              <a:ext cx="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59801" y="3120201"/>
            <a:ext cx="1452928" cy="369332"/>
          </a:xfrm>
          <a:prstGeom prst="rect">
            <a:avLst/>
          </a:prstGeom>
          <a:noFill/>
        </p:spPr>
        <p:txBody>
          <a:bodyPr wrap="square" rtlCol="0">
            <a:spAutoFit/>
          </a:bodyPr>
          <a:lstStyle/>
          <a:p>
            <a:r>
              <a:rPr lang="en-IN" b="1" dirty="0" smtClean="0"/>
              <a:t>Query Q</a:t>
            </a:r>
            <a:r>
              <a:rPr lang="en-IN" b="1" baseline="-25000" dirty="0" smtClean="0"/>
              <a:t>1</a:t>
            </a:r>
            <a:endParaRPr lang="en-IN" b="1" dirty="0"/>
          </a:p>
        </p:txBody>
      </p:sp>
      <p:sp>
        <p:nvSpPr>
          <p:cNvPr id="6" name="TextBox 5"/>
          <p:cNvSpPr txBox="1"/>
          <p:nvPr/>
        </p:nvSpPr>
        <p:spPr>
          <a:xfrm>
            <a:off x="6497288" y="4009702"/>
            <a:ext cx="2646711" cy="646331"/>
          </a:xfrm>
          <a:prstGeom prst="rect">
            <a:avLst/>
          </a:prstGeom>
          <a:noFill/>
        </p:spPr>
        <p:txBody>
          <a:bodyPr wrap="square" rtlCol="0">
            <a:spAutoFit/>
          </a:bodyPr>
          <a:lstStyle/>
          <a:p>
            <a:r>
              <a:rPr lang="en-IN" dirty="0" smtClean="0"/>
              <a:t>n= </a:t>
            </a:r>
            <a:r>
              <a:rPr lang="en-IN" dirty="0" smtClean="0"/>
              <a:t>|</a:t>
            </a:r>
            <a:r>
              <a:rPr lang="en-IN" dirty="0"/>
              <a:t>{</a:t>
            </a:r>
            <a:r>
              <a:rPr lang="en-IN" dirty="0" smtClean="0"/>
              <a:t>(</a:t>
            </a:r>
            <a:r>
              <a:rPr lang="en-IN" dirty="0" smtClean="0"/>
              <a:t>5,9</a:t>
            </a:r>
            <a:r>
              <a:rPr lang="en-IN" dirty="0"/>
              <a:t>), (10,9</a:t>
            </a:r>
            <a:r>
              <a:rPr lang="en-IN" dirty="0" smtClean="0"/>
              <a:t>)}|</a:t>
            </a:r>
            <a:endParaRPr lang="en-IN" dirty="0" smtClean="0"/>
          </a:p>
          <a:p>
            <a:r>
              <a:rPr lang="en-IN" dirty="0" smtClean="0"/>
              <a:t>d= </a:t>
            </a:r>
            <a:r>
              <a:rPr lang="en-IN" dirty="0" smtClean="0"/>
              <a:t>|{(</a:t>
            </a:r>
            <a:r>
              <a:rPr lang="en-IN" dirty="0" smtClean="0"/>
              <a:t>6,5), (5,9), (10,9</a:t>
            </a:r>
            <a:r>
              <a:rPr lang="en-IN" dirty="0" smtClean="0"/>
              <a:t>)}|</a:t>
            </a:r>
            <a:endParaRPr lang="en-IN" dirty="0"/>
          </a:p>
        </p:txBody>
      </p:sp>
      <p:grpSp>
        <p:nvGrpSpPr>
          <p:cNvPr id="237" name="Group 236"/>
          <p:cNvGrpSpPr/>
          <p:nvPr/>
        </p:nvGrpSpPr>
        <p:grpSpPr>
          <a:xfrm>
            <a:off x="215412" y="2887007"/>
            <a:ext cx="5993010" cy="3107328"/>
            <a:chOff x="1084240" y="219913"/>
            <a:chExt cx="6521321" cy="3859400"/>
          </a:xfrm>
        </p:grpSpPr>
        <p:sp>
          <p:nvSpPr>
            <p:cNvPr id="238" name="Oval 237"/>
            <p:cNvSpPr/>
            <p:nvPr/>
          </p:nvSpPr>
          <p:spPr>
            <a:xfrm>
              <a:off x="1236372" y="1622738"/>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239" name="Oval 238"/>
            <p:cNvSpPr/>
            <p:nvPr/>
          </p:nvSpPr>
          <p:spPr>
            <a:xfrm>
              <a:off x="2328930" y="1622738"/>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0" name="Oval 239"/>
            <p:cNvSpPr/>
            <p:nvPr/>
          </p:nvSpPr>
          <p:spPr>
            <a:xfrm>
              <a:off x="3421488" y="1622738"/>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1" name="Oval 240"/>
            <p:cNvSpPr/>
            <p:nvPr/>
          </p:nvSpPr>
          <p:spPr>
            <a:xfrm>
              <a:off x="4514046" y="1622738"/>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2" name="Oval 241"/>
            <p:cNvSpPr/>
            <p:nvPr/>
          </p:nvSpPr>
          <p:spPr>
            <a:xfrm>
              <a:off x="5826310" y="1628452"/>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3" name="Oval 242"/>
            <p:cNvSpPr/>
            <p:nvPr/>
          </p:nvSpPr>
          <p:spPr>
            <a:xfrm>
              <a:off x="6960625" y="1622738"/>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244" name="Oval 243"/>
            <p:cNvSpPr/>
            <p:nvPr/>
          </p:nvSpPr>
          <p:spPr>
            <a:xfrm>
              <a:off x="1211410" y="2872691"/>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5" name="Oval 244"/>
            <p:cNvSpPr/>
            <p:nvPr/>
          </p:nvSpPr>
          <p:spPr>
            <a:xfrm>
              <a:off x="2319757" y="2865523"/>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6" name="Oval 245"/>
            <p:cNvSpPr/>
            <p:nvPr/>
          </p:nvSpPr>
          <p:spPr>
            <a:xfrm>
              <a:off x="3421488" y="2867670"/>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47" name="Oval 246"/>
            <p:cNvSpPr/>
            <p:nvPr/>
          </p:nvSpPr>
          <p:spPr>
            <a:xfrm>
              <a:off x="4895530" y="2859113"/>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sp>
          <p:nvSpPr>
            <p:cNvPr id="248" name="Oval 247"/>
            <p:cNvSpPr/>
            <p:nvPr/>
          </p:nvSpPr>
          <p:spPr>
            <a:xfrm>
              <a:off x="6973949" y="2865523"/>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a:t>
              </a:r>
            </a:p>
          </p:txBody>
        </p:sp>
        <p:sp>
          <p:nvSpPr>
            <p:cNvPr id="249" name="Oval 248"/>
            <p:cNvSpPr/>
            <p:nvPr/>
          </p:nvSpPr>
          <p:spPr>
            <a:xfrm>
              <a:off x="3878688" y="332704"/>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a:t>
              </a:r>
            </a:p>
          </p:txBody>
        </p:sp>
        <p:sp>
          <p:nvSpPr>
            <p:cNvPr id="250" name="Oval 249"/>
            <p:cNvSpPr/>
            <p:nvPr/>
          </p:nvSpPr>
          <p:spPr>
            <a:xfrm>
              <a:off x="5178277" y="332704"/>
              <a:ext cx="540913" cy="56667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a:t>
              </a:r>
              <a:endParaRPr lang="en-IN" b="1" dirty="0">
                <a:solidFill>
                  <a:schemeClr val="tx1"/>
                </a:solidFill>
              </a:endParaRPr>
            </a:p>
          </p:txBody>
        </p:sp>
        <p:cxnSp>
          <p:nvCxnSpPr>
            <p:cNvPr id="251" name="Straight Connector 250"/>
            <p:cNvCxnSpPr>
              <a:stCxn id="238" idx="6"/>
              <a:endCxn id="239" idx="2"/>
            </p:cNvCxnSpPr>
            <p:nvPr/>
          </p:nvCxnSpPr>
          <p:spPr>
            <a:xfrm>
              <a:off x="1777285" y="1906073"/>
              <a:ext cx="551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39" idx="4"/>
              <a:endCxn id="245" idx="0"/>
            </p:cNvCxnSpPr>
            <p:nvPr/>
          </p:nvCxnSpPr>
          <p:spPr>
            <a:xfrm flipH="1">
              <a:off x="2590214" y="2189408"/>
              <a:ext cx="9173" cy="676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244" idx="6"/>
              <a:endCxn id="245" idx="2"/>
            </p:cNvCxnSpPr>
            <p:nvPr/>
          </p:nvCxnSpPr>
          <p:spPr>
            <a:xfrm flipV="1">
              <a:off x="1752323" y="3148858"/>
              <a:ext cx="567434" cy="7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45" idx="6"/>
              <a:endCxn id="246" idx="2"/>
            </p:cNvCxnSpPr>
            <p:nvPr/>
          </p:nvCxnSpPr>
          <p:spPr>
            <a:xfrm>
              <a:off x="2860670" y="3148858"/>
              <a:ext cx="560818" cy="21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39" idx="6"/>
              <a:endCxn id="240" idx="2"/>
            </p:cNvCxnSpPr>
            <p:nvPr/>
          </p:nvCxnSpPr>
          <p:spPr>
            <a:xfrm>
              <a:off x="2869843" y="1906073"/>
              <a:ext cx="5516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40" idx="0"/>
              <a:endCxn id="249" idx="3"/>
            </p:cNvCxnSpPr>
            <p:nvPr/>
          </p:nvCxnSpPr>
          <p:spPr>
            <a:xfrm flipV="1">
              <a:off x="3691945" y="816387"/>
              <a:ext cx="265958" cy="8063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49" idx="5"/>
              <a:endCxn id="241" idx="1"/>
            </p:cNvCxnSpPr>
            <p:nvPr/>
          </p:nvCxnSpPr>
          <p:spPr>
            <a:xfrm>
              <a:off x="4340386" y="816387"/>
              <a:ext cx="252875" cy="8893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49" idx="6"/>
              <a:endCxn id="250" idx="2"/>
            </p:cNvCxnSpPr>
            <p:nvPr/>
          </p:nvCxnSpPr>
          <p:spPr>
            <a:xfrm>
              <a:off x="4419601" y="616039"/>
              <a:ext cx="7586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40" idx="6"/>
              <a:endCxn id="241" idx="2"/>
            </p:cNvCxnSpPr>
            <p:nvPr/>
          </p:nvCxnSpPr>
          <p:spPr>
            <a:xfrm>
              <a:off x="3962401" y="1906073"/>
              <a:ext cx="5516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41" idx="7"/>
              <a:endCxn id="250" idx="3"/>
            </p:cNvCxnSpPr>
            <p:nvPr/>
          </p:nvCxnSpPr>
          <p:spPr>
            <a:xfrm flipV="1">
              <a:off x="4975744" y="816387"/>
              <a:ext cx="281748" cy="8893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41" idx="6"/>
              <a:endCxn id="242" idx="2"/>
            </p:cNvCxnSpPr>
            <p:nvPr/>
          </p:nvCxnSpPr>
          <p:spPr>
            <a:xfrm>
              <a:off x="5054959" y="1906073"/>
              <a:ext cx="771351" cy="5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50" idx="5"/>
              <a:endCxn id="242" idx="1"/>
            </p:cNvCxnSpPr>
            <p:nvPr/>
          </p:nvCxnSpPr>
          <p:spPr>
            <a:xfrm>
              <a:off x="5639975" y="816387"/>
              <a:ext cx="265550" cy="895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42" idx="6"/>
              <a:endCxn id="243" idx="2"/>
            </p:cNvCxnSpPr>
            <p:nvPr/>
          </p:nvCxnSpPr>
          <p:spPr>
            <a:xfrm flipV="1">
              <a:off x="6367223" y="1906073"/>
              <a:ext cx="593402" cy="5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43" idx="4"/>
              <a:endCxn id="248" idx="0"/>
            </p:cNvCxnSpPr>
            <p:nvPr/>
          </p:nvCxnSpPr>
          <p:spPr>
            <a:xfrm>
              <a:off x="7231081" y="2189408"/>
              <a:ext cx="13324" cy="6761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247" idx="6"/>
              <a:endCxn id="248" idx="2"/>
            </p:cNvCxnSpPr>
            <p:nvPr/>
          </p:nvCxnSpPr>
          <p:spPr>
            <a:xfrm>
              <a:off x="5436442" y="3142447"/>
              <a:ext cx="1537507" cy="64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46" idx="6"/>
              <a:endCxn id="247" idx="2"/>
            </p:cNvCxnSpPr>
            <p:nvPr/>
          </p:nvCxnSpPr>
          <p:spPr>
            <a:xfrm flipV="1">
              <a:off x="3962401" y="3142448"/>
              <a:ext cx="933129" cy="8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247" idx="7"/>
              <a:endCxn id="242" idx="4"/>
            </p:cNvCxnSpPr>
            <p:nvPr/>
          </p:nvCxnSpPr>
          <p:spPr>
            <a:xfrm flipV="1">
              <a:off x="5357228" y="2195122"/>
              <a:ext cx="739539" cy="7469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40" idx="5"/>
              <a:endCxn id="247" idx="1"/>
            </p:cNvCxnSpPr>
            <p:nvPr/>
          </p:nvCxnSpPr>
          <p:spPr>
            <a:xfrm>
              <a:off x="3883186" y="2106421"/>
              <a:ext cx="1091559" cy="8356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9" name="TextBox 268"/>
            <p:cNvSpPr txBox="1"/>
            <p:nvPr/>
          </p:nvSpPr>
          <p:spPr>
            <a:xfrm>
              <a:off x="3263241" y="2610095"/>
              <a:ext cx="177771" cy="515066"/>
            </a:xfrm>
            <a:prstGeom prst="rect">
              <a:avLst/>
            </a:prstGeom>
            <a:noFill/>
          </p:spPr>
          <p:txBody>
            <a:bodyPr wrap="square" rtlCol="0">
              <a:spAutoFit/>
            </a:bodyPr>
            <a:lstStyle/>
            <a:p>
              <a:r>
                <a:rPr lang="en-IN" b="1" dirty="0" smtClean="0"/>
                <a:t>8</a:t>
              </a:r>
              <a:endParaRPr lang="en-IN" b="1" dirty="0"/>
            </a:p>
          </p:txBody>
        </p:sp>
        <p:sp>
          <p:nvSpPr>
            <p:cNvPr id="270" name="TextBox 269"/>
            <p:cNvSpPr txBox="1"/>
            <p:nvPr/>
          </p:nvSpPr>
          <p:spPr>
            <a:xfrm>
              <a:off x="2210392" y="1345844"/>
              <a:ext cx="170459" cy="515066"/>
            </a:xfrm>
            <a:prstGeom prst="rect">
              <a:avLst/>
            </a:prstGeom>
            <a:noFill/>
          </p:spPr>
          <p:txBody>
            <a:bodyPr wrap="square" rtlCol="0">
              <a:spAutoFit/>
            </a:bodyPr>
            <a:lstStyle/>
            <a:p>
              <a:r>
                <a:rPr lang="en-IN" b="1" dirty="0" smtClean="0"/>
                <a:t>5</a:t>
              </a:r>
              <a:endParaRPr lang="en-IN" b="1" dirty="0"/>
            </a:p>
          </p:txBody>
        </p:sp>
        <p:sp>
          <p:nvSpPr>
            <p:cNvPr id="271" name="TextBox 270"/>
            <p:cNvSpPr txBox="1"/>
            <p:nvPr/>
          </p:nvSpPr>
          <p:spPr>
            <a:xfrm>
              <a:off x="1126696" y="2574158"/>
              <a:ext cx="546589" cy="515066"/>
            </a:xfrm>
            <a:prstGeom prst="rect">
              <a:avLst/>
            </a:prstGeom>
            <a:noFill/>
          </p:spPr>
          <p:txBody>
            <a:bodyPr wrap="square" rtlCol="0">
              <a:spAutoFit/>
            </a:bodyPr>
            <a:lstStyle/>
            <a:p>
              <a:r>
                <a:rPr lang="en-IN" b="1" dirty="0" smtClean="0"/>
                <a:t>10</a:t>
              </a:r>
              <a:endParaRPr lang="en-IN" b="1" dirty="0"/>
            </a:p>
          </p:txBody>
        </p:sp>
        <p:sp>
          <p:nvSpPr>
            <p:cNvPr id="272" name="TextBox 271"/>
            <p:cNvSpPr txBox="1"/>
            <p:nvPr/>
          </p:nvSpPr>
          <p:spPr>
            <a:xfrm>
              <a:off x="2263388" y="2587037"/>
              <a:ext cx="180303" cy="515066"/>
            </a:xfrm>
            <a:prstGeom prst="rect">
              <a:avLst/>
            </a:prstGeom>
            <a:noFill/>
          </p:spPr>
          <p:txBody>
            <a:bodyPr wrap="square" rtlCol="0">
              <a:spAutoFit/>
            </a:bodyPr>
            <a:lstStyle/>
            <a:p>
              <a:r>
                <a:rPr lang="en-IN" b="1" dirty="0" smtClean="0"/>
                <a:t>9</a:t>
              </a:r>
              <a:endParaRPr lang="en-IN" b="1" dirty="0"/>
            </a:p>
          </p:txBody>
        </p:sp>
        <p:sp>
          <p:nvSpPr>
            <p:cNvPr id="273" name="TextBox 272"/>
            <p:cNvSpPr txBox="1"/>
            <p:nvPr/>
          </p:nvSpPr>
          <p:spPr>
            <a:xfrm>
              <a:off x="3238171" y="1371795"/>
              <a:ext cx="180303" cy="515066"/>
            </a:xfrm>
            <a:prstGeom prst="rect">
              <a:avLst/>
            </a:prstGeom>
            <a:noFill/>
          </p:spPr>
          <p:txBody>
            <a:bodyPr wrap="square" rtlCol="0">
              <a:spAutoFit/>
            </a:bodyPr>
            <a:lstStyle/>
            <a:p>
              <a:r>
                <a:rPr lang="en-IN" b="1" dirty="0" smtClean="0"/>
                <a:t>4</a:t>
              </a:r>
              <a:endParaRPr lang="en-IN" b="1" dirty="0"/>
            </a:p>
          </p:txBody>
        </p:sp>
        <p:sp>
          <p:nvSpPr>
            <p:cNvPr id="274" name="TextBox 273"/>
            <p:cNvSpPr txBox="1"/>
            <p:nvPr/>
          </p:nvSpPr>
          <p:spPr>
            <a:xfrm>
              <a:off x="6274922" y="1405789"/>
              <a:ext cx="180303" cy="515066"/>
            </a:xfrm>
            <a:prstGeom prst="rect">
              <a:avLst/>
            </a:prstGeom>
            <a:noFill/>
          </p:spPr>
          <p:txBody>
            <a:bodyPr wrap="square" rtlCol="0">
              <a:spAutoFit/>
            </a:bodyPr>
            <a:lstStyle/>
            <a:p>
              <a:r>
                <a:rPr lang="en-IN" b="1" dirty="0" smtClean="0"/>
                <a:t>2</a:t>
              </a:r>
              <a:endParaRPr lang="en-IN" b="1" dirty="0"/>
            </a:p>
          </p:txBody>
        </p:sp>
        <p:sp>
          <p:nvSpPr>
            <p:cNvPr id="275" name="TextBox 274"/>
            <p:cNvSpPr txBox="1"/>
            <p:nvPr/>
          </p:nvSpPr>
          <p:spPr>
            <a:xfrm>
              <a:off x="4924700" y="2558731"/>
              <a:ext cx="180303" cy="515066"/>
            </a:xfrm>
            <a:prstGeom prst="rect">
              <a:avLst/>
            </a:prstGeom>
            <a:noFill/>
          </p:spPr>
          <p:txBody>
            <a:bodyPr wrap="square" rtlCol="0">
              <a:spAutoFit/>
            </a:bodyPr>
            <a:lstStyle/>
            <a:p>
              <a:r>
                <a:rPr lang="en-IN" b="1" dirty="0" smtClean="0"/>
                <a:t>7</a:t>
              </a:r>
              <a:endParaRPr lang="en-IN" b="1" dirty="0"/>
            </a:p>
          </p:txBody>
        </p:sp>
        <p:sp>
          <p:nvSpPr>
            <p:cNvPr id="276" name="TextBox 275"/>
            <p:cNvSpPr txBox="1"/>
            <p:nvPr/>
          </p:nvSpPr>
          <p:spPr>
            <a:xfrm>
              <a:off x="4690913" y="1301922"/>
              <a:ext cx="132699" cy="515066"/>
            </a:xfrm>
            <a:prstGeom prst="rect">
              <a:avLst/>
            </a:prstGeom>
            <a:noFill/>
          </p:spPr>
          <p:txBody>
            <a:bodyPr wrap="square" rtlCol="0">
              <a:spAutoFit/>
            </a:bodyPr>
            <a:lstStyle/>
            <a:p>
              <a:r>
                <a:rPr lang="en-IN" b="1" dirty="0" smtClean="0"/>
                <a:t>3</a:t>
              </a:r>
              <a:endParaRPr lang="en-IN" b="1" dirty="0"/>
            </a:p>
          </p:txBody>
        </p:sp>
        <p:sp>
          <p:nvSpPr>
            <p:cNvPr id="277" name="TextBox 276"/>
            <p:cNvSpPr txBox="1"/>
            <p:nvPr/>
          </p:nvSpPr>
          <p:spPr>
            <a:xfrm>
              <a:off x="1084240" y="1394902"/>
              <a:ext cx="180303" cy="515066"/>
            </a:xfrm>
            <a:prstGeom prst="rect">
              <a:avLst/>
            </a:prstGeom>
            <a:noFill/>
          </p:spPr>
          <p:txBody>
            <a:bodyPr wrap="square" rtlCol="0">
              <a:spAutoFit/>
            </a:bodyPr>
            <a:lstStyle/>
            <a:p>
              <a:r>
                <a:rPr lang="en-IN" b="1" dirty="0" smtClean="0"/>
                <a:t>6</a:t>
              </a:r>
              <a:endParaRPr lang="en-IN" b="1" dirty="0"/>
            </a:p>
          </p:txBody>
        </p:sp>
        <p:sp>
          <p:nvSpPr>
            <p:cNvPr id="278" name="TextBox 277"/>
            <p:cNvSpPr txBox="1"/>
            <p:nvPr/>
          </p:nvSpPr>
          <p:spPr>
            <a:xfrm>
              <a:off x="3496205" y="219913"/>
              <a:ext cx="474783" cy="515066"/>
            </a:xfrm>
            <a:prstGeom prst="rect">
              <a:avLst/>
            </a:prstGeom>
            <a:noFill/>
          </p:spPr>
          <p:txBody>
            <a:bodyPr wrap="square" rtlCol="0">
              <a:spAutoFit/>
            </a:bodyPr>
            <a:lstStyle/>
            <a:p>
              <a:r>
                <a:rPr lang="en-IN" b="1" dirty="0" smtClean="0"/>
                <a:t>12</a:t>
              </a:r>
              <a:endParaRPr lang="en-IN" b="1" dirty="0"/>
            </a:p>
          </p:txBody>
        </p:sp>
        <p:sp>
          <p:nvSpPr>
            <p:cNvPr id="279" name="TextBox 278"/>
            <p:cNvSpPr txBox="1"/>
            <p:nvPr/>
          </p:nvSpPr>
          <p:spPr>
            <a:xfrm>
              <a:off x="5673140" y="274610"/>
              <a:ext cx="601781" cy="515066"/>
            </a:xfrm>
            <a:prstGeom prst="rect">
              <a:avLst/>
            </a:prstGeom>
            <a:noFill/>
          </p:spPr>
          <p:txBody>
            <a:bodyPr wrap="square" rtlCol="0">
              <a:spAutoFit/>
            </a:bodyPr>
            <a:lstStyle/>
            <a:p>
              <a:r>
                <a:rPr lang="en-IN" b="1" dirty="0" smtClean="0"/>
                <a:t>13</a:t>
              </a:r>
              <a:endParaRPr lang="en-IN" b="1" dirty="0"/>
            </a:p>
          </p:txBody>
        </p:sp>
        <p:sp>
          <p:nvSpPr>
            <p:cNvPr id="280" name="TextBox 279"/>
            <p:cNvSpPr txBox="1"/>
            <p:nvPr/>
          </p:nvSpPr>
          <p:spPr>
            <a:xfrm>
              <a:off x="6609993" y="2687156"/>
              <a:ext cx="507375" cy="515066"/>
            </a:xfrm>
            <a:prstGeom prst="rect">
              <a:avLst/>
            </a:prstGeom>
            <a:noFill/>
          </p:spPr>
          <p:txBody>
            <a:bodyPr wrap="square" rtlCol="0">
              <a:spAutoFit/>
            </a:bodyPr>
            <a:lstStyle/>
            <a:p>
              <a:r>
                <a:rPr lang="en-IN" b="1" dirty="0" smtClean="0"/>
                <a:t>11</a:t>
              </a:r>
              <a:endParaRPr lang="en-IN" b="1" dirty="0"/>
            </a:p>
          </p:txBody>
        </p:sp>
        <p:sp>
          <p:nvSpPr>
            <p:cNvPr id="281" name="TextBox 280"/>
            <p:cNvSpPr txBox="1"/>
            <p:nvPr/>
          </p:nvSpPr>
          <p:spPr>
            <a:xfrm>
              <a:off x="7427484" y="1472328"/>
              <a:ext cx="148106" cy="515066"/>
            </a:xfrm>
            <a:prstGeom prst="rect">
              <a:avLst/>
            </a:prstGeom>
            <a:noFill/>
          </p:spPr>
          <p:txBody>
            <a:bodyPr wrap="square" rtlCol="0">
              <a:spAutoFit/>
            </a:bodyPr>
            <a:lstStyle/>
            <a:p>
              <a:r>
                <a:rPr lang="en-IN" b="1" dirty="0" smtClean="0"/>
                <a:t>1</a:t>
              </a:r>
              <a:endParaRPr lang="en-IN" b="1" dirty="0"/>
            </a:p>
          </p:txBody>
        </p:sp>
        <p:sp>
          <p:nvSpPr>
            <p:cNvPr id="282" name="TextBox 281"/>
            <p:cNvSpPr txBox="1"/>
            <p:nvPr/>
          </p:nvSpPr>
          <p:spPr>
            <a:xfrm>
              <a:off x="1264543" y="674721"/>
              <a:ext cx="1596126" cy="515066"/>
            </a:xfrm>
            <a:prstGeom prst="rect">
              <a:avLst/>
            </a:prstGeom>
            <a:noFill/>
          </p:spPr>
          <p:txBody>
            <a:bodyPr wrap="square" rtlCol="0">
              <a:spAutoFit/>
            </a:bodyPr>
            <a:lstStyle/>
            <a:p>
              <a:r>
                <a:rPr lang="en-IN" b="1" dirty="0" smtClean="0"/>
                <a:t>Network G</a:t>
              </a:r>
              <a:endParaRPr lang="en-IN" b="1" dirty="0"/>
            </a:p>
          </p:txBody>
        </p:sp>
        <p:sp>
          <p:nvSpPr>
            <p:cNvPr id="283" name="TextBox 282"/>
            <p:cNvSpPr txBox="1"/>
            <p:nvPr/>
          </p:nvSpPr>
          <p:spPr>
            <a:xfrm>
              <a:off x="1093682" y="2131500"/>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84" name="TextBox 283"/>
            <p:cNvSpPr txBox="1"/>
            <p:nvPr/>
          </p:nvSpPr>
          <p:spPr>
            <a:xfrm>
              <a:off x="3342141" y="3460007"/>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85" name="TextBox 284"/>
            <p:cNvSpPr txBox="1"/>
            <p:nvPr/>
          </p:nvSpPr>
          <p:spPr>
            <a:xfrm>
              <a:off x="2211052" y="3437651"/>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86" name="TextBox 285"/>
            <p:cNvSpPr txBox="1"/>
            <p:nvPr/>
          </p:nvSpPr>
          <p:spPr>
            <a:xfrm>
              <a:off x="1126696" y="3446427"/>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87" name="TextBox 286"/>
            <p:cNvSpPr txBox="1"/>
            <p:nvPr/>
          </p:nvSpPr>
          <p:spPr>
            <a:xfrm>
              <a:off x="4775860" y="3564247"/>
              <a:ext cx="776667" cy="515066"/>
            </a:xfrm>
            <a:prstGeom prst="rect">
              <a:avLst/>
            </a:prstGeom>
            <a:noFill/>
          </p:spPr>
          <p:txBody>
            <a:bodyPr wrap="square" rtlCol="0">
              <a:spAutoFit/>
            </a:bodyPr>
            <a:lstStyle/>
            <a:p>
              <a:r>
                <a:rPr lang="en-IN" b="1" dirty="0" smtClean="0"/>
                <a:t>X</a:t>
              </a:r>
              <a:r>
                <a:rPr lang="en-IN" b="1" baseline="-25000" dirty="0" smtClean="0"/>
                <a:t>2</a:t>
              </a:r>
              <a:r>
                <a:rPr lang="en-IN" b="1" dirty="0" smtClean="0"/>
                <a:t>, Y</a:t>
              </a:r>
              <a:r>
                <a:rPr lang="en-IN" b="1" baseline="-25000" dirty="0" smtClean="0"/>
                <a:t>2</a:t>
              </a:r>
              <a:endParaRPr lang="en-IN" b="1" baseline="-25000" dirty="0"/>
            </a:p>
          </p:txBody>
        </p:sp>
        <p:sp>
          <p:nvSpPr>
            <p:cNvPr id="288" name="TextBox 287"/>
            <p:cNvSpPr txBox="1"/>
            <p:nvPr/>
          </p:nvSpPr>
          <p:spPr>
            <a:xfrm>
              <a:off x="6820514" y="3396895"/>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89" name="TextBox 288"/>
            <p:cNvSpPr txBox="1"/>
            <p:nvPr/>
          </p:nvSpPr>
          <p:spPr>
            <a:xfrm>
              <a:off x="3316646" y="2137072"/>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90" name="TextBox 289"/>
            <p:cNvSpPr txBox="1"/>
            <p:nvPr/>
          </p:nvSpPr>
          <p:spPr>
            <a:xfrm>
              <a:off x="2210747" y="2146310"/>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1</a:t>
              </a:r>
              <a:endParaRPr lang="en-IN" b="1" baseline="-25000" dirty="0"/>
            </a:p>
          </p:txBody>
        </p:sp>
        <p:sp>
          <p:nvSpPr>
            <p:cNvPr id="291" name="TextBox 290"/>
            <p:cNvSpPr txBox="1"/>
            <p:nvPr/>
          </p:nvSpPr>
          <p:spPr>
            <a:xfrm>
              <a:off x="4424073" y="2148921"/>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92" name="TextBox 291"/>
            <p:cNvSpPr txBox="1"/>
            <p:nvPr/>
          </p:nvSpPr>
          <p:spPr>
            <a:xfrm>
              <a:off x="5737895" y="2157785"/>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93" name="TextBox 292"/>
            <p:cNvSpPr txBox="1"/>
            <p:nvPr/>
          </p:nvSpPr>
          <p:spPr>
            <a:xfrm>
              <a:off x="6828894" y="2143553"/>
              <a:ext cx="776667" cy="515066"/>
            </a:xfrm>
            <a:prstGeom prst="rect">
              <a:avLst/>
            </a:prstGeom>
            <a:noFill/>
          </p:spPr>
          <p:txBody>
            <a:bodyPr wrap="square" rtlCol="0">
              <a:spAutoFit/>
            </a:bodyPr>
            <a:lstStyle/>
            <a:p>
              <a:r>
                <a:rPr lang="en-IN" b="1" dirty="0" smtClean="0"/>
                <a:t>X</a:t>
              </a:r>
              <a:r>
                <a:rPr lang="en-IN" b="1" baseline="-25000" dirty="0" smtClean="0"/>
                <a:t>1</a:t>
              </a:r>
              <a:r>
                <a:rPr lang="en-IN" b="1" dirty="0" smtClean="0"/>
                <a:t>, Y</a:t>
              </a:r>
              <a:r>
                <a:rPr lang="en-IN" b="1" baseline="-25000" dirty="0" smtClean="0"/>
                <a:t>2</a:t>
              </a:r>
              <a:endParaRPr lang="en-IN" b="1" baseline="-25000" dirty="0"/>
            </a:p>
          </p:txBody>
        </p:sp>
        <p:sp>
          <p:nvSpPr>
            <p:cNvPr id="294" name="TextBox 293"/>
            <p:cNvSpPr txBox="1"/>
            <p:nvPr/>
          </p:nvSpPr>
          <p:spPr>
            <a:xfrm>
              <a:off x="5268997" y="851281"/>
              <a:ext cx="776667" cy="515066"/>
            </a:xfrm>
            <a:prstGeom prst="rect">
              <a:avLst/>
            </a:prstGeom>
            <a:noFill/>
          </p:spPr>
          <p:txBody>
            <a:bodyPr wrap="square" rtlCol="0">
              <a:spAutoFit/>
            </a:bodyPr>
            <a:lstStyle/>
            <a:p>
              <a:r>
                <a:rPr lang="en-IN" b="1" dirty="0" smtClean="0"/>
                <a:t>Y</a:t>
              </a:r>
              <a:r>
                <a:rPr lang="en-IN" b="1" baseline="-25000" dirty="0" smtClean="0"/>
                <a:t>2</a:t>
              </a:r>
              <a:endParaRPr lang="en-IN" b="1" baseline="-25000" dirty="0"/>
            </a:p>
          </p:txBody>
        </p:sp>
        <p:sp>
          <p:nvSpPr>
            <p:cNvPr id="295" name="TextBox 294"/>
            <p:cNvSpPr txBox="1"/>
            <p:nvPr/>
          </p:nvSpPr>
          <p:spPr>
            <a:xfrm>
              <a:off x="3936154" y="879555"/>
              <a:ext cx="776667" cy="515066"/>
            </a:xfrm>
            <a:prstGeom prst="rect">
              <a:avLst/>
            </a:prstGeom>
            <a:noFill/>
          </p:spPr>
          <p:txBody>
            <a:bodyPr wrap="square" rtlCol="0">
              <a:spAutoFit/>
            </a:bodyPr>
            <a:lstStyle/>
            <a:p>
              <a:r>
                <a:rPr lang="en-IN" b="1" dirty="0" smtClean="0"/>
                <a:t>X</a:t>
              </a:r>
              <a:r>
                <a:rPr lang="en-IN" b="1" baseline="-25000" dirty="0" smtClean="0"/>
                <a:t>1</a:t>
              </a:r>
              <a:endParaRPr lang="en-IN" b="1" baseline="-25000" dirty="0"/>
            </a:p>
          </p:txBody>
        </p:sp>
      </p:grpSp>
      <p:grpSp>
        <p:nvGrpSpPr>
          <p:cNvPr id="296" name="Group 295"/>
          <p:cNvGrpSpPr/>
          <p:nvPr/>
        </p:nvGrpSpPr>
        <p:grpSpPr>
          <a:xfrm>
            <a:off x="6700030" y="4645759"/>
            <a:ext cx="1496798" cy="1315082"/>
            <a:chOff x="6863895" y="3676676"/>
            <a:chExt cx="1680695" cy="1709671"/>
          </a:xfrm>
        </p:grpSpPr>
        <p:sp>
          <p:nvSpPr>
            <p:cNvPr id="297" name="Oval 296"/>
            <p:cNvSpPr/>
            <p:nvPr/>
          </p:nvSpPr>
          <p:spPr>
            <a:xfrm>
              <a:off x="6863895" y="3676676"/>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98" name="Oval 297"/>
            <p:cNvSpPr/>
            <p:nvPr/>
          </p:nvSpPr>
          <p:spPr>
            <a:xfrm>
              <a:off x="7984357" y="3676676"/>
              <a:ext cx="540913" cy="566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t>
              </a:r>
              <a:endParaRPr lang="en-IN" b="1" dirty="0">
                <a:solidFill>
                  <a:schemeClr val="tx1"/>
                </a:solidFill>
              </a:endParaRPr>
            </a:p>
          </p:txBody>
        </p:sp>
        <p:sp>
          <p:nvSpPr>
            <p:cNvPr id="299" name="Oval 298"/>
            <p:cNvSpPr/>
            <p:nvPr/>
          </p:nvSpPr>
          <p:spPr>
            <a:xfrm>
              <a:off x="6863895" y="4819677"/>
              <a:ext cx="540913" cy="56667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a:t>
              </a:r>
            </a:p>
          </p:txBody>
        </p:sp>
        <p:sp>
          <p:nvSpPr>
            <p:cNvPr id="300" name="Oval 299"/>
            <p:cNvSpPr/>
            <p:nvPr/>
          </p:nvSpPr>
          <p:spPr>
            <a:xfrm>
              <a:off x="8003677" y="4819677"/>
              <a:ext cx="540913" cy="56667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a:t>
              </a:r>
              <a:endParaRPr lang="en-IN" b="1" dirty="0">
                <a:solidFill>
                  <a:schemeClr val="tx1"/>
                </a:solidFill>
              </a:endParaRPr>
            </a:p>
          </p:txBody>
        </p:sp>
        <p:cxnSp>
          <p:nvCxnSpPr>
            <p:cNvPr id="301" name="Straight Connector 300"/>
            <p:cNvCxnSpPr>
              <a:stCxn id="297" idx="6"/>
              <a:endCxn id="298" idx="2"/>
            </p:cNvCxnSpPr>
            <p:nvPr/>
          </p:nvCxnSpPr>
          <p:spPr>
            <a:xfrm>
              <a:off x="7404808" y="3960011"/>
              <a:ext cx="579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98" idx="4"/>
              <a:endCxn id="300" idx="0"/>
            </p:cNvCxnSpPr>
            <p:nvPr/>
          </p:nvCxnSpPr>
          <p:spPr>
            <a:xfrm>
              <a:off x="8254814" y="4243346"/>
              <a:ext cx="1932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297" idx="4"/>
              <a:endCxn id="299" idx="0"/>
            </p:cNvCxnSpPr>
            <p:nvPr/>
          </p:nvCxnSpPr>
          <p:spPr>
            <a:xfrm>
              <a:off x="7134352" y="4243346"/>
              <a:ext cx="0" cy="57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4" name="TextBox 303"/>
          <p:cNvSpPr txBox="1"/>
          <p:nvPr/>
        </p:nvSpPr>
        <p:spPr>
          <a:xfrm>
            <a:off x="8005756" y="5109746"/>
            <a:ext cx="1361017" cy="369332"/>
          </a:xfrm>
          <a:prstGeom prst="rect">
            <a:avLst/>
          </a:prstGeom>
          <a:noFill/>
        </p:spPr>
        <p:txBody>
          <a:bodyPr wrap="square" rtlCol="0">
            <a:spAutoFit/>
          </a:bodyPr>
          <a:lstStyle/>
          <a:p>
            <a:r>
              <a:rPr lang="en-IN" b="1" dirty="0" smtClean="0"/>
              <a:t>Query Q</a:t>
            </a:r>
            <a:r>
              <a:rPr lang="en-IN" b="1" baseline="-25000" dirty="0"/>
              <a:t>2</a:t>
            </a:r>
            <a:endParaRPr lang="en-IN" b="1" dirty="0"/>
          </a:p>
        </p:txBody>
      </p:sp>
      <p:sp>
        <p:nvSpPr>
          <p:cNvPr id="305" name="TextBox 304"/>
          <p:cNvSpPr txBox="1"/>
          <p:nvPr/>
        </p:nvSpPr>
        <p:spPr>
          <a:xfrm>
            <a:off x="6316867" y="6115946"/>
            <a:ext cx="2711386" cy="646331"/>
          </a:xfrm>
          <a:prstGeom prst="rect">
            <a:avLst/>
          </a:prstGeom>
          <a:noFill/>
        </p:spPr>
        <p:txBody>
          <a:bodyPr wrap="square" rtlCol="0">
            <a:spAutoFit/>
          </a:bodyPr>
          <a:lstStyle/>
          <a:p>
            <a:r>
              <a:rPr lang="en-IN" dirty="0" smtClean="0"/>
              <a:t>n= </a:t>
            </a:r>
            <a:r>
              <a:rPr lang="en-IN" dirty="0" smtClean="0"/>
              <a:t>|{ }|</a:t>
            </a:r>
            <a:endParaRPr lang="en-IN" dirty="0" smtClean="0"/>
          </a:p>
          <a:p>
            <a:r>
              <a:rPr lang="en-IN" dirty="0" smtClean="0"/>
              <a:t>d= </a:t>
            </a:r>
            <a:r>
              <a:rPr lang="en-IN" dirty="0" smtClean="0"/>
              <a:t>|{ </a:t>
            </a:r>
            <a:r>
              <a:rPr lang="en-IN" dirty="0" smtClean="0"/>
              <a:t>(6,5), (5,9), (10,9) </a:t>
            </a:r>
            <a:r>
              <a:rPr lang="en-IN" dirty="0" smtClean="0"/>
              <a:t>}|</a:t>
            </a:r>
            <a:endParaRPr lang="en-IN" dirty="0"/>
          </a:p>
        </p:txBody>
      </p:sp>
    </p:spTree>
    <p:extLst>
      <p:ext uri="{BB962C8B-B14F-4D97-AF65-F5344CB8AC3E}">
        <p14:creationId xmlns:p14="http://schemas.microsoft.com/office/powerpoint/2010/main" val="40938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2" grpId="0"/>
      <p:bldP spid="6" grpId="0"/>
      <p:bldP spid="304" grpId="0"/>
      <p:bldP spid="3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79695"/>
            <a:ext cx="9144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The Basic Underlying Problem</a:t>
            </a:r>
            <a:endParaRPr lang="en-US" b="1" dirty="0">
              <a:solidFill>
                <a:srgbClr val="FF0000"/>
              </a:solidFill>
            </a:endParaRPr>
          </a:p>
        </p:txBody>
      </p:sp>
      <p:sp>
        <p:nvSpPr>
          <p:cNvPr id="3" name="Slide Number Placeholder 13"/>
          <p:cNvSpPr>
            <a:spLocks noGrp="1"/>
          </p:cNvSpPr>
          <p:nvPr>
            <p:ph type="sldNum" sz="quarter" idx="12"/>
          </p:nvPr>
        </p:nvSpPr>
        <p:spPr>
          <a:xfrm>
            <a:off x="5584493" y="6274465"/>
            <a:ext cx="2057400" cy="365125"/>
          </a:xfrm>
        </p:spPr>
        <p:txBody>
          <a:bodyPr/>
          <a:lstStyle/>
          <a:p>
            <a:fld id="{AB8E5D03-22EA-460F-B3F7-864A0309ABBE}" type="slidenum">
              <a:rPr lang="en-US" smtClean="0"/>
              <a:t>7</a:t>
            </a:fld>
            <a:endParaRPr lang="en-US"/>
          </a:p>
        </p:txBody>
      </p:sp>
      <p:sp>
        <p:nvSpPr>
          <p:cNvPr id="34" name="Content Placeholder 2"/>
          <p:cNvSpPr txBox="1">
            <a:spLocks/>
          </p:cNvSpPr>
          <p:nvPr/>
        </p:nvSpPr>
        <p:spPr>
          <a:xfrm>
            <a:off x="1001485" y="1202689"/>
            <a:ext cx="7866744" cy="42091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rgbClr val="FF0000"/>
                </a:solidFill>
              </a:rPr>
              <a:t>Given</a:t>
            </a:r>
          </a:p>
          <a:p>
            <a:pPr lvl="1"/>
            <a:r>
              <a:rPr lang="en-US" dirty="0" smtClean="0"/>
              <a:t>Attributed Heterogeneous Network G </a:t>
            </a:r>
          </a:p>
          <a:p>
            <a:pPr lvl="1"/>
            <a:r>
              <a:rPr lang="en-US" dirty="0" smtClean="0"/>
              <a:t>Heterogeneous </a:t>
            </a:r>
            <a:r>
              <a:rPr lang="en-US" dirty="0"/>
              <a:t>Subgraph </a:t>
            </a:r>
            <a:r>
              <a:rPr lang="en-US" dirty="0" smtClean="0"/>
              <a:t>Query Q</a:t>
            </a:r>
          </a:p>
          <a:p>
            <a:r>
              <a:rPr lang="en-US" sz="2400" dirty="0" smtClean="0">
                <a:solidFill>
                  <a:srgbClr val="FF0000"/>
                </a:solidFill>
              </a:rPr>
              <a:t>Find</a:t>
            </a:r>
          </a:p>
          <a:p>
            <a:pPr lvl="1"/>
            <a:r>
              <a:rPr lang="en-US" dirty="0"/>
              <a:t>Top-K graph </a:t>
            </a:r>
            <a:r>
              <a:rPr lang="en-US" dirty="0" smtClean="0"/>
              <a:t>cuboid outliers </a:t>
            </a:r>
            <a:r>
              <a:rPr lang="en-US" dirty="0"/>
              <a:t>for the </a:t>
            </a:r>
            <a:r>
              <a:rPr lang="en-US" dirty="0" smtClean="0"/>
              <a:t>query</a:t>
            </a:r>
            <a:endParaRPr lang="en-US" dirty="0">
              <a:solidFill>
                <a:srgbClr val="FF0000"/>
              </a:solidFill>
            </a:endParaRPr>
          </a:p>
          <a:p>
            <a:r>
              <a:rPr lang="en-US" sz="2400" dirty="0" smtClean="0">
                <a:solidFill>
                  <a:srgbClr val="FF0000"/>
                </a:solidFill>
              </a:rPr>
              <a:t>Challenges</a:t>
            </a:r>
          </a:p>
          <a:p>
            <a:pPr lvl="1"/>
            <a:r>
              <a:rPr lang="en-US" dirty="0" smtClean="0"/>
              <a:t>Subgraph isomorphism is NP-Hard</a:t>
            </a:r>
          </a:p>
          <a:p>
            <a:pPr lvl="1"/>
            <a:r>
              <a:rPr lang="en-US" dirty="0" smtClean="0">
                <a:solidFill>
                  <a:srgbClr val="FF0000"/>
                </a:solidFill>
              </a:rPr>
              <a:t>The number of matches for the query can be large</a:t>
            </a:r>
          </a:p>
          <a:p>
            <a:pPr lvl="1"/>
            <a:r>
              <a:rPr lang="en-US" dirty="0" smtClean="0"/>
              <a:t>The number of cuboids can be very high</a:t>
            </a:r>
          </a:p>
          <a:p>
            <a:endParaRPr lang="en-US" sz="2400" dirty="0">
              <a:solidFill>
                <a:srgbClr val="FF0000"/>
              </a:solidFill>
            </a:endParaRPr>
          </a:p>
          <a:p>
            <a:endParaRPr lang="en-US" sz="2400" dirty="0" smtClean="0">
              <a:solidFill>
                <a:srgbClr val="FF0000"/>
              </a:solidFill>
            </a:endParaRP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2495903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796" y="176054"/>
            <a:ext cx="9144000" cy="6322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Baseline Algorithm</a:t>
            </a:r>
            <a:endParaRPr lang="en-US" b="1" dirty="0">
              <a:solidFill>
                <a:srgbClr val="FF0000"/>
              </a:solidFill>
            </a:endParaRPr>
          </a:p>
        </p:txBody>
      </p:sp>
      <p:sp>
        <p:nvSpPr>
          <p:cNvPr id="3" name="TextBox 2"/>
          <p:cNvSpPr txBox="1"/>
          <p:nvPr/>
        </p:nvSpPr>
        <p:spPr>
          <a:xfrm>
            <a:off x="581616" y="1440435"/>
            <a:ext cx="1216680" cy="369332"/>
          </a:xfrm>
          <a:prstGeom prst="rect">
            <a:avLst/>
          </a:prstGeom>
          <a:solidFill>
            <a:srgbClr val="FFC000"/>
          </a:solidFill>
          <a:ln>
            <a:noFill/>
          </a:ln>
        </p:spPr>
        <p:txBody>
          <a:bodyPr wrap="none" rtlCol="0">
            <a:spAutoFit/>
          </a:bodyPr>
          <a:lstStyle/>
          <a:p>
            <a:pPr algn="ctr"/>
            <a:r>
              <a:rPr lang="en-US" b="1" smtClean="0"/>
              <a:t>Network G</a:t>
            </a:r>
            <a:endParaRPr lang="en-US" b="1"/>
          </a:p>
        </p:txBody>
      </p:sp>
      <p:sp>
        <p:nvSpPr>
          <p:cNvPr id="4" name="TextBox 3"/>
          <p:cNvSpPr txBox="1"/>
          <p:nvPr/>
        </p:nvSpPr>
        <p:spPr>
          <a:xfrm>
            <a:off x="1297571" y="1897635"/>
            <a:ext cx="1200971" cy="369332"/>
          </a:xfrm>
          <a:prstGeom prst="rect">
            <a:avLst/>
          </a:prstGeom>
          <a:solidFill>
            <a:srgbClr val="FFC000"/>
          </a:solidFill>
          <a:ln>
            <a:noFill/>
          </a:ln>
        </p:spPr>
        <p:txBody>
          <a:bodyPr wrap="none" rtlCol="0">
            <a:spAutoFit/>
          </a:bodyPr>
          <a:lstStyle/>
          <a:p>
            <a:pPr algn="ctr"/>
            <a:r>
              <a:rPr lang="en-US" b="1" dirty="0" smtClean="0"/>
              <a:t>Distance D</a:t>
            </a:r>
            <a:endParaRPr lang="en-US" b="1" dirty="0"/>
          </a:p>
        </p:txBody>
      </p:sp>
      <p:sp>
        <p:nvSpPr>
          <p:cNvPr id="5" name="TextBox 4"/>
          <p:cNvSpPr txBox="1"/>
          <p:nvPr/>
        </p:nvSpPr>
        <p:spPr>
          <a:xfrm>
            <a:off x="2777309" y="1440435"/>
            <a:ext cx="2370137" cy="923330"/>
          </a:xfrm>
          <a:prstGeom prst="rect">
            <a:avLst/>
          </a:prstGeom>
          <a:noFill/>
          <a:ln w="38100">
            <a:solidFill>
              <a:schemeClr val="tx1"/>
            </a:solidFill>
          </a:ln>
        </p:spPr>
        <p:txBody>
          <a:bodyPr wrap="none" rtlCol="0">
            <a:spAutoFit/>
          </a:bodyPr>
          <a:lstStyle/>
          <a:p>
            <a:pPr algn="ctr"/>
            <a:r>
              <a:rPr lang="en-US" b="1" smtClean="0"/>
              <a:t>Breadth First Traversal </a:t>
            </a:r>
          </a:p>
          <a:p>
            <a:pPr algn="ctr"/>
            <a:r>
              <a:rPr lang="en-US" b="1" smtClean="0"/>
              <a:t>from each Node </a:t>
            </a:r>
          </a:p>
          <a:p>
            <a:pPr algn="ctr"/>
            <a:r>
              <a:rPr lang="en-US" b="1" smtClean="0"/>
              <a:t>up to Distance D</a:t>
            </a:r>
            <a:endParaRPr lang="en-US" b="1"/>
          </a:p>
        </p:txBody>
      </p:sp>
      <p:sp>
        <p:nvSpPr>
          <p:cNvPr id="6" name="TextBox 5"/>
          <p:cNvSpPr txBox="1"/>
          <p:nvPr/>
        </p:nvSpPr>
        <p:spPr>
          <a:xfrm>
            <a:off x="5802407" y="1578456"/>
            <a:ext cx="727892" cy="646331"/>
          </a:xfrm>
          <a:prstGeom prst="rect">
            <a:avLst/>
          </a:prstGeom>
          <a:solidFill>
            <a:srgbClr val="92D050"/>
          </a:solidFill>
          <a:ln>
            <a:noFill/>
          </a:ln>
        </p:spPr>
        <p:txBody>
          <a:bodyPr wrap="none" rtlCol="0">
            <a:spAutoFit/>
          </a:bodyPr>
          <a:lstStyle/>
          <a:p>
            <a:pPr algn="ctr"/>
            <a:r>
              <a:rPr lang="en-US" b="1" dirty="0" err="1" smtClean="0"/>
              <a:t>SPath</a:t>
            </a:r>
            <a:endParaRPr lang="en-US" b="1" dirty="0" smtClean="0"/>
          </a:p>
          <a:p>
            <a:pPr algn="ctr"/>
            <a:r>
              <a:rPr lang="en-US" b="1" dirty="0" smtClean="0"/>
              <a:t>Index</a:t>
            </a:r>
            <a:endParaRPr lang="en-US" b="1" dirty="0"/>
          </a:p>
        </p:txBody>
      </p:sp>
      <p:sp>
        <p:nvSpPr>
          <p:cNvPr id="7" name="TextBox 6"/>
          <p:cNvSpPr txBox="1"/>
          <p:nvPr/>
        </p:nvSpPr>
        <p:spPr>
          <a:xfrm>
            <a:off x="455035" y="2346383"/>
            <a:ext cx="1469850" cy="646331"/>
          </a:xfrm>
          <a:prstGeom prst="rect">
            <a:avLst/>
          </a:prstGeom>
          <a:solidFill>
            <a:srgbClr val="92D050"/>
          </a:solidFill>
          <a:ln>
            <a:noFill/>
          </a:ln>
        </p:spPr>
        <p:txBody>
          <a:bodyPr wrap="square" rtlCol="0">
            <a:spAutoFit/>
          </a:bodyPr>
          <a:lstStyle/>
          <a:p>
            <a:pPr algn="ctr"/>
            <a:r>
              <a:rPr lang="en-US" b="1" dirty="0" smtClean="0"/>
              <a:t>Cuboid Edge Count</a:t>
            </a:r>
          </a:p>
        </p:txBody>
      </p:sp>
      <p:sp>
        <p:nvSpPr>
          <p:cNvPr id="8" name="TextBox 7"/>
          <p:cNvSpPr txBox="1"/>
          <p:nvPr/>
        </p:nvSpPr>
        <p:spPr>
          <a:xfrm>
            <a:off x="3902628" y="4494225"/>
            <a:ext cx="1464336" cy="646331"/>
          </a:xfrm>
          <a:prstGeom prst="rect">
            <a:avLst/>
          </a:prstGeom>
          <a:noFill/>
          <a:ln w="38100">
            <a:solidFill>
              <a:schemeClr val="tx1"/>
            </a:solidFill>
          </a:ln>
        </p:spPr>
        <p:txBody>
          <a:bodyPr wrap="square" rtlCol="0">
            <a:spAutoFit/>
          </a:bodyPr>
          <a:lstStyle/>
          <a:p>
            <a:pPr algn="ctr"/>
            <a:r>
              <a:rPr lang="en-US" b="1" dirty="0" smtClean="0"/>
              <a:t>Match Computation</a:t>
            </a:r>
          </a:p>
        </p:txBody>
      </p:sp>
      <p:sp>
        <p:nvSpPr>
          <p:cNvPr id="9" name="TextBox 8"/>
          <p:cNvSpPr txBox="1"/>
          <p:nvPr/>
        </p:nvSpPr>
        <p:spPr>
          <a:xfrm>
            <a:off x="5004083" y="3331068"/>
            <a:ext cx="2324547" cy="369332"/>
          </a:xfrm>
          <a:prstGeom prst="rect">
            <a:avLst/>
          </a:prstGeom>
          <a:noFill/>
          <a:ln w="38100">
            <a:solidFill>
              <a:schemeClr val="tx1"/>
            </a:solidFill>
          </a:ln>
        </p:spPr>
        <p:txBody>
          <a:bodyPr wrap="none" rtlCol="0">
            <a:spAutoFit/>
          </a:bodyPr>
          <a:lstStyle/>
          <a:p>
            <a:pPr algn="ctr"/>
            <a:r>
              <a:rPr lang="en-US" b="1" dirty="0" smtClean="0"/>
              <a:t>Find  Candidate Nodes</a:t>
            </a:r>
          </a:p>
        </p:txBody>
      </p:sp>
      <p:sp>
        <p:nvSpPr>
          <p:cNvPr id="10" name="TextBox 9"/>
          <p:cNvSpPr txBox="1"/>
          <p:nvPr/>
        </p:nvSpPr>
        <p:spPr>
          <a:xfrm>
            <a:off x="5226899" y="3796250"/>
            <a:ext cx="1878912" cy="369332"/>
          </a:xfrm>
          <a:prstGeom prst="rect">
            <a:avLst/>
          </a:prstGeom>
          <a:noFill/>
          <a:ln>
            <a:noFill/>
          </a:ln>
        </p:spPr>
        <p:txBody>
          <a:bodyPr wrap="none" rtlCol="0">
            <a:spAutoFit/>
          </a:bodyPr>
          <a:lstStyle/>
          <a:p>
            <a:pPr algn="ctr"/>
            <a:r>
              <a:rPr lang="en-US" b="1" dirty="0" smtClean="0"/>
              <a:t>Candidate Nodes</a:t>
            </a:r>
          </a:p>
        </p:txBody>
      </p:sp>
      <p:sp>
        <p:nvSpPr>
          <p:cNvPr id="11" name="TextBox 10"/>
          <p:cNvSpPr txBox="1"/>
          <p:nvPr/>
        </p:nvSpPr>
        <p:spPr>
          <a:xfrm>
            <a:off x="7818751" y="3331068"/>
            <a:ext cx="1038490" cy="369332"/>
          </a:xfrm>
          <a:prstGeom prst="rect">
            <a:avLst/>
          </a:prstGeom>
          <a:solidFill>
            <a:srgbClr val="FFC000"/>
          </a:solidFill>
          <a:ln>
            <a:noFill/>
          </a:ln>
        </p:spPr>
        <p:txBody>
          <a:bodyPr wrap="none" rtlCol="0">
            <a:spAutoFit/>
          </a:bodyPr>
          <a:lstStyle/>
          <a:p>
            <a:pPr algn="ctr"/>
            <a:r>
              <a:rPr lang="en-US" b="1" smtClean="0"/>
              <a:t>Query  Q</a:t>
            </a:r>
          </a:p>
        </p:txBody>
      </p:sp>
      <p:sp>
        <p:nvSpPr>
          <p:cNvPr id="12" name="TextBox 11"/>
          <p:cNvSpPr txBox="1"/>
          <p:nvPr/>
        </p:nvSpPr>
        <p:spPr>
          <a:xfrm>
            <a:off x="588990" y="5314998"/>
            <a:ext cx="1209306" cy="369332"/>
          </a:xfrm>
          <a:prstGeom prst="rect">
            <a:avLst/>
          </a:prstGeom>
          <a:solidFill>
            <a:srgbClr val="FF0000"/>
          </a:solidFill>
          <a:ln>
            <a:noFill/>
          </a:ln>
        </p:spPr>
        <p:txBody>
          <a:bodyPr wrap="none" rtlCol="0">
            <a:spAutoFit/>
          </a:bodyPr>
          <a:lstStyle/>
          <a:p>
            <a:pPr algn="ctr"/>
            <a:r>
              <a:rPr lang="en-US" b="1" dirty="0" err="1" smtClean="0"/>
              <a:t>GCOutlier</a:t>
            </a:r>
            <a:r>
              <a:rPr lang="en-US" b="1" dirty="0" err="1"/>
              <a:t>s</a:t>
            </a:r>
            <a:endParaRPr lang="en-US" b="1" dirty="0" smtClean="0"/>
          </a:p>
        </p:txBody>
      </p:sp>
      <p:cxnSp>
        <p:nvCxnSpPr>
          <p:cNvPr id="13" name="Straight Arrow Connector 12"/>
          <p:cNvCxnSpPr>
            <a:stCxn id="3" idx="3"/>
          </p:cNvCxnSpPr>
          <p:nvPr/>
        </p:nvCxnSpPr>
        <p:spPr>
          <a:xfrm>
            <a:off x="1798296" y="1625101"/>
            <a:ext cx="97129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p:cNvCxnSpPr>
          <p:nvPr/>
        </p:nvCxnSpPr>
        <p:spPr>
          <a:xfrm>
            <a:off x="2498542" y="2082301"/>
            <a:ext cx="271050" cy="69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2"/>
            <a:endCxn id="7" idx="0"/>
          </p:cNvCxnSpPr>
          <p:nvPr/>
        </p:nvCxnSpPr>
        <p:spPr>
          <a:xfrm>
            <a:off x="1189956" y="1809767"/>
            <a:ext cx="4" cy="536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flipV="1">
            <a:off x="5147446" y="1901622"/>
            <a:ext cx="654961" cy="4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9" idx="0"/>
          </p:cNvCxnSpPr>
          <p:nvPr/>
        </p:nvCxnSpPr>
        <p:spPr>
          <a:xfrm>
            <a:off x="6166353" y="2224787"/>
            <a:ext cx="4" cy="11062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a:endCxn id="9" idx="3"/>
          </p:cNvCxnSpPr>
          <p:nvPr/>
        </p:nvCxnSpPr>
        <p:spPr>
          <a:xfrm flipH="1">
            <a:off x="7328630" y="3515734"/>
            <a:ext cx="4901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8" idx="3"/>
          </p:cNvCxnSpPr>
          <p:nvPr/>
        </p:nvCxnSpPr>
        <p:spPr>
          <a:xfrm rot="5400000">
            <a:off x="5440756" y="4091791"/>
            <a:ext cx="651809" cy="79939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p:cNvCxnSpPr>
          <p:nvPr/>
        </p:nvCxnSpPr>
        <p:spPr>
          <a:xfrm rot="5400000">
            <a:off x="6200213" y="2867153"/>
            <a:ext cx="1304536" cy="297103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2542" y="1364235"/>
            <a:ext cx="8763000" cy="171313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2542" y="3206936"/>
            <a:ext cx="8763000" cy="255245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18142" y="1516635"/>
            <a:ext cx="1981200" cy="565666"/>
          </a:xfrm>
          <a:prstGeom prst="rect">
            <a:avLst/>
          </a:prstGeom>
          <a:solidFill>
            <a:schemeClr val="accent6">
              <a:lumMod val="40000"/>
              <a:lumOff val="60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Offline Index Construction</a:t>
            </a:r>
            <a:endParaRPr lang="en-US" b="1" dirty="0">
              <a:solidFill>
                <a:schemeClr val="tx1"/>
              </a:solidFill>
            </a:endParaRPr>
          </a:p>
        </p:txBody>
      </p:sp>
      <p:sp>
        <p:nvSpPr>
          <p:cNvPr id="24" name="Rectangle 23"/>
          <p:cNvSpPr/>
          <p:nvPr/>
        </p:nvSpPr>
        <p:spPr>
          <a:xfrm>
            <a:off x="6828151" y="5103671"/>
            <a:ext cx="1981200" cy="580659"/>
          </a:xfrm>
          <a:prstGeom prst="rect">
            <a:avLst/>
          </a:prstGeom>
          <a:solidFill>
            <a:schemeClr val="accent6">
              <a:lumMod val="40000"/>
              <a:lumOff val="60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Online Query Processing</a:t>
            </a:r>
            <a:endParaRPr lang="en-US" b="1">
              <a:solidFill>
                <a:schemeClr val="tx1"/>
              </a:solidFill>
            </a:endParaRPr>
          </a:p>
        </p:txBody>
      </p:sp>
      <p:cxnSp>
        <p:nvCxnSpPr>
          <p:cNvPr id="26" name="Elbow Connector 25"/>
          <p:cNvCxnSpPr>
            <a:stCxn id="6" idx="2"/>
            <a:endCxn id="8" idx="0"/>
          </p:cNvCxnSpPr>
          <p:nvPr/>
        </p:nvCxnSpPr>
        <p:spPr>
          <a:xfrm rot="5400000">
            <a:off x="4265856" y="2593728"/>
            <a:ext cx="2269438" cy="1531557"/>
          </a:xfrm>
          <a:prstGeom prst="bentConnector3">
            <a:avLst>
              <a:gd name="adj1" fmla="val 2187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70863" y="4479180"/>
            <a:ext cx="1519362" cy="646331"/>
          </a:xfrm>
          <a:prstGeom prst="rect">
            <a:avLst/>
          </a:prstGeom>
          <a:noFill/>
          <a:ln w="38100">
            <a:solidFill>
              <a:schemeClr val="tx1"/>
            </a:solidFill>
          </a:ln>
        </p:spPr>
        <p:txBody>
          <a:bodyPr wrap="square" rtlCol="0">
            <a:spAutoFit/>
          </a:bodyPr>
          <a:lstStyle/>
          <a:p>
            <a:pPr algn="ctr"/>
            <a:r>
              <a:rPr lang="en-US" b="1" dirty="0" smtClean="0"/>
              <a:t>Map Matches to Cuboids</a:t>
            </a:r>
          </a:p>
        </p:txBody>
      </p:sp>
      <p:sp>
        <p:nvSpPr>
          <p:cNvPr id="28" name="TextBox 27"/>
          <p:cNvSpPr txBox="1"/>
          <p:nvPr/>
        </p:nvSpPr>
        <p:spPr>
          <a:xfrm>
            <a:off x="3217188" y="3845820"/>
            <a:ext cx="1001877" cy="369332"/>
          </a:xfrm>
          <a:prstGeom prst="rect">
            <a:avLst/>
          </a:prstGeom>
          <a:noFill/>
          <a:ln>
            <a:noFill/>
          </a:ln>
        </p:spPr>
        <p:txBody>
          <a:bodyPr wrap="none" rtlCol="0">
            <a:spAutoFit/>
          </a:bodyPr>
          <a:lstStyle/>
          <a:p>
            <a:pPr algn="ctr"/>
            <a:r>
              <a:rPr lang="en-US" b="1" dirty="0" smtClean="0"/>
              <a:t>Matches</a:t>
            </a:r>
          </a:p>
        </p:txBody>
      </p:sp>
      <p:cxnSp>
        <p:nvCxnSpPr>
          <p:cNvPr id="29" name="Straight Arrow Connector 28"/>
          <p:cNvCxnSpPr/>
          <p:nvPr/>
        </p:nvCxnSpPr>
        <p:spPr>
          <a:xfrm flipV="1">
            <a:off x="3994708" y="4181770"/>
            <a:ext cx="1" cy="30382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429815" y="4181769"/>
            <a:ext cx="1459" cy="3124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9929" y="4485599"/>
            <a:ext cx="1724052" cy="646331"/>
          </a:xfrm>
          <a:prstGeom prst="rect">
            <a:avLst/>
          </a:prstGeom>
          <a:noFill/>
          <a:ln w="38100">
            <a:solidFill>
              <a:schemeClr val="tx1"/>
            </a:solidFill>
          </a:ln>
        </p:spPr>
        <p:txBody>
          <a:bodyPr wrap="square" rtlCol="0">
            <a:spAutoFit/>
          </a:bodyPr>
          <a:lstStyle/>
          <a:p>
            <a:pPr algn="ctr"/>
            <a:r>
              <a:rPr lang="en-US" b="1" dirty="0" smtClean="0"/>
              <a:t>GCOutlier Score Computation</a:t>
            </a:r>
          </a:p>
        </p:txBody>
      </p:sp>
      <p:cxnSp>
        <p:nvCxnSpPr>
          <p:cNvPr id="32" name="Straight Arrow Connector 31"/>
          <p:cNvCxnSpPr>
            <a:stCxn id="7" idx="2"/>
            <a:endCxn id="31" idx="0"/>
          </p:cNvCxnSpPr>
          <p:nvPr/>
        </p:nvCxnSpPr>
        <p:spPr>
          <a:xfrm flipH="1">
            <a:off x="1181955" y="2992714"/>
            <a:ext cx="8005" cy="149288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1"/>
            <a:endCxn id="31" idx="3"/>
          </p:cNvCxnSpPr>
          <p:nvPr/>
        </p:nvCxnSpPr>
        <p:spPr>
          <a:xfrm flipH="1">
            <a:off x="2043981" y="4802346"/>
            <a:ext cx="226882" cy="64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189956" y="5122021"/>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166352" y="3700879"/>
            <a:ext cx="2" cy="1907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28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P spid="11" grpId="0" animBg="1"/>
      <p:bldP spid="12" grpId="0" animBg="1"/>
      <p:bldP spid="21" grpId="0" animBg="1"/>
      <p:bldP spid="22" grpId="0" animBg="1"/>
      <p:bldP spid="23" grpId="0" animBg="1"/>
      <p:bldP spid="24" grpId="0" animBg="1"/>
      <p:bldP spid="27" grpId="0" animBg="1"/>
      <p:bldP spid="28" grpId="0"/>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244937"/>
            <a:ext cx="8496300" cy="669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Baseline Algorithm: Indices</a:t>
            </a:r>
            <a:endParaRPr lang="en-US" b="1" dirty="0">
              <a:solidFill>
                <a:srgbClr val="FF0000"/>
              </a:solidFill>
            </a:endParaRPr>
          </a:p>
        </p:txBody>
      </p:sp>
      <p:sp>
        <p:nvSpPr>
          <p:cNvPr id="3" name="TextBox 2"/>
          <p:cNvSpPr txBox="1"/>
          <p:nvPr/>
        </p:nvSpPr>
        <p:spPr>
          <a:xfrm>
            <a:off x="427264" y="1611084"/>
            <a:ext cx="8403771" cy="3416320"/>
          </a:xfrm>
          <a:prstGeom prst="rect">
            <a:avLst/>
          </a:prstGeom>
          <a:noFill/>
        </p:spPr>
        <p:txBody>
          <a:bodyPr wrap="square" rtlCol="0">
            <a:spAutoFit/>
          </a:bodyPr>
          <a:lstStyle/>
          <a:p>
            <a:pPr algn="just"/>
            <a:r>
              <a:rPr lang="en-IN" sz="2400" b="1" dirty="0" smtClean="0"/>
              <a:t>Spath Index:</a:t>
            </a:r>
          </a:p>
          <a:p>
            <a:pPr algn="just"/>
            <a:r>
              <a:rPr lang="en-IN" sz="2400" dirty="0" smtClean="0"/>
              <a:t>For every vertex </a:t>
            </a:r>
            <a:r>
              <a:rPr lang="en-IN" sz="2400" i="1" dirty="0" smtClean="0"/>
              <a:t>v</a:t>
            </a:r>
            <a:r>
              <a:rPr lang="en-IN" sz="2400" dirty="0" smtClean="0"/>
              <a:t>, it stored the type-wise neighbouring nodes at a distance </a:t>
            </a:r>
            <a:r>
              <a:rPr lang="en-IN" sz="2400" i="1" dirty="0" smtClean="0"/>
              <a:t>D</a:t>
            </a:r>
            <a:r>
              <a:rPr lang="en-IN" sz="2400" dirty="0" smtClean="0"/>
              <a:t>. This index is used by the subgraph matching algorithm</a:t>
            </a:r>
          </a:p>
          <a:p>
            <a:pPr algn="just"/>
            <a:endParaRPr lang="en-IN" sz="2400" dirty="0" smtClean="0"/>
          </a:p>
          <a:p>
            <a:pPr algn="just"/>
            <a:r>
              <a:rPr lang="en-IN" sz="2400" b="1" dirty="0" smtClean="0"/>
              <a:t>Cuboid Edge Count:</a:t>
            </a:r>
          </a:p>
          <a:p>
            <a:pPr algn="just"/>
            <a:r>
              <a:rPr lang="en-IN" sz="2400" dirty="0" smtClean="0"/>
              <a:t>Number of edges covered by each graph cuboid. Given an edge </a:t>
            </a:r>
            <a:r>
              <a:rPr lang="en-IN" sz="2400" i="1" dirty="0" smtClean="0"/>
              <a:t>e(</a:t>
            </a:r>
            <a:r>
              <a:rPr lang="en-IN" sz="2400" i="1" dirty="0" err="1" smtClean="0"/>
              <a:t>u,v</a:t>
            </a:r>
            <a:r>
              <a:rPr lang="en-IN" sz="2400" i="1" dirty="0" smtClean="0"/>
              <a:t>)</a:t>
            </a:r>
            <a:r>
              <a:rPr lang="en-IN" sz="2400" dirty="0" smtClean="0"/>
              <a:t> we assign it to those cuboids which contains the attribute values of both </a:t>
            </a:r>
            <a:r>
              <a:rPr lang="en-IN" sz="2400" i="1" dirty="0" smtClean="0"/>
              <a:t>u</a:t>
            </a:r>
            <a:r>
              <a:rPr lang="en-IN" sz="2400" dirty="0" smtClean="0"/>
              <a:t> and </a:t>
            </a:r>
            <a:r>
              <a:rPr lang="en-IN" sz="2400" i="1" dirty="0" smtClean="0"/>
              <a:t>v</a:t>
            </a:r>
            <a:r>
              <a:rPr lang="en-IN" sz="2400" dirty="0" smtClean="0"/>
              <a:t>. </a:t>
            </a:r>
            <a:endParaRPr lang="en-IN" sz="2400" dirty="0" smtClean="0"/>
          </a:p>
          <a:p>
            <a:pPr algn="just"/>
            <a:r>
              <a:rPr lang="en-IN" sz="2400" dirty="0" smtClean="0"/>
              <a:t>This list is used to compute the Graph Cuboid Outlier Score.</a:t>
            </a:r>
          </a:p>
        </p:txBody>
      </p:sp>
    </p:spTree>
    <p:extLst>
      <p:ext uri="{BB962C8B-B14F-4D97-AF65-F5344CB8AC3E}">
        <p14:creationId xmlns:p14="http://schemas.microsoft.com/office/powerpoint/2010/main" val="4218327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4859</TotalTime>
  <Words>4251</Words>
  <Application>Microsoft Office PowerPoint</Application>
  <PresentationFormat>On-screen Show (4:3)</PresentationFormat>
  <Paragraphs>638</Paragraphs>
  <Slides>26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Office Theme</vt:lpstr>
      <vt:lpstr>Query-based Graph Cuboid  Outlier Detection</vt:lpstr>
      <vt:lpstr>PowerPoint Presentation</vt:lpstr>
      <vt:lpstr>PowerPoint Presentation</vt:lpstr>
      <vt:lpstr>PowerPoint Presentation</vt:lpstr>
      <vt:lpstr>Real World Problems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Query-based Graph Cuboid  Outlier Detection</dc:title>
  <dc:creator>Ayushi Dalmia</dc:creator>
  <cp:lastModifiedBy>Manish Gupta (BING-IDC)</cp:lastModifiedBy>
  <cp:revision>556</cp:revision>
  <dcterms:created xsi:type="dcterms:W3CDTF">2015-07-25T12:07:54Z</dcterms:created>
  <dcterms:modified xsi:type="dcterms:W3CDTF">2015-08-08T22:42:40Z</dcterms:modified>
</cp:coreProperties>
</file>