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9" r:id="rId2"/>
    <p:sldId id="257" r:id="rId3"/>
    <p:sldId id="259" r:id="rId4"/>
    <p:sldId id="258" r:id="rId5"/>
    <p:sldId id="263" r:id="rId6"/>
    <p:sldId id="264" r:id="rId7"/>
    <p:sldId id="265" r:id="rId8"/>
    <p:sldId id="267" r:id="rId9"/>
    <p:sldId id="274" r:id="rId10"/>
    <p:sldId id="302" r:id="rId11"/>
    <p:sldId id="303" r:id="rId12"/>
    <p:sldId id="268" r:id="rId13"/>
    <p:sldId id="269" r:id="rId14"/>
    <p:sldId id="304" r:id="rId15"/>
    <p:sldId id="271" r:id="rId16"/>
    <p:sldId id="305" r:id="rId17"/>
    <p:sldId id="275" r:id="rId18"/>
    <p:sldId id="306" r:id="rId19"/>
    <p:sldId id="307" r:id="rId20"/>
    <p:sldId id="280" r:id="rId21"/>
    <p:sldId id="300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77"/>
    <p:restoredTop sz="91339"/>
  </p:normalViewPr>
  <p:slideViewPr>
    <p:cSldViewPr snapToGrid="0" snapToObjects="1">
      <p:cViewPr varScale="1">
        <p:scale>
          <a:sx n="73" d="100"/>
          <a:sy n="73" d="100"/>
        </p:scale>
        <p:origin x="16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859D7-FA33-A542-B9F9-B1A956CA53B5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93D22-9914-684A-A08C-6D541CD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0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7D47B-EFF8-1746-8753-61B7595AFAC1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BA2F0-6EF2-384E-B212-A3390EC20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1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0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3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2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69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8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9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7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0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7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21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3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4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1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A2F0-6EF2-384E-B212-A3390EC20E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5B68-D99F-EC4C-9AD3-A16BD43A600D}" type="datetimeFigureOut">
              <a:rPr lang="en-US" smtClean="0"/>
              <a:t>Mon-12-Mar-18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0668-051F-B94C-93A6-855EC9F70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9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069" y="679272"/>
            <a:ext cx="10223862" cy="1785666"/>
          </a:xfrm>
        </p:spPr>
        <p:txBody>
          <a:bodyPr>
            <a:noAutofit/>
          </a:bodyPr>
          <a:lstStyle/>
          <a:p>
            <a:r>
              <a:rPr lang="en-US" sz="8400" b="1" dirty="0">
                <a:solidFill>
                  <a:srgbClr val="00B050"/>
                </a:solidFill>
              </a:rPr>
              <a:t>Towards Interpretation of Node </a:t>
            </a:r>
            <a:r>
              <a:rPr lang="en-US" sz="8400" b="1" dirty="0" err="1">
                <a:solidFill>
                  <a:srgbClr val="00B050"/>
                </a:solidFill>
              </a:rPr>
              <a:t>Embeddings</a:t>
            </a:r>
            <a:endParaRPr lang="en-US" sz="8400" b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18180-680F-4A9B-BED0-9E01445E5C57}"/>
              </a:ext>
            </a:extLst>
          </p:cNvPr>
          <p:cNvSpPr txBox="1"/>
          <p:nvPr/>
        </p:nvSpPr>
        <p:spPr>
          <a:xfrm>
            <a:off x="539765" y="2464938"/>
            <a:ext cx="35615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Ayushi Dalmia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</a:rPr>
              <a:t>IBM Research, India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59860-6A04-44EC-82AB-4EE84BB4F652}"/>
              </a:ext>
            </a:extLst>
          </p:cNvPr>
          <p:cNvSpPr txBox="1"/>
          <p:nvPr/>
        </p:nvSpPr>
        <p:spPr>
          <a:xfrm>
            <a:off x="4502319" y="2464938"/>
            <a:ext cx="3713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Ganesh J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</a:rPr>
              <a:t>IIIT Hyderabad, India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2EEB0-379A-4C65-A748-BDF60451EA9C}"/>
              </a:ext>
            </a:extLst>
          </p:cNvPr>
          <p:cNvSpPr txBox="1"/>
          <p:nvPr/>
        </p:nvSpPr>
        <p:spPr>
          <a:xfrm>
            <a:off x="8764537" y="2464938"/>
            <a:ext cx="28855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Manish Gupta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</a:rPr>
              <a:t>Microsoft, 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FD531-EB9A-463D-894E-40BA7B93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8082"/>
            <a:ext cx="12192000" cy="27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8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Graphs considered in this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520995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WIKIPEDIA </a:t>
            </a:r>
            <a:r>
              <a:rPr lang="en-US" sz="2400" dirty="0"/>
              <a:t>[Grover16]</a:t>
            </a:r>
          </a:p>
          <a:p>
            <a:pPr lvl="1"/>
            <a:r>
              <a:rPr lang="en-US" sz="2000" i="1" u="sng" dirty="0"/>
              <a:t>Network</a:t>
            </a:r>
            <a:r>
              <a:rPr lang="en-US" sz="2000" dirty="0"/>
              <a:t> - Word co-occurrence network extracted from the first million bytes of the Wikipedia dump. </a:t>
            </a:r>
          </a:p>
          <a:p>
            <a:pPr lvl="1"/>
            <a:r>
              <a:rPr lang="en-US" sz="2000" i="1" u="sng" dirty="0"/>
              <a:t>Label</a:t>
            </a:r>
            <a:r>
              <a:rPr lang="en-US" sz="2000" dirty="0"/>
              <a:t> - Part-Of-Speech (POS) tags inferred using the Stanford POS-Tagger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PAPERCITATION </a:t>
            </a:r>
            <a:r>
              <a:rPr lang="en-US" sz="2400" dirty="0"/>
              <a:t>[Chakraborty13]</a:t>
            </a:r>
          </a:p>
          <a:p>
            <a:pPr lvl="1"/>
            <a:r>
              <a:rPr lang="en-US" sz="2000" i="1" u="sng" dirty="0"/>
              <a:t>Network</a:t>
            </a:r>
            <a:r>
              <a:rPr lang="en-US" sz="2000" dirty="0"/>
              <a:t> - Citation graph with node representing research paper (or article) and the directed edge represents the citation relationship.</a:t>
            </a:r>
          </a:p>
          <a:p>
            <a:pPr lvl="1"/>
            <a:r>
              <a:rPr lang="en-US" sz="2000" i="1" u="sng" dirty="0"/>
              <a:t>Label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Paper tags from 24 computer science fields.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COAUTHORSHIP </a:t>
            </a:r>
            <a:r>
              <a:rPr lang="en-US" sz="2400" dirty="0"/>
              <a:t>[Chakraborty13]</a:t>
            </a:r>
          </a:p>
          <a:p>
            <a:pPr lvl="1"/>
            <a:r>
              <a:rPr lang="en-US" sz="2000" i="1" u="sng" dirty="0"/>
              <a:t>Network</a:t>
            </a:r>
            <a:r>
              <a:rPr lang="en-US" sz="2000" dirty="0"/>
              <a:t> - Co-authorship graph where the nodes represent authors and edge between two authors represent they have published together in at least one conference.</a:t>
            </a:r>
          </a:p>
          <a:p>
            <a:pPr lvl="1"/>
            <a:r>
              <a:rPr lang="en-US" sz="2000" i="1" u="sng" dirty="0"/>
              <a:t>Label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Set of author tags from 24 computer science fields.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56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Graphs considered in this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520995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BLOGCATALOG </a:t>
            </a:r>
            <a:r>
              <a:rPr lang="en-US" sz="2400" dirty="0"/>
              <a:t>[Tang09]</a:t>
            </a:r>
          </a:p>
          <a:p>
            <a:pPr lvl="1"/>
            <a:r>
              <a:rPr lang="en-US" sz="2000" i="1" u="sng" dirty="0"/>
              <a:t>Network</a:t>
            </a:r>
            <a:r>
              <a:rPr lang="en-US" sz="2000" dirty="0"/>
              <a:t> - A social network where node represents the blogger and edge defines their social relationship.</a:t>
            </a:r>
          </a:p>
          <a:p>
            <a:pPr lvl="1"/>
            <a:r>
              <a:rPr lang="en-US" sz="2000" i="1" u="sng" dirty="0"/>
              <a:t>Label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Each blogger is associated with one or more topic categories identified by her interests.</a:t>
            </a:r>
            <a:endParaRPr lang="en-US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FLICKR </a:t>
            </a:r>
            <a:r>
              <a:rPr lang="en-US" sz="2400" dirty="0"/>
              <a:t>[Tang09]</a:t>
            </a:r>
          </a:p>
          <a:p>
            <a:pPr lvl="1"/>
            <a:r>
              <a:rPr lang="en-US" sz="2000" i="1" u="sng" dirty="0"/>
              <a:t>Network</a:t>
            </a:r>
            <a:r>
              <a:rPr lang="en-US" sz="2000" dirty="0"/>
              <a:t> - Each user is tagged with the set of interest groups she has subscribed to.</a:t>
            </a:r>
            <a:endParaRPr lang="en-US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YOUTUBE </a:t>
            </a:r>
            <a:r>
              <a:rPr lang="en-US" sz="2400" dirty="0"/>
              <a:t>[Tang09]</a:t>
            </a:r>
          </a:p>
          <a:p>
            <a:pPr lvl="1"/>
            <a:r>
              <a:rPr lang="en-US" sz="2000" i="1" u="sng" dirty="0"/>
              <a:t>Network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Social network where the node represents the user and the edge defines their social relationship</a:t>
            </a:r>
          </a:p>
          <a:p>
            <a:pPr lvl="1"/>
            <a:r>
              <a:rPr lang="en-US" sz="2000" i="1" u="sng" dirty="0"/>
              <a:t>Label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The video genres enjoyed by a user.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19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0582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Can we identify the </a:t>
            </a:r>
            <a:r>
              <a:rPr lang="en-US" sz="2400" b="1" dirty="0">
                <a:solidFill>
                  <a:srgbClr val="00B050"/>
                </a:solidFill>
              </a:rPr>
              <a:t>node embedding model that best encodes a particular network property</a:t>
            </a:r>
            <a:r>
              <a:rPr lang="en-US" sz="2400" b="1" dirty="0"/>
              <a:t>?</a:t>
            </a:r>
          </a:p>
          <a:p>
            <a:pPr algn="just"/>
            <a:r>
              <a:rPr lang="en-US" sz="2400" b="1" dirty="0"/>
              <a:t>Can we </a:t>
            </a:r>
            <a:r>
              <a:rPr lang="en-US" sz="2400" b="1" dirty="0">
                <a:solidFill>
                  <a:srgbClr val="00B050"/>
                </a:solidFill>
              </a:rPr>
              <a:t>correlate the model performance for a downstream task with the set of network properties </a:t>
            </a:r>
            <a:r>
              <a:rPr lang="en-US" sz="2400" b="1" dirty="0"/>
              <a:t>it best encodes?</a:t>
            </a:r>
          </a:p>
          <a:p>
            <a:pPr algn="just"/>
            <a:r>
              <a:rPr lang="en-US" sz="2400" b="1" dirty="0"/>
              <a:t>Can we </a:t>
            </a:r>
            <a:r>
              <a:rPr lang="en-US" sz="2400" b="1" dirty="0">
                <a:solidFill>
                  <a:srgbClr val="00B050"/>
                </a:solidFill>
              </a:rPr>
              <a:t>understand the model relationships through visualization technique </a:t>
            </a:r>
            <a:r>
              <a:rPr lang="en-US" sz="2400" b="1" dirty="0"/>
              <a:t>for a given task and a graph pair?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41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30526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Property Prediction </a:t>
            </a:r>
            <a:r>
              <a:rPr lang="en-US" b="1">
                <a:solidFill>
                  <a:srgbClr val="FF0000"/>
                </a:solidFill>
              </a:rPr>
              <a:t>Task Accuracy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0" y="1325563"/>
            <a:ext cx="3757616" cy="2161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02" y="1325563"/>
            <a:ext cx="3729561" cy="2161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849" y="1331486"/>
            <a:ext cx="3729561" cy="2155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0" y="4253135"/>
            <a:ext cx="3757616" cy="2161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02" y="4253135"/>
            <a:ext cx="3729561" cy="2161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849" y="4178299"/>
            <a:ext cx="3675309" cy="22367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12468" y="956231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Wikipedia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415" y="956231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87225" y="934966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2468" y="3856811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BlogCatalog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33415" y="388380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Flickr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87225" y="3808967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Youtube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82" y="6500110"/>
            <a:ext cx="8737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5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E2D1B8-0887-4D2B-8C42-999040132B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85277-BAF7-40CC-A608-B030CA969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009F90-86BF-44AE-B0EB-D68140E0E0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254369-4B26-4D6A-A4CD-BE3438297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21" y="1139713"/>
            <a:ext cx="3110130" cy="1490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8" y="1159841"/>
            <a:ext cx="3335234" cy="1622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15" y="1114683"/>
            <a:ext cx="2775335" cy="1667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6" y="3977401"/>
            <a:ext cx="3483526" cy="1669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Performance Comparison across Downstream Tasks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68" y="5964274"/>
            <a:ext cx="6943137" cy="3275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7096" y="791517"/>
            <a:ext cx="295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 (micro-F1)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9146" y="3581400"/>
            <a:ext cx="295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 (macro-F1)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75414" y="748218"/>
            <a:ext cx="295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Prediction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13315" y="745351"/>
            <a:ext cx="21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Clustering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05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Outlier Detection for COAUTHORSHIP graph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31376"/>
              </p:ext>
            </p:extLst>
          </p:nvPr>
        </p:nvGraphicFramePr>
        <p:xfrm>
          <a:off x="528969" y="1325563"/>
          <a:ext cx="11379496" cy="42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6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44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52042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DeepWalk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LINE-1st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LINE-2nd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LINE-both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n2v</a:t>
                      </a:r>
                      <a:r>
                        <a:rPr lang="en-US" baseline="0" dirty="0"/>
                        <a:t> (p=1,q=0.25)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n2v</a:t>
                      </a:r>
                      <a:r>
                        <a:rPr lang="en-US" baseline="0" dirty="0"/>
                        <a:t> (p=1,q=4)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jaitirth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v.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shirole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lakshminarayanan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rasit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onur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topaloglu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sorce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sorce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brian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prosser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f. f.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ouellette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e. carpenter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e. carpenter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walther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wayne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h.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cheng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sorce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krishnamurthy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darin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krishnamurthy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wayne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h.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cheng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walther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jaitirth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v.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shirole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berger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 p.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sundberg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 r.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bridson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 a. p.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cortés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4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rasit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onur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topaloglu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darin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</a:t>
                      </a:r>
                      <a:endParaRPr lang="en-US" sz="180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bouthillier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bouthillier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805376"/>
            <a:ext cx="11070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Five Outliers based on LOF Score. Authors highlighted in green color publish in many different fields while authors highlighted in blue color have less than four papers in total.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738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43" y="-33999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Outlier Detection for PAPERCITATION graph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143"/>
              </p:ext>
            </p:extLst>
          </p:nvPr>
        </p:nvGraphicFramePr>
        <p:xfrm>
          <a:off x="453656" y="709128"/>
          <a:ext cx="11284687" cy="5477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4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828">
                <a:tc>
                  <a:txBody>
                    <a:bodyPr/>
                    <a:lstStyle/>
                    <a:p>
                      <a:r>
                        <a:rPr lang="en-US" sz="16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DeepWalk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n2v</a:t>
                      </a:r>
                      <a:r>
                        <a:rPr lang="en-US" sz="1600" baseline="0"/>
                        <a:t> (p=1,q=0.25)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n2v</a:t>
                      </a:r>
                      <a:r>
                        <a:rPr lang="en-US" sz="1600" baseline="0"/>
                        <a:t> (p=1,q=4)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77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workflow change is a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</a:t>
                      </a:r>
                      <a:r>
                        <a:rPr lang="en-US" sz="16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scsps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partial constraint</a:t>
                      </a:r>
                      <a:r>
                        <a:rPr lang="en-US" sz="16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satisfaction via </a:t>
                      </a:r>
                      <a:r>
                        <a:rPr lang="en-US" sz="16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semiring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csps</a:t>
                      </a:r>
                      <a:r>
                        <a:rPr lang="en-US" sz="16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augmented with metrics.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</a:t>
                      </a:r>
                      <a:r>
                        <a:rPr lang="en-US" sz="16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scsps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partial constraint satisfaction via </a:t>
                      </a:r>
                      <a:r>
                        <a:rPr lang="en-US" sz="16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semiring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csps</a:t>
                      </a:r>
                      <a:endParaRPr lang="en-US" sz="1600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augmented with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022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 of resource partitioning on </a:t>
                      </a:r>
                      <a:r>
                        <a:rPr lang="en-US" sz="16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processors.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construct pseudorandom permutations from single</a:t>
                      </a:r>
                    </a:p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pseudorandom functions.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construct pseudorandom permutations from single</a:t>
                      </a:r>
                    </a:p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pseudorandom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77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electronic guidebook interfaces using a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taskoriented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approach.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adaptive assessment using granularity hierarchies and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formulation of induction formulas in verification of prolog</a:t>
                      </a:r>
                      <a:r>
                        <a:rPr lang="en-US" sz="16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377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adaptive assessment using granularity hierarchies and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experimental analysis of spot defects in </a:t>
                      </a:r>
                      <a:r>
                        <a:rPr lang="en-US" sz="16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srams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realistic</a:t>
                      </a:r>
                      <a:r>
                        <a:rPr lang="en-US" sz="160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 models and tests.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relational push-pull model: a generative model for relational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clustering.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022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effects of inductance on the propagation delay and repeater</a:t>
                      </a:r>
                    </a:p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 in </a:t>
                      </a:r>
                      <a:r>
                        <a:rPr lang="en-US" sz="16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vlsi</a:t>
                      </a:r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circuits.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workflow change is a workflow.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multimodal maps: an agent-based approach.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3656" y="6250071"/>
            <a:ext cx="1107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Five Outliers based on LOF Score. Papers highlighted in blue color has less than three citations in total. The results for other models are omitted due to space constraints.</a:t>
            </a:r>
          </a:p>
        </p:txBody>
      </p:sp>
    </p:spTree>
    <p:extLst>
      <p:ext uri="{BB962C8B-B14F-4D97-AF65-F5344CB8AC3E}">
        <p14:creationId xmlns:p14="http://schemas.microsoft.com/office/powerpoint/2010/main" val="191442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10" y="48935"/>
            <a:ext cx="1209985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Visualizing Similar Performing Models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Classification - PCA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7" y="1701801"/>
            <a:ext cx="2298700" cy="161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04" y="1701801"/>
            <a:ext cx="2298700" cy="161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31" y="1701801"/>
            <a:ext cx="2298700" cy="161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7" y="4211083"/>
            <a:ext cx="2298700" cy="161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04" y="4211083"/>
            <a:ext cx="2298700" cy="161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31" y="4211083"/>
            <a:ext cx="2298700" cy="1612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69937" y="1219756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Author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15516" y="1219756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Blogcatalog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381608" y="1219756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Flickr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16012" y="3775112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1847" y="3775112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Word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317813" y="3789142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Youtube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60" y="6266120"/>
            <a:ext cx="7937914" cy="3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0" y="82533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Visualizing Similar Performing Models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Link Prediction - PCA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9937" y="1219756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Author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15516" y="1219756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Blogcatalog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381608" y="1219756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Flickr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16012" y="3775112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1847" y="3775112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Word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317813" y="3789142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Youtube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60" y="6266120"/>
            <a:ext cx="7937914" cy="3004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7" y="1624762"/>
            <a:ext cx="2298700" cy="1612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91" y="1701801"/>
            <a:ext cx="2298700" cy="1612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31" y="1701801"/>
            <a:ext cx="2298700" cy="1612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7" y="4295720"/>
            <a:ext cx="2298700" cy="1612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91" y="4359515"/>
            <a:ext cx="2298700" cy="1612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31" y="4342052"/>
            <a:ext cx="2298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7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162" y="82533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Visualizing Similar Performing Models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Clustering Accuracy - PCA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9518" y="203137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Author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74282" y="203137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83" y="5011478"/>
            <a:ext cx="7937914" cy="300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31" y="2720512"/>
            <a:ext cx="2298700" cy="161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33" y="2720512"/>
            <a:ext cx="23114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Representation Learning for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Automatically learn the discriminative features from the data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Pros:</a:t>
            </a:r>
          </a:p>
          <a:p>
            <a:pPr lvl="1" algn="just"/>
            <a:r>
              <a:rPr lang="en-US" dirty="0"/>
              <a:t>Works well in practice across multiple applications</a:t>
            </a:r>
          </a:p>
          <a:p>
            <a:pPr lvl="1" algn="just"/>
            <a:r>
              <a:rPr lang="en-US" dirty="0"/>
              <a:t>Reduces the dependence on domain level experts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Cons: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Hard to understand for a human</a:t>
            </a:r>
          </a:p>
          <a:p>
            <a:pPr lvl="1" algn="just"/>
            <a:r>
              <a:rPr lang="en-US" dirty="0"/>
              <a:t>Theoretically not well understood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Applications:</a:t>
            </a:r>
          </a:p>
          <a:p>
            <a:pPr lvl="1" algn="just"/>
            <a:r>
              <a:rPr lang="en-US" dirty="0"/>
              <a:t>Node Classification [Tang15, Wang16]</a:t>
            </a:r>
          </a:p>
          <a:p>
            <a:pPr lvl="1" algn="just"/>
            <a:r>
              <a:rPr lang="en-US" dirty="0"/>
              <a:t>Link Prediction [Grover16]</a:t>
            </a:r>
          </a:p>
          <a:p>
            <a:pPr lvl="1" algn="just"/>
            <a:r>
              <a:rPr lang="en-US" dirty="0"/>
              <a:t>Recommendation [Xie16]</a:t>
            </a:r>
          </a:p>
          <a:p>
            <a:pPr lvl="1" algn="just"/>
            <a:r>
              <a:rPr lang="mr-IN" dirty="0"/>
              <a:t>…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26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Overall Insights -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8875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node2vec seems to capture the </a:t>
            </a:r>
            <a:r>
              <a:rPr lang="en-US" sz="2400" b="1" dirty="0">
                <a:solidFill>
                  <a:srgbClr val="00B050"/>
                </a:solidFill>
              </a:rPr>
              <a:t>network features </a:t>
            </a:r>
            <a:r>
              <a:rPr lang="en-US" sz="2400" dirty="0"/>
              <a:t>that are effective for </a:t>
            </a:r>
            <a:r>
              <a:rPr lang="en-US" sz="2400" b="1" dirty="0">
                <a:solidFill>
                  <a:srgbClr val="00B050"/>
                </a:solidFill>
              </a:rPr>
              <a:t>sparse</a:t>
            </a:r>
            <a:r>
              <a:rPr lang="en-US" sz="2400" dirty="0"/>
              <a:t> graphs while LINE performs well for </a:t>
            </a:r>
            <a:r>
              <a:rPr lang="en-US" sz="2400" b="1" dirty="0">
                <a:solidFill>
                  <a:srgbClr val="00B050"/>
                </a:solidFill>
              </a:rPr>
              <a:t>dense</a:t>
            </a:r>
            <a:r>
              <a:rPr lang="en-US" sz="2400" dirty="0"/>
              <a:t> graphs by capturing the important network features. For medium dense graphs like COAUTHORSHIP, there is no clear winner between node2vec and LINE.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Though LINE representation is directly optimized for capturing observed and unobserved links, it does well in </a:t>
            </a:r>
            <a:r>
              <a:rPr lang="en-US" sz="2400" b="1" dirty="0">
                <a:solidFill>
                  <a:srgbClr val="00B050"/>
                </a:solidFill>
              </a:rPr>
              <a:t>link prediction </a:t>
            </a:r>
            <a:r>
              <a:rPr lang="en-US" sz="2400" dirty="0"/>
              <a:t>task only when the graph is </a:t>
            </a:r>
            <a:r>
              <a:rPr lang="en-US" sz="2400" b="1" dirty="0">
                <a:solidFill>
                  <a:srgbClr val="00B050"/>
                </a:solidFill>
              </a:rPr>
              <a:t>dense</a:t>
            </a:r>
            <a:r>
              <a:rPr lang="en-US" sz="2400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For outlier detection task, one should prefer using </a:t>
            </a:r>
            <a:r>
              <a:rPr lang="en-US" sz="2400" b="1" dirty="0">
                <a:solidFill>
                  <a:srgbClr val="00B050"/>
                </a:solidFill>
              </a:rPr>
              <a:t>node2vec for sparse graphs and </a:t>
            </a:r>
            <a:r>
              <a:rPr lang="en-US" sz="2400" b="1" dirty="0" err="1">
                <a:solidFill>
                  <a:srgbClr val="00B050"/>
                </a:solidFill>
              </a:rPr>
              <a:t>DeepWalk</a:t>
            </a:r>
            <a:r>
              <a:rPr lang="en-US" sz="2400" b="1" dirty="0">
                <a:solidFill>
                  <a:srgbClr val="00B050"/>
                </a:solidFill>
              </a:rPr>
              <a:t> for dense graphs</a:t>
            </a:r>
            <a:r>
              <a:rPr lang="en-US" sz="2400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Model performance is semantically consistent across graphs for node classification task while its different for link prediction and clustering task.</a:t>
            </a:r>
          </a:p>
        </p:txBody>
      </p:sp>
    </p:spTree>
    <p:extLst>
      <p:ext uri="{BB962C8B-B14F-4D97-AF65-F5344CB8AC3E}">
        <p14:creationId xmlns:p14="http://schemas.microsoft.com/office/powerpoint/2010/main" val="78857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00B050"/>
                </a:solidFill>
              </a:rPr>
              <a:t>THANK YOU !!!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95946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https://</a:t>
            </a:r>
            <a:r>
              <a:rPr lang="en-US" sz="4000" b="1" dirty="0" err="1"/>
              <a:t>github.com</a:t>
            </a:r>
            <a:r>
              <a:rPr lang="en-US" sz="4000" b="1" dirty="0"/>
              <a:t>/</a:t>
            </a:r>
            <a:r>
              <a:rPr lang="en-US" sz="4000" b="1" dirty="0" err="1"/>
              <a:t>ganeshjawahar</a:t>
            </a:r>
            <a:r>
              <a:rPr lang="en-US" sz="4000" b="1" dirty="0"/>
              <a:t>/</a:t>
            </a:r>
            <a:r>
              <a:rPr lang="en-US" sz="4000" b="1" dirty="0" err="1"/>
              <a:t>interpretNode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41922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085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[Tang15]	J. Tang, M. Qu, and Q. Mei, “PTE: predictive text embedding through large-scale heterogeneous text networks,” in 	KDD, 2015, pp. 1165–1174.</a:t>
            </a:r>
          </a:p>
          <a:p>
            <a:pPr marL="0" indent="0">
              <a:buNone/>
            </a:pPr>
            <a:r>
              <a:rPr lang="en-US" sz="1600" dirty="0"/>
              <a:t>[Wang16]	S. Wang, J. Tang, C. C. Aggarwal, and H. Liu, “Linked Document Embedding for Classification,” in CIKM, 2016, pp. 	115–124</a:t>
            </a:r>
          </a:p>
          <a:p>
            <a:pPr marL="0" indent="0">
              <a:buNone/>
            </a:pPr>
            <a:r>
              <a:rPr lang="en-US" sz="1600" dirty="0"/>
              <a:t>[Xie16]	M. </a:t>
            </a:r>
            <a:r>
              <a:rPr lang="en-US" sz="1600" dirty="0" err="1"/>
              <a:t>Xie</a:t>
            </a:r>
            <a:r>
              <a:rPr lang="en-US" sz="1600" dirty="0"/>
              <a:t>, H. Yin, H. Wang, F. Xu, W. Chen, and S. Wang, “Learning Graph-based POI Embedding for Location-based 	Recommendation,” in CIKM, 2016, pp. 15–24.</a:t>
            </a:r>
          </a:p>
          <a:p>
            <a:pPr marL="0" indent="0" algn="just">
              <a:buNone/>
            </a:pPr>
            <a:r>
              <a:rPr lang="en-US" sz="1600" dirty="0"/>
              <a:t>[Tang15]	DJ. Tang, M. Qu, M. Wang, M. Zhang, J. Yan, and Q. Mei, “LINE: large-scale information network embedding,” in 	WWW, 2015, pp. 1067–1077. </a:t>
            </a:r>
          </a:p>
          <a:p>
            <a:pPr marL="0" indent="0" algn="just">
              <a:buNone/>
            </a:pPr>
            <a:r>
              <a:rPr lang="en-US" sz="1600" dirty="0"/>
              <a:t>[Grover16]	  A. Grover and J. </a:t>
            </a:r>
            <a:r>
              <a:rPr lang="en-US" sz="1600" dirty="0" err="1"/>
              <a:t>Leskovec</a:t>
            </a:r>
            <a:r>
              <a:rPr lang="en-US" sz="1600" dirty="0"/>
              <a:t>, “node2vec: Scalable Feature Learning for Networks,” in KDD, 2016, pp. 855–864. </a:t>
            </a:r>
          </a:p>
          <a:p>
            <a:pPr marL="0" indent="0" algn="just">
              <a:buNone/>
            </a:pPr>
            <a:r>
              <a:rPr lang="en-US" sz="1600" dirty="0"/>
              <a:t>[Perozzi14]  B. </a:t>
            </a:r>
            <a:r>
              <a:rPr lang="en-US" sz="1600" dirty="0" err="1"/>
              <a:t>Perozzi</a:t>
            </a:r>
            <a:r>
              <a:rPr lang="en-US" sz="1600" dirty="0"/>
              <a:t>, R. Al-</a:t>
            </a:r>
            <a:r>
              <a:rPr lang="en-US" sz="1600" dirty="0" err="1"/>
              <a:t>Rfou</a:t>
            </a:r>
            <a:r>
              <a:rPr lang="en-US" sz="1600" dirty="0"/>
              <a:t>, and S. </a:t>
            </a:r>
            <a:r>
              <a:rPr lang="en-US" sz="1600" dirty="0" err="1"/>
              <a:t>Skiena</a:t>
            </a:r>
            <a:r>
              <a:rPr lang="en-US" sz="1600" dirty="0"/>
              <a:t>, “</a:t>
            </a:r>
            <a:r>
              <a:rPr lang="en-US" sz="1600" dirty="0" err="1"/>
              <a:t>DeepWalk</a:t>
            </a:r>
            <a:r>
              <a:rPr lang="en-US" sz="1600" dirty="0"/>
              <a:t>: Online Learning of Social Representations,” in KDD, 2014, pp. 	701–710. </a:t>
            </a:r>
          </a:p>
          <a:p>
            <a:pPr marL="0" indent="0" algn="just">
              <a:buNone/>
            </a:pPr>
            <a:r>
              <a:rPr lang="en-US" sz="1600" dirty="0"/>
              <a:t>[Tang09]	 L. Tang, and L. </a:t>
            </a:r>
            <a:r>
              <a:rPr lang="en-US" sz="1600" dirty="0" err="1"/>
              <a:t>Huan</a:t>
            </a:r>
            <a:r>
              <a:rPr lang="en-US" sz="1600" dirty="0"/>
              <a:t>, “Relational learning via latent social dimensions,” in KDD, 2009, pp. 817–826</a:t>
            </a:r>
          </a:p>
          <a:p>
            <a:pPr marL="0" indent="0" algn="just">
              <a:buNone/>
            </a:pPr>
            <a:r>
              <a:rPr lang="en-US" sz="1600" dirty="0"/>
              <a:t>[Chakraborty13]  T. Chakraborty, S. </a:t>
            </a:r>
            <a:r>
              <a:rPr lang="en-US" sz="1600" dirty="0" err="1"/>
              <a:t>Sikdar</a:t>
            </a:r>
            <a:r>
              <a:rPr lang="en-US" sz="1600" dirty="0"/>
              <a:t>, V. </a:t>
            </a:r>
            <a:r>
              <a:rPr lang="en-US" sz="1600" dirty="0" err="1"/>
              <a:t>Tammana</a:t>
            </a:r>
            <a:r>
              <a:rPr lang="en-US" sz="1600" dirty="0"/>
              <a:t>, N. </a:t>
            </a:r>
            <a:r>
              <a:rPr lang="en-US" sz="1600" dirty="0" err="1"/>
              <a:t>Ganguly</a:t>
            </a:r>
            <a:r>
              <a:rPr lang="en-US" sz="1600" dirty="0"/>
              <a:t>, and A. Mukherjee, “Computer Science Fields as Ground-	truth Communities: Their Impact, Rise and Fall,” in ASONAM, 2013, pp. 426–433.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03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Existing Models (Unsupervised)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12865"/>
              </p:ext>
            </p:extLst>
          </p:nvPr>
        </p:nvGraphicFramePr>
        <p:xfrm>
          <a:off x="838200" y="1531143"/>
          <a:ext cx="10515600" cy="4304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6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Core Idea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48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00B050"/>
                          </a:solidFill>
                        </a:rPr>
                        <a:t>DeepWalk</a:t>
                      </a: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[Perozzi14]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Learns node </a:t>
                      </a:r>
                      <a:r>
                        <a:rPr lang="en-US" sz="2400" dirty="0" err="1"/>
                        <a:t>embeddings</a:t>
                      </a:r>
                      <a:r>
                        <a:rPr lang="en-US" sz="2400" dirty="0"/>
                        <a:t> by exploring local neighborhood of the nodes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using truncated random walks.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051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LINE [Tang15]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First:</a:t>
                      </a:r>
                      <a:r>
                        <a:rPr lang="en-US" sz="2400" dirty="0"/>
                        <a:t> Learn by Breadth-First Search (BFS)-style simulations over immediate neighbors of nodes</a:t>
                      </a:r>
                    </a:p>
                    <a:p>
                      <a:r>
                        <a:rPr lang="en-US" sz="2400" u="sng" dirty="0"/>
                        <a:t>Second: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Learn by sampling nodes strictly at a 2-hop distance from the source nodes.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9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node2vec [Grover16]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Explores diverse network neighborhoods by designing a sampling strategy that allows us to smoothly interpolate between BFS and DFS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95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62813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What are the </a:t>
            </a:r>
            <a:r>
              <a:rPr lang="en-US" sz="2400" b="1" dirty="0">
                <a:solidFill>
                  <a:srgbClr val="00B0F0"/>
                </a:solidFill>
              </a:rPr>
              <a:t>core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properties encoded in the given node representation?</a:t>
            </a:r>
          </a:p>
          <a:p>
            <a:pPr algn="just"/>
            <a:r>
              <a:rPr lang="en-US" sz="2400" dirty="0"/>
              <a:t>Answering this will help us to make </a:t>
            </a:r>
            <a:r>
              <a:rPr lang="en-US" sz="2400" b="1" dirty="0">
                <a:solidFill>
                  <a:srgbClr val="00B0F0"/>
                </a:solidFill>
              </a:rPr>
              <a:t>generalizable conclusions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This work constitutes the first step in opening the black-box of vector </a:t>
            </a:r>
            <a:r>
              <a:rPr lang="en-US" sz="2400" dirty="0" err="1"/>
              <a:t>embeddings</a:t>
            </a:r>
            <a:r>
              <a:rPr lang="en-US" sz="2400" dirty="0"/>
              <a:t> for network nodes.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6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6"/>
            <a:ext cx="7991475" cy="494347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Evaluate the representations to estimate the extent to which it can model each of those properties: </a:t>
            </a:r>
          </a:p>
          <a:p>
            <a:pPr lvl="1" algn="just"/>
            <a:r>
              <a:rPr lang="en-US" dirty="0"/>
              <a:t>Degree, Community Count, Page Rank (point-wise)</a:t>
            </a:r>
          </a:p>
          <a:p>
            <a:pPr lvl="1" algn="just"/>
            <a:r>
              <a:rPr lang="en-US" dirty="0"/>
              <a:t>Edge Weight, Shortest Path Length (pair-wise)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Assumption</a:t>
            </a:r>
            <a:r>
              <a:rPr lang="en-US" b="1" i="1" dirty="0">
                <a:solidFill>
                  <a:srgbClr val="00B0F0"/>
                </a:solidFill>
              </a:rPr>
              <a:t>: </a:t>
            </a:r>
            <a:r>
              <a:rPr lang="en-US" b="1" i="1" dirty="0">
                <a:solidFill>
                  <a:srgbClr val="00B050"/>
                </a:solidFill>
              </a:rPr>
              <a:t>If we cannot train a classifier to predict a property based on its node representation, then this property is not encoded in this representation.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pPr algn="just"/>
            <a:r>
              <a:rPr lang="en-US" dirty="0"/>
              <a:t>For example, the model which preserves the node degree should perform well in predicting the degree given the representation generated from the model.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29763" y="5386394"/>
            <a:ext cx="1700212" cy="72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Representation</a:t>
            </a:r>
          </a:p>
          <a:p>
            <a:pPr algn="ctr"/>
            <a:r>
              <a:rPr lang="en-US" sz="1600" dirty="0"/>
              <a:t>Ex. Node2vec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9763" y="4081469"/>
            <a:ext cx="1700212" cy="58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9763" y="2862270"/>
            <a:ext cx="1700212" cy="58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node degree</a:t>
            </a:r>
          </a:p>
        </p:txBody>
      </p:sp>
      <p:cxnSp>
        <p:nvCxnSpPr>
          <p:cNvPr id="7" name="Straight Arrow Connector 6"/>
          <p:cNvCxnSpPr>
            <a:stCxn id="7" idx="0"/>
            <a:endCxn id="8" idx="2"/>
          </p:cNvCxnSpPr>
          <p:nvPr/>
        </p:nvCxnSpPr>
        <p:spPr>
          <a:xfrm flipV="1">
            <a:off x="10379869" y="4667256"/>
            <a:ext cx="0" cy="7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8" idx="0"/>
            <a:endCxn id="9" idx="2"/>
          </p:cNvCxnSpPr>
          <p:nvPr/>
        </p:nvCxnSpPr>
        <p:spPr>
          <a:xfrm flipV="1">
            <a:off x="10379869" y="3448057"/>
            <a:ext cx="0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08319" y="1242067"/>
            <a:ext cx="2100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prediction accuracy is good, then node2vec might be capturing the node degree feature</a:t>
            </a:r>
          </a:p>
        </p:txBody>
      </p:sp>
    </p:spTree>
    <p:extLst>
      <p:ext uri="{BB962C8B-B14F-4D97-AF65-F5344CB8AC3E}">
        <p14:creationId xmlns:p14="http://schemas.microsoft.com/office/powerpoint/2010/main" val="46982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9148763" cy="463391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First work towards </a:t>
            </a:r>
            <a:r>
              <a:rPr lang="en-US" sz="2400" b="1" dirty="0">
                <a:solidFill>
                  <a:srgbClr val="00B050"/>
                </a:solidFill>
              </a:rPr>
              <a:t>interpreting the node </a:t>
            </a:r>
            <a:r>
              <a:rPr lang="en-US" sz="2400" b="1" dirty="0" err="1">
                <a:solidFill>
                  <a:srgbClr val="00B050"/>
                </a:solidFill>
              </a:rPr>
              <a:t>embeddings</a:t>
            </a:r>
            <a:r>
              <a:rPr lang="en-US" sz="2400" b="1" dirty="0">
                <a:solidFill>
                  <a:srgbClr val="00B050"/>
                </a:solidFill>
              </a:rPr>
              <a:t> in a fine-grained fashion</a:t>
            </a:r>
            <a:r>
              <a:rPr lang="en-US" sz="2400" dirty="0"/>
              <a:t>. We group the properties into:</a:t>
            </a:r>
          </a:p>
          <a:p>
            <a:pPr lvl="1" algn="just"/>
            <a:r>
              <a:rPr lang="en-US" b="1" dirty="0">
                <a:solidFill>
                  <a:srgbClr val="00B0F0"/>
                </a:solidFill>
              </a:rPr>
              <a:t>Point-wise </a:t>
            </a:r>
            <a:r>
              <a:rPr lang="en-US" dirty="0"/>
              <a:t>(degree, average neighbor degree, degree centrality, in-degree, out-degree, page rank,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 algn="just"/>
            <a:r>
              <a:rPr lang="en-US" b="1" dirty="0">
                <a:solidFill>
                  <a:srgbClr val="00B0F0"/>
                </a:solidFill>
              </a:rPr>
              <a:t>Pair-wise </a:t>
            </a:r>
            <a:r>
              <a:rPr lang="en-US" dirty="0"/>
              <a:t>(edge weight, first degree, second degree, shortest path length, </a:t>
            </a:r>
            <a:r>
              <a:rPr lang="en-US" dirty="0" err="1"/>
              <a:t>jaccard</a:t>
            </a:r>
            <a:r>
              <a:rPr lang="en-US" dirty="0"/>
              <a:t> coefficient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algn="just"/>
            <a:r>
              <a:rPr lang="en-US" sz="2400" dirty="0"/>
              <a:t>First framework to help us understand </a:t>
            </a:r>
            <a:r>
              <a:rPr lang="en-US" sz="2400" b="1" dirty="0">
                <a:solidFill>
                  <a:srgbClr val="00B050"/>
                </a:solidFill>
              </a:rPr>
              <a:t>why certain node representations are good for certain downstream applications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First analysis of node embedding models for </a:t>
            </a:r>
            <a:r>
              <a:rPr lang="en-US" sz="2400" b="1" dirty="0">
                <a:solidFill>
                  <a:srgbClr val="00B050"/>
                </a:solidFill>
              </a:rPr>
              <a:t>outlier detection task</a:t>
            </a:r>
            <a:r>
              <a:rPr lang="en-US" sz="2400" dirty="0"/>
              <a:t>.</a:t>
            </a:r>
            <a:endParaRPr lang="en-US" b="1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50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Elementary Property Prediction Tasks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Point-wise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9620250" cy="4646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Measure the extent to which the node representation</a:t>
            </a:r>
          </a:p>
          <a:p>
            <a:pPr algn="just"/>
            <a:r>
              <a:rPr lang="en-US" sz="2400" dirty="0"/>
              <a:t>Encodes its degree (</a:t>
            </a:r>
            <a:r>
              <a:rPr lang="en-US" sz="2400" b="1" dirty="0">
                <a:solidFill>
                  <a:srgbClr val="00B0F0"/>
                </a:solidFill>
              </a:rPr>
              <a:t>DEG </a:t>
            </a:r>
            <a:r>
              <a:rPr lang="en-US" sz="2400" dirty="0"/>
              <a:t>Task) </a:t>
            </a:r>
          </a:p>
          <a:p>
            <a:pPr algn="just"/>
            <a:r>
              <a:rPr lang="en-US" sz="2400" dirty="0"/>
              <a:t>Encodes its average neighbor degree (</a:t>
            </a:r>
            <a:r>
              <a:rPr lang="en-US" sz="2400" b="1" dirty="0">
                <a:solidFill>
                  <a:srgbClr val="00B0F0"/>
                </a:solidFill>
              </a:rPr>
              <a:t>AND </a:t>
            </a:r>
            <a:r>
              <a:rPr lang="en-US" sz="2400" dirty="0"/>
              <a:t>Task) </a:t>
            </a:r>
          </a:p>
          <a:p>
            <a:pPr algn="just"/>
            <a:r>
              <a:rPr lang="en-US" sz="2400" dirty="0"/>
              <a:t>Encodes its degree centrality (</a:t>
            </a:r>
            <a:r>
              <a:rPr lang="en-US" sz="2400" b="1" dirty="0">
                <a:solidFill>
                  <a:srgbClr val="00B0F0"/>
                </a:solidFill>
              </a:rPr>
              <a:t>DEGCEN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Task)</a:t>
            </a:r>
          </a:p>
          <a:p>
            <a:pPr algn="just"/>
            <a:r>
              <a:rPr lang="en-US" sz="2400" dirty="0"/>
              <a:t>Encodes the number of incoming links of the node (</a:t>
            </a:r>
            <a:r>
              <a:rPr lang="en-US" sz="2400" b="1" dirty="0">
                <a:solidFill>
                  <a:srgbClr val="00B0F0"/>
                </a:solidFill>
              </a:rPr>
              <a:t>IDEG </a:t>
            </a:r>
            <a:r>
              <a:rPr lang="en-US" sz="2400" dirty="0"/>
              <a:t>Task)</a:t>
            </a:r>
          </a:p>
          <a:p>
            <a:pPr algn="just"/>
            <a:r>
              <a:rPr lang="en-US" sz="2400" dirty="0"/>
              <a:t>Encodes the number of outgoing links of the node (</a:t>
            </a:r>
            <a:r>
              <a:rPr lang="en-US" sz="2400" b="1" dirty="0">
                <a:solidFill>
                  <a:srgbClr val="00B0F0"/>
                </a:solidFill>
              </a:rPr>
              <a:t>ODEG </a:t>
            </a:r>
            <a:r>
              <a:rPr lang="en-US" sz="2400" dirty="0"/>
              <a:t>Task)</a:t>
            </a:r>
          </a:p>
          <a:p>
            <a:pPr algn="just"/>
            <a:r>
              <a:rPr lang="en-US" sz="2400" dirty="0"/>
              <a:t>Encodes the clustering coefficient of the node (</a:t>
            </a:r>
            <a:r>
              <a:rPr lang="en-US" sz="2400" b="1" dirty="0">
                <a:solidFill>
                  <a:srgbClr val="00B0F0"/>
                </a:solidFill>
              </a:rPr>
              <a:t>CLCO</a:t>
            </a:r>
            <a:r>
              <a:rPr lang="en-US" sz="2400" dirty="0"/>
              <a:t> Task)</a:t>
            </a:r>
          </a:p>
          <a:p>
            <a:pPr algn="just"/>
            <a:r>
              <a:rPr lang="en-US" sz="2400" dirty="0"/>
              <a:t>Encodes the nodes’ membership count of the node (</a:t>
            </a:r>
            <a:r>
              <a:rPr lang="en-US" sz="2400" b="1" dirty="0">
                <a:solidFill>
                  <a:srgbClr val="00B0F0"/>
                </a:solidFill>
              </a:rPr>
              <a:t>COC</a:t>
            </a:r>
            <a:r>
              <a:rPr lang="en-US" sz="2400" dirty="0"/>
              <a:t> Task)</a:t>
            </a:r>
          </a:p>
          <a:p>
            <a:pPr algn="just"/>
            <a:r>
              <a:rPr lang="en-US" sz="2400" dirty="0"/>
              <a:t>Encodes the page rank of the node (</a:t>
            </a:r>
            <a:r>
              <a:rPr lang="en-US" sz="2400" b="1" dirty="0">
                <a:solidFill>
                  <a:srgbClr val="00B0F0"/>
                </a:solidFill>
              </a:rPr>
              <a:t>PAGRK</a:t>
            </a:r>
            <a:r>
              <a:rPr lang="en-US" sz="2400" dirty="0"/>
              <a:t> Task)</a:t>
            </a:r>
          </a:p>
          <a:p>
            <a:pPr algn="just"/>
            <a:r>
              <a:rPr lang="en-US" sz="2400" dirty="0"/>
              <a:t>Encodes its closeness centrality (</a:t>
            </a:r>
            <a:r>
              <a:rPr lang="en-US" sz="2400" b="1" dirty="0">
                <a:solidFill>
                  <a:srgbClr val="00B0F0"/>
                </a:solidFill>
              </a:rPr>
              <a:t>CLCEN</a:t>
            </a:r>
            <a:r>
              <a:rPr lang="en-US" sz="2400" dirty="0"/>
              <a:t> Task)</a:t>
            </a:r>
          </a:p>
        </p:txBody>
      </p:sp>
    </p:spTree>
    <p:extLst>
      <p:ext uri="{BB962C8B-B14F-4D97-AF65-F5344CB8AC3E}">
        <p14:creationId xmlns:p14="http://schemas.microsoft.com/office/powerpoint/2010/main" val="89570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Elementary Property Prediction Tasks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Pair-wise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176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Measure the extent to which the node representation</a:t>
            </a:r>
          </a:p>
          <a:p>
            <a:pPr algn="just"/>
            <a:r>
              <a:rPr lang="en-US" sz="2400" dirty="0"/>
              <a:t>Preserves the weight of the edge connecting the node (</a:t>
            </a:r>
            <a:r>
              <a:rPr lang="en-US" sz="2400" b="1" dirty="0">
                <a:solidFill>
                  <a:srgbClr val="00B0F0"/>
                </a:solidFill>
              </a:rPr>
              <a:t>EDGWT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Task)</a:t>
            </a:r>
          </a:p>
          <a:p>
            <a:pPr algn="just"/>
            <a:r>
              <a:rPr lang="en-US" sz="2400" dirty="0"/>
              <a:t>Preserves the identities of the 1-hop neighbors (</a:t>
            </a:r>
            <a:r>
              <a:rPr lang="en-US" sz="2400" b="1" dirty="0">
                <a:solidFill>
                  <a:srgbClr val="00B0F0"/>
                </a:solidFill>
              </a:rPr>
              <a:t>IFDEG </a:t>
            </a:r>
            <a:r>
              <a:rPr lang="en-US" sz="2400" dirty="0"/>
              <a:t>Task)</a:t>
            </a:r>
          </a:p>
          <a:p>
            <a:pPr algn="just"/>
            <a:r>
              <a:rPr lang="en-US" sz="2400" dirty="0"/>
              <a:t>Preserves the identities of the 2-hop neighbors (</a:t>
            </a:r>
            <a:r>
              <a:rPr lang="en-US" sz="2400" b="1" dirty="0">
                <a:solidFill>
                  <a:srgbClr val="00B0F0"/>
                </a:solidFill>
              </a:rPr>
              <a:t>ISDEG </a:t>
            </a:r>
            <a:r>
              <a:rPr lang="en-US" sz="2400" dirty="0"/>
              <a:t>Task)</a:t>
            </a:r>
          </a:p>
          <a:p>
            <a:pPr algn="just"/>
            <a:r>
              <a:rPr lang="en-US" sz="2400" dirty="0"/>
              <a:t>Preserves the identities of the members belonging to node’s community (</a:t>
            </a:r>
            <a:r>
              <a:rPr lang="en-US" sz="2400" b="1" dirty="0">
                <a:solidFill>
                  <a:srgbClr val="00B0F0"/>
                </a:solidFill>
              </a:rPr>
              <a:t>ISCO </a:t>
            </a:r>
            <a:r>
              <a:rPr lang="en-US" sz="2400" dirty="0"/>
              <a:t>Task)</a:t>
            </a:r>
          </a:p>
          <a:p>
            <a:pPr algn="just"/>
            <a:r>
              <a:rPr lang="en-US" sz="2400" dirty="0"/>
              <a:t>Encodes the </a:t>
            </a:r>
            <a:r>
              <a:rPr lang="en-US" sz="2400" dirty="0" err="1"/>
              <a:t>jaccard</a:t>
            </a:r>
            <a:r>
              <a:rPr lang="en-US" sz="2400" dirty="0"/>
              <a:t> coefficient with a neighboring node (</a:t>
            </a:r>
            <a:r>
              <a:rPr lang="en-US" sz="2400" b="1" dirty="0">
                <a:solidFill>
                  <a:srgbClr val="00B0F0"/>
                </a:solidFill>
              </a:rPr>
              <a:t>JC </a:t>
            </a:r>
            <a:r>
              <a:rPr lang="en-US" sz="2400" dirty="0"/>
              <a:t>Task)</a:t>
            </a:r>
          </a:p>
          <a:p>
            <a:pPr algn="just"/>
            <a:r>
              <a:rPr lang="en-US" sz="2400" dirty="0"/>
              <a:t>Encodes the shortest path distance with a neighboring node (</a:t>
            </a:r>
            <a:r>
              <a:rPr lang="en-US" sz="2400" b="1" dirty="0">
                <a:solidFill>
                  <a:srgbClr val="00B0F0"/>
                </a:solidFill>
              </a:rPr>
              <a:t>SPL</a:t>
            </a:r>
            <a:r>
              <a:rPr lang="en-US" sz="2400" dirty="0"/>
              <a:t> Task)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588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Models considered in this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B0F0"/>
                </a:solidFill>
              </a:rPr>
              <a:t>DeepWalk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[Perozzi14]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LINE </a:t>
            </a:r>
            <a:r>
              <a:rPr lang="en-US" sz="2400" dirty="0"/>
              <a:t>[Tang15]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Node2vec </a:t>
            </a:r>
            <a:r>
              <a:rPr lang="en-US" sz="2400" dirty="0"/>
              <a:t>(n2v) [Grover16]</a:t>
            </a:r>
          </a:p>
        </p:txBody>
      </p:sp>
    </p:spTree>
    <p:extLst>
      <p:ext uri="{BB962C8B-B14F-4D97-AF65-F5344CB8AC3E}">
        <p14:creationId xmlns:p14="http://schemas.microsoft.com/office/powerpoint/2010/main" val="123082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1490</Words>
  <Application>Microsoft Office PowerPoint</Application>
  <PresentationFormat>Widescreen</PresentationFormat>
  <Paragraphs>242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Office Theme</vt:lpstr>
      <vt:lpstr>Towards Interpretation of Node Embeddings</vt:lpstr>
      <vt:lpstr>Representation Learning for Nodes</vt:lpstr>
      <vt:lpstr>Existing Models (Unsupervised)</vt:lpstr>
      <vt:lpstr>Problem Statement</vt:lpstr>
      <vt:lpstr>Approach</vt:lpstr>
      <vt:lpstr>Contributions</vt:lpstr>
      <vt:lpstr>Elementary Property Prediction Tasks – Point-wise</vt:lpstr>
      <vt:lpstr>Elementary Property Prediction Tasks – Pair-wise</vt:lpstr>
      <vt:lpstr>Models considered in this study</vt:lpstr>
      <vt:lpstr>Graphs considered in this study</vt:lpstr>
      <vt:lpstr>Graphs considered in this study</vt:lpstr>
      <vt:lpstr>Experiments</vt:lpstr>
      <vt:lpstr>Property Prediction Task Accuracy</vt:lpstr>
      <vt:lpstr>Performance Comparison across Downstream Tasks</vt:lpstr>
      <vt:lpstr>Outlier Detection for COAUTHORSHIP graph </vt:lpstr>
      <vt:lpstr>Outlier Detection for PAPERCITATION graph </vt:lpstr>
      <vt:lpstr>Visualizing Similar Performing Models – Classification - PCA</vt:lpstr>
      <vt:lpstr>Visualizing Similar Performing Models – Link Prediction - PCA</vt:lpstr>
      <vt:lpstr>Visualizing Similar Performing Models – Clustering Accuracy - PCA</vt:lpstr>
      <vt:lpstr>Overall Insights - Conclusions</vt:lpstr>
      <vt:lpstr>https://github.com/ganeshjawahar/interpretNode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Jawahar</dc:creator>
  <cp:lastModifiedBy>Manish Gupta (BING-IDC)</cp:lastModifiedBy>
  <cp:revision>562</cp:revision>
  <dcterms:created xsi:type="dcterms:W3CDTF">2016-11-01T07:26:58Z</dcterms:created>
  <dcterms:modified xsi:type="dcterms:W3CDTF">2018-03-12T04:12:21Z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gmanish@microsoft.com</vt:lpwstr>
  </property>
  <property fmtid="{D5CDD505-2E9C-101B-9397-08002B2CF9AE}" pid="5" name="MSIP_Label_f42aa342-8706-4288-bd11-ebb85995028c_SetDate">
    <vt:lpwstr>2018-03-12T04:08:10.2323858Z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