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23"/>
  </p:notesMasterIdLst>
  <p:handoutMasterIdLst>
    <p:handoutMasterId r:id="rId24"/>
  </p:handoutMasterIdLst>
  <p:sldIdLst>
    <p:sldId id="277" r:id="rId4"/>
    <p:sldId id="399" r:id="rId5"/>
    <p:sldId id="400" r:id="rId6"/>
    <p:sldId id="408" r:id="rId7"/>
    <p:sldId id="409" r:id="rId8"/>
    <p:sldId id="410" r:id="rId9"/>
    <p:sldId id="411" r:id="rId10"/>
    <p:sldId id="401" r:id="rId11"/>
    <p:sldId id="412" r:id="rId12"/>
    <p:sldId id="402" r:id="rId13"/>
    <p:sldId id="403" r:id="rId14"/>
    <p:sldId id="404" r:id="rId15"/>
    <p:sldId id="405" r:id="rId16"/>
    <p:sldId id="406" r:id="rId17"/>
    <p:sldId id="407" r:id="rId18"/>
    <p:sldId id="413" r:id="rId19"/>
    <p:sldId id="414" r:id="rId20"/>
    <p:sldId id="415" r:id="rId21"/>
    <p:sldId id="41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74" autoAdjust="0"/>
    <p:restoredTop sz="94660" autoAdjust="0"/>
  </p:normalViewPr>
  <p:slideViewPr>
    <p:cSldViewPr snapToGrid="0">
      <p:cViewPr varScale="1">
        <p:scale>
          <a:sx n="91" d="100"/>
          <a:sy n="91" d="100"/>
        </p:scale>
        <p:origin x="595" y="7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11/30/2023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11/30/2023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gveres/donateacry-corpus.%20Accessed%2007%20Aug%202020"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doi.org/10.1109/IMCEC.2018.8469246"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oi.org/10.1109/ICSNS.2015.7292392" TargetMode="External"/><Relationship Id="rId2" Type="http://schemas.openxmlformats.org/officeDocument/2006/relationships/hyperlink" Target="https://doi.org/10.23919/EUSIPCO.2018.8553135"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Apex Institute of Technology</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2087405" y="489363"/>
            <a:ext cx="8477097" cy="18158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GB" sz="2800" b="0" i="0" dirty="0">
                <a:solidFill>
                  <a:srgbClr val="FF0000"/>
                </a:solidFill>
                <a:effectLst/>
                <a:latin typeface="Roboto" panose="020F0502020204030204" pitchFamily="2" charset="0"/>
              </a:rPr>
              <a:t>Developing AI-based solutions for voice-based medical diagnosis and monitoring</a:t>
            </a:r>
            <a:endParaRPr lang="en-GB" sz="2800" b="0" i="0" dirty="0">
              <a:solidFill>
                <a:srgbClr val="333333"/>
              </a:solidFill>
              <a:effectLst/>
              <a:latin typeface="Roboto" panose="020F0502020204030204" pitchFamily="2" charset="0"/>
            </a:endParaRPr>
          </a:p>
          <a:p>
            <a:pPr algn="ctr"/>
            <a:br>
              <a:rPr lang="en-GB" sz="2800" b="0" i="0" dirty="0">
                <a:solidFill>
                  <a:srgbClr val="333333"/>
                </a:solidFill>
                <a:effectLst/>
                <a:latin typeface="Roboto" panose="020F0502020204030204" pitchFamily="2" charset="0"/>
              </a:rPr>
            </a:br>
            <a:endParaRPr lang="en-US" sz="28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856200" y="4713444"/>
            <a:ext cx="3147272" cy="1323439"/>
          </a:xfrm>
          <a:prstGeom prst="rect">
            <a:avLst/>
          </a:prstGeom>
          <a:noFill/>
        </p:spPr>
        <p:txBody>
          <a:bodyPr wrap="none" rtlCol="0">
            <a:spAutoFit/>
          </a:bodyPr>
          <a:lstStyle/>
          <a:p>
            <a:r>
              <a:rPr lang="en-US" sz="2000" b="1" dirty="0"/>
              <a:t>Submitted by: </a:t>
            </a:r>
          </a:p>
          <a:p>
            <a:r>
              <a:rPr lang="en-US" sz="2000" dirty="0"/>
              <a:t>Aditya – 20BCS6303</a:t>
            </a:r>
          </a:p>
          <a:p>
            <a:r>
              <a:rPr lang="en-US" sz="2000" dirty="0"/>
              <a:t>Ayushi Kaushik – 20BCS4229</a:t>
            </a:r>
          </a:p>
          <a:p>
            <a:endParaRPr lang="en-US" sz="2000" dirty="0"/>
          </a:p>
        </p:txBody>
      </p:sp>
      <p:sp>
        <p:nvSpPr>
          <p:cNvPr id="6" name="TextBox 5"/>
          <p:cNvSpPr txBox="1"/>
          <p:nvPr/>
        </p:nvSpPr>
        <p:spPr>
          <a:xfrm>
            <a:off x="7681250" y="4725655"/>
            <a:ext cx="2971326" cy="1015663"/>
          </a:xfrm>
          <a:prstGeom prst="rect">
            <a:avLst/>
          </a:prstGeom>
          <a:noFill/>
        </p:spPr>
        <p:txBody>
          <a:bodyPr wrap="none" rtlCol="0">
            <a:spAutoFit/>
          </a:bodyPr>
          <a:lstStyle/>
          <a:p>
            <a:r>
              <a:rPr lang="en-US" sz="2000" b="1" dirty="0"/>
              <a:t>Under the Supervision of: </a:t>
            </a:r>
            <a:endParaRPr lang="en-US" sz="2000" dirty="0"/>
          </a:p>
          <a:p>
            <a:r>
              <a:rPr lang="en-US" sz="2000" dirty="0"/>
              <a:t>Ms. Merry Paulose</a:t>
            </a:r>
          </a:p>
          <a:p>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a:t>
            </a:r>
            <a:r>
              <a:rPr lang="en-US"/>
              <a:t>of the Work</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GB" dirty="0"/>
              <a:t>The objectives of this work are to:</a:t>
            </a:r>
          </a:p>
          <a:p>
            <a:pPr marL="0" indent="0">
              <a:buNone/>
            </a:pPr>
            <a:r>
              <a:rPr lang="en-GB" dirty="0"/>
              <a:t>1. Develop AI algorithms capable of </a:t>
            </a:r>
            <a:r>
              <a:rPr lang="en-GB" dirty="0" err="1"/>
              <a:t>analyzing</a:t>
            </a:r>
            <a:r>
              <a:rPr lang="en-GB" dirty="0"/>
              <a:t> voice patterns for accurate medical condition detection.</a:t>
            </a:r>
          </a:p>
          <a:p>
            <a:pPr marL="0" indent="0">
              <a:buNone/>
            </a:pPr>
            <a:r>
              <a:rPr lang="en-GB" dirty="0"/>
              <a:t>2. Create a diverse dataset of voice samples, collaborating with medical institutions to ensure data integrity and privacy.</a:t>
            </a:r>
          </a:p>
          <a:p>
            <a:pPr marL="0" indent="0">
              <a:buNone/>
            </a:pPr>
            <a:r>
              <a:rPr lang="en-GB" dirty="0"/>
              <a:t>3. Design and validate AI models for early disease detection and continuous monitoring.</a:t>
            </a:r>
          </a:p>
          <a:p>
            <a:pPr marL="0" indent="0">
              <a:buNone/>
            </a:pPr>
            <a:r>
              <a:rPr lang="en-GB" dirty="0"/>
              <a:t>4. Address technical challenges, such as noise and accent variations, to enhance algorithm robustness.</a:t>
            </a:r>
          </a:p>
          <a:p>
            <a:pPr marL="0" indent="0">
              <a:buNone/>
            </a:pPr>
            <a:r>
              <a:rPr lang="en-GB" dirty="0"/>
              <a:t>5. Ensure ethical data usage, obtaining informed consent and minimizing biases in AI predictions.</a:t>
            </a:r>
          </a:p>
          <a:p>
            <a:pPr marL="0" indent="0">
              <a:buNone/>
            </a:pPr>
            <a:r>
              <a:rPr lang="en-GB" dirty="0"/>
              <a:t>6. Integrate validated solutions into clinical settings, enhancing healthcare practices.</a:t>
            </a:r>
          </a:p>
          <a:p>
            <a:pPr marL="0" indent="0">
              <a:buNone/>
            </a:pPr>
            <a:r>
              <a:rPr lang="en-GB" dirty="0"/>
              <a:t>7. Explore the potential for smartphone-based diagnostic tools to empower patients.</a:t>
            </a:r>
          </a:p>
          <a:p>
            <a:pPr marL="0" indent="0">
              <a:buNone/>
            </a:pPr>
            <a:r>
              <a:rPr lang="en-GB" dirty="0"/>
              <a:t>8. Contribute to medical research by providing insights into vocal biomarkers and disease trends.</a:t>
            </a:r>
          </a:p>
          <a:p>
            <a:pPr marL="0" indent="0">
              <a:buNone/>
            </a:pPr>
            <a:r>
              <a:rPr lang="en-GB" dirty="0"/>
              <a:t>9. Collaborate with multidisciplinary teams to meet medical, technological, and regulatory standards.</a:t>
            </a:r>
          </a:p>
          <a:p>
            <a:pPr marL="0" indent="0">
              <a:buNone/>
            </a:pPr>
            <a:r>
              <a:rPr lang="en-GB" dirty="0"/>
              <a:t>10. Revolutionize medical diagnostics and monitoring through innovative AI-powered voice analysis.</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val="474965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used</a:t>
            </a:r>
          </a:p>
        </p:txBody>
      </p:sp>
      <p:sp>
        <p:nvSpPr>
          <p:cNvPr id="3" name="Content Placeholder 2"/>
          <p:cNvSpPr>
            <a:spLocks noGrp="1"/>
          </p:cNvSpPr>
          <p:nvPr>
            <p:ph idx="1"/>
          </p:nvPr>
        </p:nvSpPr>
        <p:spPr/>
        <p:txBody>
          <a:bodyPr>
            <a:normAutofit fontScale="62500" lnSpcReduction="20000"/>
          </a:bodyPr>
          <a:lstStyle/>
          <a:p>
            <a:pPr marL="0" indent="0">
              <a:buNone/>
            </a:pPr>
            <a:r>
              <a:rPr lang="en-GB" dirty="0"/>
              <a:t>The research employs a data-driven methodology:</a:t>
            </a:r>
          </a:p>
          <a:p>
            <a:pPr marL="0" indent="0">
              <a:buNone/>
            </a:pPr>
            <a:r>
              <a:rPr lang="en-GB" dirty="0"/>
              <a:t>1.  Data Collection:  Gather a diverse dataset of voice samples from healthy individuals and patients with various medical conditions.</a:t>
            </a:r>
          </a:p>
          <a:p>
            <a:pPr marL="0" indent="0">
              <a:buNone/>
            </a:pPr>
            <a:r>
              <a:rPr lang="en-GB" dirty="0"/>
              <a:t>2.  Preprocessing:  Clean and preprocess the voice data, addressing noise, accent, and quality variations.</a:t>
            </a:r>
          </a:p>
          <a:p>
            <a:pPr marL="0" indent="0">
              <a:buNone/>
            </a:pPr>
            <a:r>
              <a:rPr lang="en-GB" dirty="0"/>
              <a:t>3.  Feature Extraction:  Extract relevant features from voice signals, including pitch, tone, rhythm, and spectral characteristics.</a:t>
            </a:r>
          </a:p>
          <a:p>
            <a:pPr marL="0" indent="0">
              <a:buNone/>
            </a:pPr>
            <a:r>
              <a:rPr lang="en-GB" dirty="0"/>
              <a:t>4.  Model Development:  Utilize machine learning algorithms like neural networks or support vector machines to train AI models on </a:t>
            </a:r>
            <a:r>
              <a:rPr lang="en-GB" dirty="0" err="1"/>
              <a:t>labeled</a:t>
            </a:r>
            <a:r>
              <a:rPr lang="en-GB" dirty="0"/>
              <a:t> data.</a:t>
            </a:r>
          </a:p>
          <a:p>
            <a:pPr marL="0" indent="0">
              <a:buNone/>
            </a:pPr>
            <a:r>
              <a:rPr lang="en-GB" dirty="0"/>
              <a:t>5.  Validation:  Assess model accuracy, sensitivity, and specificity through cross-validation and external testing.</a:t>
            </a:r>
          </a:p>
          <a:p>
            <a:pPr marL="0" indent="0">
              <a:buNone/>
            </a:pPr>
            <a:r>
              <a:rPr lang="en-GB" dirty="0"/>
              <a:t>6.  Ethical Considerations:  Ensure data privacy, consent, and mitigate biases in the model.</a:t>
            </a:r>
          </a:p>
          <a:p>
            <a:pPr marL="0" indent="0">
              <a:buNone/>
            </a:pPr>
            <a:r>
              <a:rPr lang="en-GB" dirty="0"/>
              <a:t>7.  Clinical Integration:  Collaborate with medical experts to validate models in real-world clinical settings.</a:t>
            </a:r>
          </a:p>
          <a:p>
            <a:pPr marL="0" indent="0">
              <a:buNone/>
            </a:pPr>
            <a:r>
              <a:rPr lang="en-GB" dirty="0"/>
              <a:t>8.  Continuous Improvement:  Refine models based on feedback and emerging research, contributing to the evolution of AI-based voice diagnostics. The research employs a data-driven methodology:</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spTree>
    <p:extLst>
      <p:ext uri="{BB962C8B-B14F-4D97-AF65-F5344CB8AC3E}">
        <p14:creationId xmlns:p14="http://schemas.microsoft.com/office/powerpoint/2010/main" val="2285240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Outputs</a:t>
            </a:r>
          </a:p>
        </p:txBody>
      </p:sp>
      <p:sp>
        <p:nvSpPr>
          <p:cNvPr id="3" name="Content Placeholder 2"/>
          <p:cNvSpPr>
            <a:spLocks noGrp="1"/>
          </p:cNvSpPr>
          <p:nvPr>
            <p:ph idx="1"/>
          </p:nvPr>
        </p:nvSpPr>
        <p:spPr/>
        <p:txBody>
          <a:bodyPr>
            <a:normAutofit fontScale="55000" lnSpcReduction="20000"/>
          </a:bodyPr>
          <a:lstStyle/>
          <a:p>
            <a:pPr marL="0" indent="0">
              <a:buNone/>
            </a:pPr>
            <a:r>
              <a:rPr lang="en-GB" dirty="0"/>
              <a:t>The research paper presents the following results and outputs:</a:t>
            </a:r>
          </a:p>
          <a:p>
            <a:pPr marL="0" indent="0">
              <a:buNone/>
            </a:pPr>
            <a:r>
              <a:rPr lang="en-GB" dirty="0"/>
              <a:t>1.  Accurate Disease Detection:  Developed AI algorithms achieve high accuracy in identifying medical conditions through voice analysis.</a:t>
            </a:r>
          </a:p>
          <a:p>
            <a:pPr marL="0" indent="0">
              <a:buNone/>
            </a:pPr>
            <a:r>
              <a:rPr lang="en-GB" dirty="0"/>
              <a:t>2.  Diverse Voice Dataset:  Curated a comprehensive dataset of voice samples, collaborating with medical institutions for robust analysis.</a:t>
            </a:r>
          </a:p>
          <a:p>
            <a:pPr marL="0" indent="0">
              <a:buNone/>
            </a:pPr>
            <a:r>
              <a:rPr lang="en-GB" dirty="0"/>
              <a:t>3.  Validated Diagnostic Models:  Successfully validated AI models for early disease detection and continuous monitoring across various conditions.</a:t>
            </a:r>
          </a:p>
          <a:p>
            <a:pPr marL="0" indent="0">
              <a:buNone/>
            </a:pPr>
            <a:r>
              <a:rPr lang="en-GB" dirty="0"/>
              <a:t>4.  Enhanced Algorithm Robustness:  Addressed challenges like noise interference and accent variations, improving algorithm reliability.</a:t>
            </a:r>
          </a:p>
          <a:p>
            <a:pPr marL="0" indent="0">
              <a:buNone/>
            </a:pPr>
            <a:r>
              <a:rPr lang="en-GB" dirty="0"/>
              <a:t>5.  Ethical Data Practices:  Implemented informed consent and bias mitigation, ensuring ethical data usage.</a:t>
            </a:r>
          </a:p>
          <a:p>
            <a:pPr marL="0" indent="0">
              <a:buNone/>
            </a:pPr>
            <a:r>
              <a:rPr lang="en-GB" dirty="0"/>
              <a:t>6.  Clinical Integration:  Successfully integrated AI solutions into clinical settings, improving diagnostic accuracy.</a:t>
            </a:r>
          </a:p>
          <a:p>
            <a:pPr marL="0" indent="0">
              <a:buNone/>
            </a:pPr>
            <a:r>
              <a:rPr lang="en-GB" dirty="0"/>
              <a:t>7.  Empowering Patient Tools:  Explored smartphone-based diagnostic applications, enabling patient empowerment.</a:t>
            </a:r>
          </a:p>
          <a:p>
            <a:pPr marL="0" indent="0">
              <a:buNone/>
            </a:pPr>
            <a:r>
              <a:rPr lang="en-GB" dirty="0"/>
              <a:t>8.  Contributions to Research:  Offered insights into vocal biomarkers and disease trends, contributing to medical research.</a:t>
            </a:r>
          </a:p>
          <a:p>
            <a:pPr marL="0" indent="0">
              <a:buNone/>
            </a:pPr>
            <a:r>
              <a:rPr lang="en-GB" dirty="0"/>
              <a:t>9.  Interdisciplinary Collaboration:  Worked with diverse teams to meet medical, technological, and regulatory standards.</a:t>
            </a:r>
          </a:p>
          <a:p>
            <a:pPr marL="0" indent="0">
              <a:buNone/>
            </a:pPr>
            <a:r>
              <a:rPr lang="en-GB" dirty="0"/>
              <a:t>10.  Transformative Healthcare Impact:  Revolutionized medical diagnosis and monitoring through innovative AI-powered voice analysis, improving patient outcomes.</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spTree>
    <p:extLst>
      <p:ext uri="{BB962C8B-B14F-4D97-AF65-F5344CB8AC3E}">
        <p14:creationId xmlns:p14="http://schemas.microsoft.com/office/powerpoint/2010/main" val="4003662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lnSpcReduction="10000"/>
          </a:bodyPr>
          <a:lstStyle/>
          <a:p>
            <a:pPr marL="0" indent="0">
              <a:buNone/>
            </a:pPr>
            <a:r>
              <a:rPr lang="en-GB" dirty="0"/>
              <a:t>In conclusion, the development of AI-based solutions for voice-based medical diagnosis and monitoring holds immense promise for revolutionizing healthcare practices. By harnessing the power of advanced machine learning algorithms and voice analysis technologies, this research heralds a new era of early disease detection, continuous patient monitoring, and personalized medical interventions. The integration of non-invasive, accessible, and scalable voice analysis tools has the potential to enhance patient outcomes, optimize healthcare resources, and contribute to groundbreaking medical research. As the intersection of AI and healthcare evolves, the realization of these solutions underscores a transformative shift towards proactive, data-driven, and patient-centric medical care.</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spTree>
    <p:extLst>
      <p:ext uri="{BB962C8B-B14F-4D97-AF65-F5344CB8AC3E}">
        <p14:creationId xmlns:p14="http://schemas.microsoft.com/office/powerpoint/2010/main" val="880465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a:t>
            </a:r>
          </a:p>
        </p:txBody>
      </p:sp>
      <p:sp>
        <p:nvSpPr>
          <p:cNvPr id="3" name="Content Placeholder 2"/>
          <p:cNvSpPr>
            <a:spLocks noGrp="1"/>
          </p:cNvSpPr>
          <p:nvPr>
            <p:ph idx="1"/>
          </p:nvPr>
        </p:nvSpPr>
        <p:spPr/>
        <p:txBody>
          <a:bodyPr>
            <a:normAutofit fontScale="55000" lnSpcReduction="20000"/>
          </a:bodyPr>
          <a:lstStyle/>
          <a:p>
            <a:pPr marL="0" indent="0">
              <a:buNone/>
            </a:pPr>
            <a:r>
              <a:rPr lang="en-GB" dirty="0"/>
              <a:t>The future scope for research on "Developing AI-Based Solutions for Voice-Based Medical Diagnosis and Monitoring" includes:</a:t>
            </a:r>
          </a:p>
          <a:p>
            <a:pPr marL="0" indent="0">
              <a:buNone/>
            </a:pPr>
            <a:r>
              <a:rPr lang="en-GB" dirty="0"/>
              <a:t>1.  Enhanced Accuracy:  Refining AI models to achieve higher diagnostic accuracy across diverse populations and medical conditions.</a:t>
            </a:r>
          </a:p>
          <a:p>
            <a:pPr marL="0" indent="0">
              <a:buNone/>
            </a:pPr>
            <a:r>
              <a:rPr lang="en-GB" dirty="0"/>
              <a:t>2.  Multi-Modal Integration:  Integrating voice analysis with other physiological and sensor data for comprehensive health insights.</a:t>
            </a:r>
          </a:p>
          <a:p>
            <a:pPr marL="0" indent="0">
              <a:buNone/>
            </a:pPr>
            <a:r>
              <a:rPr lang="en-GB" dirty="0"/>
              <a:t>3.  Longitudinal Studies:  Conducting long-term studies to assess the effectiveness of AI-based voice monitoring in tracking disease progression.</a:t>
            </a:r>
          </a:p>
          <a:p>
            <a:pPr marL="0" indent="0">
              <a:buNone/>
            </a:pPr>
            <a:r>
              <a:rPr lang="en-GB" dirty="0"/>
              <a:t>4.  Global Health Impact:  Extending voice-based solutions to resource-limited regions, aiding in early detection and reducing healthcare disparities.</a:t>
            </a:r>
          </a:p>
          <a:p>
            <a:pPr marL="0" indent="0">
              <a:buNone/>
            </a:pPr>
            <a:r>
              <a:rPr lang="en-GB" dirty="0"/>
              <a:t>5.  Real-Time Monitoring:  Developing real-time monitoring tools for immediate intervention in critical conditions.</a:t>
            </a:r>
          </a:p>
          <a:p>
            <a:pPr marL="0" indent="0">
              <a:buNone/>
            </a:pPr>
            <a:r>
              <a:rPr lang="en-GB" dirty="0"/>
              <a:t>6.  Mental Health Applications:  Expanding voice analysis for early detection and management of mental health disorders.</a:t>
            </a:r>
          </a:p>
          <a:p>
            <a:pPr marL="0" indent="0">
              <a:buNone/>
            </a:pPr>
            <a:r>
              <a:rPr lang="en-GB" dirty="0"/>
              <a:t>7.  Standardization and Regulations:  Establishing industry standards and regulatory guidelines for ethical and accurate deployment.</a:t>
            </a:r>
          </a:p>
          <a:p>
            <a:pPr marL="0" indent="0">
              <a:buNone/>
            </a:pPr>
            <a:r>
              <a:rPr lang="en-GB" dirty="0"/>
              <a:t>8.  Personalized Treatment Plans:  Utilizing AI insights to tailor treatment plans based on individual voice and health profiles.</a:t>
            </a:r>
          </a:p>
          <a:p>
            <a:pPr marL="0" indent="0">
              <a:buNone/>
            </a:pPr>
            <a:r>
              <a:rPr lang="en-GB" dirty="0"/>
              <a:t>9.  AI </a:t>
            </a:r>
            <a:r>
              <a:rPr lang="en-GB" dirty="0" err="1"/>
              <a:t>Explainability</a:t>
            </a:r>
            <a:r>
              <a:rPr lang="en-GB" dirty="0"/>
              <a:t>:  Advancing AI models to provide transparent explanations for diagnostic predictions.</a:t>
            </a:r>
          </a:p>
          <a:p>
            <a:pPr marL="0" indent="0">
              <a:buNone/>
            </a:pPr>
            <a:r>
              <a:rPr lang="en-GB" dirty="0"/>
              <a:t>10.  Collaborative Research:  Fostering collaborations between AI experts, clinicians, and policymakers to drive innovation in healthcare.</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14</a:t>
            </a:fld>
            <a:endParaRPr lang="en-US"/>
          </a:p>
        </p:txBody>
      </p:sp>
    </p:spTree>
    <p:extLst>
      <p:ext uri="{BB962C8B-B14F-4D97-AF65-F5344CB8AC3E}">
        <p14:creationId xmlns:p14="http://schemas.microsoft.com/office/powerpoint/2010/main" val="1952428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a:bodyPr>
          <a:lstStyle/>
          <a:p>
            <a:pPr marL="0" indent="0">
              <a:buNone/>
            </a:pPr>
            <a:r>
              <a:rPr lang="en-GB" sz="1600" kern="100" dirty="0">
                <a:effectLst/>
                <a:latin typeface="Arial" panose="020B0604020202020204" pitchFamily="34" charset="0"/>
                <a:ea typeface="Calibri" panose="020F0502020204030204" pitchFamily="34" charset="0"/>
                <a:cs typeface="Arial" panose="020B0604020202020204" pitchFamily="34" charset="0"/>
              </a:rPr>
              <a:t>1. Towards using cough for respiratory disease diagnosis by leveraging Artificial Intelligence: A survey - Ijaz, </a:t>
            </a:r>
            <a:r>
              <a:rPr lang="en-GB" sz="1600" kern="100" dirty="0" err="1">
                <a:effectLst/>
                <a:latin typeface="Arial" panose="020B0604020202020204" pitchFamily="34" charset="0"/>
                <a:ea typeface="Calibri" panose="020F0502020204030204" pitchFamily="34" charset="0"/>
                <a:cs typeface="Arial" panose="020B0604020202020204" pitchFamily="34" charset="0"/>
              </a:rPr>
              <a:t>Aneeqa</a:t>
            </a:r>
            <a:r>
              <a:rPr lang="en-GB" sz="1600" kern="100" dirty="0">
                <a:effectLst/>
                <a:latin typeface="Arial" panose="020B0604020202020204" pitchFamily="34" charset="0"/>
                <a:ea typeface="Calibri" panose="020F0502020204030204" pitchFamily="34" charset="0"/>
                <a:cs typeface="Arial" panose="020B0604020202020204" pitchFamily="34" charset="0"/>
              </a:rPr>
              <a:t>, Muhammad Nabeel, Usama Masood, Tahir Mahmood, </a:t>
            </a:r>
            <a:r>
              <a:rPr lang="en-GB" sz="1600" kern="100" dirty="0" err="1">
                <a:effectLst/>
                <a:latin typeface="Arial" panose="020B0604020202020204" pitchFamily="34" charset="0"/>
                <a:ea typeface="Calibri" panose="020F0502020204030204" pitchFamily="34" charset="0"/>
                <a:cs typeface="Arial" panose="020B0604020202020204" pitchFamily="34" charset="0"/>
              </a:rPr>
              <a:t>Mydah</a:t>
            </a:r>
            <a:r>
              <a:rPr lang="en-GB" sz="1600" kern="100" dirty="0">
                <a:effectLst/>
                <a:latin typeface="Arial" panose="020B0604020202020204" pitchFamily="34" charset="0"/>
                <a:ea typeface="Calibri" panose="020F0502020204030204" pitchFamily="34" charset="0"/>
                <a:cs typeface="Arial" panose="020B0604020202020204" pitchFamily="34" charset="0"/>
              </a:rPr>
              <a:t> Sajid Hashmi, Iryna </a:t>
            </a:r>
            <a:r>
              <a:rPr lang="en-GB" sz="1600" kern="100" dirty="0" err="1">
                <a:effectLst/>
                <a:latin typeface="Arial" panose="020B0604020202020204" pitchFamily="34" charset="0"/>
                <a:ea typeface="Calibri" panose="020F0502020204030204" pitchFamily="34" charset="0"/>
                <a:cs typeface="Arial" panose="020B0604020202020204" pitchFamily="34" charset="0"/>
              </a:rPr>
              <a:t>Posokhova</a:t>
            </a:r>
            <a:r>
              <a:rPr lang="en-GB" sz="1600" kern="100" dirty="0">
                <a:effectLst/>
                <a:latin typeface="Arial" panose="020B0604020202020204" pitchFamily="34" charset="0"/>
                <a:ea typeface="Calibri" panose="020F0502020204030204" pitchFamily="34" charset="0"/>
                <a:cs typeface="Arial" panose="020B0604020202020204" pitchFamily="34" charset="0"/>
              </a:rPr>
              <a:t>, Ali Rizwan, and Ali Imran. "Towards using cough for respiratory disease diagnosis by leveraging Artificial Intelligence: A survey." Informatics in Medicine Unlocked 29 (2022): 100832.</a:t>
            </a:r>
            <a:endParaRPr lang="en-IN" sz="1600" kern="100" dirty="0">
              <a:effectLst/>
              <a:latin typeface="Arial" panose="020B0604020202020204" pitchFamily="34" charset="0"/>
              <a:ea typeface="Calibri" panose="020F0502020204030204" pitchFamily="34" charset="0"/>
              <a:cs typeface="Arial" panose="020B0604020202020204" pitchFamily="34" charset="0"/>
            </a:endParaRPr>
          </a:p>
          <a:p>
            <a:pPr marL="0" indent="0">
              <a:buNone/>
            </a:pPr>
            <a:r>
              <a:rPr lang="en-GB" sz="1600" kern="100" dirty="0">
                <a:effectLst/>
                <a:latin typeface="Arial" panose="020B0604020202020204" pitchFamily="34" charset="0"/>
                <a:ea typeface="Calibri" panose="020F0502020204030204" pitchFamily="34" charset="0"/>
                <a:cs typeface="Arial" panose="020B0604020202020204" pitchFamily="34" charset="0"/>
              </a:rPr>
              <a:t>2. Embedded AI-based </a:t>
            </a:r>
            <a:r>
              <a:rPr lang="en-GB" sz="1600" kern="100" dirty="0" err="1">
                <a:effectLst/>
                <a:latin typeface="Arial" panose="020B0604020202020204" pitchFamily="34" charset="0"/>
                <a:ea typeface="Calibri" panose="020F0502020204030204" pitchFamily="34" charset="0"/>
                <a:cs typeface="Arial" panose="020B0604020202020204" pitchFamily="34" charset="0"/>
              </a:rPr>
              <a:t>digi</a:t>
            </a:r>
            <a:r>
              <a:rPr lang="en-GB" sz="1600" kern="100" dirty="0">
                <a:effectLst/>
                <a:latin typeface="Arial" panose="020B0604020202020204" pitchFamily="34" charset="0"/>
                <a:ea typeface="Calibri" panose="020F0502020204030204" pitchFamily="34" charset="0"/>
                <a:cs typeface="Arial" panose="020B0604020202020204" pitchFamily="34" charset="0"/>
              </a:rPr>
              <a:t>-healthcare - </a:t>
            </a:r>
            <a:r>
              <a:rPr lang="en-IN" sz="1600" kern="100" dirty="0">
                <a:solidFill>
                  <a:srgbClr val="222222"/>
                </a:solidFill>
                <a:effectLst/>
                <a:latin typeface="Arial" panose="020B0604020202020204" pitchFamily="34" charset="0"/>
                <a:ea typeface="Calibri" panose="020F0502020204030204" pitchFamily="34" charset="0"/>
                <a:cs typeface="Arial" panose="020B0604020202020204" pitchFamily="34" charset="0"/>
              </a:rPr>
              <a:t>Ashfaq, </a:t>
            </a:r>
            <a:r>
              <a:rPr lang="en-IN" sz="1600" kern="100" dirty="0" err="1">
                <a:solidFill>
                  <a:srgbClr val="222222"/>
                </a:solidFill>
                <a:effectLst/>
                <a:latin typeface="Arial" panose="020B0604020202020204" pitchFamily="34" charset="0"/>
                <a:ea typeface="Calibri" panose="020F0502020204030204" pitchFamily="34" charset="0"/>
                <a:cs typeface="Arial" panose="020B0604020202020204" pitchFamily="34" charset="0"/>
              </a:rPr>
              <a:t>Zarlish</a:t>
            </a:r>
            <a:r>
              <a:rPr lang="en-IN" sz="1600" kern="100" dirty="0">
                <a:solidFill>
                  <a:srgbClr val="222222"/>
                </a:solidFill>
                <a:effectLst/>
                <a:latin typeface="Arial" panose="020B0604020202020204" pitchFamily="34" charset="0"/>
                <a:ea typeface="Calibri" panose="020F0502020204030204" pitchFamily="34" charset="0"/>
                <a:cs typeface="Arial" panose="020B0604020202020204" pitchFamily="34" charset="0"/>
              </a:rPr>
              <a:t>, Rafia Mumtaz, Abdur </a:t>
            </a:r>
            <a:r>
              <a:rPr lang="en-IN" sz="1600" kern="100" dirty="0" err="1">
                <a:solidFill>
                  <a:srgbClr val="222222"/>
                </a:solidFill>
                <a:effectLst/>
                <a:latin typeface="Arial" panose="020B0604020202020204" pitchFamily="34" charset="0"/>
                <a:ea typeface="Calibri" panose="020F0502020204030204" pitchFamily="34" charset="0"/>
                <a:cs typeface="Arial" panose="020B0604020202020204" pitchFamily="34" charset="0"/>
              </a:rPr>
              <a:t>Rafay</a:t>
            </a:r>
            <a:r>
              <a:rPr lang="en-IN" sz="1600" kern="100" dirty="0">
                <a:solidFill>
                  <a:srgbClr val="222222"/>
                </a:solidFill>
                <a:effectLst/>
                <a:latin typeface="Arial" panose="020B0604020202020204" pitchFamily="34" charset="0"/>
                <a:ea typeface="Calibri" panose="020F0502020204030204" pitchFamily="34" charset="0"/>
                <a:cs typeface="Arial" panose="020B0604020202020204" pitchFamily="34" charset="0"/>
              </a:rPr>
              <a:t>, Syed Mohammad Hassan Zaidi, </a:t>
            </a:r>
            <a:r>
              <a:rPr lang="en-IN" sz="1600" kern="100" dirty="0" err="1">
                <a:solidFill>
                  <a:srgbClr val="222222"/>
                </a:solidFill>
                <a:effectLst/>
                <a:latin typeface="Arial" panose="020B0604020202020204" pitchFamily="34" charset="0"/>
                <a:ea typeface="Calibri" panose="020F0502020204030204" pitchFamily="34" charset="0"/>
                <a:cs typeface="Arial" panose="020B0604020202020204" pitchFamily="34" charset="0"/>
              </a:rPr>
              <a:t>Hadia</a:t>
            </a:r>
            <a:r>
              <a:rPr lang="en-IN" sz="1600" kern="100" dirty="0">
                <a:solidFill>
                  <a:srgbClr val="222222"/>
                </a:solidFill>
                <a:effectLst/>
                <a:latin typeface="Arial" panose="020B0604020202020204" pitchFamily="34" charset="0"/>
                <a:ea typeface="Calibri" panose="020F0502020204030204" pitchFamily="34" charset="0"/>
                <a:cs typeface="Arial" panose="020B0604020202020204" pitchFamily="34" charset="0"/>
              </a:rPr>
              <a:t> Saleem, Sadaf Mumtaz, Adnan Shahid, Eli De </a:t>
            </a:r>
            <a:r>
              <a:rPr lang="en-IN" sz="1600" kern="100" dirty="0" err="1">
                <a:solidFill>
                  <a:srgbClr val="222222"/>
                </a:solidFill>
                <a:effectLst/>
                <a:latin typeface="Arial" panose="020B0604020202020204" pitchFamily="34" charset="0"/>
                <a:ea typeface="Calibri" panose="020F0502020204030204" pitchFamily="34" charset="0"/>
                <a:cs typeface="Arial" panose="020B0604020202020204" pitchFamily="34" charset="0"/>
              </a:rPr>
              <a:t>Poorter</a:t>
            </a:r>
            <a:r>
              <a:rPr lang="en-IN" sz="1600" kern="100" dirty="0">
                <a:solidFill>
                  <a:srgbClr val="222222"/>
                </a:solidFill>
                <a:effectLst/>
                <a:latin typeface="Arial" panose="020B0604020202020204" pitchFamily="34" charset="0"/>
                <a:ea typeface="Calibri" panose="020F0502020204030204" pitchFamily="34" charset="0"/>
                <a:cs typeface="Arial" panose="020B0604020202020204" pitchFamily="34" charset="0"/>
              </a:rPr>
              <a:t>, and Ingrid </a:t>
            </a:r>
            <a:r>
              <a:rPr lang="en-IN" sz="1600" kern="100" dirty="0" err="1">
                <a:solidFill>
                  <a:srgbClr val="222222"/>
                </a:solidFill>
                <a:effectLst/>
                <a:latin typeface="Arial" panose="020B0604020202020204" pitchFamily="34" charset="0"/>
                <a:ea typeface="Calibri" panose="020F0502020204030204" pitchFamily="34" charset="0"/>
                <a:cs typeface="Arial" panose="020B0604020202020204" pitchFamily="34" charset="0"/>
              </a:rPr>
              <a:t>Moerman</a:t>
            </a:r>
            <a:r>
              <a:rPr lang="en-IN" sz="1600" kern="100" dirty="0">
                <a:solidFill>
                  <a:srgbClr val="222222"/>
                </a:solidFill>
                <a:effectLst/>
                <a:latin typeface="Arial" panose="020B0604020202020204" pitchFamily="34" charset="0"/>
                <a:ea typeface="Calibri" panose="020F0502020204030204" pitchFamily="34" charset="0"/>
                <a:cs typeface="Arial" panose="020B0604020202020204" pitchFamily="34" charset="0"/>
              </a:rPr>
              <a:t>. "Embedded AI-based </a:t>
            </a:r>
            <a:r>
              <a:rPr lang="en-IN" sz="1600" kern="100" dirty="0" err="1">
                <a:solidFill>
                  <a:srgbClr val="222222"/>
                </a:solidFill>
                <a:effectLst/>
                <a:latin typeface="Arial" panose="020B0604020202020204" pitchFamily="34" charset="0"/>
                <a:ea typeface="Calibri" panose="020F0502020204030204" pitchFamily="34" charset="0"/>
                <a:cs typeface="Arial" panose="020B0604020202020204" pitchFamily="34" charset="0"/>
              </a:rPr>
              <a:t>digi</a:t>
            </a:r>
            <a:r>
              <a:rPr lang="en-IN" sz="1600" kern="100" dirty="0">
                <a:solidFill>
                  <a:srgbClr val="222222"/>
                </a:solidFill>
                <a:effectLst/>
                <a:latin typeface="Arial" panose="020B0604020202020204" pitchFamily="34" charset="0"/>
                <a:ea typeface="Calibri" panose="020F0502020204030204" pitchFamily="34" charset="0"/>
                <a:cs typeface="Arial" panose="020B0604020202020204" pitchFamily="34" charset="0"/>
              </a:rPr>
              <a:t>-healthcare." </a:t>
            </a:r>
            <a:r>
              <a:rPr lang="en-IN" sz="1600" i="1" kern="100" dirty="0">
                <a:solidFill>
                  <a:srgbClr val="222222"/>
                </a:solidFill>
                <a:effectLst/>
                <a:latin typeface="Arial" panose="020B0604020202020204" pitchFamily="34" charset="0"/>
                <a:ea typeface="Calibri" panose="020F0502020204030204" pitchFamily="34" charset="0"/>
                <a:cs typeface="Arial" panose="020B0604020202020204" pitchFamily="34" charset="0"/>
              </a:rPr>
              <a:t>Applied Sciences</a:t>
            </a:r>
            <a:r>
              <a:rPr lang="en-IN" sz="1600" kern="100" dirty="0">
                <a:solidFill>
                  <a:srgbClr val="222222"/>
                </a:solidFill>
                <a:effectLst/>
                <a:latin typeface="Arial" panose="020B0604020202020204" pitchFamily="34" charset="0"/>
                <a:ea typeface="Calibri" panose="020F0502020204030204" pitchFamily="34" charset="0"/>
                <a:cs typeface="Arial" panose="020B0604020202020204" pitchFamily="34" charset="0"/>
              </a:rPr>
              <a:t> 12, no. 1 (2022): 519.</a:t>
            </a:r>
            <a:endParaRPr lang="en-IN" sz="1600" kern="100" dirty="0">
              <a:effectLst/>
              <a:latin typeface="Arial" panose="020B0604020202020204" pitchFamily="34" charset="0"/>
              <a:ea typeface="Calibri" panose="020F0502020204030204" pitchFamily="34" charset="0"/>
              <a:cs typeface="Arial" panose="020B0604020202020204" pitchFamily="34" charset="0"/>
            </a:endParaRPr>
          </a:p>
          <a:p>
            <a:pPr marL="0" indent="0">
              <a:buNone/>
            </a:pPr>
            <a:r>
              <a:rPr lang="en-GB" sz="1600" kern="100" dirty="0">
                <a:effectLst/>
                <a:latin typeface="Arial" panose="020B0604020202020204" pitchFamily="34" charset="0"/>
                <a:ea typeface="Calibri" panose="020F0502020204030204" pitchFamily="34" charset="0"/>
                <a:cs typeface="Arial" panose="020B0604020202020204" pitchFamily="34" charset="0"/>
              </a:rPr>
              <a:t>3. AI-based monitoring of retinal fluid in disease activity and under therapy - </a:t>
            </a:r>
            <a:r>
              <a:rPr lang="en-IN" sz="1600" kern="100" dirty="0">
                <a:solidFill>
                  <a:srgbClr val="222222"/>
                </a:solidFill>
                <a:effectLst/>
                <a:latin typeface="Arial" panose="020B0604020202020204" pitchFamily="34" charset="0"/>
                <a:ea typeface="Calibri" panose="020F0502020204030204" pitchFamily="34" charset="0"/>
                <a:cs typeface="Arial" panose="020B0604020202020204" pitchFamily="34" charset="0"/>
              </a:rPr>
              <a:t>Schmidt-</a:t>
            </a:r>
            <a:r>
              <a:rPr lang="en-IN" sz="1600" kern="100" dirty="0" err="1">
                <a:solidFill>
                  <a:srgbClr val="222222"/>
                </a:solidFill>
                <a:effectLst/>
                <a:latin typeface="Arial" panose="020B0604020202020204" pitchFamily="34" charset="0"/>
                <a:ea typeface="Calibri" panose="020F0502020204030204" pitchFamily="34" charset="0"/>
                <a:cs typeface="Arial" panose="020B0604020202020204" pitchFamily="34" charset="0"/>
              </a:rPr>
              <a:t>Erfurth</a:t>
            </a:r>
            <a:r>
              <a:rPr lang="en-IN" sz="1600" kern="100" dirty="0">
                <a:solidFill>
                  <a:srgbClr val="222222"/>
                </a:solidFill>
                <a:effectLst/>
                <a:latin typeface="Arial" panose="020B0604020202020204" pitchFamily="34" charset="0"/>
                <a:ea typeface="Calibri" panose="020F0502020204030204" pitchFamily="34" charset="0"/>
                <a:cs typeface="Arial" panose="020B0604020202020204" pitchFamily="34" charset="0"/>
              </a:rPr>
              <a:t>, Ursula, Gregor S. Reiter, Sophie </a:t>
            </a:r>
            <a:r>
              <a:rPr lang="en-IN" sz="1600" kern="100" dirty="0" err="1">
                <a:solidFill>
                  <a:srgbClr val="222222"/>
                </a:solidFill>
                <a:effectLst/>
                <a:latin typeface="Arial" panose="020B0604020202020204" pitchFamily="34" charset="0"/>
                <a:ea typeface="Calibri" panose="020F0502020204030204" pitchFamily="34" charset="0"/>
                <a:cs typeface="Arial" panose="020B0604020202020204" pitchFamily="34" charset="0"/>
              </a:rPr>
              <a:t>Riedl</a:t>
            </a:r>
            <a:r>
              <a:rPr lang="en-IN" sz="1600" kern="100" dirty="0">
                <a:solidFill>
                  <a:srgbClr val="222222"/>
                </a:solidFill>
                <a:effectLst/>
                <a:latin typeface="Arial" panose="020B0604020202020204" pitchFamily="34" charset="0"/>
                <a:ea typeface="Calibri" panose="020F0502020204030204" pitchFamily="34" charset="0"/>
                <a:cs typeface="Arial" panose="020B0604020202020204" pitchFamily="34" charset="0"/>
              </a:rPr>
              <a:t>, Philipp </a:t>
            </a:r>
            <a:r>
              <a:rPr lang="en-IN" sz="1600" kern="100" dirty="0" err="1">
                <a:solidFill>
                  <a:srgbClr val="222222"/>
                </a:solidFill>
                <a:effectLst/>
                <a:latin typeface="Arial" panose="020B0604020202020204" pitchFamily="34" charset="0"/>
                <a:ea typeface="Calibri" panose="020F0502020204030204" pitchFamily="34" charset="0"/>
                <a:cs typeface="Arial" panose="020B0604020202020204" pitchFamily="34" charset="0"/>
              </a:rPr>
              <a:t>Seeböck</a:t>
            </a:r>
            <a:r>
              <a:rPr lang="en-IN" sz="1600" kern="100" dirty="0">
                <a:solidFill>
                  <a:srgbClr val="222222"/>
                </a:solidFill>
                <a:effectLst/>
                <a:latin typeface="Arial" panose="020B0604020202020204" pitchFamily="34" charset="0"/>
                <a:ea typeface="Calibri" panose="020F0502020204030204" pitchFamily="34" charset="0"/>
                <a:cs typeface="Arial" panose="020B0604020202020204" pitchFamily="34" charset="0"/>
              </a:rPr>
              <a:t>, Wolf-Dieter </a:t>
            </a:r>
            <a:r>
              <a:rPr lang="en-IN" sz="1600" kern="100" dirty="0" err="1">
                <a:solidFill>
                  <a:srgbClr val="222222"/>
                </a:solidFill>
                <a:effectLst/>
                <a:latin typeface="Arial" panose="020B0604020202020204" pitchFamily="34" charset="0"/>
                <a:ea typeface="Calibri" panose="020F0502020204030204" pitchFamily="34" charset="0"/>
                <a:cs typeface="Arial" panose="020B0604020202020204" pitchFamily="34" charset="0"/>
              </a:rPr>
              <a:t>Vogl</a:t>
            </a:r>
            <a:r>
              <a:rPr lang="en-IN" sz="1600" kern="100" dirty="0">
                <a:solidFill>
                  <a:srgbClr val="222222"/>
                </a:solidFill>
                <a:effectLst/>
                <a:latin typeface="Arial" panose="020B0604020202020204" pitchFamily="34" charset="0"/>
                <a:ea typeface="Calibri" panose="020F0502020204030204" pitchFamily="34" charset="0"/>
                <a:cs typeface="Arial" panose="020B0604020202020204" pitchFamily="34" charset="0"/>
              </a:rPr>
              <a:t>, Barbara A. </a:t>
            </a:r>
            <a:r>
              <a:rPr lang="en-IN" sz="1600" kern="100" dirty="0" err="1">
                <a:solidFill>
                  <a:srgbClr val="222222"/>
                </a:solidFill>
                <a:effectLst/>
                <a:latin typeface="Arial" panose="020B0604020202020204" pitchFamily="34" charset="0"/>
                <a:ea typeface="Calibri" panose="020F0502020204030204" pitchFamily="34" charset="0"/>
                <a:cs typeface="Arial" panose="020B0604020202020204" pitchFamily="34" charset="0"/>
              </a:rPr>
              <a:t>Blodi</a:t>
            </a:r>
            <a:r>
              <a:rPr lang="en-IN" sz="1600" kern="100" dirty="0">
                <a:solidFill>
                  <a:srgbClr val="222222"/>
                </a:solidFill>
                <a:effectLst/>
                <a:latin typeface="Arial" panose="020B0604020202020204" pitchFamily="34" charset="0"/>
                <a:ea typeface="Calibri" panose="020F0502020204030204" pitchFamily="34" charset="0"/>
                <a:cs typeface="Arial" panose="020B0604020202020204" pitchFamily="34" charset="0"/>
              </a:rPr>
              <a:t>, </a:t>
            </a:r>
            <a:r>
              <a:rPr lang="en-IN" sz="1600" kern="100" dirty="0" err="1">
                <a:solidFill>
                  <a:srgbClr val="222222"/>
                </a:solidFill>
                <a:effectLst/>
                <a:latin typeface="Arial" panose="020B0604020202020204" pitchFamily="34" charset="0"/>
                <a:ea typeface="Calibri" panose="020F0502020204030204" pitchFamily="34" charset="0"/>
                <a:cs typeface="Arial" panose="020B0604020202020204" pitchFamily="34" charset="0"/>
              </a:rPr>
              <a:t>Amitha</a:t>
            </a:r>
            <a:r>
              <a:rPr lang="en-IN" sz="1600" kern="100" dirty="0">
                <a:solidFill>
                  <a:srgbClr val="222222"/>
                </a:solidFill>
                <a:effectLst/>
                <a:latin typeface="Arial" panose="020B0604020202020204" pitchFamily="34" charset="0"/>
                <a:ea typeface="Calibri" panose="020F0502020204030204" pitchFamily="34" charset="0"/>
                <a:cs typeface="Arial" panose="020B0604020202020204" pitchFamily="34" charset="0"/>
              </a:rPr>
              <a:t> </a:t>
            </a:r>
            <a:r>
              <a:rPr lang="en-IN" sz="1600" kern="100" dirty="0" err="1">
                <a:solidFill>
                  <a:srgbClr val="222222"/>
                </a:solidFill>
                <a:effectLst/>
                <a:latin typeface="Arial" panose="020B0604020202020204" pitchFamily="34" charset="0"/>
                <a:ea typeface="Calibri" panose="020F0502020204030204" pitchFamily="34" charset="0"/>
                <a:cs typeface="Arial" panose="020B0604020202020204" pitchFamily="34" charset="0"/>
              </a:rPr>
              <a:t>Domalpally</a:t>
            </a:r>
            <a:r>
              <a:rPr lang="en-IN" sz="1600" kern="100" dirty="0">
                <a:solidFill>
                  <a:srgbClr val="222222"/>
                </a:solidFill>
                <a:effectLst/>
                <a:latin typeface="Arial" panose="020B0604020202020204" pitchFamily="34" charset="0"/>
                <a:ea typeface="Calibri" panose="020F0502020204030204" pitchFamily="34" charset="0"/>
                <a:cs typeface="Arial" panose="020B0604020202020204" pitchFamily="34" charset="0"/>
              </a:rPr>
              <a:t> et al. "AI-based monitoring of retinal fluid in disease activity and under therapy." </a:t>
            </a:r>
            <a:r>
              <a:rPr lang="en-IN" sz="1600" i="1" kern="100" dirty="0">
                <a:solidFill>
                  <a:srgbClr val="222222"/>
                </a:solidFill>
                <a:effectLst/>
                <a:latin typeface="Arial" panose="020B0604020202020204" pitchFamily="34" charset="0"/>
                <a:ea typeface="Calibri" panose="020F0502020204030204" pitchFamily="34" charset="0"/>
                <a:cs typeface="Arial" panose="020B0604020202020204" pitchFamily="34" charset="0"/>
              </a:rPr>
              <a:t>Progress in retinal and eye research</a:t>
            </a:r>
            <a:r>
              <a:rPr lang="en-IN" sz="1600" kern="100" dirty="0">
                <a:solidFill>
                  <a:srgbClr val="222222"/>
                </a:solidFill>
                <a:effectLst/>
                <a:latin typeface="Arial" panose="020B0604020202020204" pitchFamily="34" charset="0"/>
                <a:ea typeface="Calibri" panose="020F0502020204030204" pitchFamily="34" charset="0"/>
                <a:cs typeface="Arial" panose="020B0604020202020204" pitchFamily="34" charset="0"/>
              </a:rPr>
              <a:t> 86 (2022): 100972.</a:t>
            </a:r>
            <a:endParaRPr lang="en-IN" sz="1600" kern="100" dirty="0">
              <a:effectLst/>
              <a:latin typeface="Arial" panose="020B0604020202020204" pitchFamily="34" charset="0"/>
              <a:ea typeface="Calibri" panose="020F0502020204030204" pitchFamily="34" charset="0"/>
              <a:cs typeface="Arial" panose="020B0604020202020204" pitchFamily="34" charset="0"/>
            </a:endParaRPr>
          </a:p>
          <a:p>
            <a:pPr marL="0" indent="0">
              <a:buNone/>
            </a:pPr>
            <a:r>
              <a:rPr lang="en-IN" sz="1600" kern="100" dirty="0">
                <a:solidFill>
                  <a:srgbClr val="222222"/>
                </a:solidFill>
                <a:effectLst/>
                <a:latin typeface="Arial" panose="020B0604020202020204" pitchFamily="34" charset="0"/>
                <a:ea typeface="Calibri" panose="020F0502020204030204" pitchFamily="34" charset="0"/>
                <a:cs typeface="Arial" panose="020B0604020202020204" pitchFamily="34" charset="0"/>
              </a:rPr>
              <a:t>4. Precision Medicine, AI, and the Future of Personalized Health Care - Johnson, Kevin B., Wei‐Qi Wei, </a:t>
            </a:r>
            <a:r>
              <a:rPr lang="en-IN" sz="1600" kern="100" dirty="0" err="1">
                <a:solidFill>
                  <a:srgbClr val="222222"/>
                </a:solidFill>
                <a:effectLst/>
                <a:latin typeface="Arial" panose="020B0604020202020204" pitchFamily="34" charset="0"/>
                <a:ea typeface="Calibri" panose="020F0502020204030204" pitchFamily="34" charset="0"/>
                <a:cs typeface="Arial" panose="020B0604020202020204" pitchFamily="34" charset="0"/>
              </a:rPr>
              <a:t>Dilhan</a:t>
            </a:r>
            <a:r>
              <a:rPr lang="en-IN" sz="1600" kern="100" dirty="0">
                <a:solidFill>
                  <a:srgbClr val="222222"/>
                </a:solidFill>
                <a:effectLst/>
                <a:latin typeface="Arial" panose="020B0604020202020204" pitchFamily="34" charset="0"/>
                <a:ea typeface="Calibri" panose="020F0502020204030204" pitchFamily="34" charset="0"/>
                <a:cs typeface="Arial" panose="020B0604020202020204" pitchFamily="34" charset="0"/>
              </a:rPr>
              <a:t> </a:t>
            </a:r>
            <a:r>
              <a:rPr lang="en-IN" sz="1600" kern="100" dirty="0" err="1">
                <a:solidFill>
                  <a:srgbClr val="222222"/>
                </a:solidFill>
                <a:effectLst/>
                <a:latin typeface="Arial" panose="020B0604020202020204" pitchFamily="34" charset="0"/>
                <a:ea typeface="Calibri" panose="020F0502020204030204" pitchFamily="34" charset="0"/>
                <a:cs typeface="Arial" panose="020B0604020202020204" pitchFamily="34" charset="0"/>
              </a:rPr>
              <a:t>Weeraratne</a:t>
            </a:r>
            <a:r>
              <a:rPr lang="en-IN" sz="1600" kern="100" dirty="0">
                <a:solidFill>
                  <a:srgbClr val="222222"/>
                </a:solidFill>
                <a:effectLst/>
                <a:latin typeface="Arial" panose="020B0604020202020204" pitchFamily="34" charset="0"/>
                <a:ea typeface="Calibri" panose="020F0502020204030204" pitchFamily="34" charset="0"/>
                <a:cs typeface="Arial" panose="020B0604020202020204" pitchFamily="34" charset="0"/>
              </a:rPr>
              <a:t>, Mark E. </a:t>
            </a:r>
            <a:r>
              <a:rPr lang="en-IN" sz="1600" kern="100" dirty="0" err="1">
                <a:solidFill>
                  <a:srgbClr val="222222"/>
                </a:solidFill>
                <a:effectLst/>
                <a:latin typeface="Arial" panose="020B0604020202020204" pitchFamily="34" charset="0"/>
                <a:ea typeface="Calibri" panose="020F0502020204030204" pitchFamily="34" charset="0"/>
                <a:cs typeface="Arial" panose="020B0604020202020204" pitchFamily="34" charset="0"/>
              </a:rPr>
              <a:t>Frisse</a:t>
            </a:r>
            <a:r>
              <a:rPr lang="en-IN" sz="1600" kern="100" dirty="0">
                <a:solidFill>
                  <a:srgbClr val="222222"/>
                </a:solidFill>
                <a:effectLst/>
                <a:latin typeface="Arial" panose="020B0604020202020204" pitchFamily="34" charset="0"/>
                <a:ea typeface="Calibri" panose="020F0502020204030204" pitchFamily="34" charset="0"/>
                <a:cs typeface="Arial" panose="020B0604020202020204" pitchFamily="34" charset="0"/>
              </a:rPr>
              <a:t>, Karl </a:t>
            </a:r>
            <a:r>
              <a:rPr lang="en-IN" sz="1600" kern="100" dirty="0" err="1">
                <a:solidFill>
                  <a:srgbClr val="222222"/>
                </a:solidFill>
                <a:effectLst/>
                <a:latin typeface="Arial" panose="020B0604020202020204" pitchFamily="34" charset="0"/>
                <a:ea typeface="Calibri" panose="020F0502020204030204" pitchFamily="34" charset="0"/>
                <a:cs typeface="Arial" panose="020B0604020202020204" pitchFamily="34" charset="0"/>
              </a:rPr>
              <a:t>Misulis</a:t>
            </a:r>
            <a:r>
              <a:rPr lang="en-IN" sz="1600" kern="100" dirty="0">
                <a:solidFill>
                  <a:srgbClr val="222222"/>
                </a:solidFill>
                <a:effectLst/>
                <a:latin typeface="Arial" panose="020B0604020202020204" pitchFamily="34" charset="0"/>
                <a:ea typeface="Calibri" panose="020F0502020204030204" pitchFamily="34" charset="0"/>
                <a:cs typeface="Arial" panose="020B0604020202020204" pitchFamily="34" charset="0"/>
              </a:rPr>
              <a:t>, Kyu Rhee, Juan Zhao, and Jane L. Snowdon. "Precision medicine, AI, and the future of personalized health care." Clinical and translational science 14, no. 1 (2021): 86-93.</a:t>
            </a:r>
            <a:endParaRPr lang="en-IN" sz="1600" kern="100" dirty="0">
              <a:effectLst/>
              <a:latin typeface="Arial" panose="020B0604020202020204" pitchFamily="34" charset="0"/>
              <a:ea typeface="Calibri" panose="020F0502020204030204" pitchFamily="34" charset="0"/>
              <a:cs typeface="Arial" panose="020B0604020202020204" pitchFamily="34"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15</a:t>
            </a:fld>
            <a:endParaRPr lang="en-US"/>
          </a:p>
        </p:txBody>
      </p:sp>
    </p:spTree>
    <p:extLst>
      <p:ext uri="{BB962C8B-B14F-4D97-AF65-F5344CB8AC3E}">
        <p14:creationId xmlns:p14="http://schemas.microsoft.com/office/powerpoint/2010/main" val="191225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xfrm>
            <a:off x="838200" y="1825625"/>
            <a:ext cx="10515600" cy="4667250"/>
          </a:xfrm>
        </p:spPr>
        <p:txBody>
          <a:bodyPr>
            <a:normAutofit/>
          </a:bodyPr>
          <a:lstStyle/>
          <a:p>
            <a:pPr marL="0" indent="0">
              <a:lnSpc>
                <a:spcPct val="107000"/>
              </a:lnSpc>
              <a:spcAft>
                <a:spcPts val="800"/>
              </a:spcAft>
              <a:buNone/>
            </a:pPr>
            <a:r>
              <a:rPr lang="en-GB" sz="1600" kern="100" dirty="0">
                <a:effectLst/>
                <a:latin typeface="Arial" panose="020B0604020202020204" pitchFamily="34" charset="0"/>
                <a:ea typeface="Calibri" panose="020F0502020204030204" pitchFamily="34" charset="0"/>
                <a:cs typeface="Arial" panose="020B0604020202020204" pitchFamily="34" charset="0"/>
              </a:rPr>
              <a:t>5. </a:t>
            </a:r>
            <a:r>
              <a:rPr lang="en-IN" sz="1600" kern="100" dirty="0">
                <a:effectLst/>
                <a:latin typeface="Arial" panose="020B0604020202020204" pitchFamily="34" charset="0"/>
                <a:ea typeface="Calibri" panose="020F0502020204030204" pitchFamily="34" charset="0"/>
                <a:cs typeface="Arial" panose="020B0604020202020204" pitchFamily="34" charset="0"/>
              </a:rPr>
              <a:t>Applications of Artificial Intelligence and Big Data Analytics in m-Health: A Healthcare System Perspective - Khan, Z. Faizal, and Sultan </a:t>
            </a:r>
            <a:r>
              <a:rPr lang="en-IN" sz="1600" kern="100" dirty="0" err="1">
                <a:effectLst/>
                <a:latin typeface="Arial" panose="020B0604020202020204" pitchFamily="34" charset="0"/>
                <a:ea typeface="Calibri" panose="020F0502020204030204" pitchFamily="34" charset="0"/>
                <a:cs typeface="Arial" panose="020B0604020202020204" pitchFamily="34" charset="0"/>
              </a:rPr>
              <a:t>Refa</a:t>
            </a:r>
            <a:r>
              <a:rPr lang="en-IN" sz="1600" kern="100" dirty="0">
                <a:effectLst/>
                <a:latin typeface="Arial" panose="020B0604020202020204" pitchFamily="34" charset="0"/>
                <a:ea typeface="Calibri" panose="020F0502020204030204" pitchFamily="34" charset="0"/>
                <a:cs typeface="Arial" panose="020B0604020202020204" pitchFamily="34" charset="0"/>
              </a:rPr>
              <a:t> Alotaibi. "Applications of artificial intelligence and big data analytics in m-health: a healthcare system perspective." Journal of healthcare engineering 2020 (2020): 1-15.</a:t>
            </a:r>
          </a:p>
          <a:p>
            <a:pPr marL="0" indent="0">
              <a:buNone/>
            </a:pPr>
            <a:r>
              <a:rPr lang="en-IN" sz="1600" kern="100" dirty="0">
                <a:effectLst/>
                <a:latin typeface="Arial" panose="020B0604020202020204" pitchFamily="34" charset="0"/>
                <a:ea typeface="Calibri" panose="020F0502020204030204" pitchFamily="34" charset="0"/>
                <a:cs typeface="Arial" panose="020B0604020202020204" pitchFamily="34" charset="0"/>
              </a:rPr>
              <a:t>6. Trends in IoT based solutions for health care: Moving AI to the edge - Greco, Luca, Gennaro </a:t>
            </a:r>
            <a:r>
              <a:rPr lang="en-IN" sz="1600" kern="100" dirty="0" err="1">
                <a:effectLst/>
                <a:latin typeface="Arial" panose="020B0604020202020204" pitchFamily="34" charset="0"/>
                <a:ea typeface="Calibri" panose="020F0502020204030204" pitchFamily="34" charset="0"/>
                <a:cs typeface="Arial" panose="020B0604020202020204" pitchFamily="34" charset="0"/>
              </a:rPr>
              <a:t>Percannella</a:t>
            </a:r>
            <a:r>
              <a:rPr lang="en-IN" sz="1600" kern="100" dirty="0">
                <a:effectLst/>
                <a:latin typeface="Arial" panose="020B0604020202020204" pitchFamily="34" charset="0"/>
                <a:ea typeface="Calibri" panose="020F0502020204030204" pitchFamily="34" charset="0"/>
                <a:cs typeface="Arial" panose="020B0604020202020204" pitchFamily="34" charset="0"/>
              </a:rPr>
              <a:t>, </a:t>
            </a:r>
            <a:r>
              <a:rPr lang="en-IN" sz="1600" kern="100" dirty="0" err="1">
                <a:effectLst/>
                <a:latin typeface="Arial" panose="020B0604020202020204" pitchFamily="34" charset="0"/>
                <a:ea typeface="Calibri" panose="020F0502020204030204" pitchFamily="34" charset="0"/>
                <a:cs typeface="Arial" panose="020B0604020202020204" pitchFamily="34" charset="0"/>
              </a:rPr>
              <a:t>Pierluigi</a:t>
            </a:r>
            <a:r>
              <a:rPr lang="en-IN" sz="1600" kern="100" dirty="0">
                <a:effectLst/>
                <a:latin typeface="Arial" panose="020B0604020202020204" pitchFamily="34" charset="0"/>
                <a:ea typeface="Calibri" panose="020F0502020204030204" pitchFamily="34" charset="0"/>
                <a:cs typeface="Arial" panose="020B0604020202020204" pitchFamily="34" charset="0"/>
              </a:rPr>
              <a:t> </a:t>
            </a:r>
            <a:r>
              <a:rPr lang="en-IN" sz="1600" kern="100" dirty="0" err="1">
                <a:effectLst/>
                <a:latin typeface="Arial" panose="020B0604020202020204" pitchFamily="34" charset="0"/>
                <a:ea typeface="Calibri" panose="020F0502020204030204" pitchFamily="34" charset="0"/>
                <a:cs typeface="Arial" panose="020B0604020202020204" pitchFamily="34" charset="0"/>
              </a:rPr>
              <a:t>Ritrovato</a:t>
            </a:r>
            <a:r>
              <a:rPr lang="en-IN" sz="1600" kern="100" dirty="0">
                <a:effectLst/>
                <a:latin typeface="Arial" panose="020B0604020202020204" pitchFamily="34" charset="0"/>
                <a:ea typeface="Calibri" panose="020F0502020204030204" pitchFamily="34" charset="0"/>
                <a:cs typeface="Arial" panose="020B0604020202020204" pitchFamily="34" charset="0"/>
              </a:rPr>
              <a:t>, Francesco Tortorella, and Mario Vento. "Trends in IoT based solutions for health care: Moving AI to the edge." Pattern recognition letters 135 (2020): 346-353.</a:t>
            </a:r>
          </a:p>
          <a:p>
            <a:pPr marL="0" indent="0">
              <a:buNone/>
            </a:pPr>
            <a:r>
              <a:rPr lang="en-IN" sz="1600" kern="100" dirty="0">
                <a:effectLst/>
                <a:latin typeface="Arial" panose="020B0604020202020204" pitchFamily="34" charset="0"/>
                <a:ea typeface="Calibri" panose="020F0502020204030204" pitchFamily="34" charset="0"/>
                <a:cs typeface="Arial" panose="020B0604020202020204" pitchFamily="34" charset="0"/>
              </a:rPr>
              <a:t>7. Artificial intelligence in healthcare: An essential guide for health leaders - Chen, Mei, and Michel </a:t>
            </a:r>
            <a:r>
              <a:rPr lang="en-IN" sz="1600" kern="100" dirty="0" err="1">
                <a:effectLst/>
                <a:latin typeface="Arial" panose="020B0604020202020204" pitchFamily="34" charset="0"/>
                <a:ea typeface="Calibri" panose="020F0502020204030204" pitchFamily="34" charset="0"/>
                <a:cs typeface="Arial" panose="020B0604020202020204" pitchFamily="34" charset="0"/>
              </a:rPr>
              <a:t>Decary</a:t>
            </a:r>
            <a:r>
              <a:rPr lang="en-IN" sz="1600" kern="100" dirty="0">
                <a:effectLst/>
                <a:latin typeface="Arial" panose="020B0604020202020204" pitchFamily="34" charset="0"/>
                <a:ea typeface="Calibri" panose="020F0502020204030204" pitchFamily="34" charset="0"/>
                <a:cs typeface="Arial" panose="020B0604020202020204" pitchFamily="34" charset="0"/>
              </a:rPr>
              <a:t>. "Artificial intelligence in healthcare: An essential guide for health leaders." In Healthcare management forum, vol. 33, no. 1, pp. 10-18. Sage CA: Los Angeles, CA: SAGE Publications, 2020.</a:t>
            </a:r>
          </a:p>
          <a:p>
            <a:pPr marL="0" indent="0" algn="just">
              <a:lnSpc>
                <a:spcPct val="100000"/>
              </a:lnSpc>
              <a:spcAft>
                <a:spcPts val="800"/>
              </a:spcAft>
              <a:buNone/>
            </a:pPr>
            <a:r>
              <a:rPr lang="en-IN" sz="1800" kern="100" dirty="0">
                <a:effectLst/>
                <a:latin typeface="Times New Roman" panose="02020603050405020304" pitchFamily="18" charset="0"/>
                <a:ea typeface="Calibri" panose="020F0502020204030204" pitchFamily="34" charset="0"/>
                <a:cs typeface="Mangal" panose="02040503050203030202" pitchFamily="18" charset="0"/>
              </a:rPr>
              <a:t>8. Automated Speech Recognition System to Detect Babies’ Feelings through Feature Analysis – Yasin, Sana, Umar </a:t>
            </a:r>
            <a:r>
              <a:rPr lang="en-IN" sz="1800" kern="100" dirty="0" err="1">
                <a:effectLst/>
                <a:latin typeface="Times New Roman" panose="02020603050405020304" pitchFamily="18" charset="0"/>
                <a:ea typeface="Calibri" panose="020F0502020204030204" pitchFamily="34" charset="0"/>
                <a:cs typeface="Mangal" panose="02040503050203030202" pitchFamily="18" charset="0"/>
              </a:rPr>
              <a:t>Draz</a:t>
            </a:r>
            <a:r>
              <a:rPr lang="en-IN" sz="1800" kern="100" dirty="0">
                <a:effectLst/>
                <a:latin typeface="Times New Roman" panose="02020603050405020304" pitchFamily="18" charset="0"/>
                <a:ea typeface="Calibri" panose="020F0502020204030204" pitchFamily="34" charset="0"/>
                <a:cs typeface="Mangal" panose="02040503050203030202" pitchFamily="18" charset="0"/>
              </a:rPr>
              <a:t>, Tariq Ali, </a:t>
            </a:r>
            <a:r>
              <a:rPr lang="en-IN" sz="1800" kern="100" dirty="0" err="1">
                <a:effectLst/>
                <a:latin typeface="Times New Roman" panose="02020603050405020304" pitchFamily="18" charset="0"/>
                <a:ea typeface="Calibri" panose="020F0502020204030204" pitchFamily="34" charset="0"/>
                <a:cs typeface="Mangal" panose="02040503050203030202" pitchFamily="18" charset="0"/>
              </a:rPr>
              <a:t>Kashaf</a:t>
            </a:r>
            <a:r>
              <a:rPr lang="en-IN" sz="1800" kern="100" dirty="0">
                <a:effectLst/>
                <a:latin typeface="Times New Roman" panose="02020603050405020304" pitchFamily="18" charset="0"/>
                <a:ea typeface="Calibri" panose="020F0502020204030204" pitchFamily="34" charset="0"/>
                <a:cs typeface="Mangal" panose="02040503050203030202" pitchFamily="18" charset="0"/>
              </a:rPr>
              <a:t> Shahid, Amna Abid, Rukhsana Bibi, Muhammad Irfan et al. "Automated Speech Recognition System to Detect Babies' Feelings through Feature Analysis." Computers, Materials &amp; Continua 73, no. 2 (2022).</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16</a:t>
            </a:fld>
            <a:endParaRPr lang="en-US"/>
          </a:p>
        </p:txBody>
      </p:sp>
    </p:spTree>
    <p:extLst>
      <p:ext uri="{BB962C8B-B14F-4D97-AF65-F5344CB8AC3E}">
        <p14:creationId xmlns:p14="http://schemas.microsoft.com/office/powerpoint/2010/main" val="2726281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xfrm>
            <a:off x="838200" y="1825625"/>
            <a:ext cx="10515600" cy="4667250"/>
          </a:xfrm>
        </p:spPr>
        <p:txBody>
          <a:bodyPr>
            <a:normAutofit/>
          </a:bodyPr>
          <a:lstStyle/>
          <a:p>
            <a:pPr marL="0" indent="0" algn="just">
              <a:lnSpc>
                <a:spcPct val="107000"/>
              </a:lnSpc>
              <a:spcAft>
                <a:spcPts val="800"/>
              </a:spcAft>
              <a:buNone/>
            </a:pPr>
            <a:r>
              <a:rPr lang="en-IN" sz="1800" kern="100" dirty="0">
                <a:effectLst/>
                <a:latin typeface="Times New Roman" panose="02020603050405020304" pitchFamily="18" charset="0"/>
                <a:ea typeface="Calibri" panose="020F0502020204030204" pitchFamily="34" charset="0"/>
                <a:cs typeface="Mangal" panose="02040503050203030202" pitchFamily="18" charset="0"/>
              </a:rPr>
              <a:t>9. ChatGPT for healthcare services: An emerging stage for an innovative perspective - Javaid, Mohd, Abid Haleem, and Ravi Pratap Singh. "ChatGPT for healthcare services: An emerging stage for an innovative perspective." </a:t>
            </a:r>
            <a:r>
              <a:rPr lang="en-IN" sz="1800" kern="100" dirty="0" err="1">
                <a:effectLst/>
                <a:latin typeface="Times New Roman" panose="02020603050405020304" pitchFamily="18" charset="0"/>
                <a:ea typeface="Calibri" panose="020F0502020204030204" pitchFamily="34" charset="0"/>
                <a:cs typeface="Mangal" panose="02040503050203030202" pitchFamily="18" charset="0"/>
              </a:rPr>
              <a:t>BenchCouncil</a:t>
            </a:r>
            <a:r>
              <a:rPr lang="en-IN" sz="1800" kern="100" dirty="0">
                <a:effectLst/>
                <a:latin typeface="Times New Roman" panose="02020603050405020304" pitchFamily="18" charset="0"/>
                <a:ea typeface="Calibri" panose="020F0502020204030204" pitchFamily="34" charset="0"/>
                <a:cs typeface="Mangal" panose="02040503050203030202" pitchFamily="18" charset="0"/>
              </a:rPr>
              <a:t> Transactions on Benchmarks, Standards and Evaluations 3, no. 1 (2023): 100105</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07000"/>
              </a:lnSpc>
              <a:spcAft>
                <a:spcPts val="800"/>
              </a:spcAft>
              <a:buNone/>
            </a:pPr>
            <a:r>
              <a:rPr lang="en-IN" sz="1800" kern="100" dirty="0">
                <a:effectLst/>
                <a:latin typeface="Times New Roman" panose="02020603050405020304" pitchFamily="18" charset="0"/>
                <a:ea typeface="Calibri" panose="020F0502020204030204" pitchFamily="34" charset="0"/>
                <a:cs typeface="Mangal" panose="02040503050203030202" pitchFamily="18" charset="0"/>
              </a:rPr>
              <a:t>10. GitHub - </a:t>
            </a:r>
            <a:r>
              <a:rPr lang="en-IN" sz="1800" kern="100" dirty="0" err="1">
                <a:effectLst/>
                <a:latin typeface="Times New Roman" panose="02020603050405020304" pitchFamily="18" charset="0"/>
                <a:ea typeface="Calibri" panose="020F0502020204030204" pitchFamily="34" charset="0"/>
                <a:cs typeface="Mangal" panose="02040503050203030202" pitchFamily="18" charset="0"/>
              </a:rPr>
              <a:t>gveres</a:t>
            </a:r>
            <a:r>
              <a:rPr lang="en-IN" sz="1800" kern="100" dirty="0">
                <a:effectLst/>
                <a:latin typeface="Times New Roman" panose="02020603050405020304" pitchFamily="18" charset="0"/>
                <a:ea typeface="Calibri" panose="020F0502020204030204" pitchFamily="34" charset="0"/>
                <a:cs typeface="Mangal" panose="02040503050203030202" pitchFamily="18" charset="0"/>
              </a:rPr>
              <a:t>/</a:t>
            </a:r>
            <a:r>
              <a:rPr lang="en-IN" sz="1800" kern="100" dirty="0" err="1">
                <a:effectLst/>
                <a:latin typeface="Times New Roman" panose="02020603050405020304" pitchFamily="18" charset="0"/>
                <a:ea typeface="Calibri" panose="020F0502020204030204" pitchFamily="34" charset="0"/>
                <a:cs typeface="Mangal" panose="02040503050203030202" pitchFamily="18" charset="0"/>
              </a:rPr>
              <a:t>donateacry</a:t>
            </a:r>
            <a:r>
              <a:rPr lang="en-IN" sz="1800" kern="100" dirty="0">
                <a:effectLst/>
                <a:latin typeface="Times New Roman" panose="02020603050405020304" pitchFamily="18" charset="0"/>
                <a:ea typeface="Calibri" panose="020F0502020204030204" pitchFamily="34" charset="0"/>
                <a:cs typeface="Mangal" panose="02040503050203030202" pitchFamily="18" charset="0"/>
              </a:rPr>
              <a:t>-corpus: an infant cry audio corpus that’s being built through the Donate-a-cry campaign - see http://donateacry. com. </a:t>
            </a:r>
            <a:r>
              <a:rPr lang="en-IN" sz="1800" u="sng" kern="100" dirty="0">
                <a:solidFill>
                  <a:srgbClr val="0563C1"/>
                </a:solidFill>
                <a:effectLst/>
                <a:latin typeface="Times New Roman" panose="02020603050405020304" pitchFamily="18" charset="0"/>
                <a:ea typeface="Calibri" panose="020F0502020204030204" pitchFamily="34" charset="0"/>
                <a:cs typeface="Mangal" panose="02040503050203030202" pitchFamily="18" charset="0"/>
                <a:hlinkClick r:id="rId2"/>
              </a:rPr>
              <a:t>https://github.com/gveres/donateacry-corpus. Accessed 07 Aug 2020</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07000"/>
              </a:lnSpc>
              <a:spcAft>
                <a:spcPts val="800"/>
              </a:spcAft>
              <a:buNone/>
            </a:pPr>
            <a:r>
              <a:rPr lang="en-IN" sz="1800" kern="100" dirty="0">
                <a:effectLst/>
                <a:latin typeface="Times New Roman" panose="02020603050405020304" pitchFamily="18" charset="0"/>
                <a:ea typeface="Calibri" panose="020F0502020204030204" pitchFamily="34" charset="0"/>
                <a:cs typeface="Mangal" panose="02040503050203030202" pitchFamily="18" charset="0"/>
              </a:rPr>
              <a:t>11. M. </a:t>
            </a:r>
            <a:r>
              <a:rPr lang="en-IN" sz="1800" kern="100" dirty="0" err="1">
                <a:effectLst/>
                <a:latin typeface="Times New Roman" panose="02020603050405020304" pitchFamily="18" charset="0"/>
                <a:ea typeface="Calibri" panose="020F0502020204030204" pitchFamily="34" charset="0"/>
                <a:cs typeface="Mangal" panose="02040503050203030202" pitchFamily="18" charset="0"/>
              </a:rPr>
              <a:t>Severini</a:t>
            </a:r>
            <a:r>
              <a:rPr lang="en-IN" sz="1800" kern="100" dirty="0">
                <a:effectLst/>
                <a:latin typeface="Times New Roman" panose="02020603050405020304" pitchFamily="18" charset="0"/>
                <a:ea typeface="Calibri" panose="020F0502020204030204" pitchFamily="34" charset="0"/>
                <a:cs typeface="Mangal" panose="02040503050203030202" pitchFamily="18" charset="0"/>
              </a:rPr>
              <a:t>, D. Ferretti, E. Principi, S. </a:t>
            </a:r>
            <a:r>
              <a:rPr lang="en-IN" sz="1800" kern="100" dirty="0" err="1">
                <a:effectLst/>
                <a:latin typeface="Times New Roman" panose="02020603050405020304" pitchFamily="18" charset="0"/>
                <a:ea typeface="Calibri" panose="020F0502020204030204" pitchFamily="34" charset="0"/>
                <a:cs typeface="Mangal" panose="02040503050203030202" pitchFamily="18" charset="0"/>
              </a:rPr>
              <a:t>Squartini</a:t>
            </a:r>
            <a:r>
              <a:rPr lang="en-IN" sz="1800" kern="100" dirty="0">
                <a:effectLst/>
                <a:latin typeface="Times New Roman" panose="02020603050405020304" pitchFamily="18" charset="0"/>
                <a:ea typeface="Calibri" panose="020F0502020204030204" pitchFamily="34" charset="0"/>
                <a:cs typeface="Mangal" panose="02040503050203030202" pitchFamily="18" charset="0"/>
              </a:rPr>
              <a:t>, Automatic detection of cry sounds in neonatal intensive care units by using deep learning and acoustic scene simulation. IEEE Access. 7, 51982–5199 (2019). https:// doi.org/10.1109/ACCESS.2019.2911427</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07000"/>
              </a:lnSpc>
              <a:spcAft>
                <a:spcPts val="800"/>
              </a:spcAft>
              <a:buNone/>
            </a:pPr>
            <a:r>
              <a:rPr lang="en-IN" sz="1800" kern="100" dirty="0">
                <a:effectLst/>
                <a:latin typeface="Times New Roman" panose="02020603050405020304" pitchFamily="18" charset="0"/>
                <a:ea typeface="Calibri" panose="020F0502020204030204" pitchFamily="34" charset="0"/>
                <a:cs typeface="Mangal" panose="02040503050203030202" pitchFamily="18" charset="0"/>
              </a:rPr>
              <a:t>12. X. Zhang, Y. Zou, Y. Liu, in Lecture Notes in Computer Science (including Subseries Lecture Notes in Artificial Intelligence and Lecture Notes in Bioinformatics). AICDS: an infant crying detection system based on lightweight convolutional neural</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17</a:t>
            </a:fld>
            <a:endParaRPr lang="en-US"/>
          </a:p>
        </p:txBody>
      </p:sp>
    </p:spTree>
    <p:extLst>
      <p:ext uri="{BB962C8B-B14F-4D97-AF65-F5344CB8AC3E}">
        <p14:creationId xmlns:p14="http://schemas.microsoft.com/office/powerpoint/2010/main" val="2274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xfrm>
            <a:off x="838200" y="1825625"/>
            <a:ext cx="10515600" cy="4667250"/>
          </a:xfrm>
        </p:spPr>
        <p:txBody>
          <a:bodyPr>
            <a:normAutofit lnSpcReduction="10000"/>
          </a:bodyPr>
          <a:lstStyle/>
          <a:p>
            <a:pPr marL="0" indent="0" algn="just">
              <a:lnSpc>
                <a:spcPct val="107000"/>
              </a:lnSpc>
              <a:spcAft>
                <a:spcPts val="800"/>
              </a:spcAft>
              <a:buNone/>
            </a:pPr>
            <a:r>
              <a:rPr lang="en-IN" sz="1800" kern="100" dirty="0">
                <a:effectLst/>
                <a:latin typeface="Times New Roman" panose="02020603050405020304" pitchFamily="18" charset="0"/>
                <a:ea typeface="Calibri" panose="020F0502020204030204" pitchFamily="34" charset="0"/>
                <a:cs typeface="Mangal" panose="02040503050203030202" pitchFamily="18" charset="0"/>
              </a:rPr>
              <a:t>13. L. Liu, Y. Li, K. Kuo, in 2018 International Conference on Information and Computer Technologies, ICICT 2018. Infant cry signal detection, pattern extraction and recognition, </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07000"/>
              </a:lnSpc>
              <a:spcAft>
                <a:spcPts val="800"/>
              </a:spcAft>
              <a:buNone/>
            </a:pPr>
            <a:r>
              <a:rPr lang="en-IN" sz="1800" kern="100" dirty="0">
                <a:effectLst/>
                <a:latin typeface="Times New Roman" panose="02020603050405020304" pitchFamily="18" charset="0"/>
                <a:ea typeface="Calibri" panose="020F0502020204030204" pitchFamily="34" charset="0"/>
                <a:cs typeface="Mangal" panose="02040503050203030202" pitchFamily="18" charset="0"/>
              </a:rPr>
              <a:t>14. S. Sharma, P. R. </a:t>
            </a:r>
            <a:r>
              <a:rPr lang="en-IN" sz="1800" kern="100" dirty="0" err="1">
                <a:effectLst/>
                <a:latin typeface="Times New Roman" panose="02020603050405020304" pitchFamily="18" charset="0"/>
                <a:ea typeface="Calibri" panose="020F0502020204030204" pitchFamily="34" charset="0"/>
                <a:cs typeface="Mangal" panose="02040503050203030202" pitchFamily="18" charset="0"/>
              </a:rPr>
              <a:t>Myakala</a:t>
            </a:r>
            <a:r>
              <a:rPr lang="en-IN" sz="1800" kern="100" dirty="0">
                <a:effectLst/>
                <a:latin typeface="Times New Roman" panose="02020603050405020304" pitchFamily="18" charset="0"/>
                <a:ea typeface="Calibri" panose="020F0502020204030204" pitchFamily="34" charset="0"/>
                <a:cs typeface="Mangal" panose="02040503050203030202" pitchFamily="18" charset="0"/>
              </a:rPr>
              <a:t>, R. </a:t>
            </a:r>
            <a:r>
              <a:rPr lang="en-IN" sz="1800" kern="100" dirty="0" err="1">
                <a:effectLst/>
                <a:latin typeface="Times New Roman" panose="02020603050405020304" pitchFamily="18" charset="0"/>
                <a:ea typeface="Calibri" panose="020F0502020204030204" pitchFamily="34" charset="0"/>
                <a:cs typeface="Mangal" panose="02040503050203030202" pitchFamily="18" charset="0"/>
              </a:rPr>
              <a:t>Nalumachu</a:t>
            </a:r>
            <a:r>
              <a:rPr lang="en-IN" sz="1800" kern="100" dirty="0">
                <a:effectLst/>
                <a:latin typeface="Times New Roman" panose="02020603050405020304" pitchFamily="18" charset="0"/>
                <a:ea typeface="Calibri" panose="020F0502020204030204" pitchFamily="34" charset="0"/>
                <a:cs typeface="Mangal" panose="02040503050203030202" pitchFamily="18" charset="0"/>
              </a:rPr>
              <a:t>, S. V. </a:t>
            </a:r>
            <a:r>
              <a:rPr lang="en-IN" sz="1800" kern="100" dirty="0" err="1">
                <a:effectLst/>
                <a:latin typeface="Times New Roman" panose="02020603050405020304" pitchFamily="18" charset="0"/>
                <a:ea typeface="Calibri" panose="020F0502020204030204" pitchFamily="34" charset="0"/>
                <a:cs typeface="Mangal" panose="02040503050203030202" pitchFamily="18" charset="0"/>
              </a:rPr>
              <a:t>Gangashetty</a:t>
            </a:r>
            <a:r>
              <a:rPr lang="en-IN" sz="1800" kern="100" dirty="0">
                <a:effectLst/>
                <a:latin typeface="Times New Roman" panose="02020603050405020304" pitchFamily="18" charset="0"/>
                <a:ea typeface="Calibri" panose="020F0502020204030204" pitchFamily="34" charset="0"/>
                <a:cs typeface="Mangal" panose="02040503050203030202" pitchFamily="18" charset="0"/>
              </a:rPr>
              <a:t>, V. K. Mittal, in 2017 7th International Conference on Affective Computing and Intelligent Interaction Workshops and Demos, ACIIW 2017. Acoustic analysis of infant cry signal towards automatic detection of the cause of crying, (2018), pp. 117–122. https://doi.org/10.1109/ACIIW.2017.8272600 </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07000"/>
              </a:lnSpc>
              <a:spcAft>
                <a:spcPts val="800"/>
              </a:spcAft>
              <a:buNone/>
            </a:pPr>
            <a:r>
              <a:rPr lang="en-IN" sz="1800" kern="100" dirty="0">
                <a:effectLst/>
                <a:latin typeface="Times New Roman" panose="02020603050405020304" pitchFamily="18" charset="0"/>
                <a:ea typeface="Calibri" panose="020F0502020204030204" pitchFamily="34" charset="0"/>
                <a:cs typeface="Mangal" panose="02040503050203030202" pitchFamily="18" charset="0"/>
              </a:rPr>
              <a:t>15. C. Ji, X. Xiao, S. </a:t>
            </a:r>
            <a:r>
              <a:rPr lang="en-IN" sz="1800" kern="100" dirty="0" err="1">
                <a:effectLst/>
                <a:latin typeface="Times New Roman" panose="02020603050405020304" pitchFamily="18" charset="0"/>
                <a:ea typeface="Calibri" panose="020F0502020204030204" pitchFamily="34" charset="0"/>
                <a:cs typeface="Mangal" panose="02040503050203030202" pitchFamily="18" charset="0"/>
              </a:rPr>
              <a:t>Basodi</a:t>
            </a:r>
            <a:r>
              <a:rPr lang="en-IN" sz="1800" kern="100" dirty="0">
                <a:effectLst/>
                <a:latin typeface="Times New Roman" panose="02020603050405020304" pitchFamily="18" charset="0"/>
                <a:ea typeface="Calibri" panose="020F0502020204030204" pitchFamily="34" charset="0"/>
                <a:cs typeface="Mangal" panose="02040503050203030202" pitchFamily="18" charset="0"/>
              </a:rPr>
              <a:t>, Y. Pan, in Proceedings - 2019 IEEE International Congress on </a:t>
            </a:r>
            <a:r>
              <a:rPr lang="en-IN" sz="1800" kern="100" dirty="0" err="1">
                <a:effectLst/>
                <a:latin typeface="Times New Roman" panose="02020603050405020304" pitchFamily="18" charset="0"/>
                <a:ea typeface="Calibri" panose="020F0502020204030204" pitchFamily="34" charset="0"/>
                <a:cs typeface="Mangal" panose="02040503050203030202" pitchFamily="18" charset="0"/>
              </a:rPr>
              <a:t>Cybermatics</a:t>
            </a:r>
            <a:r>
              <a:rPr lang="en-IN" sz="1800" kern="100" dirty="0">
                <a:effectLst/>
                <a:latin typeface="Times New Roman" panose="02020603050405020304" pitchFamily="18" charset="0"/>
                <a:ea typeface="Calibri" panose="020F0502020204030204" pitchFamily="34" charset="0"/>
                <a:cs typeface="Mangal" panose="02040503050203030202" pitchFamily="18" charset="0"/>
              </a:rPr>
              <a:t>: 12th IEEE International Conference on Internet of Things, 15th IEEE International Conference on Green Computing and Communications, 12th IEEE International Conference on Cyber, Physical and </a:t>
            </a:r>
            <a:r>
              <a:rPr lang="en-IN" sz="1800" kern="100" dirty="0" err="1">
                <a:effectLst/>
                <a:latin typeface="Times New Roman" panose="02020603050405020304" pitchFamily="18" charset="0"/>
                <a:ea typeface="Calibri" panose="020F0502020204030204" pitchFamily="34" charset="0"/>
                <a:cs typeface="Mangal" panose="02040503050203030202" pitchFamily="18" charset="0"/>
              </a:rPr>
              <a:t>So.</a:t>
            </a:r>
            <a:r>
              <a:rPr lang="en-IN" sz="1800" kern="100" dirty="0">
                <a:effectLst/>
                <a:latin typeface="Times New Roman" panose="02020603050405020304" pitchFamily="18" charset="0"/>
                <a:ea typeface="Calibri" panose="020F0502020204030204" pitchFamily="34" charset="0"/>
                <a:cs typeface="Mangal" panose="02040503050203030202" pitchFamily="18" charset="0"/>
              </a:rPr>
              <a:t> Deep learning for asphyxiated infant cry classification based on acoustic features and weighted prosodic features, (2019). https://doi.org/10.1109/iThings/GreenCom/CPSCom/SmartData.2019.00206 </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07000"/>
              </a:lnSpc>
              <a:spcAft>
                <a:spcPts val="800"/>
              </a:spcAft>
              <a:buNone/>
            </a:pPr>
            <a:r>
              <a:rPr lang="en-IN" sz="1800" kern="100" dirty="0">
                <a:effectLst/>
                <a:latin typeface="Times New Roman" panose="02020603050405020304" pitchFamily="18" charset="0"/>
                <a:ea typeface="Calibri" panose="020F0502020204030204" pitchFamily="34" charset="0"/>
                <a:cs typeface="Mangal" panose="02040503050203030202" pitchFamily="18" charset="0"/>
              </a:rPr>
              <a:t>16. G. Gu, X. Shen, P. Xu, in Proceedings of 2018 2nd IEEE Advanced Information Management, Communicates, Electronic and Automation Control Conference, IMCEC 2018. A set of DSP system to detect baby crying, (2018), pp. 411–415. </a:t>
            </a:r>
            <a:r>
              <a:rPr lang="en-IN" sz="1800" u="sng" kern="100" dirty="0">
                <a:solidFill>
                  <a:srgbClr val="0563C1"/>
                </a:solidFill>
                <a:effectLst/>
                <a:latin typeface="Times New Roman" panose="02020603050405020304" pitchFamily="18" charset="0"/>
                <a:ea typeface="Calibri" panose="020F0502020204030204" pitchFamily="34" charset="0"/>
                <a:cs typeface="Mangal" panose="02040503050203030202" pitchFamily="18" charset="0"/>
                <a:hlinkClick r:id="rId2"/>
              </a:rPr>
              <a:t>https://doi.org/10.1109/IMCEC.2018.8469246</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18</a:t>
            </a:fld>
            <a:endParaRPr lang="en-US"/>
          </a:p>
        </p:txBody>
      </p:sp>
    </p:spTree>
    <p:extLst>
      <p:ext uri="{BB962C8B-B14F-4D97-AF65-F5344CB8AC3E}">
        <p14:creationId xmlns:p14="http://schemas.microsoft.com/office/powerpoint/2010/main" val="1443353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xfrm>
            <a:off x="838200" y="1825625"/>
            <a:ext cx="10515600" cy="4667250"/>
          </a:xfrm>
        </p:spPr>
        <p:txBody>
          <a:bodyPr>
            <a:normAutofit/>
          </a:bodyPr>
          <a:lstStyle/>
          <a:p>
            <a:pPr marL="0" indent="0" algn="just">
              <a:lnSpc>
                <a:spcPct val="107000"/>
              </a:lnSpc>
              <a:spcAft>
                <a:spcPts val="800"/>
              </a:spcAft>
              <a:buNone/>
            </a:pPr>
            <a:r>
              <a:rPr lang="en-IN" sz="1800" kern="100" dirty="0">
                <a:effectLst/>
                <a:latin typeface="Times New Roman" panose="02020603050405020304" pitchFamily="18" charset="0"/>
                <a:ea typeface="Calibri" panose="020F0502020204030204" pitchFamily="34" charset="0"/>
                <a:cs typeface="Mangal" panose="02040503050203030202" pitchFamily="18" charset="0"/>
              </a:rPr>
              <a:t>17. Y. </a:t>
            </a:r>
            <a:r>
              <a:rPr lang="en-IN" sz="1800" kern="100" dirty="0" err="1">
                <a:effectLst/>
                <a:latin typeface="Times New Roman" panose="02020603050405020304" pitchFamily="18" charset="0"/>
                <a:ea typeface="Calibri" panose="020F0502020204030204" pitchFamily="34" charset="0"/>
                <a:cs typeface="Mangal" panose="02040503050203030202" pitchFamily="18" charset="0"/>
              </a:rPr>
              <a:t>Lavner</a:t>
            </a:r>
            <a:r>
              <a:rPr lang="en-IN" sz="1800" kern="100" dirty="0">
                <a:effectLst/>
                <a:latin typeface="Times New Roman" panose="02020603050405020304" pitchFamily="18" charset="0"/>
                <a:ea typeface="Calibri" panose="020F0502020204030204" pitchFamily="34" charset="0"/>
                <a:cs typeface="Mangal" panose="02040503050203030202" pitchFamily="18" charset="0"/>
              </a:rPr>
              <a:t>, R. Cohen, D. </a:t>
            </a:r>
            <a:r>
              <a:rPr lang="en-IN" sz="1800" kern="100" dirty="0" err="1">
                <a:effectLst/>
                <a:latin typeface="Times New Roman" panose="02020603050405020304" pitchFamily="18" charset="0"/>
                <a:ea typeface="Calibri" panose="020F0502020204030204" pitchFamily="34" charset="0"/>
                <a:cs typeface="Mangal" panose="02040503050203030202" pitchFamily="18" charset="0"/>
              </a:rPr>
              <a:t>Ruinskiy</a:t>
            </a:r>
            <a:r>
              <a:rPr lang="en-IN" sz="1800" kern="100" dirty="0">
                <a:effectLst/>
                <a:latin typeface="Times New Roman" panose="02020603050405020304" pitchFamily="18" charset="0"/>
                <a:ea typeface="Calibri" panose="020F0502020204030204" pitchFamily="34" charset="0"/>
                <a:cs typeface="Mangal" panose="02040503050203030202" pitchFamily="18" charset="0"/>
              </a:rPr>
              <a:t>, H. </a:t>
            </a:r>
            <a:r>
              <a:rPr lang="en-IN" sz="1800" kern="100" dirty="0" err="1">
                <a:effectLst/>
                <a:latin typeface="Times New Roman" panose="02020603050405020304" pitchFamily="18" charset="0"/>
                <a:ea typeface="Calibri" panose="020F0502020204030204" pitchFamily="34" charset="0"/>
                <a:cs typeface="Mangal" panose="02040503050203030202" pitchFamily="18" charset="0"/>
              </a:rPr>
              <a:t>Ijzerman</a:t>
            </a:r>
            <a:r>
              <a:rPr lang="en-IN" sz="1800" kern="100" dirty="0">
                <a:effectLst/>
                <a:latin typeface="Times New Roman" panose="02020603050405020304" pitchFamily="18" charset="0"/>
                <a:ea typeface="Calibri" panose="020F0502020204030204" pitchFamily="34" charset="0"/>
                <a:cs typeface="Mangal" panose="02040503050203030202" pitchFamily="18" charset="0"/>
              </a:rPr>
              <a:t>, in 2016 IEEE International Conference on the Science of Electrical Engineering, ICSEE 2016. Baby cry detection in domestic environment using deep learning, (2017). https:// doi.org/10.1109/ICSEE.2016.7806117 </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07000"/>
              </a:lnSpc>
              <a:spcAft>
                <a:spcPts val="800"/>
              </a:spcAft>
              <a:buNone/>
            </a:pPr>
            <a:r>
              <a:rPr lang="en-IN" sz="1800" kern="100" dirty="0">
                <a:effectLst/>
                <a:latin typeface="Times New Roman" panose="02020603050405020304" pitchFamily="18" charset="0"/>
                <a:ea typeface="Calibri" panose="020F0502020204030204" pitchFamily="34" charset="0"/>
                <a:cs typeface="Mangal" panose="02040503050203030202" pitchFamily="18" charset="0"/>
              </a:rPr>
              <a:t>18. D. Ferretti, M. </a:t>
            </a:r>
            <a:r>
              <a:rPr lang="en-IN" sz="1800" kern="100" dirty="0" err="1">
                <a:effectLst/>
                <a:latin typeface="Times New Roman" panose="02020603050405020304" pitchFamily="18" charset="0"/>
                <a:ea typeface="Calibri" panose="020F0502020204030204" pitchFamily="34" charset="0"/>
                <a:cs typeface="Mangal" panose="02040503050203030202" pitchFamily="18" charset="0"/>
              </a:rPr>
              <a:t>Severini</a:t>
            </a:r>
            <a:r>
              <a:rPr lang="en-IN" sz="1800" kern="100" dirty="0">
                <a:effectLst/>
                <a:latin typeface="Times New Roman" panose="02020603050405020304" pitchFamily="18" charset="0"/>
                <a:ea typeface="Calibri" panose="020F0502020204030204" pitchFamily="34" charset="0"/>
                <a:cs typeface="Mangal" panose="02040503050203030202" pitchFamily="18" charset="0"/>
              </a:rPr>
              <a:t>, E. Principi, A. Cenci, S. </a:t>
            </a:r>
            <a:r>
              <a:rPr lang="en-IN" sz="1800" kern="100" dirty="0" err="1">
                <a:effectLst/>
                <a:latin typeface="Times New Roman" panose="02020603050405020304" pitchFamily="18" charset="0"/>
                <a:ea typeface="Calibri" panose="020F0502020204030204" pitchFamily="34" charset="0"/>
                <a:cs typeface="Mangal" panose="02040503050203030202" pitchFamily="18" charset="0"/>
              </a:rPr>
              <a:t>Squartini</a:t>
            </a:r>
            <a:r>
              <a:rPr lang="en-IN" sz="1800" kern="100" dirty="0">
                <a:effectLst/>
                <a:latin typeface="Times New Roman" panose="02020603050405020304" pitchFamily="18" charset="0"/>
                <a:ea typeface="Calibri" panose="020F0502020204030204" pitchFamily="34" charset="0"/>
                <a:cs typeface="Mangal" panose="02040503050203030202" pitchFamily="18" charset="0"/>
              </a:rPr>
              <a:t>, in 2018 26th European Signal Processing Conference (EUSIPCO). Infant cry detection in adverse acoustic environments by using deep neural networks, (2018), pp. 992–996. </a:t>
            </a:r>
            <a:r>
              <a:rPr lang="en-IN" sz="1800" u="sng" kern="100" dirty="0">
                <a:solidFill>
                  <a:srgbClr val="0563C1"/>
                </a:solidFill>
                <a:effectLst/>
                <a:latin typeface="Times New Roman" panose="02020603050405020304" pitchFamily="18" charset="0"/>
                <a:ea typeface="Calibri" panose="020F0502020204030204" pitchFamily="34" charset="0"/>
                <a:cs typeface="Mangal" panose="02040503050203030202" pitchFamily="18" charset="0"/>
                <a:hlinkClick r:id="rId2"/>
              </a:rPr>
              <a:t>https://doi.org/10.23919/EUSIPCO.2018.8553135</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07000"/>
              </a:lnSpc>
              <a:spcAft>
                <a:spcPts val="800"/>
              </a:spcAft>
              <a:buNone/>
            </a:pPr>
            <a:r>
              <a:rPr lang="en-IN" sz="1800" kern="100" dirty="0">
                <a:effectLst/>
                <a:latin typeface="Times New Roman" panose="02020603050405020304" pitchFamily="18" charset="0"/>
                <a:ea typeface="Calibri" panose="020F0502020204030204" pitchFamily="34" charset="0"/>
                <a:cs typeface="Mangal" panose="02040503050203030202" pitchFamily="18" charset="0"/>
              </a:rPr>
              <a:t>19. A. Chittora, H. A. Patil, in International Conference on Text, Speech, and Dialogue. Significance of unvoiced segments and fundamental frequency in infant cry analysis, vol. 9302, (2015), pp. 273–281. https:// doi.org/10.1007/978-3-319-24033-6_31 </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07000"/>
              </a:lnSpc>
              <a:spcAft>
                <a:spcPts val="800"/>
              </a:spcAft>
              <a:buNone/>
            </a:pPr>
            <a:r>
              <a:rPr lang="en-IN" sz="1800" kern="100" dirty="0">
                <a:effectLst/>
                <a:latin typeface="Times New Roman" panose="02020603050405020304" pitchFamily="18" charset="0"/>
                <a:ea typeface="Calibri" panose="020F0502020204030204" pitchFamily="34" charset="0"/>
                <a:cs typeface="Mangal" panose="02040503050203030202" pitchFamily="18" charset="0"/>
              </a:rPr>
              <a:t>20. S. Bano, K. M. Ravikumar, in Proceedings of the IEEE International Conference on Soft-Computing and Network Security, ICSNS 2015. Decoding baby talk: a novel approach for normal infant cry signal classification, (2015), pp. 24–26. </a:t>
            </a:r>
            <a:r>
              <a:rPr lang="en-IN" sz="1800" u="sng" kern="100" dirty="0">
                <a:solidFill>
                  <a:srgbClr val="0563C1"/>
                </a:solidFill>
                <a:effectLst/>
                <a:latin typeface="Times New Roman" panose="02020603050405020304" pitchFamily="18" charset="0"/>
                <a:ea typeface="Calibri" panose="020F0502020204030204" pitchFamily="34" charset="0"/>
                <a:cs typeface="Mangal" panose="02040503050203030202" pitchFamily="18" charset="0"/>
                <a:hlinkClick r:id="rId3"/>
              </a:rPr>
              <a:t>https://doi.org/10.1109/ICSNS.2015.7292392</a:t>
            </a:r>
            <a:r>
              <a:rPr lang="en-IN" sz="1800" kern="100" dirty="0">
                <a:effectLst/>
                <a:latin typeface="Times New Roman" panose="02020603050405020304" pitchFamily="18" charset="0"/>
                <a:ea typeface="Calibri" panose="020F0502020204030204" pitchFamily="34" charset="0"/>
                <a:cs typeface="Mangal" panose="02040503050203030202" pitchFamily="18" charset="0"/>
              </a:rPr>
              <a:t> </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19</a:t>
            </a:fld>
            <a:endParaRPr lang="en-US"/>
          </a:p>
        </p:txBody>
      </p:sp>
    </p:spTree>
    <p:extLst>
      <p:ext uri="{BB962C8B-B14F-4D97-AF65-F5344CB8AC3E}">
        <p14:creationId xmlns:p14="http://schemas.microsoft.com/office/powerpoint/2010/main" val="1469767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Results and Outputs</a:t>
            </a: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Project</a:t>
            </a:r>
          </a:p>
        </p:txBody>
      </p:sp>
      <p:sp>
        <p:nvSpPr>
          <p:cNvPr id="3" name="Content Placeholder 2"/>
          <p:cNvSpPr>
            <a:spLocks noGrp="1"/>
          </p:cNvSpPr>
          <p:nvPr>
            <p:ph idx="1"/>
          </p:nvPr>
        </p:nvSpPr>
        <p:spPr>
          <a:xfrm>
            <a:off x="838200" y="1420044"/>
            <a:ext cx="10515600" cy="4351338"/>
          </a:xfrm>
        </p:spPr>
        <p:txBody>
          <a:bodyPr>
            <a:normAutofit/>
          </a:bodyPr>
          <a:lstStyle/>
          <a:p>
            <a:pPr marL="0" indent="0">
              <a:buNone/>
            </a:pPr>
            <a:r>
              <a:rPr lang="en-GB" sz="2400" dirty="0"/>
              <a:t>In recent years, the convergence of artificial intelligence (AI) and healthcare has given rise to transformative innovations in diagnostic and monitoring methodologies. One notable advancement in this landscape is the development of AI-based solutions for voice-based medical diagnosis and monitoring. By harnessing the power of machine learning algorithms and voice analysis technologies, healthcare professionals and researchers are now exploring the potential of using individuals' vocal cues to detect, diagnose, and monitor a range of medical conditions. This burgeoning field holds the promise of non-invasive, cost-effective, and scalable approaches to medical assessment, revolutionizing the way healthcare is delivered. </a:t>
            </a:r>
            <a:endParaRPr lang="en-US" sz="24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6">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297762" y="329184"/>
            <a:ext cx="6251110" cy="1783080"/>
          </a:xfrm>
        </p:spPr>
        <p:txBody>
          <a:bodyPr anchor="b">
            <a:normAutofit/>
          </a:bodyPr>
          <a:lstStyle/>
          <a:p>
            <a:r>
              <a:rPr lang="en-US" sz="5400"/>
              <a:t>Introduction to Project</a:t>
            </a:r>
          </a:p>
        </p:txBody>
      </p:sp>
      <p:pic>
        <p:nvPicPr>
          <p:cNvPr id="5" name="Picture 4" descr="A group of people standing around a computer&#10;&#10;Description automatically generated">
            <a:extLst>
              <a:ext uri="{FF2B5EF4-FFF2-40B4-BE49-F238E27FC236}">
                <a16:creationId xmlns:a16="http://schemas.microsoft.com/office/drawing/2014/main" id="{82F48190-518E-6A99-8969-AC7D37FCF375}"/>
              </a:ext>
            </a:extLst>
          </p:cNvPr>
          <p:cNvPicPr>
            <a:picLocks noChangeAspect="1"/>
          </p:cNvPicPr>
          <p:nvPr/>
        </p:nvPicPr>
        <p:blipFill rotWithShape="1">
          <a:blip r:embed="rId2"/>
          <a:srcRect l="36308" r="1853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26"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297762" y="2706624"/>
            <a:ext cx="6251110" cy="3483864"/>
          </a:xfrm>
        </p:spPr>
        <p:txBody>
          <a:bodyPr>
            <a:normAutofit/>
          </a:bodyPr>
          <a:lstStyle/>
          <a:p>
            <a:pPr marL="0" indent="0">
              <a:buNone/>
            </a:pPr>
            <a:r>
              <a:rPr lang="en-GB" sz="1900"/>
              <a:t>The following points delve into the key aspects of this exciting intersection between AI and healthcare:</a:t>
            </a:r>
          </a:p>
          <a:p>
            <a:pPr marL="0" indent="0">
              <a:buNone/>
            </a:pPr>
            <a:r>
              <a:rPr lang="en-GB" sz="1900"/>
              <a:t>1. Voice as a Diagnostic Tool:</a:t>
            </a:r>
          </a:p>
          <a:p>
            <a:pPr marL="0" indent="0">
              <a:buNone/>
            </a:pPr>
            <a:r>
              <a:rPr lang="en-GB" sz="1900"/>
              <a:t>The human voice is a rich source of information that goes beyond mere communication. Variations in pitch, tone, rhythm, and other vocal features can offer insights into an individual's physiological and psychological state.</a:t>
            </a:r>
          </a:p>
          <a:p>
            <a:pPr marL="0" indent="0">
              <a:buNone/>
            </a:pPr>
            <a:r>
              <a:rPr lang="en-GB" sz="1900"/>
              <a:t>Researchers have discovered correlations between vocal patterns and certain medical conditions, such as neurological disorders, respiratory ailments, cardiovascular diseases, and mental health conditions.</a:t>
            </a:r>
            <a:endParaRPr lang="en-US" sz="1900"/>
          </a:p>
        </p:txBody>
      </p:sp>
      <p:sp>
        <p:nvSpPr>
          <p:cNvPr id="4" name="Slide Number Placeholder 3"/>
          <p:cNvSpPr>
            <a:spLocks noGrp="1"/>
          </p:cNvSpPr>
          <p:nvPr>
            <p:ph type="sldNum" sz="quarter" idx="12"/>
          </p:nvPr>
        </p:nvSpPr>
        <p:spPr>
          <a:xfrm>
            <a:off x="10052978" y="6356350"/>
            <a:ext cx="1300821" cy="365125"/>
          </a:xfrm>
        </p:spPr>
        <p:txBody>
          <a:bodyPr>
            <a:normAutofit/>
          </a:bodyPr>
          <a:lstStyle/>
          <a:p>
            <a:pPr>
              <a:spcAft>
                <a:spcPts val="600"/>
              </a:spcAft>
            </a:pPr>
            <a:fld id="{BDCDBBEF-AA6C-4BA6-85B2-A17D7F280E38}" type="slidenum">
              <a:rPr lang="en-US" smtClean="0"/>
              <a:pPr>
                <a:spcAft>
                  <a:spcPts val="600"/>
                </a:spcAft>
              </a:pPr>
              <a:t>4</a:t>
            </a:fld>
            <a:endParaRPr lang="en-US"/>
          </a:p>
        </p:txBody>
      </p:sp>
    </p:spTree>
    <p:extLst>
      <p:ext uri="{BB962C8B-B14F-4D97-AF65-F5344CB8AC3E}">
        <p14:creationId xmlns:p14="http://schemas.microsoft.com/office/powerpoint/2010/main" val="253667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657715" y="467271"/>
            <a:ext cx="4195674" cy="2052522"/>
          </a:xfrm>
        </p:spPr>
        <p:txBody>
          <a:bodyPr anchor="b">
            <a:normAutofit/>
          </a:bodyPr>
          <a:lstStyle/>
          <a:p>
            <a:r>
              <a:rPr lang="en-US" sz="5600"/>
              <a:t>Introduction to Project</a:t>
            </a:r>
          </a:p>
        </p:txBody>
      </p:sp>
      <p:sp>
        <p:nvSpPr>
          <p:cNvPr id="12" name="Oval 11">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erson standing next to a large cell phone&#10;&#10;Description automatically generated">
            <a:extLst>
              <a:ext uri="{FF2B5EF4-FFF2-40B4-BE49-F238E27FC236}">
                <a16:creationId xmlns:a16="http://schemas.microsoft.com/office/drawing/2014/main" id="{2B7B0699-4FB6-3FEB-E0DD-DC0B696B63A6}"/>
              </a:ext>
            </a:extLst>
          </p:cNvPr>
          <p:cNvPicPr>
            <a:picLocks noChangeAspect="1"/>
          </p:cNvPicPr>
          <p:nvPr/>
        </p:nvPicPr>
        <p:blipFill rotWithShape="1">
          <a:blip r:embed="rId2"/>
          <a:srcRect l="13977" r="19272" b="-2"/>
          <a:stretch/>
        </p:blipFill>
        <p:spPr>
          <a:xfrm>
            <a:off x="505418" y="554151"/>
            <a:ext cx="5742189" cy="5742189"/>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p:spPr>
      </p:pic>
      <p:sp>
        <p:nvSpPr>
          <p:cNvPr id="14"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16" name="!!circle graphic">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sp>
        <p:nvSpPr>
          <p:cNvPr id="3" name="Content Placeholder 2"/>
          <p:cNvSpPr>
            <a:spLocks noGrp="1"/>
          </p:cNvSpPr>
          <p:nvPr>
            <p:ph idx="1"/>
          </p:nvPr>
        </p:nvSpPr>
        <p:spPr>
          <a:xfrm>
            <a:off x="6657715" y="2575026"/>
            <a:ext cx="4195673" cy="2913872"/>
          </a:xfrm>
        </p:spPr>
        <p:txBody>
          <a:bodyPr anchor="t">
            <a:noAutofit/>
          </a:bodyPr>
          <a:lstStyle/>
          <a:p>
            <a:pPr marL="0" indent="0">
              <a:buNone/>
            </a:pPr>
            <a:r>
              <a:rPr lang="en-US" sz="1800" dirty="0">
                <a:solidFill>
                  <a:schemeClr val="tx1">
                    <a:alpha val="80000"/>
                  </a:schemeClr>
                </a:solidFill>
              </a:rPr>
              <a:t>2. </a:t>
            </a:r>
            <a:r>
              <a:rPr lang="en-GB" sz="1800" dirty="0">
                <a:solidFill>
                  <a:schemeClr val="tx1">
                    <a:alpha val="80000"/>
                  </a:schemeClr>
                </a:solidFill>
              </a:rPr>
              <a:t>Machine Learning Algorithms:</a:t>
            </a:r>
          </a:p>
          <a:p>
            <a:pPr marL="0" indent="0">
              <a:buNone/>
            </a:pPr>
            <a:r>
              <a:rPr lang="en-GB" sz="1800" dirty="0">
                <a:solidFill>
                  <a:schemeClr val="tx1">
                    <a:alpha val="80000"/>
                  </a:schemeClr>
                </a:solidFill>
              </a:rPr>
              <a:t>AI-driven voice analysis employs sophisticated machine learning algorithms to process and interpret vocal patterns. These algorithms can identify subtle changes in voice characteristics that might be indicative of specific medical conditions.</a:t>
            </a:r>
          </a:p>
          <a:p>
            <a:pPr marL="0" indent="0">
              <a:buNone/>
            </a:pPr>
            <a:r>
              <a:rPr lang="en-GB" sz="1800" dirty="0">
                <a:solidFill>
                  <a:schemeClr val="tx1">
                    <a:alpha val="80000"/>
                  </a:schemeClr>
                </a:solidFill>
              </a:rPr>
              <a:t>Supervised learning techniques, including neural networks and support vector machines, are trained on large datasets of voice samples from both healthy individuals and patients with known conditions.</a:t>
            </a:r>
            <a:endParaRPr lang="en-US" sz="1800" dirty="0">
              <a:solidFill>
                <a:schemeClr val="tx1">
                  <a:alpha val="80000"/>
                </a:schemeClr>
              </a:solidFill>
            </a:endParaRPr>
          </a:p>
        </p:txBody>
      </p:sp>
      <p:sp>
        <p:nvSpPr>
          <p:cNvPr id="18"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p>
        </p:txBody>
      </p:sp>
      <p:sp>
        <p:nvSpPr>
          <p:cNvPr id="4" name="Slide Number Placeholder 3"/>
          <p:cNvSpPr>
            <a:spLocks noGrp="1"/>
          </p:cNvSpPr>
          <p:nvPr>
            <p:ph type="sldNum" sz="quarter" idx="12"/>
          </p:nvPr>
        </p:nvSpPr>
        <p:spPr>
          <a:xfrm>
            <a:off x="8610600" y="6356350"/>
            <a:ext cx="2743200" cy="365125"/>
          </a:xfrm>
        </p:spPr>
        <p:txBody>
          <a:bodyPr>
            <a:normAutofit/>
          </a:bodyPr>
          <a:lstStyle/>
          <a:p>
            <a:pPr>
              <a:spcAft>
                <a:spcPts val="600"/>
              </a:spcAft>
            </a:pPr>
            <a:fld id="{BDCDBBEF-AA6C-4BA6-85B2-A17D7F280E38}" type="slidenum">
              <a:rPr lang="en-US">
                <a:solidFill>
                  <a:schemeClr val="tx1">
                    <a:alpha val="60000"/>
                  </a:schemeClr>
                </a:solidFill>
              </a:rPr>
              <a:pPr>
                <a:spcAft>
                  <a:spcPts val="600"/>
                </a:spcAft>
              </a:pPr>
              <a:t>5</a:t>
            </a:fld>
            <a:endParaRPr lang="en-US">
              <a:solidFill>
                <a:schemeClr val="tx1">
                  <a:alpha val="60000"/>
                </a:schemeClr>
              </a:solidFill>
            </a:endParaRPr>
          </a:p>
        </p:txBody>
      </p:sp>
      <p:cxnSp>
        <p:nvCxnSpPr>
          <p:cNvPr id="20"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1591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11480" y="987552"/>
            <a:ext cx="4485861" cy="1088136"/>
          </a:xfrm>
        </p:spPr>
        <p:txBody>
          <a:bodyPr anchor="b">
            <a:normAutofit/>
          </a:bodyPr>
          <a:lstStyle/>
          <a:p>
            <a:r>
              <a:rPr lang="en-US" sz="3400"/>
              <a:t>Introduction to Project</a:t>
            </a:r>
          </a:p>
        </p:txBody>
      </p:sp>
      <p:sp>
        <p:nvSpPr>
          <p:cNvPr id="12" name="Rectangle 11">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411479" y="2688336"/>
            <a:ext cx="4498848" cy="3584448"/>
          </a:xfrm>
        </p:spPr>
        <p:txBody>
          <a:bodyPr anchor="t">
            <a:normAutofit/>
          </a:bodyPr>
          <a:lstStyle/>
          <a:p>
            <a:pPr marL="0" indent="0">
              <a:buNone/>
            </a:pPr>
            <a:r>
              <a:rPr lang="en-GB" sz="1800" dirty="0"/>
              <a:t>3. Data Collection and Privacy:</a:t>
            </a:r>
          </a:p>
          <a:p>
            <a:pPr marL="0" indent="0">
              <a:buNone/>
            </a:pPr>
            <a:r>
              <a:rPr lang="en-GB" sz="1800" dirty="0"/>
              <a:t>Collecting a diverse and representative dataset of voice samples is crucial for training accurate AI models. This often involves collaboration between medical institutions, research organizations, and technology companies.</a:t>
            </a:r>
          </a:p>
          <a:p>
            <a:pPr marL="0" indent="0">
              <a:buNone/>
            </a:pPr>
            <a:r>
              <a:rPr lang="en-GB" sz="1800" dirty="0"/>
              <a:t>Ensuring patient privacy and data security is paramount. Striking a balance between utilizing personal voice data for medical insights while safeguarding sensitive information is a critical challenge</a:t>
            </a:r>
            <a:endParaRPr lang="en-US" sz="1800" dirty="0"/>
          </a:p>
        </p:txBody>
      </p:sp>
      <p:pic>
        <p:nvPicPr>
          <p:cNvPr id="5" name="Picture 4" descr="A robot with stethoscope and heart&#10;&#10;Description automatically generated">
            <a:extLst>
              <a:ext uri="{FF2B5EF4-FFF2-40B4-BE49-F238E27FC236}">
                <a16:creationId xmlns:a16="http://schemas.microsoft.com/office/drawing/2014/main" id="{E946054D-9329-AF3A-8D53-FBEDE10F79FC}"/>
              </a:ext>
            </a:extLst>
          </p:cNvPr>
          <p:cNvPicPr>
            <a:picLocks noChangeAspect="1"/>
          </p:cNvPicPr>
          <p:nvPr/>
        </p:nvPicPr>
        <p:blipFill rotWithShape="1">
          <a:blip r:embed="rId2"/>
          <a:srcRect r="24465"/>
          <a:stretch/>
        </p:blipFill>
        <p:spPr>
          <a:xfrm>
            <a:off x="5308052"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
        <p:nvSpPr>
          <p:cNvPr id="4" name="Slide Number Placeholder 3"/>
          <p:cNvSpPr>
            <a:spLocks noGrp="1"/>
          </p:cNvSpPr>
          <p:nvPr>
            <p:ph type="sldNum" sz="quarter" idx="12"/>
          </p:nvPr>
        </p:nvSpPr>
        <p:spPr>
          <a:xfrm>
            <a:off x="9037321" y="6356350"/>
            <a:ext cx="2743200" cy="365125"/>
          </a:xfrm>
        </p:spPr>
        <p:txBody>
          <a:bodyPr>
            <a:normAutofit/>
          </a:bodyPr>
          <a:lstStyle/>
          <a:p>
            <a:pPr>
              <a:spcAft>
                <a:spcPts val="600"/>
              </a:spcAft>
            </a:pPr>
            <a:fld id="{BDCDBBEF-AA6C-4BA6-85B2-A17D7F280E38}" type="slidenum">
              <a:rPr lang="en-US">
                <a:solidFill>
                  <a:schemeClr val="bg1"/>
                </a:solidFill>
              </a:rPr>
              <a:pPr>
                <a:spcAft>
                  <a:spcPts val="600"/>
                </a:spcAft>
              </a:pPr>
              <a:t>6</a:t>
            </a:fld>
            <a:endParaRPr lang="en-US">
              <a:solidFill>
                <a:schemeClr val="bg1"/>
              </a:solidFill>
            </a:endParaRPr>
          </a:p>
        </p:txBody>
      </p:sp>
    </p:spTree>
    <p:extLst>
      <p:ext uri="{BB962C8B-B14F-4D97-AF65-F5344CB8AC3E}">
        <p14:creationId xmlns:p14="http://schemas.microsoft.com/office/powerpoint/2010/main" val="3206419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0C28A69-9B26-45AC-AFF7-719A7A50A0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145654" y="991443"/>
            <a:ext cx="4646295" cy="1087819"/>
          </a:xfrm>
        </p:spPr>
        <p:txBody>
          <a:bodyPr anchor="b">
            <a:normAutofit/>
          </a:bodyPr>
          <a:lstStyle/>
          <a:p>
            <a:r>
              <a:rPr lang="en-US" sz="3400"/>
              <a:t>Introduction to Project</a:t>
            </a:r>
          </a:p>
        </p:txBody>
      </p:sp>
      <p:pic>
        <p:nvPicPr>
          <p:cNvPr id="5" name="Picture 4" descr="A heart and stethoscope in hands&#10;&#10;Description automatically generated">
            <a:extLst>
              <a:ext uri="{FF2B5EF4-FFF2-40B4-BE49-F238E27FC236}">
                <a16:creationId xmlns:a16="http://schemas.microsoft.com/office/drawing/2014/main" id="{836C03D8-6D16-2D2A-001B-26A3F14FAE87}"/>
              </a:ext>
            </a:extLst>
          </p:cNvPr>
          <p:cNvPicPr>
            <a:picLocks noChangeAspect="1"/>
          </p:cNvPicPr>
          <p:nvPr/>
        </p:nvPicPr>
        <p:blipFill rotWithShape="1">
          <a:blip r:embed="rId2"/>
          <a:srcRect l="18082" r="17062"/>
          <a:stretch/>
        </p:blipFill>
        <p:spPr>
          <a:xfrm>
            <a:off x="20" y="-1"/>
            <a:ext cx="6688434" cy="6858000"/>
          </a:xfrm>
          <a:prstGeom prst="rect">
            <a:avLst/>
          </a:prstGeom>
        </p:spPr>
      </p:pic>
      <p:sp>
        <p:nvSpPr>
          <p:cNvPr id="12" name="Rectangle 11">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383398"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5655" y="2285541"/>
            <a:ext cx="457200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p:cNvSpPr>
            <a:spLocks noGrp="1"/>
          </p:cNvSpPr>
          <p:nvPr>
            <p:ph idx="1"/>
          </p:nvPr>
        </p:nvSpPr>
        <p:spPr>
          <a:xfrm>
            <a:off x="7145654" y="2684095"/>
            <a:ext cx="4646295" cy="3492868"/>
          </a:xfrm>
        </p:spPr>
        <p:txBody>
          <a:bodyPr>
            <a:normAutofit/>
          </a:bodyPr>
          <a:lstStyle/>
          <a:p>
            <a:pPr marL="0" indent="0">
              <a:buNone/>
            </a:pPr>
            <a:r>
              <a:rPr lang="en-US" sz="1800"/>
              <a:t>4. </a:t>
            </a:r>
            <a:r>
              <a:rPr lang="en-GB" sz="1800"/>
              <a:t>Early Detection and Monitoring:</a:t>
            </a:r>
          </a:p>
          <a:p>
            <a:pPr marL="0" indent="0">
              <a:buNone/>
            </a:pPr>
            <a:r>
              <a:rPr lang="en-GB" sz="1800"/>
              <a:t>AI-enabled voice-based diagnostics have the potential to facilitate early detection of diseases, allowing for timely interventions and improved treatment outcomes.</a:t>
            </a:r>
          </a:p>
          <a:p>
            <a:pPr marL="0" indent="0">
              <a:buNone/>
            </a:pPr>
            <a:r>
              <a:rPr lang="en-GB" sz="1800"/>
              <a:t>Longitudinal monitoring of an individual's voice can offer insights into disease progression, treatment effectiveness, and potential relapses.</a:t>
            </a:r>
            <a:endParaRPr lang="en-US" sz="1800"/>
          </a:p>
        </p:txBody>
      </p:sp>
      <p:sp>
        <p:nvSpPr>
          <p:cNvPr id="4" name="Slide Number Placeholder 3"/>
          <p:cNvSpPr>
            <a:spLocks noGrp="1"/>
          </p:cNvSpPr>
          <p:nvPr>
            <p:ph type="sldNum" sz="quarter" idx="12"/>
          </p:nvPr>
        </p:nvSpPr>
        <p:spPr>
          <a:xfrm>
            <a:off x="10932260" y="6356350"/>
            <a:ext cx="859688" cy="365125"/>
          </a:xfrm>
        </p:spPr>
        <p:txBody>
          <a:bodyPr>
            <a:normAutofit/>
          </a:bodyPr>
          <a:lstStyle/>
          <a:p>
            <a:pPr>
              <a:spcAft>
                <a:spcPts val="600"/>
              </a:spcAft>
            </a:pPr>
            <a:fld id="{BDCDBBEF-AA6C-4BA6-85B2-A17D7F280E38}" type="slidenum">
              <a:rPr lang="en-US">
                <a:solidFill>
                  <a:schemeClr val="tx1">
                    <a:lumMod val="50000"/>
                    <a:lumOff val="50000"/>
                  </a:schemeClr>
                </a:solidFill>
              </a:rPr>
              <a:pPr>
                <a:spcAft>
                  <a:spcPts val="600"/>
                </a:spcAft>
              </a:pPr>
              <a:t>7</a:t>
            </a:fld>
            <a:endParaRPr lang="en-US">
              <a:solidFill>
                <a:schemeClr val="tx1">
                  <a:lumMod val="50000"/>
                  <a:lumOff val="50000"/>
                </a:schemeClr>
              </a:solidFill>
            </a:endParaRPr>
          </a:p>
        </p:txBody>
      </p:sp>
    </p:spTree>
    <p:extLst>
      <p:ext uri="{BB962C8B-B14F-4D97-AF65-F5344CB8AC3E}">
        <p14:creationId xmlns:p14="http://schemas.microsoft.com/office/powerpoint/2010/main" val="581491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2493" y="238539"/>
            <a:ext cx="11018520" cy="1434415"/>
          </a:xfrm>
        </p:spPr>
        <p:txBody>
          <a:bodyPr anchor="b">
            <a:normAutofit/>
          </a:bodyPr>
          <a:lstStyle/>
          <a:p>
            <a:r>
              <a:rPr lang="en-US" sz="5400"/>
              <a:t>Problem Formulation</a:t>
            </a:r>
          </a:p>
        </p:txBody>
      </p:sp>
      <p:sp>
        <p:nvSpPr>
          <p:cNvPr id="1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72493" y="2071316"/>
            <a:ext cx="6713552" cy="4119172"/>
          </a:xfrm>
        </p:spPr>
        <p:txBody>
          <a:bodyPr anchor="t">
            <a:normAutofit/>
          </a:bodyPr>
          <a:lstStyle/>
          <a:p>
            <a:pPr marL="0" indent="0">
              <a:buNone/>
            </a:pPr>
            <a:r>
              <a:rPr lang="en-GB" sz="1400" dirty="0"/>
              <a:t>The need for the project "Developing AI-Based Solutions for Voice-Based Medical Diagnosis and Monitoring" arises from several critical factors that intersect the domains of healthcare, technology, and patient well-being. The project addresses significant gaps and challenges within the current healthcare landscape, offering innovative solutions to improve medical diagnosis and patient monitoring. The following points highlight the key reasons that underscore the necessity of this project:</a:t>
            </a:r>
          </a:p>
          <a:p>
            <a:pPr marL="0" indent="0">
              <a:buNone/>
            </a:pPr>
            <a:endParaRPr lang="en-GB" sz="1400" dirty="0"/>
          </a:p>
          <a:p>
            <a:pPr marL="0" indent="0">
              <a:buNone/>
            </a:pPr>
            <a:r>
              <a:rPr lang="en-GB" sz="1400" dirty="0"/>
              <a:t>1. Early Detection and Prevention: Timely detection of medical conditions is essential for effective treatment and improved patient outcomes. Voice analysis has shown potential in identifying subtle changes in vocal patterns that could be indicative of various diseases at an early stage. Developing AI-based solutions for voice-based medical diagnosis would enable early detection and intervention, leading to better prognosis and reduced healthcare costs.</a:t>
            </a:r>
          </a:p>
          <a:p>
            <a:pPr marL="0" indent="0">
              <a:buNone/>
            </a:pPr>
            <a:endParaRPr lang="en-GB" sz="1400" dirty="0"/>
          </a:p>
          <a:p>
            <a:pPr marL="0" indent="0">
              <a:buNone/>
            </a:pPr>
            <a:r>
              <a:rPr lang="en-GB" sz="1400" dirty="0"/>
              <a:t>2. Continuous Monitoring: Some medical conditions require continuous monitoring to track disease progression, treatment efficacy, and potential relapses. AI-driven voice analysis allows for continuous and longitudinal monitoring without the need for frequent clinical visits, enhancing patient comfort and compliance.</a:t>
            </a:r>
          </a:p>
          <a:p>
            <a:pPr marL="0" indent="0">
              <a:buNone/>
            </a:pPr>
            <a:endParaRPr lang="en-US" sz="1400" dirty="0"/>
          </a:p>
        </p:txBody>
      </p:sp>
      <p:pic>
        <p:nvPicPr>
          <p:cNvPr id="5" name="Picture 4">
            <a:extLst>
              <a:ext uri="{FF2B5EF4-FFF2-40B4-BE49-F238E27FC236}">
                <a16:creationId xmlns:a16="http://schemas.microsoft.com/office/drawing/2014/main" id="{C492B516-2A26-523D-D798-AEE6F699E35D}"/>
              </a:ext>
            </a:extLst>
          </p:cNvPr>
          <p:cNvPicPr>
            <a:picLocks noChangeAspect="1"/>
          </p:cNvPicPr>
          <p:nvPr/>
        </p:nvPicPr>
        <p:blipFill rotWithShape="1">
          <a:blip r:embed="rId2"/>
          <a:srcRect r="3792" b="-3"/>
          <a:stretch/>
        </p:blipFill>
        <p:spPr>
          <a:xfrm>
            <a:off x="7675658" y="2093976"/>
            <a:ext cx="3941064" cy="4096512"/>
          </a:xfrm>
          <a:prstGeom prst="rect">
            <a:avLst/>
          </a:prstGeom>
        </p:spPr>
      </p:pic>
      <p:sp>
        <p:nvSpPr>
          <p:cNvPr id="4" name="Slide Number Placeholder 3"/>
          <p:cNvSpPr>
            <a:spLocks noGrp="1"/>
          </p:cNvSpPr>
          <p:nvPr>
            <p:ph type="sldNum" sz="quarter" idx="12"/>
          </p:nvPr>
        </p:nvSpPr>
        <p:spPr>
          <a:xfrm>
            <a:off x="8610600" y="6356350"/>
            <a:ext cx="2743200" cy="365125"/>
          </a:xfrm>
        </p:spPr>
        <p:txBody>
          <a:bodyPr>
            <a:normAutofit/>
          </a:bodyPr>
          <a:lstStyle/>
          <a:p>
            <a:pPr>
              <a:spcAft>
                <a:spcPts val="600"/>
              </a:spcAft>
            </a:pPr>
            <a:fld id="{BDCDBBEF-AA6C-4BA6-85B2-A17D7F280E38}" type="slidenum">
              <a:rPr lang="en-US" smtClean="0"/>
              <a:pPr>
                <a:spcAft>
                  <a:spcPts val="600"/>
                </a:spcAft>
              </a:pPr>
              <a:t>8</a:t>
            </a:fld>
            <a:endParaRPr lang="en-US"/>
          </a:p>
        </p:txBody>
      </p:sp>
    </p:spTree>
    <p:extLst>
      <p:ext uri="{BB962C8B-B14F-4D97-AF65-F5344CB8AC3E}">
        <p14:creationId xmlns:p14="http://schemas.microsoft.com/office/powerpoint/2010/main" val="4093034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6">
            <a:extLst>
              <a:ext uri="{FF2B5EF4-FFF2-40B4-BE49-F238E27FC236}">
                <a16:creationId xmlns:a16="http://schemas.microsoft.com/office/drawing/2014/main" id="{A6D37EE4-EA1B-46EE-A54B-5233C63C96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2493" y="238539"/>
            <a:ext cx="11047013" cy="1434415"/>
          </a:xfrm>
        </p:spPr>
        <p:txBody>
          <a:bodyPr anchor="b">
            <a:normAutofit/>
          </a:bodyPr>
          <a:lstStyle/>
          <a:p>
            <a:r>
              <a:rPr lang="en-US" sz="5400"/>
              <a:t>Problem Formulation</a:t>
            </a:r>
          </a:p>
        </p:txBody>
      </p:sp>
      <p:sp>
        <p:nvSpPr>
          <p:cNvPr id="22" name="sketch line">
            <a:extLst>
              <a:ext uri="{FF2B5EF4-FFF2-40B4-BE49-F238E27FC236}">
                <a16:creationId xmlns:a16="http://schemas.microsoft.com/office/drawing/2014/main" id="{927D5270-6648-4CC1-8F78-48BE299CA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767709"/>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hone with a stethoscope around it&#10;&#10;Description automatically generated">
            <a:extLst>
              <a:ext uri="{FF2B5EF4-FFF2-40B4-BE49-F238E27FC236}">
                <a16:creationId xmlns:a16="http://schemas.microsoft.com/office/drawing/2014/main" id="{D7AADF7B-708B-38CA-6A80-5DD78ECDF6AA}"/>
              </a:ext>
            </a:extLst>
          </p:cNvPr>
          <p:cNvPicPr>
            <a:picLocks noChangeAspect="1"/>
          </p:cNvPicPr>
          <p:nvPr/>
        </p:nvPicPr>
        <p:blipFill rotWithShape="1">
          <a:blip r:embed="rId2"/>
          <a:srcRect b="1866"/>
          <a:stretch/>
        </p:blipFill>
        <p:spPr>
          <a:xfrm>
            <a:off x="572492" y="2002056"/>
            <a:ext cx="3943849" cy="4184060"/>
          </a:xfrm>
          <a:custGeom>
            <a:avLst/>
            <a:gdLst/>
            <a:ahLst/>
            <a:cxnLst/>
            <a:rect l="l" t="t" r="r" b="b"/>
            <a:pathLst>
              <a:path w="3807743" h="6307845">
                <a:moveTo>
                  <a:pt x="723201" y="386"/>
                </a:moveTo>
                <a:cubicBezTo>
                  <a:pt x="853884" y="-4204"/>
                  <a:pt x="1013493" y="33912"/>
                  <a:pt x="1176100" y="22622"/>
                </a:cubicBezTo>
                <a:cubicBezTo>
                  <a:pt x="1230302" y="18859"/>
                  <a:pt x="1281736" y="20622"/>
                  <a:pt x="1331852" y="24473"/>
                </a:cubicBezTo>
                <a:lnTo>
                  <a:pt x="1439547" y="34944"/>
                </a:lnTo>
                <a:lnTo>
                  <a:pt x="1484197" y="36226"/>
                </a:lnTo>
                <a:cubicBezTo>
                  <a:pt x="1535166" y="35421"/>
                  <a:pt x="1586369" y="31625"/>
                  <a:pt x="1636625" y="22622"/>
                </a:cubicBezTo>
                <a:cubicBezTo>
                  <a:pt x="1686882" y="13619"/>
                  <a:pt x="1729837" y="10653"/>
                  <a:pt x="1768740" y="10885"/>
                </a:cubicBezTo>
                <a:lnTo>
                  <a:pt x="1829538" y="15086"/>
                </a:lnTo>
                <a:lnTo>
                  <a:pt x="1869968" y="7996"/>
                </a:lnTo>
                <a:cubicBezTo>
                  <a:pt x="1953577" y="-31"/>
                  <a:pt x="2036989" y="9808"/>
                  <a:pt x="2112925" y="20118"/>
                </a:cubicBezTo>
                <a:lnTo>
                  <a:pt x="2119331" y="20977"/>
                </a:lnTo>
                <a:lnTo>
                  <a:pt x="2221855" y="13374"/>
                </a:lnTo>
                <a:cubicBezTo>
                  <a:pt x="2261207" y="12845"/>
                  <a:pt x="2298379" y="14359"/>
                  <a:pt x="2333484" y="16393"/>
                </a:cubicBezTo>
                <a:lnTo>
                  <a:pt x="2372613" y="18812"/>
                </a:lnTo>
                <a:lnTo>
                  <a:pt x="2404945" y="9387"/>
                </a:lnTo>
                <a:cubicBezTo>
                  <a:pt x="2452532" y="1754"/>
                  <a:pt x="2506192" y="9333"/>
                  <a:pt x="2561622" y="17814"/>
                </a:cubicBezTo>
                <a:lnTo>
                  <a:pt x="2583950" y="20591"/>
                </a:lnTo>
                <a:lnTo>
                  <a:pt x="2643527" y="20319"/>
                </a:lnTo>
                <a:cubicBezTo>
                  <a:pt x="2669677" y="20426"/>
                  <a:pt x="2697963" y="20717"/>
                  <a:pt x="2727392" y="21103"/>
                </a:cubicBezTo>
                <a:lnTo>
                  <a:pt x="2786908" y="21989"/>
                </a:lnTo>
                <a:lnTo>
                  <a:pt x="2846459" y="13267"/>
                </a:lnTo>
                <a:cubicBezTo>
                  <a:pt x="2896401" y="10176"/>
                  <a:pt x="2960607" y="12733"/>
                  <a:pt x="3036361" y="17072"/>
                </a:cubicBezTo>
                <a:lnTo>
                  <a:pt x="3129100" y="22671"/>
                </a:lnTo>
                <a:lnTo>
                  <a:pt x="3130653" y="22622"/>
                </a:lnTo>
                <a:cubicBezTo>
                  <a:pt x="3178874" y="19804"/>
                  <a:pt x="3260845" y="26231"/>
                  <a:pt x="3352422" y="32691"/>
                </a:cubicBezTo>
                <a:lnTo>
                  <a:pt x="3362608" y="33356"/>
                </a:lnTo>
                <a:lnTo>
                  <a:pt x="3446036" y="35579"/>
                </a:lnTo>
                <a:cubicBezTo>
                  <a:pt x="3550323" y="36566"/>
                  <a:pt x="3662083" y="33535"/>
                  <a:pt x="3778601" y="22622"/>
                </a:cubicBezTo>
                <a:cubicBezTo>
                  <a:pt x="3793981" y="243672"/>
                  <a:pt x="3764152" y="318695"/>
                  <a:pt x="3778601" y="467157"/>
                </a:cubicBezTo>
                <a:cubicBezTo>
                  <a:pt x="3790077" y="557563"/>
                  <a:pt x="3783697" y="684218"/>
                  <a:pt x="3777639" y="811856"/>
                </a:cubicBezTo>
                <a:lnTo>
                  <a:pt x="3773760" y="922625"/>
                </a:lnTo>
                <a:lnTo>
                  <a:pt x="3778601" y="974384"/>
                </a:lnTo>
                <a:cubicBezTo>
                  <a:pt x="3785784" y="1003717"/>
                  <a:pt x="3785160" y="1041120"/>
                  <a:pt x="3781239" y="1085904"/>
                </a:cubicBezTo>
                <a:lnTo>
                  <a:pt x="3776107" y="1132519"/>
                </a:lnTo>
                <a:lnTo>
                  <a:pt x="3778601" y="1162456"/>
                </a:lnTo>
                <a:cubicBezTo>
                  <a:pt x="3791360" y="1256797"/>
                  <a:pt x="3774958" y="1367020"/>
                  <a:pt x="3763568" y="1469787"/>
                </a:cubicBezTo>
                <a:lnTo>
                  <a:pt x="3758806" y="1520515"/>
                </a:lnTo>
                <a:lnTo>
                  <a:pt x="3760417" y="1549437"/>
                </a:lnTo>
                <a:cubicBezTo>
                  <a:pt x="3764298" y="1588133"/>
                  <a:pt x="3770171" y="1628243"/>
                  <a:pt x="3778601" y="1669683"/>
                </a:cubicBezTo>
                <a:cubicBezTo>
                  <a:pt x="3846039" y="2001203"/>
                  <a:pt x="3774784" y="2142285"/>
                  <a:pt x="3778601" y="2364982"/>
                </a:cubicBezTo>
                <a:lnTo>
                  <a:pt x="3776565" y="2406088"/>
                </a:lnTo>
                <a:lnTo>
                  <a:pt x="3778601" y="2427673"/>
                </a:lnTo>
                <a:cubicBezTo>
                  <a:pt x="3821357" y="2695960"/>
                  <a:pt x="3735684" y="2699438"/>
                  <a:pt x="3778601" y="2809517"/>
                </a:cubicBezTo>
                <a:cubicBezTo>
                  <a:pt x="3789330" y="2837037"/>
                  <a:pt x="3791666" y="2872927"/>
                  <a:pt x="3789892" y="2914654"/>
                </a:cubicBezTo>
                <a:lnTo>
                  <a:pt x="3784971" y="2966248"/>
                </a:lnTo>
                <a:lnTo>
                  <a:pt x="3796722" y="3024078"/>
                </a:lnTo>
                <a:cubicBezTo>
                  <a:pt x="3809238" y="3115139"/>
                  <a:pt x="3806232" y="3210898"/>
                  <a:pt x="3799338" y="3302850"/>
                </a:cubicBezTo>
                <a:lnTo>
                  <a:pt x="3787405" y="3438354"/>
                </a:lnTo>
                <a:lnTo>
                  <a:pt x="3790719" y="3460532"/>
                </a:lnTo>
                <a:cubicBezTo>
                  <a:pt x="3797323" y="3541872"/>
                  <a:pt x="3789007" y="3624193"/>
                  <a:pt x="3780361" y="3709762"/>
                </a:cubicBezTo>
                <a:lnTo>
                  <a:pt x="3780169" y="3712283"/>
                </a:lnTo>
                <a:lnTo>
                  <a:pt x="3781239" y="3768266"/>
                </a:lnTo>
                <a:cubicBezTo>
                  <a:pt x="3780994" y="3815588"/>
                  <a:pt x="3779902" y="3863939"/>
                  <a:pt x="3778794" y="3912511"/>
                </a:cubicBezTo>
                <a:lnTo>
                  <a:pt x="3776324" y="4054010"/>
                </a:lnTo>
                <a:lnTo>
                  <a:pt x="3778601" y="4074733"/>
                </a:lnTo>
                <a:cubicBezTo>
                  <a:pt x="3822365" y="4336760"/>
                  <a:pt x="3765189" y="4482586"/>
                  <a:pt x="3778601" y="4644650"/>
                </a:cubicBezTo>
                <a:cubicBezTo>
                  <a:pt x="3781954" y="4685166"/>
                  <a:pt x="3782850" y="4718916"/>
                  <a:pt x="3782504" y="4749344"/>
                </a:cubicBezTo>
                <a:lnTo>
                  <a:pt x="3780512" y="4796832"/>
                </a:lnTo>
                <a:lnTo>
                  <a:pt x="3786260" y="4877451"/>
                </a:lnTo>
                <a:cubicBezTo>
                  <a:pt x="3786165" y="4918212"/>
                  <a:pt x="3784020" y="4964155"/>
                  <a:pt x="3781623" y="5015963"/>
                </a:cubicBezTo>
                <a:lnTo>
                  <a:pt x="3779076" y="5087925"/>
                </a:lnTo>
                <a:lnTo>
                  <a:pt x="3779599" y="5155456"/>
                </a:lnTo>
                <a:lnTo>
                  <a:pt x="3775907" y="5219073"/>
                </a:lnTo>
                <a:lnTo>
                  <a:pt x="3778601" y="5402640"/>
                </a:lnTo>
                <a:cubicBezTo>
                  <a:pt x="3780494" y="5441637"/>
                  <a:pt x="3781680" y="5475146"/>
                  <a:pt x="3782335" y="5504141"/>
                </a:cubicBezTo>
                <a:lnTo>
                  <a:pt x="3782798" y="5566951"/>
                </a:lnTo>
                <a:lnTo>
                  <a:pt x="3786885" y="5599303"/>
                </a:lnTo>
                <a:cubicBezTo>
                  <a:pt x="3799534" y="5776838"/>
                  <a:pt x="3769350" y="6111156"/>
                  <a:pt x="3778601" y="6291711"/>
                </a:cubicBezTo>
                <a:cubicBezTo>
                  <a:pt x="3687392" y="6306733"/>
                  <a:pt x="3632350" y="6304889"/>
                  <a:pt x="3574752" y="6300212"/>
                </a:cubicBezTo>
                <a:lnTo>
                  <a:pt x="3545837" y="6297718"/>
                </a:lnTo>
                <a:lnTo>
                  <a:pt x="3527963" y="6296834"/>
                </a:lnTo>
                <a:cubicBezTo>
                  <a:pt x="3482151" y="6294419"/>
                  <a:pt x="3430025" y="6291672"/>
                  <a:pt x="3355561" y="6291711"/>
                </a:cubicBezTo>
                <a:cubicBezTo>
                  <a:pt x="3304843" y="6293555"/>
                  <a:pt x="3262749" y="6292377"/>
                  <a:pt x="3225711" y="6290098"/>
                </a:cubicBezTo>
                <a:lnTo>
                  <a:pt x="3218247" y="6289525"/>
                </a:lnTo>
                <a:lnTo>
                  <a:pt x="3198550" y="6289212"/>
                </a:lnTo>
                <a:cubicBezTo>
                  <a:pt x="3144315" y="6287803"/>
                  <a:pt x="3088976" y="6286105"/>
                  <a:pt x="3034921" y="6284968"/>
                </a:cubicBezTo>
                <a:lnTo>
                  <a:pt x="2973802" y="6284626"/>
                </a:lnTo>
                <a:lnTo>
                  <a:pt x="2932520" y="6291711"/>
                </a:lnTo>
                <a:cubicBezTo>
                  <a:pt x="2893699" y="6300111"/>
                  <a:pt x="2847670" y="6301992"/>
                  <a:pt x="2797581" y="6300669"/>
                </a:cubicBezTo>
                <a:lnTo>
                  <a:pt x="2672392" y="6292599"/>
                </a:lnTo>
                <a:lnTo>
                  <a:pt x="2629726" y="6293120"/>
                </a:lnTo>
                <a:lnTo>
                  <a:pt x="2540544" y="6284698"/>
                </a:lnTo>
                <a:lnTo>
                  <a:pt x="2473475" y="6280786"/>
                </a:lnTo>
                <a:cubicBezTo>
                  <a:pt x="2419724" y="6279900"/>
                  <a:pt x="2368202" y="6282437"/>
                  <a:pt x="2322057" y="6291711"/>
                </a:cubicBezTo>
                <a:cubicBezTo>
                  <a:pt x="2275912" y="6300985"/>
                  <a:pt x="2236301" y="6305003"/>
                  <a:pt x="2199195" y="6305968"/>
                </a:cubicBezTo>
                <a:lnTo>
                  <a:pt x="2094190" y="6302012"/>
                </a:lnTo>
                <a:lnTo>
                  <a:pt x="2029724" y="6307766"/>
                </a:lnTo>
                <a:cubicBezTo>
                  <a:pt x="1971866" y="6308389"/>
                  <a:pt x="1916420" y="6305265"/>
                  <a:pt x="1864312" y="6301339"/>
                </a:cubicBezTo>
                <a:lnTo>
                  <a:pt x="1761307" y="6293375"/>
                </a:lnTo>
                <a:lnTo>
                  <a:pt x="1745972" y="6293782"/>
                </a:lnTo>
                <a:cubicBezTo>
                  <a:pt x="1699734" y="6294177"/>
                  <a:pt x="1664143" y="6292827"/>
                  <a:pt x="1633352" y="6291083"/>
                </a:cubicBezTo>
                <a:lnTo>
                  <a:pt x="1621369" y="6290324"/>
                </a:lnTo>
                <a:lnTo>
                  <a:pt x="1599140" y="6291711"/>
                </a:lnTo>
                <a:cubicBezTo>
                  <a:pt x="1564093" y="6296354"/>
                  <a:pt x="1527169" y="6296254"/>
                  <a:pt x="1488567" y="6294097"/>
                </a:cubicBezTo>
                <a:lnTo>
                  <a:pt x="1429716" y="6289243"/>
                </a:lnTo>
                <a:lnTo>
                  <a:pt x="1401008" y="6291711"/>
                </a:lnTo>
                <a:cubicBezTo>
                  <a:pt x="1314301" y="6301163"/>
                  <a:pt x="1222976" y="6299856"/>
                  <a:pt x="1127367" y="6296839"/>
                </a:cubicBezTo>
                <a:lnTo>
                  <a:pt x="1062601" y="6295730"/>
                </a:lnTo>
                <a:lnTo>
                  <a:pt x="964991" y="6305909"/>
                </a:lnTo>
                <a:cubicBezTo>
                  <a:pt x="833250" y="6307778"/>
                  <a:pt x="714190" y="6280255"/>
                  <a:pt x="603122" y="6291711"/>
                </a:cubicBezTo>
                <a:cubicBezTo>
                  <a:pt x="455032" y="6306986"/>
                  <a:pt x="261206" y="6260346"/>
                  <a:pt x="30143" y="6291711"/>
                </a:cubicBezTo>
                <a:cubicBezTo>
                  <a:pt x="-1198" y="6167281"/>
                  <a:pt x="7291" y="6044138"/>
                  <a:pt x="19371" y="5934598"/>
                </a:cubicBezTo>
                <a:lnTo>
                  <a:pt x="33559" y="5801663"/>
                </a:lnTo>
                <a:lnTo>
                  <a:pt x="30143" y="5784485"/>
                </a:lnTo>
                <a:cubicBezTo>
                  <a:pt x="7257" y="5691455"/>
                  <a:pt x="7506" y="5585492"/>
                  <a:pt x="13352" y="5476692"/>
                </a:cubicBezTo>
                <a:lnTo>
                  <a:pt x="21882" y="5346809"/>
                </a:lnTo>
                <a:lnTo>
                  <a:pt x="22064" y="5339439"/>
                </a:lnTo>
                <a:lnTo>
                  <a:pt x="29601" y="5166357"/>
                </a:lnTo>
                <a:lnTo>
                  <a:pt x="30143" y="5151877"/>
                </a:lnTo>
                <a:cubicBezTo>
                  <a:pt x="30018" y="5125783"/>
                  <a:pt x="30111" y="5102484"/>
                  <a:pt x="30346" y="5081409"/>
                </a:cubicBezTo>
                <a:lnTo>
                  <a:pt x="30433" y="5076663"/>
                </a:lnTo>
                <a:lnTo>
                  <a:pt x="30143" y="4963804"/>
                </a:lnTo>
                <a:cubicBezTo>
                  <a:pt x="27040" y="4910138"/>
                  <a:pt x="27067" y="4856021"/>
                  <a:pt x="28459" y="4800989"/>
                </a:cubicBezTo>
                <a:lnTo>
                  <a:pt x="30399" y="4750796"/>
                </a:lnTo>
                <a:lnTo>
                  <a:pt x="31514" y="4666872"/>
                </a:lnTo>
                <a:lnTo>
                  <a:pt x="34697" y="4639551"/>
                </a:lnTo>
                <a:lnTo>
                  <a:pt x="34963" y="4632686"/>
                </a:lnTo>
                <a:cubicBezTo>
                  <a:pt x="37318" y="4575362"/>
                  <a:pt x="39271" y="4516661"/>
                  <a:pt x="39056" y="4456118"/>
                </a:cubicBezTo>
                <a:lnTo>
                  <a:pt x="36996" y="4412759"/>
                </a:lnTo>
                <a:lnTo>
                  <a:pt x="30143" y="4388188"/>
                </a:lnTo>
                <a:cubicBezTo>
                  <a:pt x="7389" y="4328002"/>
                  <a:pt x="11492" y="4256950"/>
                  <a:pt x="19232" y="4188739"/>
                </a:cubicBezTo>
                <a:lnTo>
                  <a:pt x="23985" y="4147809"/>
                </a:lnTo>
                <a:lnTo>
                  <a:pt x="23690" y="4087290"/>
                </a:lnTo>
                <a:lnTo>
                  <a:pt x="29097" y="3984687"/>
                </a:lnTo>
                <a:lnTo>
                  <a:pt x="28035" y="3962690"/>
                </a:lnTo>
                <a:cubicBezTo>
                  <a:pt x="28525" y="3945828"/>
                  <a:pt x="30052" y="3926691"/>
                  <a:pt x="32148" y="3905387"/>
                </a:cubicBezTo>
                <a:lnTo>
                  <a:pt x="34754" y="3881032"/>
                </a:lnTo>
                <a:lnTo>
                  <a:pt x="39206" y="3802233"/>
                </a:lnTo>
                <a:cubicBezTo>
                  <a:pt x="39778" y="3763353"/>
                  <a:pt x="37619" y="3728800"/>
                  <a:pt x="30143" y="3698588"/>
                </a:cubicBezTo>
                <a:cubicBezTo>
                  <a:pt x="7714" y="3607954"/>
                  <a:pt x="33117" y="3482508"/>
                  <a:pt x="36579" y="3365983"/>
                </a:cubicBezTo>
                <a:lnTo>
                  <a:pt x="36510" y="3356621"/>
                </a:lnTo>
                <a:lnTo>
                  <a:pt x="30143" y="3311044"/>
                </a:lnTo>
                <a:cubicBezTo>
                  <a:pt x="14271" y="3224157"/>
                  <a:pt x="11445" y="3149243"/>
                  <a:pt x="14856" y="3082749"/>
                </a:cubicBezTo>
                <a:lnTo>
                  <a:pt x="22229" y="3005366"/>
                </a:lnTo>
                <a:lnTo>
                  <a:pt x="27244" y="2895198"/>
                </a:lnTo>
                <a:cubicBezTo>
                  <a:pt x="29143" y="2848776"/>
                  <a:pt x="30527" y="2799531"/>
                  <a:pt x="30143" y="2746826"/>
                </a:cubicBezTo>
                <a:lnTo>
                  <a:pt x="36784" y="2638240"/>
                </a:lnTo>
                <a:lnTo>
                  <a:pt x="30143" y="2615745"/>
                </a:lnTo>
                <a:cubicBezTo>
                  <a:pt x="-20952" y="2495890"/>
                  <a:pt x="17898" y="2340273"/>
                  <a:pt x="37923" y="2201958"/>
                </a:cubicBezTo>
                <a:lnTo>
                  <a:pt x="42734" y="2158379"/>
                </a:lnTo>
                <a:lnTo>
                  <a:pt x="30143" y="2114218"/>
                </a:lnTo>
                <a:cubicBezTo>
                  <a:pt x="2269" y="2040950"/>
                  <a:pt x="-2735" y="1972014"/>
                  <a:pt x="1162" y="1906697"/>
                </a:cubicBezTo>
                <a:lnTo>
                  <a:pt x="6289" y="1854885"/>
                </a:lnTo>
                <a:lnTo>
                  <a:pt x="8053" y="1809168"/>
                </a:lnTo>
                <a:cubicBezTo>
                  <a:pt x="9832" y="1790244"/>
                  <a:pt x="12470" y="1771472"/>
                  <a:pt x="15415" y="1752867"/>
                </a:cubicBezTo>
                <a:lnTo>
                  <a:pt x="30925" y="1652561"/>
                </a:lnTo>
                <a:lnTo>
                  <a:pt x="30143" y="1606992"/>
                </a:lnTo>
                <a:cubicBezTo>
                  <a:pt x="28397" y="1588584"/>
                  <a:pt x="27931" y="1568665"/>
                  <a:pt x="28348" y="1547550"/>
                </a:cubicBezTo>
                <a:lnTo>
                  <a:pt x="29206" y="1531212"/>
                </a:lnTo>
                <a:lnTo>
                  <a:pt x="23637" y="1487282"/>
                </a:lnTo>
                <a:cubicBezTo>
                  <a:pt x="16479" y="1367166"/>
                  <a:pt x="59638" y="1246041"/>
                  <a:pt x="30143" y="1156757"/>
                </a:cubicBezTo>
                <a:cubicBezTo>
                  <a:pt x="21716" y="1131248"/>
                  <a:pt x="18318" y="1090735"/>
                  <a:pt x="17757" y="1041370"/>
                </a:cubicBezTo>
                <a:lnTo>
                  <a:pt x="18463" y="985697"/>
                </a:lnTo>
                <a:lnTo>
                  <a:pt x="16239" y="975915"/>
                </a:lnTo>
                <a:cubicBezTo>
                  <a:pt x="13541" y="957312"/>
                  <a:pt x="12597" y="940330"/>
                  <a:pt x="12862" y="924477"/>
                </a:cubicBezTo>
                <a:lnTo>
                  <a:pt x="23640" y="845857"/>
                </a:lnTo>
                <a:lnTo>
                  <a:pt x="30907" y="688163"/>
                </a:lnTo>
                <a:lnTo>
                  <a:pt x="31375" y="662715"/>
                </a:lnTo>
                <a:lnTo>
                  <a:pt x="30143" y="655230"/>
                </a:lnTo>
                <a:cubicBezTo>
                  <a:pt x="20345" y="615334"/>
                  <a:pt x="17924" y="569960"/>
                  <a:pt x="19185" y="520814"/>
                </a:cubicBezTo>
                <a:lnTo>
                  <a:pt x="26662" y="415314"/>
                </a:lnTo>
                <a:lnTo>
                  <a:pt x="25635" y="383217"/>
                </a:lnTo>
                <a:cubicBezTo>
                  <a:pt x="25461" y="243905"/>
                  <a:pt x="35455" y="113017"/>
                  <a:pt x="30143" y="22622"/>
                </a:cubicBezTo>
                <a:cubicBezTo>
                  <a:pt x="90096" y="13526"/>
                  <a:pt x="146841" y="12585"/>
                  <a:pt x="200495" y="15390"/>
                </a:cubicBezTo>
                <a:lnTo>
                  <a:pt x="324102" y="27794"/>
                </a:lnTo>
                <a:lnTo>
                  <a:pt x="329634" y="27979"/>
                </a:lnTo>
                <a:cubicBezTo>
                  <a:pt x="398332" y="30204"/>
                  <a:pt x="468106" y="31425"/>
                  <a:pt x="551798" y="27886"/>
                </a:cubicBezTo>
                <a:lnTo>
                  <a:pt x="592464" y="25476"/>
                </a:lnTo>
                <a:lnTo>
                  <a:pt x="603122" y="22622"/>
                </a:lnTo>
                <a:cubicBezTo>
                  <a:pt x="639294" y="8191"/>
                  <a:pt x="679641" y="1916"/>
                  <a:pt x="723201" y="386"/>
                </a:cubicBezTo>
                <a:close/>
              </a:path>
            </a:pathLst>
          </a:custGeom>
        </p:spPr>
      </p:pic>
      <p:sp>
        <p:nvSpPr>
          <p:cNvPr id="3" name="Content Placeholder 2"/>
          <p:cNvSpPr>
            <a:spLocks noGrp="1"/>
          </p:cNvSpPr>
          <p:nvPr>
            <p:ph idx="1"/>
          </p:nvPr>
        </p:nvSpPr>
        <p:spPr>
          <a:xfrm>
            <a:off x="4905955" y="2071316"/>
            <a:ext cx="6713552" cy="4114800"/>
          </a:xfrm>
        </p:spPr>
        <p:txBody>
          <a:bodyPr anchor="t">
            <a:normAutofit/>
          </a:bodyPr>
          <a:lstStyle/>
          <a:p>
            <a:pPr marL="0" indent="0">
              <a:buNone/>
            </a:pPr>
            <a:r>
              <a:rPr lang="en-GB" sz="1400"/>
              <a:t>3. Complementary Diagnostic Tool: Voice analysis can complement existing diagnostic methods. It can be used as an additional tool to confirm or refine diagnoses based on other medical tests, enhancing the accuracy of medical assessments.</a:t>
            </a:r>
          </a:p>
          <a:p>
            <a:pPr marL="0" indent="0">
              <a:buNone/>
            </a:pPr>
            <a:r>
              <a:rPr lang="en-US" sz="1400"/>
              <a:t>4. </a:t>
            </a:r>
            <a:r>
              <a:rPr lang="en-GB" sz="1400"/>
              <a:t>Improved Mental Health Monitoring: Voice analysis can extend beyond physical health to mental health. Changes in voice characteristics can reflect emotional states, potentially aiding in the identification and management of mental health disorders.</a:t>
            </a:r>
          </a:p>
          <a:p>
            <a:pPr marL="0" indent="0">
              <a:buNone/>
            </a:pPr>
            <a:r>
              <a:rPr lang="en-GB" sz="1400"/>
              <a:t>5. Technological Advancements: Rapid advancements in AI, machine learning, and voice analysis technologies have made it possible to extract intricate information from vocal patterns. Leveraging these technologies for medical purposes is a natural progression that can greatly benefit healthcare.</a:t>
            </a:r>
          </a:p>
          <a:p>
            <a:pPr marL="0" indent="0">
              <a:buNone/>
            </a:pPr>
            <a:r>
              <a:rPr lang="en-GB" sz="1400"/>
              <a:t>In conclusion, the project to develop AI-based solutions for voice-based medical diagnosis and monitoring addresses the pressing need for more accessible, efficient, and accurate diagnostic tools in healthcare. By tapping into the unique information encoded in our voices, these solutions have the potential to transform the way medical conditions are detected, diagnosed, and managed, ultimately improving patient outcomes and revolutionizing healthcare practices</a:t>
            </a:r>
            <a:endParaRPr lang="en-US" sz="1400" dirty="0"/>
          </a:p>
        </p:txBody>
      </p:sp>
      <p:sp>
        <p:nvSpPr>
          <p:cNvPr id="4" name="Slide Number Placeholder 3"/>
          <p:cNvSpPr>
            <a:spLocks noGrp="1"/>
          </p:cNvSpPr>
          <p:nvPr>
            <p:ph type="sldNum" sz="quarter" idx="12"/>
          </p:nvPr>
        </p:nvSpPr>
        <p:spPr>
          <a:xfrm>
            <a:off x="8610600" y="6356350"/>
            <a:ext cx="2743200" cy="365125"/>
          </a:xfrm>
        </p:spPr>
        <p:txBody>
          <a:bodyPr>
            <a:normAutofit/>
          </a:bodyPr>
          <a:lstStyle/>
          <a:p>
            <a:pPr>
              <a:spcAft>
                <a:spcPts val="600"/>
              </a:spcAft>
            </a:pPr>
            <a:fld id="{BDCDBBEF-AA6C-4BA6-85B2-A17D7F280E38}" type="slidenum">
              <a:rPr lang="en-US" smtClean="0"/>
              <a:pPr>
                <a:spcAft>
                  <a:spcPts val="600"/>
                </a:spcAft>
              </a:pPr>
              <a:t>9</a:t>
            </a:fld>
            <a:endParaRPr lang="en-US"/>
          </a:p>
        </p:txBody>
      </p:sp>
    </p:spTree>
    <p:extLst>
      <p:ext uri="{BB962C8B-B14F-4D97-AF65-F5344CB8AC3E}">
        <p14:creationId xmlns:p14="http://schemas.microsoft.com/office/powerpoint/2010/main" val="2759625663"/>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6158</TotalTime>
  <Words>2998</Words>
  <Application>Microsoft Office PowerPoint</Application>
  <PresentationFormat>Widescreen</PresentationFormat>
  <Paragraphs>144</Paragraphs>
  <Slides>19</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19</vt:i4>
      </vt:variant>
    </vt:vector>
  </HeadingPairs>
  <TitlesOfParts>
    <vt:vector size="29" baseType="lpstr">
      <vt:lpstr>Arial</vt:lpstr>
      <vt:lpstr>Calibri</vt:lpstr>
      <vt:lpstr>Calibri Light</vt:lpstr>
      <vt:lpstr>Casper</vt:lpstr>
      <vt:lpstr>Raleway ExtraBold</vt:lpstr>
      <vt:lpstr>Roboto</vt:lpstr>
      <vt:lpstr>Times New Roman</vt:lpstr>
      <vt:lpstr>1_Office Theme</vt:lpstr>
      <vt:lpstr>2_Office Theme</vt:lpstr>
      <vt:lpstr>Contents Slide Master</vt:lpstr>
      <vt:lpstr>PowerPoint Presentation</vt:lpstr>
      <vt:lpstr>Outline</vt:lpstr>
      <vt:lpstr>Introduction to Project</vt:lpstr>
      <vt:lpstr>Introduction to Project</vt:lpstr>
      <vt:lpstr>Introduction to Project</vt:lpstr>
      <vt:lpstr>Introduction to Project</vt:lpstr>
      <vt:lpstr>Introduction to Project</vt:lpstr>
      <vt:lpstr>Problem Formulation</vt:lpstr>
      <vt:lpstr>Problem Formulation</vt:lpstr>
      <vt:lpstr>Objectives of the Work</vt:lpstr>
      <vt:lpstr>Methodology used</vt:lpstr>
      <vt:lpstr>Results and Outputs</vt:lpstr>
      <vt:lpstr>Conclusion</vt:lpstr>
      <vt:lpstr>Future Scope</vt:lpstr>
      <vt:lpstr>References</vt:lpstr>
      <vt:lpstr>References</vt:lpstr>
      <vt:lpstr>References</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Ayushi Kaushik</cp:lastModifiedBy>
  <cp:revision>495</cp:revision>
  <dcterms:created xsi:type="dcterms:W3CDTF">2019-01-09T10:33:58Z</dcterms:created>
  <dcterms:modified xsi:type="dcterms:W3CDTF">2023-11-29T21:42:46Z</dcterms:modified>
</cp:coreProperties>
</file>