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3" r:id="rId8"/>
    <p:sldId id="264" r:id="rId9"/>
    <p:sldId id="265" r:id="rId10"/>
    <p:sldId id="266" r:id="rId11"/>
    <p:sldId id="279" r:id="rId12"/>
    <p:sldId id="267" r:id="rId13"/>
    <p:sldId id="268" r:id="rId14"/>
    <p:sldId id="269" r:id="rId15"/>
    <p:sldId id="270" r:id="rId16"/>
    <p:sldId id="271" r:id="rId17"/>
    <p:sldId id="274" r:id="rId18"/>
    <p:sldId id="273" r:id="rId19"/>
    <p:sldId id="272" r:id="rId20"/>
    <p:sldId id="275" r:id="rId21"/>
    <p:sldId id="276" r:id="rId22"/>
    <p:sldId id="277" r:id="rId23"/>
    <p:sldId id="278"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4/4/2019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4/4/2019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3AF7-8D44-48D1-ACDB-559545C4F4A5}"/>
              </a:ext>
            </a:extLst>
          </p:cNvPr>
          <p:cNvSpPr>
            <a:spLocks noGrp="1"/>
          </p:cNvSpPr>
          <p:nvPr>
            <p:ph type="ctrTitle"/>
          </p:nvPr>
        </p:nvSpPr>
        <p:spPr>
          <a:xfrm>
            <a:off x="2373573" y="2019008"/>
            <a:ext cx="8791575" cy="2387600"/>
          </a:xfrm>
        </p:spPr>
        <p:txBody>
          <a:bodyPr>
            <a:normAutofit/>
          </a:bodyPr>
          <a:lstStyle/>
          <a:p>
            <a:r>
              <a:rPr lang="en-IN" sz="6000" dirty="0"/>
              <a:t>Santander Customer Transaction Prediction</a:t>
            </a:r>
          </a:p>
        </p:txBody>
      </p:sp>
    </p:spTree>
    <p:extLst>
      <p:ext uri="{BB962C8B-B14F-4D97-AF65-F5344CB8AC3E}">
        <p14:creationId xmlns:p14="http://schemas.microsoft.com/office/powerpoint/2010/main" val="3818824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2FD2-BBE3-4364-8AA2-2F82BE101FF4}"/>
              </a:ext>
            </a:extLst>
          </p:cNvPr>
          <p:cNvSpPr>
            <a:spLocks noGrp="1"/>
          </p:cNvSpPr>
          <p:nvPr>
            <p:ph type="title"/>
          </p:nvPr>
        </p:nvSpPr>
        <p:spPr>
          <a:xfrm>
            <a:off x="1141412" y="618518"/>
            <a:ext cx="7017167" cy="562212"/>
          </a:xfrm>
        </p:spPr>
        <p:txBody>
          <a:bodyPr>
            <a:normAutofit fontScale="90000"/>
          </a:bodyPr>
          <a:lstStyle/>
          <a:p>
            <a:r>
              <a:rPr lang="en-IN" dirty="0"/>
              <a:t>Predicted value of various models </a:t>
            </a:r>
          </a:p>
        </p:txBody>
      </p:sp>
      <p:pic>
        <p:nvPicPr>
          <p:cNvPr id="5" name="Content Placeholder 4">
            <a:extLst>
              <a:ext uri="{FF2B5EF4-FFF2-40B4-BE49-F238E27FC236}">
                <a16:creationId xmlns:a16="http://schemas.microsoft.com/office/drawing/2014/main" id="{2297E4A3-DFB3-488C-9F95-F8A0209EE8FC}"/>
              </a:ext>
            </a:extLst>
          </p:cNvPr>
          <p:cNvPicPr>
            <a:picLocks noGrp="1" noChangeAspect="1"/>
          </p:cNvPicPr>
          <p:nvPr>
            <p:ph idx="1"/>
          </p:nvPr>
        </p:nvPicPr>
        <p:blipFill>
          <a:blip r:embed="rId2"/>
          <a:stretch>
            <a:fillRect/>
          </a:stretch>
        </p:blipFill>
        <p:spPr>
          <a:xfrm>
            <a:off x="236679" y="1583795"/>
            <a:ext cx="9031608" cy="4826015"/>
          </a:xfrm>
        </p:spPr>
      </p:pic>
      <p:sp>
        <p:nvSpPr>
          <p:cNvPr id="7" name="TextBox 6">
            <a:extLst>
              <a:ext uri="{FF2B5EF4-FFF2-40B4-BE49-F238E27FC236}">
                <a16:creationId xmlns:a16="http://schemas.microsoft.com/office/drawing/2014/main" id="{740761E8-DE80-48E0-A14D-1F369A69F660}"/>
              </a:ext>
            </a:extLst>
          </p:cNvPr>
          <p:cNvSpPr txBox="1"/>
          <p:nvPr/>
        </p:nvSpPr>
        <p:spPr>
          <a:xfrm>
            <a:off x="9436962" y="2196221"/>
            <a:ext cx="2432482" cy="2308324"/>
          </a:xfrm>
          <a:prstGeom prst="rect">
            <a:avLst/>
          </a:prstGeom>
          <a:noFill/>
        </p:spPr>
        <p:txBody>
          <a:bodyPr wrap="square" rtlCol="0">
            <a:spAutoFit/>
          </a:bodyPr>
          <a:lstStyle/>
          <a:p>
            <a:r>
              <a:rPr lang="en-IN" dirty="0"/>
              <a:t>Logistic regression – </a:t>
            </a:r>
            <a:r>
              <a:rPr lang="en-IN" dirty="0">
                <a:solidFill>
                  <a:schemeClr val="bg1"/>
                </a:solidFill>
              </a:rPr>
              <a:t>green</a:t>
            </a:r>
          </a:p>
          <a:p>
            <a:endParaRPr lang="en-IN" dirty="0"/>
          </a:p>
          <a:p>
            <a:r>
              <a:rPr lang="en-IN" dirty="0"/>
              <a:t>Random forest – </a:t>
            </a:r>
            <a:r>
              <a:rPr lang="en-IN" dirty="0">
                <a:solidFill>
                  <a:schemeClr val="bg1"/>
                </a:solidFill>
              </a:rPr>
              <a:t>blue</a:t>
            </a:r>
          </a:p>
          <a:p>
            <a:endParaRPr lang="en-IN" dirty="0"/>
          </a:p>
          <a:p>
            <a:r>
              <a:rPr lang="en-IN" dirty="0"/>
              <a:t>Neural network – </a:t>
            </a:r>
            <a:r>
              <a:rPr lang="en-IN" dirty="0">
                <a:solidFill>
                  <a:schemeClr val="bg1"/>
                </a:solidFill>
              </a:rPr>
              <a:t>yellow</a:t>
            </a:r>
          </a:p>
          <a:p>
            <a:endParaRPr lang="en-IN" dirty="0"/>
          </a:p>
          <a:p>
            <a:r>
              <a:rPr lang="en-IN" dirty="0"/>
              <a:t>Actual value - </a:t>
            </a:r>
            <a:r>
              <a:rPr lang="en-IN" dirty="0">
                <a:solidFill>
                  <a:schemeClr val="bg1"/>
                </a:solidFill>
              </a:rPr>
              <a:t>red</a:t>
            </a:r>
          </a:p>
        </p:txBody>
      </p:sp>
      <p:sp>
        <p:nvSpPr>
          <p:cNvPr id="8" name="TextBox 7">
            <a:extLst>
              <a:ext uri="{FF2B5EF4-FFF2-40B4-BE49-F238E27FC236}">
                <a16:creationId xmlns:a16="http://schemas.microsoft.com/office/drawing/2014/main" id="{4F5F9E4F-D756-4EA4-8D73-4B16F1735765}"/>
              </a:ext>
            </a:extLst>
          </p:cNvPr>
          <p:cNvSpPr txBox="1"/>
          <p:nvPr/>
        </p:nvSpPr>
        <p:spPr>
          <a:xfrm>
            <a:off x="9357063" y="1260630"/>
            <a:ext cx="2024110" cy="646331"/>
          </a:xfrm>
          <a:prstGeom prst="rect">
            <a:avLst/>
          </a:prstGeom>
          <a:noFill/>
        </p:spPr>
        <p:txBody>
          <a:bodyPr wrap="square" rtlCol="0">
            <a:spAutoFit/>
          </a:bodyPr>
          <a:lstStyle/>
          <a:p>
            <a:r>
              <a:rPr lang="en-IN" dirty="0"/>
              <a:t>(results for the 3</a:t>
            </a:r>
            <a:r>
              <a:rPr lang="en-IN" baseline="30000" dirty="0"/>
              <a:t>rd</a:t>
            </a:r>
            <a:r>
              <a:rPr lang="en-IN" dirty="0"/>
              <a:t> column)</a:t>
            </a:r>
          </a:p>
        </p:txBody>
      </p:sp>
    </p:spTree>
    <p:extLst>
      <p:ext uri="{BB962C8B-B14F-4D97-AF65-F5344CB8AC3E}">
        <p14:creationId xmlns:p14="http://schemas.microsoft.com/office/powerpoint/2010/main" val="2043100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3DA8-3B20-49BB-846C-64C2144380BB}"/>
              </a:ext>
            </a:extLst>
          </p:cNvPr>
          <p:cNvSpPr>
            <a:spLocks noGrp="1"/>
          </p:cNvSpPr>
          <p:nvPr>
            <p:ph type="title"/>
          </p:nvPr>
        </p:nvSpPr>
        <p:spPr>
          <a:xfrm>
            <a:off x="1141413" y="618518"/>
            <a:ext cx="9905998" cy="1478570"/>
          </a:xfrm>
        </p:spPr>
        <p:txBody>
          <a:bodyPr/>
          <a:lstStyle/>
          <a:p>
            <a:r>
              <a:rPr lang="en-IN" dirty="0"/>
              <a:t>Confusion matrix</a:t>
            </a:r>
          </a:p>
        </p:txBody>
      </p:sp>
      <p:graphicFrame>
        <p:nvGraphicFramePr>
          <p:cNvPr id="4" name="Table 3">
            <a:extLst>
              <a:ext uri="{FF2B5EF4-FFF2-40B4-BE49-F238E27FC236}">
                <a16:creationId xmlns:a16="http://schemas.microsoft.com/office/drawing/2014/main" id="{457427D9-3466-429F-9035-F10F090F578C}"/>
              </a:ext>
            </a:extLst>
          </p:cNvPr>
          <p:cNvGraphicFramePr>
            <a:graphicFrameLocks noGrp="1"/>
          </p:cNvGraphicFramePr>
          <p:nvPr>
            <p:extLst>
              <p:ext uri="{D42A27DB-BD31-4B8C-83A1-F6EECF244321}">
                <p14:modId xmlns:p14="http://schemas.microsoft.com/office/powerpoint/2010/main" val="2813818110"/>
              </p:ext>
            </p:extLst>
          </p:nvPr>
        </p:nvGraphicFramePr>
        <p:xfrm>
          <a:off x="980379" y="1998397"/>
          <a:ext cx="9429078" cy="4088712"/>
        </p:xfrm>
        <a:graphic>
          <a:graphicData uri="http://schemas.openxmlformats.org/drawingml/2006/table">
            <a:tbl>
              <a:tblPr firstRow="1" bandRow="1">
                <a:tableStyleId>{5C22544A-7EE6-4342-B048-85BDC9FD1C3A}</a:tableStyleId>
              </a:tblPr>
              <a:tblGrid>
                <a:gridCol w="1571513">
                  <a:extLst>
                    <a:ext uri="{9D8B030D-6E8A-4147-A177-3AD203B41FA5}">
                      <a16:colId xmlns:a16="http://schemas.microsoft.com/office/drawing/2014/main" val="3312811837"/>
                    </a:ext>
                  </a:extLst>
                </a:gridCol>
                <a:gridCol w="1571513">
                  <a:extLst>
                    <a:ext uri="{9D8B030D-6E8A-4147-A177-3AD203B41FA5}">
                      <a16:colId xmlns:a16="http://schemas.microsoft.com/office/drawing/2014/main" val="3434407827"/>
                    </a:ext>
                  </a:extLst>
                </a:gridCol>
                <a:gridCol w="1571513">
                  <a:extLst>
                    <a:ext uri="{9D8B030D-6E8A-4147-A177-3AD203B41FA5}">
                      <a16:colId xmlns:a16="http://schemas.microsoft.com/office/drawing/2014/main" val="1269315177"/>
                    </a:ext>
                  </a:extLst>
                </a:gridCol>
                <a:gridCol w="1571513">
                  <a:extLst>
                    <a:ext uri="{9D8B030D-6E8A-4147-A177-3AD203B41FA5}">
                      <a16:colId xmlns:a16="http://schemas.microsoft.com/office/drawing/2014/main" val="992764960"/>
                    </a:ext>
                  </a:extLst>
                </a:gridCol>
                <a:gridCol w="1571513">
                  <a:extLst>
                    <a:ext uri="{9D8B030D-6E8A-4147-A177-3AD203B41FA5}">
                      <a16:colId xmlns:a16="http://schemas.microsoft.com/office/drawing/2014/main" val="2745140459"/>
                    </a:ext>
                  </a:extLst>
                </a:gridCol>
                <a:gridCol w="1571513">
                  <a:extLst>
                    <a:ext uri="{9D8B030D-6E8A-4147-A177-3AD203B41FA5}">
                      <a16:colId xmlns:a16="http://schemas.microsoft.com/office/drawing/2014/main" val="3658296700"/>
                    </a:ext>
                  </a:extLst>
                </a:gridCol>
              </a:tblGrid>
              <a:tr h="509464">
                <a:tc>
                  <a:txBody>
                    <a:bodyPr/>
                    <a:lstStyle/>
                    <a:p>
                      <a:r>
                        <a:rPr lang="en-IN" dirty="0"/>
                        <a:t>Model Name</a:t>
                      </a:r>
                    </a:p>
                  </a:txBody>
                  <a:tcPr/>
                </a:tc>
                <a:tc>
                  <a:txBody>
                    <a:bodyPr/>
                    <a:lstStyle/>
                    <a:p>
                      <a:r>
                        <a:rPr lang="en-IN" dirty="0"/>
                        <a:t>True Positive</a:t>
                      </a:r>
                    </a:p>
                  </a:txBody>
                  <a:tcPr/>
                </a:tc>
                <a:tc>
                  <a:txBody>
                    <a:bodyPr/>
                    <a:lstStyle/>
                    <a:p>
                      <a:r>
                        <a:rPr lang="en-IN" dirty="0"/>
                        <a:t>True Negative</a:t>
                      </a:r>
                    </a:p>
                  </a:txBody>
                  <a:tcPr/>
                </a:tc>
                <a:tc>
                  <a:txBody>
                    <a:bodyPr/>
                    <a:lstStyle/>
                    <a:p>
                      <a:r>
                        <a:rPr lang="en-IN" dirty="0"/>
                        <a:t>False Positive</a:t>
                      </a:r>
                    </a:p>
                  </a:txBody>
                  <a:tcPr/>
                </a:tc>
                <a:tc>
                  <a:txBody>
                    <a:bodyPr/>
                    <a:lstStyle/>
                    <a:p>
                      <a:r>
                        <a:rPr lang="en-IN" dirty="0">
                          <a:solidFill>
                            <a:srgbClr val="FF0000"/>
                          </a:solidFill>
                        </a:rPr>
                        <a:t>False Negative</a:t>
                      </a:r>
                    </a:p>
                  </a:txBody>
                  <a:tcPr/>
                </a:tc>
                <a:tc>
                  <a:txBody>
                    <a:bodyPr/>
                    <a:lstStyle/>
                    <a:p>
                      <a:r>
                        <a:rPr lang="en-IN" dirty="0">
                          <a:solidFill>
                            <a:srgbClr val="FF0000"/>
                          </a:solidFill>
                        </a:rPr>
                        <a:t>TP/FN</a:t>
                      </a:r>
                    </a:p>
                  </a:txBody>
                  <a:tcPr/>
                </a:tc>
                <a:extLst>
                  <a:ext uri="{0D108BD9-81ED-4DB2-BD59-A6C34878D82A}">
                    <a16:rowId xmlns:a16="http://schemas.microsoft.com/office/drawing/2014/main" val="2666282695"/>
                  </a:ext>
                </a:extLst>
              </a:tr>
              <a:tr h="509464">
                <a:tc>
                  <a:txBody>
                    <a:bodyPr/>
                    <a:lstStyle/>
                    <a:p>
                      <a:r>
                        <a:rPr lang="en-IN" dirty="0"/>
                        <a:t>Gradient Boosting</a:t>
                      </a:r>
                    </a:p>
                  </a:txBody>
                  <a:tcPr/>
                </a:tc>
                <a:tc>
                  <a:txBody>
                    <a:bodyPr/>
                    <a:lstStyle/>
                    <a:p>
                      <a:r>
                        <a:rPr lang="en-IN" dirty="0"/>
                        <a:t>35967</a:t>
                      </a:r>
                    </a:p>
                  </a:txBody>
                  <a:tcPr/>
                </a:tc>
                <a:tc>
                  <a:txBody>
                    <a:bodyPr/>
                    <a:lstStyle/>
                    <a:p>
                      <a:r>
                        <a:rPr lang="en-IN" dirty="0"/>
                        <a:t>139</a:t>
                      </a:r>
                    </a:p>
                  </a:txBody>
                  <a:tcPr/>
                </a:tc>
                <a:tc>
                  <a:txBody>
                    <a:bodyPr/>
                    <a:lstStyle/>
                    <a:p>
                      <a:r>
                        <a:rPr lang="en-IN" dirty="0"/>
                        <a:t>19</a:t>
                      </a:r>
                    </a:p>
                  </a:txBody>
                  <a:tcPr/>
                </a:tc>
                <a:tc>
                  <a:txBody>
                    <a:bodyPr/>
                    <a:lstStyle/>
                    <a:p>
                      <a:r>
                        <a:rPr lang="en-IN" dirty="0"/>
                        <a:t>3875</a:t>
                      </a:r>
                    </a:p>
                  </a:txBody>
                  <a:tcPr/>
                </a:tc>
                <a:tc>
                  <a:txBody>
                    <a:bodyPr/>
                    <a:lstStyle/>
                    <a:p>
                      <a:r>
                        <a:rPr lang="en-IN" dirty="0"/>
                        <a:t>9.28</a:t>
                      </a:r>
                    </a:p>
                  </a:txBody>
                  <a:tcPr/>
                </a:tc>
                <a:extLst>
                  <a:ext uri="{0D108BD9-81ED-4DB2-BD59-A6C34878D82A}">
                    <a16:rowId xmlns:a16="http://schemas.microsoft.com/office/drawing/2014/main" val="1944808564"/>
                  </a:ext>
                </a:extLst>
              </a:tr>
              <a:tr h="509464">
                <a:tc>
                  <a:txBody>
                    <a:bodyPr/>
                    <a:lstStyle/>
                    <a:p>
                      <a:r>
                        <a:rPr lang="en-IN" dirty="0"/>
                        <a:t>Logistic Regression</a:t>
                      </a:r>
                    </a:p>
                  </a:txBody>
                  <a:tcPr/>
                </a:tc>
                <a:tc>
                  <a:txBody>
                    <a:bodyPr/>
                    <a:lstStyle/>
                    <a:p>
                      <a:r>
                        <a:rPr lang="en-IN" dirty="0"/>
                        <a:t>35459</a:t>
                      </a:r>
                    </a:p>
                  </a:txBody>
                  <a:tcPr/>
                </a:tc>
                <a:tc>
                  <a:txBody>
                    <a:bodyPr/>
                    <a:lstStyle/>
                    <a:p>
                      <a:r>
                        <a:rPr lang="en-IN" dirty="0"/>
                        <a:t>1097</a:t>
                      </a:r>
                    </a:p>
                  </a:txBody>
                  <a:tcPr/>
                </a:tc>
                <a:tc>
                  <a:txBody>
                    <a:bodyPr/>
                    <a:lstStyle/>
                    <a:p>
                      <a:r>
                        <a:rPr lang="en-IN" dirty="0"/>
                        <a:t>527</a:t>
                      </a:r>
                    </a:p>
                  </a:txBody>
                  <a:tcPr/>
                </a:tc>
                <a:tc>
                  <a:txBody>
                    <a:bodyPr/>
                    <a:lstStyle/>
                    <a:p>
                      <a:r>
                        <a:rPr lang="en-IN" dirty="0"/>
                        <a:t>2917</a:t>
                      </a:r>
                    </a:p>
                  </a:txBody>
                  <a:tcPr/>
                </a:tc>
                <a:tc>
                  <a:txBody>
                    <a:bodyPr/>
                    <a:lstStyle/>
                    <a:p>
                      <a:r>
                        <a:rPr lang="en-IN" dirty="0"/>
                        <a:t>12.15</a:t>
                      </a:r>
                    </a:p>
                  </a:txBody>
                  <a:tcPr/>
                </a:tc>
                <a:extLst>
                  <a:ext uri="{0D108BD9-81ED-4DB2-BD59-A6C34878D82A}">
                    <a16:rowId xmlns:a16="http://schemas.microsoft.com/office/drawing/2014/main" val="3917529077"/>
                  </a:ext>
                </a:extLst>
              </a:tr>
              <a:tr h="509464">
                <a:tc>
                  <a:txBody>
                    <a:bodyPr/>
                    <a:lstStyle/>
                    <a:p>
                      <a:r>
                        <a:rPr lang="en-IN" dirty="0"/>
                        <a:t>Random Forest</a:t>
                      </a:r>
                    </a:p>
                  </a:txBody>
                  <a:tcPr/>
                </a:tc>
                <a:tc>
                  <a:txBody>
                    <a:bodyPr/>
                    <a:lstStyle/>
                    <a:p>
                      <a:r>
                        <a:rPr lang="en-IN" dirty="0"/>
                        <a:t>35525</a:t>
                      </a:r>
                    </a:p>
                  </a:txBody>
                  <a:tcPr/>
                </a:tc>
                <a:tc>
                  <a:txBody>
                    <a:bodyPr/>
                    <a:lstStyle/>
                    <a:p>
                      <a:r>
                        <a:rPr lang="en-IN" dirty="0"/>
                        <a:t>305</a:t>
                      </a:r>
                    </a:p>
                  </a:txBody>
                  <a:tcPr/>
                </a:tc>
                <a:tc>
                  <a:txBody>
                    <a:bodyPr/>
                    <a:lstStyle/>
                    <a:p>
                      <a:r>
                        <a:rPr lang="en-IN" dirty="0"/>
                        <a:t>461</a:t>
                      </a:r>
                    </a:p>
                  </a:txBody>
                  <a:tcPr/>
                </a:tc>
                <a:tc>
                  <a:txBody>
                    <a:bodyPr/>
                    <a:lstStyle/>
                    <a:p>
                      <a:r>
                        <a:rPr lang="en-IN" dirty="0"/>
                        <a:t>3709</a:t>
                      </a:r>
                    </a:p>
                  </a:txBody>
                  <a:tcPr/>
                </a:tc>
                <a:tc>
                  <a:txBody>
                    <a:bodyPr/>
                    <a:lstStyle/>
                    <a:p>
                      <a:r>
                        <a:rPr lang="en-IN" dirty="0"/>
                        <a:t>9.57</a:t>
                      </a:r>
                    </a:p>
                  </a:txBody>
                  <a:tcPr/>
                </a:tc>
                <a:extLst>
                  <a:ext uri="{0D108BD9-81ED-4DB2-BD59-A6C34878D82A}">
                    <a16:rowId xmlns:a16="http://schemas.microsoft.com/office/drawing/2014/main" val="2110528359"/>
                  </a:ext>
                </a:extLst>
              </a:tr>
              <a:tr h="509464">
                <a:tc>
                  <a:txBody>
                    <a:bodyPr/>
                    <a:lstStyle/>
                    <a:p>
                      <a:r>
                        <a:rPr lang="en-IN" dirty="0"/>
                        <a:t>Neural Network</a:t>
                      </a:r>
                    </a:p>
                  </a:txBody>
                  <a:tcPr/>
                </a:tc>
                <a:tc>
                  <a:txBody>
                    <a:bodyPr/>
                    <a:lstStyle/>
                    <a:p>
                      <a:r>
                        <a:rPr lang="en-IN" dirty="0"/>
                        <a:t>34459</a:t>
                      </a:r>
                    </a:p>
                  </a:txBody>
                  <a:tcPr/>
                </a:tc>
                <a:tc>
                  <a:txBody>
                    <a:bodyPr/>
                    <a:lstStyle/>
                    <a:p>
                      <a:r>
                        <a:rPr lang="en-IN" dirty="0"/>
                        <a:t>1147</a:t>
                      </a:r>
                    </a:p>
                  </a:txBody>
                  <a:tcPr/>
                </a:tc>
                <a:tc>
                  <a:txBody>
                    <a:bodyPr/>
                    <a:lstStyle/>
                    <a:p>
                      <a:r>
                        <a:rPr lang="en-IN" dirty="0"/>
                        <a:t>1527</a:t>
                      </a:r>
                    </a:p>
                  </a:txBody>
                  <a:tcPr/>
                </a:tc>
                <a:tc>
                  <a:txBody>
                    <a:bodyPr/>
                    <a:lstStyle/>
                    <a:p>
                      <a:r>
                        <a:rPr lang="en-IN" dirty="0"/>
                        <a:t>2867</a:t>
                      </a:r>
                    </a:p>
                  </a:txBody>
                  <a:tcPr/>
                </a:tc>
                <a:tc>
                  <a:txBody>
                    <a:bodyPr/>
                    <a:lstStyle/>
                    <a:p>
                      <a:r>
                        <a:rPr lang="en-IN" dirty="0"/>
                        <a:t>12</a:t>
                      </a:r>
                    </a:p>
                  </a:txBody>
                  <a:tcPr/>
                </a:tc>
                <a:extLst>
                  <a:ext uri="{0D108BD9-81ED-4DB2-BD59-A6C34878D82A}">
                    <a16:rowId xmlns:a16="http://schemas.microsoft.com/office/drawing/2014/main" val="1215612183"/>
                  </a:ext>
                </a:extLst>
              </a:tr>
              <a:tr h="509464">
                <a:tc>
                  <a:txBody>
                    <a:bodyPr/>
                    <a:lstStyle/>
                    <a:p>
                      <a:r>
                        <a:rPr lang="en-IN" dirty="0"/>
                        <a:t>Naïve Bayes</a:t>
                      </a:r>
                    </a:p>
                  </a:txBody>
                  <a:tcPr/>
                </a:tc>
                <a:tc>
                  <a:txBody>
                    <a:bodyPr/>
                    <a:lstStyle/>
                    <a:p>
                      <a:r>
                        <a:rPr lang="en-IN" dirty="0"/>
                        <a:t>51620</a:t>
                      </a:r>
                    </a:p>
                  </a:txBody>
                  <a:tcPr/>
                </a:tc>
                <a:tc>
                  <a:txBody>
                    <a:bodyPr/>
                    <a:lstStyle/>
                    <a:p>
                      <a:r>
                        <a:rPr lang="en-IN" dirty="0"/>
                        <a:t>524</a:t>
                      </a:r>
                    </a:p>
                  </a:txBody>
                  <a:tcPr/>
                </a:tc>
                <a:tc>
                  <a:txBody>
                    <a:bodyPr/>
                    <a:lstStyle/>
                    <a:p>
                      <a:r>
                        <a:rPr lang="en-IN" dirty="0"/>
                        <a:t>2266</a:t>
                      </a:r>
                    </a:p>
                  </a:txBody>
                  <a:tcPr/>
                </a:tc>
                <a:tc>
                  <a:txBody>
                    <a:bodyPr/>
                    <a:lstStyle/>
                    <a:p>
                      <a:r>
                        <a:rPr lang="en-IN" dirty="0"/>
                        <a:t>5590</a:t>
                      </a:r>
                    </a:p>
                  </a:txBody>
                  <a:tcPr/>
                </a:tc>
                <a:tc>
                  <a:txBody>
                    <a:bodyPr/>
                    <a:lstStyle/>
                    <a:p>
                      <a:r>
                        <a:rPr lang="en-IN" dirty="0"/>
                        <a:t>9.2</a:t>
                      </a:r>
                    </a:p>
                  </a:txBody>
                  <a:tcPr/>
                </a:tc>
                <a:extLst>
                  <a:ext uri="{0D108BD9-81ED-4DB2-BD59-A6C34878D82A}">
                    <a16:rowId xmlns:a16="http://schemas.microsoft.com/office/drawing/2014/main" val="260396197"/>
                  </a:ext>
                </a:extLst>
              </a:tr>
              <a:tr h="509464">
                <a:tc>
                  <a:txBody>
                    <a:bodyPr/>
                    <a:lstStyle/>
                    <a:p>
                      <a:r>
                        <a:rPr lang="en-IN" dirty="0" err="1"/>
                        <a:t>LightGBM</a:t>
                      </a:r>
                      <a:endParaRPr lang="en-IN" dirty="0"/>
                    </a:p>
                  </a:txBody>
                  <a:tcPr/>
                </a:tc>
                <a:tc>
                  <a:txBody>
                    <a:bodyPr/>
                    <a:lstStyle/>
                    <a:p>
                      <a:r>
                        <a:rPr lang="en-IN" dirty="0"/>
                        <a:t>44514</a:t>
                      </a:r>
                    </a:p>
                  </a:txBody>
                  <a:tcPr/>
                </a:tc>
                <a:tc>
                  <a:txBody>
                    <a:bodyPr/>
                    <a:lstStyle/>
                    <a:p>
                      <a:r>
                        <a:rPr lang="en-IN" dirty="0"/>
                        <a:t>379</a:t>
                      </a:r>
                    </a:p>
                  </a:txBody>
                  <a:tcPr/>
                </a:tc>
                <a:tc>
                  <a:txBody>
                    <a:bodyPr/>
                    <a:lstStyle/>
                    <a:p>
                      <a:r>
                        <a:rPr lang="en-IN" dirty="0"/>
                        <a:t>461</a:t>
                      </a:r>
                    </a:p>
                  </a:txBody>
                  <a:tcPr/>
                </a:tc>
                <a:tc>
                  <a:txBody>
                    <a:bodyPr/>
                    <a:lstStyle/>
                    <a:p>
                      <a:r>
                        <a:rPr lang="en-IN" dirty="0"/>
                        <a:t>4646</a:t>
                      </a:r>
                    </a:p>
                  </a:txBody>
                  <a:tcPr/>
                </a:tc>
                <a:tc>
                  <a:txBody>
                    <a:bodyPr/>
                    <a:lstStyle/>
                    <a:p>
                      <a:r>
                        <a:rPr lang="en-IN" dirty="0"/>
                        <a:t>9.58</a:t>
                      </a:r>
                    </a:p>
                  </a:txBody>
                  <a:tcPr/>
                </a:tc>
                <a:extLst>
                  <a:ext uri="{0D108BD9-81ED-4DB2-BD59-A6C34878D82A}">
                    <a16:rowId xmlns:a16="http://schemas.microsoft.com/office/drawing/2014/main" val="243797742"/>
                  </a:ext>
                </a:extLst>
              </a:tr>
            </a:tbl>
          </a:graphicData>
        </a:graphic>
      </p:graphicFrame>
    </p:spTree>
    <p:extLst>
      <p:ext uri="{BB962C8B-B14F-4D97-AF65-F5344CB8AC3E}">
        <p14:creationId xmlns:p14="http://schemas.microsoft.com/office/powerpoint/2010/main" val="2518916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D15F8-012D-4942-87BB-60EF44CE4469}"/>
              </a:ext>
            </a:extLst>
          </p:cNvPr>
          <p:cNvSpPr>
            <a:spLocks noGrp="1"/>
          </p:cNvSpPr>
          <p:nvPr>
            <p:ph idx="1"/>
          </p:nvPr>
        </p:nvSpPr>
        <p:spPr>
          <a:xfrm>
            <a:off x="1301210" y="1548151"/>
            <a:ext cx="9905999" cy="4293356"/>
          </a:xfrm>
        </p:spPr>
        <p:txBody>
          <a:bodyPr>
            <a:normAutofit/>
          </a:bodyPr>
          <a:lstStyle/>
          <a:p>
            <a:r>
              <a:rPr lang="en-IN" dirty="0"/>
              <a:t>Gradient boosting seems like the best one among all but when applied to test data gives a low score of 0.66 on the leader board.</a:t>
            </a:r>
          </a:p>
          <a:p>
            <a:r>
              <a:rPr lang="en-IN" dirty="0"/>
              <a:t>Since none of the models individually give us a very good result, we can consider some </a:t>
            </a:r>
            <a:r>
              <a:rPr lang="en-IN" dirty="0" err="1"/>
              <a:t>ensembling</a:t>
            </a:r>
            <a:r>
              <a:rPr lang="en-IN" dirty="0"/>
              <a:t> techniques to help increase the score of the system.</a:t>
            </a:r>
          </a:p>
          <a:p>
            <a:r>
              <a:rPr lang="en-IN" dirty="0"/>
              <a:t>One more point to keep in mind is that the dataset is highly imbalanced and some corrective measures for that can also be taken to increase the score of the system.</a:t>
            </a:r>
          </a:p>
          <a:p>
            <a:endParaRPr lang="en-IN" dirty="0"/>
          </a:p>
        </p:txBody>
      </p:sp>
    </p:spTree>
    <p:extLst>
      <p:ext uri="{BB962C8B-B14F-4D97-AF65-F5344CB8AC3E}">
        <p14:creationId xmlns:p14="http://schemas.microsoft.com/office/powerpoint/2010/main" val="3500602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6D5D9-7BB9-488E-A598-302C63AB35BE}"/>
              </a:ext>
            </a:extLst>
          </p:cNvPr>
          <p:cNvSpPr>
            <a:spLocks noGrp="1"/>
          </p:cNvSpPr>
          <p:nvPr>
            <p:ph idx="1"/>
          </p:nvPr>
        </p:nvSpPr>
        <p:spPr>
          <a:xfrm>
            <a:off x="910592" y="1384917"/>
            <a:ext cx="10887831" cy="4314548"/>
          </a:xfrm>
        </p:spPr>
        <p:txBody>
          <a:bodyPr>
            <a:normAutofit/>
          </a:bodyPr>
          <a:lstStyle/>
          <a:p>
            <a:pPr fontAlgn="base"/>
            <a:r>
              <a:rPr lang="en-IN" u="sng" dirty="0"/>
              <a:t>Ensemble methods</a:t>
            </a:r>
            <a:r>
              <a:rPr lang="en-IN" dirty="0"/>
              <a:t>: Refers to sets of systems that combine to create a new system using the same learning technique. </a:t>
            </a:r>
            <a:r>
              <a:rPr lang="en-IN" b="1" dirty="0">
                <a:solidFill>
                  <a:srgbClr val="00B050"/>
                </a:solidFill>
              </a:rPr>
              <a:t>Bagging and Boosting</a:t>
            </a:r>
            <a:r>
              <a:rPr lang="en-IN" dirty="0"/>
              <a:t> are the most extended ones.</a:t>
            </a:r>
          </a:p>
          <a:p>
            <a:pPr fontAlgn="base"/>
            <a:r>
              <a:rPr lang="en-IN" u="sng" dirty="0"/>
              <a:t>Hybrid methods</a:t>
            </a:r>
            <a:r>
              <a:rPr lang="en-IN" dirty="0"/>
              <a:t>: Takes a set of different learners and combines them using new learning techniques. </a:t>
            </a:r>
            <a:r>
              <a:rPr lang="en-IN" b="1" dirty="0">
                <a:solidFill>
                  <a:srgbClr val="00B050"/>
                </a:solidFill>
              </a:rPr>
              <a:t>Stacking</a:t>
            </a:r>
            <a:r>
              <a:rPr lang="en-IN" dirty="0">
                <a:solidFill>
                  <a:srgbClr val="00B050"/>
                </a:solidFill>
              </a:rPr>
              <a:t> (or </a:t>
            </a:r>
            <a:r>
              <a:rPr lang="en-IN" b="1" dirty="0">
                <a:solidFill>
                  <a:srgbClr val="00B050"/>
                </a:solidFill>
              </a:rPr>
              <a:t>Stacked Generalization</a:t>
            </a:r>
            <a:r>
              <a:rPr lang="en-IN" dirty="0">
                <a:solidFill>
                  <a:srgbClr val="00B050"/>
                </a:solidFill>
              </a:rPr>
              <a:t>) </a:t>
            </a:r>
            <a:r>
              <a:rPr lang="en-IN" dirty="0"/>
              <a:t>is one of the main hybrid </a:t>
            </a:r>
            <a:r>
              <a:rPr lang="en-IN" dirty="0" err="1"/>
              <a:t>multiclassifiers</a:t>
            </a:r>
            <a:r>
              <a:rPr lang="en-IN" dirty="0"/>
              <a:t>.</a:t>
            </a:r>
          </a:p>
          <a:p>
            <a:r>
              <a:rPr lang="en-IN" sz="1600" dirty="0">
                <a:latin typeface="Arial" panose="020B0604020202020204" pitchFamily="34" charset="0"/>
                <a:cs typeface="Arial" panose="020B0604020202020204" pitchFamily="34" charset="0"/>
              </a:rPr>
              <a:t>There are three methods of </a:t>
            </a:r>
            <a:r>
              <a:rPr lang="en-IN" sz="1600" dirty="0" err="1">
                <a:latin typeface="Arial" panose="020B0604020202020204" pitchFamily="34" charset="0"/>
                <a:cs typeface="Arial" panose="020B0604020202020204" pitchFamily="34" charset="0"/>
              </a:rPr>
              <a:t>ensembling</a:t>
            </a:r>
            <a:r>
              <a:rPr lang="en-IN" sz="1600" dirty="0">
                <a:latin typeface="Arial" panose="020B0604020202020204" pitchFamily="34" charset="0"/>
                <a:cs typeface="Arial" panose="020B0604020202020204" pitchFamily="34" charset="0"/>
              </a:rPr>
              <a:t>:</a:t>
            </a:r>
          </a:p>
          <a:p>
            <a:pPr marL="1828800" lvl="4" indent="0">
              <a:buNone/>
            </a:pPr>
            <a:r>
              <a:rPr lang="en-IN" sz="1800" dirty="0">
                <a:solidFill>
                  <a:schemeClr val="bg1"/>
                </a:solidFill>
                <a:latin typeface="Arial" panose="020B0604020202020204" pitchFamily="34" charset="0"/>
                <a:cs typeface="Arial" panose="020B0604020202020204" pitchFamily="34" charset="0"/>
              </a:rPr>
              <a:t>a. simple averaging</a:t>
            </a:r>
          </a:p>
          <a:p>
            <a:pPr marL="1828800" lvl="4" indent="0">
              <a:buNone/>
            </a:pPr>
            <a:r>
              <a:rPr lang="en-IN" sz="1800" dirty="0">
                <a:solidFill>
                  <a:schemeClr val="bg1"/>
                </a:solidFill>
                <a:latin typeface="Arial" panose="020B0604020202020204" pitchFamily="34" charset="0"/>
                <a:cs typeface="Arial" panose="020B0604020202020204" pitchFamily="34" charset="0"/>
              </a:rPr>
              <a:t>b. bagging</a:t>
            </a:r>
          </a:p>
          <a:p>
            <a:pPr marL="1828800" lvl="4" indent="0">
              <a:buNone/>
            </a:pPr>
            <a:r>
              <a:rPr lang="en-IN" sz="1800" dirty="0">
                <a:solidFill>
                  <a:schemeClr val="bg1"/>
                </a:solidFill>
                <a:latin typeface="Arial" panose="020B0604020202020204" pitchFamily="34" charset="0"/>
                <a:cs typeface="Arial" panose="020B0604020202020204" pitchFamily="34" charset="0"/>
              </a:rPr>
              <a:t>c. boosting</a:t>
            </a:r>
          </a:p>
        </p:txBody>
      </p:sp>
    </p:spTree>
    <p:extLst>
      <p:ext uri="{BB962C8B-B14F-4D97-AF65-F5344CB8AC3E}">
        <p14:creationId xmlns:p14="http://schemas.microsoft.com/office/powerpoint/2010/main" val="4125963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FD8F-C5E5-43AC-B59C-6D12B8D45006}"/>
              </a:ext>
            </a:extLst>
          </p:cNvPr>
          <p:cNvSpPr>
            <a:spLocks noGrp="1"/>
          </p:cNvSpPr>
          <p:nvPr>
            <p:ph type="title"/>
          </p:nvPr>
        </p:nvSpPr>
        <p:spPr>
          <a:xfrm>
            <a:off x="1293922" y="432086"/>
            <a:ext cx="9905998" cy="695377"/>
          </a:xfrm>
        </p:spPr>
        <p:txBody>
          <a:bodyPr/>
          <a:lstStyle/>
          <a:p>
            <a:pPr algn="ctr"/>
            <a:r>
              <a:rPr lang="en-IN" dirty="0"/>
              <a:t>Bagging and boosting</a:t>
            </a:r>
          </a:p>
        </p:txBody>
      </p:sp>
      <p:sp>
        <p:nvSpPr>
          <p:cNvPr id="3" name="Content Placeholder 2">
            <a:extLst>
              <a:ext uri="{FF2B5EF4-FFF2-40B4-BE49-F238E27FC236}">
                <a16:creationId xmlns:a16="http://schemas.microsoft.com/office/drawing/2014/main" id="{7C224E7C-5DB0-454B-890D-BAA139CCBC7F}"/>
              </a:ext>
            </a:extLst>
          </p:cNvPr>
          <p:cNvSpPr>
            <a:spLocks noGrp="1"/>
          </p:cNvSpPr>
          <p:nvPr>
            <p:ph idx="1"/>
          </p:nvPr>
        </p:nvSpPr>
        <p:spPr>
          <a:xfrm>
            <a:off x="1389987" y="1225118"/>
            <a:ext cx="9905999" cy="1274948"/>
          </a:xfrm>
        </p:spPr>
        <p:txBody>
          <a:bodyPr>
            <a:normAutofit fontScale="92500" lnSpcReduction="10000"/>
          </a:bodyPr>
          <a:lstStyle/>
          <a:p>
            <a:pPr marL="0" indent="0">
              <a:buNone/>
            </a:pPr>
            <a:r>
              <a:rPr lang="en-IN" dirty="0">
                <a:solidFill>
                  <a:schemeClr val="bg1"/>
                </a:solidFill>
              </a:rPr>
              <a:t>In the case of Bagging, any element has the same probability to appear in a new data set. However, for Boosting the observations are weighted and therefore some of them will take part in the new sets more often: </a:t>
            </a:r>
          </a:p>
        </p:txBody>
      </p:sp>
      <p:pic>
        <p:nvPicPr>
          <p:cNvPr id="7" name="Picture 6">
            <a:extLst>
              <a:ext uri="{FF2B5EF4-FFF2-40B4-BE49-F238E27FC236}">
                <a16:creationId xmlns:a16="http://schemas.microsoft.com/office/drawing/2014/main" id="{BA9C03C1-CE05-49D8-BBA6-4B84AC18A2B4}"/>
              </a:ext>
            </a:extLst>
          </p:cNvPr>
          <p:cNvPicPr>
            <a:picLocks noChangeAspect="1"/>
          </p:cNvPicPr>
          <p:nvPr/>
        </p:nvPicPr>
        <p:blipFill>
          <a:blip r:embed="rId2"/>
          <a:stretch>
            <a:fillRect/>
          </a:stretch>
        </p:blipFill>
        <p:spPr>
          <a:xfrm>
            <a:off x="2339266" y="2597721"/>
            <a:ext cx="7620000" cy="2924175"/>
          </a:xfrm>
          <a:prstGeom prst="rect">
            <a:avLst/>
          </a:prstGeom>
        </p:spPr>
      </p:pic>
      <p:sp>
        <p:nvSpPr>
          <p:cNvPr id="8" name="TextBox 7">
            <a:extLst>
              <a:ext uri="{FF2B5EF4-FFF2-40B4-BE49-F238E27FC236}">
                <a16:creationId xmlns:a16="http://schemas.microsoft.com/office/drawing/2014/main" id="{D7B6FAF1-67AF-440E-9253-369A12ACF135}"/>
              </a:ext>
            </a:extLst>
          </p:cNvPr>
          <p:cNvSpPr txBox="1"/>
          <p:nvPr/>
        </p:nvSpPr>
        <p:spPr>
          <a:xfrm>
            <a:off x="2339266" y="5770485"/>
            <a:ext cx="6778101" cy="656948"/>
          </a:xfrm>
          <a:prstGeom prst="rect">
            <a:avLst/>
          </a:prstGeom>
          <a:noFill/>
        </p:spPr>
        <p:txBody>
          <a:bodyPr wrap="square" rtlCol="0">
            <a:spAutoFit/>
          </a:bodyPr>
          <a:lstStyle/>
          <a:p>
            <a:r>
              <a:rPr lang="en-IN" dirty="0"/>
              <a:t>These multiple sets are used to train the same learner algorithm and therefore different classifiers are produced.</a:t>
            </a:r>
          </a:p>
        </p:txBody>
      </p:sp>
    </p:spTree>
    <p:extLst>
      <p:ext uri="{BB962C8B-B14F-4D97-AF65-F5344CB8AC3E}">
        <p14:creationId xmlns:p14="http://schemas.microsoft.com/office/powerpoint/2010/main" val="837796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4E444E-F552-4B32-B236-1C0C4606B7DC}"/>
              </a:ext>
            </a:extLst>
          </p:cNvPr>
          <p:cNvSpPr>
            <a:spLocks noGrp="1"/>
          </p:cNvSpPr>
          <p:nvPr>
            <p:ph idx="1"/>
          </p:nvPr>
        </p:nvSpPr>
        <p:spPr>
          <a:xfrm>
            <a:off x="1389986" y="367421"/>
            <a:ext cx="9905999" cy="928719"/>
          </a:xfrm>
        </p:spPr>
        <p:txBody>
          <a:bodyPr>
            <a:normAutofit lnSpcReduction="10000"/>
          </a:bodyPr>
          <a:lstStyle/>
          <a:p>
            <a:pPr marL="0" indent="0">
              <a:buNone/>
            </a:pPr>
            <a:r>
              <a:rPr lang="en-IN" dirty="0"/>
              <a:t>While the training stage is parallel for Bagging (i.e., each model is built independently), Boosting builds the new learner in a sequential way:</a:t>
            </a:r>
          </a:p>
        </p:txBody>
      </p:sp>
      <p:sp>
        <p:nvSpPr>
          <p:cNvPr id="6" name="TextBox 5">
            <a:extLst>
              <a:ext uri="{FF2B5EF4-FFF2-40B4-BE49-F238E27FC236}">
                <a16:creationId xmlns:a16="http://schemas.microsoft.com/office/drawing/2014/main" id="{C76FDB50-81F3-4EA3-906C-C6669D04C091}"/>
              </a:ext>
            </a:extLst>
          </p:cNvPr>
          <p:cNvSpPr txBox="1"/>
          <p:nvPr/>
        </p:nvSpPr>
        <p:spPr>
          <a:xfrm>
            <a:off x="1389986" y="4664198"/>
            <a:ext cx="9800947" cy="1754326"/>
          </a:xfrm>
          <a:prstGeom prst="rect">
            <a:avLst/>
          </a:prstGeom>
          <a:noFill/>
        </p:spPr>
        <p:txBody>
          <a:bodyPr wrap="square" rtlCol="0">
            <a:spAutoFit/>
          </a:bodyPr>
          <a:lstStyle/>
          <a:p>
            <a:r>
              <a:rPr lang="en-IN" dirty="0"/>
              <a:t>In Boosting algorithms each classifier is trained on data, taking into account the previous classifiers’ success. </a:t>
            </a:r>
          </a:p>
          <a:p>
            <a:r>
              <a:rPr lang="en-IN" dirty="0"/>
              <a:t>After each training step, the weights are redistributed. Misclassified data increases its weights to emphasise the most difficult cases. In this way, subsequent learners will focus on them during their training.</a:t>
            </a:r>
          </a:p>
          <a:p>
            <a:r>
              <a:rPr lang="en-IN" dirty="0"/>
              <a:t>Therefore, boosting works better than bagging in problems having imbalanced dataset.</a:t>
            </a:r>
          </a:p>
          <a:p>
            <a:endParaRPr lang="en-IN" dirty="0"/>
          </a:p>
        </p:txBody>
      </p:sp>
      <p:pic>
        <p:nvPicPr>
          <p:cNvPr id="8" name="Picture 7">
            <a:extLst>
              <a:ext uri="{FF2B5EF4-FFF2-40B4-BE49-F238E27FC236}">
                <a16:creationId xmlns:a16="http://schemas.microsoft.com/office/drawing/2014/main" id="{531A3793-FAC0-40AA-BFD5-78229BD36AAE}"/>
              </a:ext>
            </a:extLst>
          </p:cNvPr>
          <p:cNvPicPr>
            <a:picLocks noChangeAspect="1"/>
          </p:cNvPicPr>
          <p:nvPr/>
        </p:nvPicPr>
        <p:blipFill>
          <a:blip r:embed="rId2"/>
          <a:stretch>
            <a:fillRect/>
          </a:stretch>
        </p:blipFill>
        <p:spPr>
          <a:xfrm>
            <a:off x="1797728" y="1438183"/>
            <a:ext cx="7620000" cy="2924175"/>
          </a:xfrm>
          <a:prstGeom prst="rect">
            <a:avLst/>
          </a:prstGeom>
        </p:spPr>
      </p:pic>
    </p:spTree>
    <p:extLst>
      <p:ext uri="{BB962C8B-B14F-4D97-AF65-F5344CB8AC3E}">
        <p14:creationId xmlns:p14="http://schemas.microsoft.com/office/powerpoint/2010/main" val="927898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3C8331-54A3-4EBA-9879-B3D1572F1226}"/>
              </a:ext>
            </a:extLst>
          </p:cNvPr>
          <p:cNvSpPr txBox="1"/>
          <p:nvPr/>
        </p:nvSpPr>
        <p:spPr>
          <a:xfrm>
            <a:off x="1180730" y="1624614"/>
            <a:ext cx="9898602" cy="3447098"/>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Boosting again has three very popular methods:</a:t>
            </a:r>
          </a:p>
          <a:p>
            <a:r>
              <a:rPr lang="en-IN" sz="2000" dirty="0">
                <a:solidFill>
                  <a:schemeClr val="bg1"/>
                </a:solidFill>
                <a:latin typeface="Arial" panose="020B0604020202020204" pitchFamily="34" charset="0"/>
                <a:cs typeface="Arial" panose="020B0604020202020204" pitchFamily="34" charset="0"/>
              </a:rPr>
              <a:t>           (</a:t>
            </a:r>
            <a:r>
              <a:rPr lang="en-IN" sz="2000" dirty="0" err="1">
                <a:solidFill>
                  <a:schemeClr val="bg1"/>
                </a:solidFill>
                <a:latin typeface="Arial" panose="020B0604020202020204" pitchFamily="34" charset="0"/>
                <a:cs typeface="Arial" panose="020B0604020202020204" pitchFamily="34" charset="0"/>
              </a:rPr>
              <a:t>i</a:t>
            </a:r>
            <a:r>
              <a:rPr lang="en-IN" sz="2000" dirty="0">
                <a:solidFill>
                  <a:schemeClr val="bg1"/>
                </a:solidFill>
                <a:latin typeface="Arial" panose="020B0604020202020204" pitchFamily="34" charset="0"/>
                <a:cs typeface="Arial" panose="020B0604020202020204" pitchFamily="34" charset="0"/>
              </a:rPr>
              <a:t>) </a:t>
            </a:r>
            <a:r>
              <a:rPr lang="en-IN" sz="2000" dirty="0" err="1">
                <a:solidFill>
                  <a:schemeClr val="bg1"/>
                </a:solidFill>
                <a:latin typeface="Arial" panose="020B0604020202020204" pitchFamily="34" charset="0"/>
                <a:cs typeface="Arial" panose="020B0604020202020204" pitchFamily="34" charset="0"/>
              </a:rPr>
              <a:t>XGBoost</a:t>
            </a:r>
            <a:endParaRPr lang="en-IN" sz="2000" dirty="0">
              <a:solidFill>
                <a:schemeClr val="bg1"/>
              </a:solidFill>
              <a:latin typeface="Arial" panose="020B0604020202020204" pitchFamily="34" charset="0"/>
              <a:cs typeface="Arial" panose="020B0604020202020204" pitchFamily="34" charset="0"/>
            </a:endParaRPr>
          </a:p>
          <a:p>
            <a:r>
              <a:rPr lang="en-IN" sz="2000" dirty="0">
                <a:solidFill>
                  <a:schemeClr val="bg1"/>
                </a:solidFill>
                <a:latin typeface="Arial" panose="020B0604020202020204" pitchFamily="34" charset="0"/>
                <a:cs typeface="Arial" panose="020B0604020202020204" pitchFamily="34" charset="0"/>
              </a:rPr>
              <a:t>           (ii) </a:t>
            </a:r>
            <a:r>
              <a:rPr lang="en-IN" sz="2000" dirty="0" err="1">
                <a:solidFill>
                  <a:schemeClr val="bg1"/>
                </a:solidFill>
                <a:latin typeface="Arial" panose="020B0604020202020204" pitchFamily="34" charset="0"/>
                <a:cs typeface="Arial" panose="020B0604020202020204" pitchFamily="34" charset="0"/>
              </a:rPr>
              <a:t>LightGBM</a:t>
            </a:r>
            <a:endParaRPr lang="en-IN" sz="2000" dirty="0">
              <a:solidFill>
                <a:schemeClr val="bg1"/>
              </a:solidFill>
              <a:latin typeface="Arial" panose="020B0604020202020204" pitchFamily="34" charset="0"/>
              <a:cs typeface="Arial" panose="020B0604020202020204" pitchFamily="34" charset="0"/>
            </a:endParaRPr>
          </a:p>
          <a:p>
            <a:r>
              <a:rPr lang="en-IN" sz="2000" dirty="0">
                <a:solidFill>
                  <a:schemeClr val="bg1"/>
                </a:solidFill>
                <a:latin typeface="Arial" panose="020B0604020202020204" pitchFamily="34" charset="0"/>
                <a:cs typeface="Arial" panose="020B0604020202020204" pitchFamily="34" charset="0"/>
              </a:rPr>
              <a:t>           (iii)</a:t>
            </a:r>
            <a:r>
              <a:rPr lang="en-IN" sz="2000" dirty="0" err="1">
                <a:solidFill>
                  <a:schemeClr val="bg1"/>
                </a:solidFill>
                <a:latin typeface="Arial" panose="020B0604020202020204" pitchFamily="34" charset="0"/>
                <a:cs typeface="Arial" panose="020B0604020202020204" pitchFamily="34" charset="0"/>
              </a:rPr>
              <a:t>CatBoost</a:t>
            </a:r>
            <a:endParaRPr lang="en-IN" sz="2000" dirty="0">
              <a:solidFill>
                <a:schemeClr val="bg1"/>
              </a:solidFill>
              <a:latin typeface="Arial" panose="020B0604020202020204" pitchFamily="34" charset="0"/>
              <a:cs typeface="Arial" panose="020B0604020202020204" pitchFamily="34" charset="0"/>
            </a:endParaRPr>
          </a:p>
          <a:p>
            <a:endParaRPr lang="en-IN" sz="2000" dirty="0">
              <a:solidFill>
                <a:schemeClr val="bg1"/>
              </a:solidFill>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In this problem we will use </a:t>
            </a:r>
            <a:r>
              <a:rPr lang="en-IN" sz="2000" dirty="0" err="1">
                <a:solidFill>
                  <a:schemeClr val="bg1"/>
                </a:solidFill>
                <a:latin typeface="Arial" panose="020B0604020202020204" pitchFamily="34" charset="0"/>
                <a:cs typeface="Arial" panose="020B0604020202020204" pitchFamily="34" charset="0"/>
              </a:rPr>
              <a:t>LightGBM</a:t>
            </a:r>
            <a:r>
              <a:rPr lang="en-IN" sz="2000" dirty="0">
                <a:latin typeface="Arial" panose="020B0604020202020204" pitchFamily="34" charset="0"/>
                <a:cs typeface="Arial" panose="020B0604020202020204" pitchFamily="34" charset="0"/>
              </a:rPr>
              <a:t> as a method to improve our model's score.</a:t>
            </a:r>
          </a:p>
          <a:p>
            <a:endParaRPr lang="en-IN" sz="2000" dirty="0">
              <a:latin typeface="Arial" panose="020B0604020202020204" pitchFamily="34" charset="0"/>
              <a:cs typeface="Arial" panose="020B0604020202020204" pitchFamily="34" charset="0"/>
            </a:endParaRPr>
          </a:p>
          <a:p>
            <a:r>
              <a:rPr lang="en-IN" sz="2000" dirty="0" err="1">
                <a:latin typeface="Arial" panose="020B0604020202020204" pitchFamily="34" charset="0"/>
                <a:cs typeface="Arial" panose="020B0604020202020204" pitchFamily="34" charset="0"/>
              </a:rPr>
              <a:t>LightGBM</a:t>
            </a:r>
            <a:r>
              <a:rPr lang="en-IN" sz="2000" dirty="0">
                <a:latin typeface="Arial" panose="020B0604020202020204" pitchFamily="34" charset="0"/>
                <a:cs typeface="Arial" panose="020B0604020202020204" pitchFamily="34" charset="0"/>
              </a:rPr>
              <a:t> is chosen over the two because it is much faster as compared to </a:t>
            </a:r>
            <a:r>
              <a:rPr lang="en-IN" sz="2000" dirty="0" err="1">
                <a:latin typeface="Arial" panose="020B0604020202020204" pitchFamily="34" charset="0"/>
                <a:cs typeface="Arial" panose="020B0604020202020204" pitchFamily="34" charset="0"/>
              </a:rPr>
              <a:t>XGBoost</a:t>
            </a:r>
            <a:r>
              <a:rPr lang="en-IN" sz="2000" dirty="0">
                <a:latin typeface="Arial" panose="020B0604020202020204" pitchFamily="34" charset="0"/>
                <a:cs typeface="Arial" panose="020B0604020202020204" pitchFamily="34" charset="0"/>
              </a:rPr>
              <a:t> and </a:t>
            </a:r>
            <a:r>
              <a:rPr lang="en-IN" sz="2000" dirty="0" err="1">
                <a:latin typeface="Arial" panose="020B0604020202020204" pitchFamily="34" charset="0"/>
                <a:cs typeface="Arial" panose="020B0604020202020204" pitchFamily="34" charset="0"/>
              </a:rPr>
              <a:t>CatBoost</a:t>
            </a:r>
            <a:r>
              <a:rPr lang="en-IN" sz="2000" dirty="0">
                <a:latin typeface="Arial" panose="020B0604020202020204" pitchFamily="34" charset="0"/>
                <a:cs typeface="Arial" panose="020B0604020202020204" pitchFamily="34" charset="0"/>
              </a:rPr>
              <a:t> is a good choice when we have categorical variables, since all the features are numerical, </a:t>
            </a:r>
            <a:r>
              <a:rPr lang="en-IN" sz="2000" dirty="0" err="1">
                <a:latin typeface="Arial" panose="020B0604020202020204" pitchFamily="34" charset="0"/>
                <a:cs typeface="Arial" panose="020B0604020202020204" pitchFamily="34" charset="0"/>
              </a:rPr>
              <a:t>LightGBM</a:t>
            </a:r>
            <a:r>
              <a:rPr lang="en-IN" sz="2000" dirty="0">
                <a:latin typeface="Arial" panose="020B0604020202020204" pitchFamily="34" charset="0"/>
                <a:cs typeface="Arial" panose="020B0604020202020204" pitchFamily="34" charset="0"/>
              </a:rPr>
              <a:t> is the best option.</a:t>
            </a:r>
            <a:endParaRPr lang="en-IN" sz="14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183657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5862-1C62-4675-842A-667B4E5E3ADD}"/>
              </a:ext>
            </a:extLst>
          </p:cNvPr>
          <p:cNvSpPr>
            <a:spLocks noGrp="1"/>
          </p:cNvSpPr>
          <p:nvPr>
            <p:ph type="title"/>
          </p:nvPr>
        </p:nvSpPr>
        <p:spPr>
          <a:xfrm>
            <a:off x="1221314" y="1018013"/>
            <a:ext cx="9905998" cy="1174772"/>
          </a:xfrm>
        </p:spPr>
        <p:txBody>
          <a:bodyPr/>
          <a:lstStyle/>
          <a:p>
            <a:r>
              <a:rPr lang="en-IN" dirty="0"/>
              <a:t>Results of all the boosting algorithms</a:t>
            </a:r>
          </a:p>
        </p:txBody>
      </p:sp>
      <p:graphicFrame>
        <p:nvGraphicFramePr>
          <p:cNvPr id="4" name="Content Placeholder 3">
            <a:extLst>
              <a:ext uri="{FF2B5EF4-FFF2-40B4-BE49-F238E27FC236}">
                <a16:creationId xmlns:a16="http://schemas.microsoft.com/office/drawing/2014/main" id="{50FE1EAB-FDD1-416E-B132-F3B444AA9542}"/>
              </a:ext>
            </a:extLst>
          </p:cNvPr>
          <p:cNvGraphicFramePr>
            <a:graphicFrameLocks noGrp="1"/>
          </p:cNvGraphicFramePr>
          <p:nvPr>
            <p:ph idx="1"/>
            <p:extLst>
              <p:ext uri="{D42A27DB-BD31-4B8C-83A1-F6EECF244321}">
                <p14:modId xmlns:p14="http://schemas.microsoft.com/office/powerpoint/2010/main" val="2062582257"/>
              </p:ext>
            </p:extLst>
          </p:nvPr>
        </p:nvGraphicFramePr>
        <p:xfrm>
          <a:off x="1221312" y="2720005"/>
          <a:ext cx="9906000" cy="148336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2471053357"/>
                    </a:ext>
                  </a:extLst>
                </a:gridCol>
                <a:gridCol w="4953000">
                  <a:extLst>
                    <a:ext uri="{9D8B030D-6E8A-4147-A177-3AD203B41FA5}">
                      <a16:colId xmlns:a16="http://schemas.microsoft.com/office/drawing/2014/main" val="2772025189"/>
                    </a:ext>
                  </a:extLst>
                </a:gridCol>
              </a:tblGrid>
              <a:tr h="370840">
                <a:tc>
                  <a:txBody>
                    <a:bodyPr/>
                    <a:lstStyle/>
                    <a:p>
                      <a:r>
                        <a:rPr lang="en-IN" dirty="0"/>
                        <a:t>Model Name</a:t>
                      </a:r>
                    </a:p>
                  </a:txBody>
                  <a:tcPr/>
                </a:tc>
                <a:tc>
                  <a:txBody>
                    <a:bodyPr/>
                    <a:lstStyle/>
                    <a:p>
                      <a:r>
                        <a:rPr lang="en-IN" dirty="0"/>
                        <a:t>ROC Score</a:t>
                      </a:r>
                    </a:p>
                  </a:txBody>
                  <a:tcPr/>
                </a:tc>
                <a:extLst>
                  <a:ext uri="{0D108BD9-81ED-4DB2-BD59-A6C34878D82A}">
                    <a16:rowId xmlns:a16="http://schemas.microsoft.com/office/drawing/2014/main" val="2200371419"/>
                  </a:ext>
                </a:extLst>
              </a:tr>
              <a:tr h="370840">
                <a:tc>
                  <a:txBody>
                    <a:bodyPr/>
                    <a:lstStyle/>
                    <a:p>
                      <a:r>
                        <a:rPr lang="en-IN" dirty="0" err="1"/>
                        <a:t>LightGBM</a:t>
                      </a:r>
                      <a:endParaRPr lang="en-IN" dirty="0"/>
                    </a:p>
                  </a:txBody>
                  <a:tcPr/>
                </a:tc>
                <a:tc>
                  <a:txBody>
                    <a:bodyPr/>
                    <a:lstStyle/>
                    <a:p>
                      <a:r>
                        <a:rPr lang="en-IN" dirty="0"/>
                        <a:t>0.68</a:t>
                      </a:r>
                    </a:p>
                  </a:txBody>
                  <a:tcPr/>
                </a:tc>
                <a:extLst>
                  <a:ext uri="{0D108BD9-81ED-4DB2-BD59-A6C34878D82A}">
                    <a16:rowId xmlns:a16="http://schemas.microsoft.com/office/drawing/2014/main" val="3095711117"/>
                  </a:ext>
                </a:extLst>
              </a:tr>
              <a:tr h="370840">
                <a:tc>
                  <a:txBody>
                    <a:bodyPr/>
                    <a:lstStyle/>
                    <a:p>
                      <a:r>
                        <a:rPr lang="en-IN" dirty="0" err="1"/>
                        <a:t>CatBoost</a:t>
                      </a:r>
                      <a:endParaRPr lang="en-IN" dirty="0"/>
                    </a:p>
                  </a:txBody>
                  <a:tcPr/>
                </a:tc>
                <a:tc>
                  <a:txBody>
                    <a:bodyPr/>
                    <a:lstStyle/>
                    <a:p>
                      <a:r>
                        <a:rPr lang="en-IN" dirty="0"/>
                        <a:t>0.60</a:t>
                      </a:r>
                    </a:p>
                  </a:txBody>
                  <a:tcPr/>
                </a:tc>
                <a:extLst>
                  <a:ext uri="{0D108BD9-81ED-4DB2-BD59-A6C34878D82A}">
                    <a16:rowId xmlns:a16="http://schemas.microsoft.com/office/drawing/2014/main" val="1496046512"/>
                  </a:ext>
                </a:extLst>
              </a:tr>
              <a:tr h="370840">
                <a:tc>
                  <a:txBody>
                    <a:bodyPr/>
                    <a:lstStyle/>
                    <a:p>
                      <a:r>
                        <a:rPr lang="en-IN" dirty="0" err="1"/>
                        <a:t>XGBoost</a:t>
                      </a:r>
                      <a:endParaRPr lang="en-IN" dirty="0"/>
                    </a:p>
                  </a:txBody>
                  <a:tcPr/>
                </a:tc>
                <a:tc>
                  <a:txBody>
                    <a:bodyPr/>
                    <a:lstStyle/>
                    <a:p>
                      <a:r>
                        <a:rPr lang="en-IN" dirty="0"/>
                        <a:t>0.56</a:t>
                      </a:r>
                    </a:p>
                  </a:txBody>
                  <a:tcPr/>
                </a:tc>
                <a:extLst>
                  <a:ext uri="{0D108BD9-81ED-4DB2-BD59-A6C34878D82A}">
                    <a16:rowId xmlns:a16="http://schemas.microsoft.com/office/drawing/2014/main" val="2705119229"/>
                  </a:ext>
                </a:extLst>
              </a:tr>
            </a:tbl>
          </a:graphicData>
        </a:graphic>
      </p:graphicFrame>
      <p:sp>
        <p:nvSpPr>
          <p:cNvPr id="5" name="TextBox 4">
            <a:extLst>
              <a:ext uri="{FF2B5EF4-FFF2-40B4-BE49-F238E27FC236}">
                <a16:creationId xmlns:a16="http://schemas.microsoft.com/office/drawing/2014/main" id="{9CEA71C0-BCE6-449C-8CF2-837BAA9E00B8}"/>
              </a:ext>
            </a:extLst>
          </p:cNvPr>
          <p:cNvSpPr txBox="1"/>
          <p:nvPr/>
        </p:nvSpPr>
        <p:spPr>
          <a:xfrm>
            <a:off x="4252403" y="4598633"/>
            <a:ext cx="3249227" cy="369332"/>
          </a:xfrm>
          <a:prstGeom prst="rect">
            <a:avLst/>
          </a:prstGeom>
          <a:noFill/>
        </p:spPr>
        <p:txBody>
          <a:bodyPr wrap="square" rtlCol="0">
            <a:spAutoFit/>
          </a:bodyPr>
          <a:lstStyle/>
          <a:p>
            <a:r>
              <a:rPr lang="en-IN" dirty="0"/>
              <a:t>(without tuning the parameters)</a:t>
            </a:r>
          </a:p>
        </p:txBody>
      </p:sp>
    </p:spTree>
    <p:extLst>
      <p:ext uri="{BB962C8B-B14F-4D97-AF65-F5344CB8AC3E}">
        <p14:creationId xmlns:p14="http://schemas.microsoft.com/office/powerpoint/2010/main" val="61115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8C06-357F-410B-956A-2A4A4C730880}"/>
              </a:ext>
            </a:extLst>
          </p:cNvPr>
          <p:cNvSpPr>
            <a:spLocks noGrp="1"/>
          </p:cNvSpPr>
          <p:nvPr>
            <p:ph type="title"/>
          </p:nvPr>
        </p:nvSpPr>
        <p:spPr/>
        <p:txBody>
          <a:bodyPr/>
          <a:lstStyle/>
          <a:p>
            <a:r>
              <a:rPr lang="en-IN" dirty="0"/>
              <a:t>Results after simple majority voting</a:t>
            </a:r>
          </a:p>
        </p:txBody>
      </p:sp>
      <p:graphicFrame>
        <p:nvGraphicFramePr>
          <p:cNvPr id="4" name="Content Placeholder 3">
            <a:extLst>
              <a:ext uri="{FF2B5EF4-FFF2-40B4-BE49-F238E27FC236}">
                <a16:creationId xmlns:a16="http://schemas.microsoft.com/office/drawing/2014/main" id="{E38B99FD-8EDC-430C-A35A-3F3E10B10242}"/>
              </a:ext>
            </a:extLst>
          </p:cNvPr>
          <p:cNvGraphicFramePr>
            <a:graphicFrameLocks noGrp="1"/>
          </p:cNvGraphicFramePr>
          <p:nvPr>
            <p:ph idx="1"/>
            <p:extLst>
              <p:ext uri="{D42A27DB-BD31-4B8C-83A1-F6EECF244321}">
                <p14:modId xmlns:p14="http://schemas.microsoft.com/office/powerpoint/2010/main" val="4261500986"/>
              </p:ext>
            </p:extLst>
          </p:nvPr>
        </p:nvGraphicFramePr>
        <p:xfrm>
          <a:off x="1141411" y="1928413"/>
          <a:ext cx="9906000" cy="333756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320028475"/>
                    </a:ext>
                  </a:extLst>
                </a:gridCol>
                <a:gridCol w="4953000">
                  <a:extLst>
                    <a:ext uri="{9D8B030D-6E8A-4147-A177-3AD203B41FA5}">
                      <a16:colId xmlns:a16="http://schemas.microsoft.com/office/drawing/2014/main" val="807754972"/>
                    </a:ext>
                  </a:extLst>
                </a:gridCol>
              </a:tblGrid>
              <a:tr h="370840">
                <a:tc>
                  <a:txBody>
                    <a:bodyPr/>
                    <a:lstStyle/>
                    <a:p>
                      <a:r>
                        <a:rPr lang="en-IN" dirty="0"/>
                        <a:t>Model Name</a:t>
                      </a:r>
                    </a:p>
                  </a:txBody>
                  <a:tcPr/>
                </a:tc>
                <a:tc>
                  <a:txBody>
                    <a:bodyPr/>
                    <a:lstStyle/>
                    <a:p>
                      <a:r>
                        <a:rPr lang="en-IN" dirty="0"/>
                        <a:t>ROC Score</a:t>
                      </a:r>
                    </a:p>
                  </a:txBody>
                  <a:tcPr/>
                </a:tc>
                <a:extLst>
                  <a:ext uri="{0D108BD9-81ED-4DB2-BD59-A6C34878D82A}">
                    <a16:rowId xmlns:a16="http://schemas.microsoft.com/office/drawing/2014/main" val="1742129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Naïve Bayes + Logistic Regression</a:t>
                      </a:r>
                    </a:p>
                  </a:txBody>
                  <a:tcPr/>
                </a:tc>
                <a:tc>
                  <a:txBody>
                    <a:bodyPr/>
                    <a:lstStyle/>
                    <a:p>
                      <a:r>
                        <a:rPr lang="en-IN" dirty="0"/>
                        <a:t>0.67</a:t>
                      </a:r>
                    </a:p>
                  </a:txBody>
                  <a:tcPr/>
                </a:tc>
                <a:extLst>
                  <a:ext uri="{0D108BD9-81ED-4DB2-BD59-A6C34878D82A}">
                    <a16:rowId xmlns:a16="http://schemas.microsoft.com/office/drawing/2014/main" val="4235632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Naïve Bayes + </a:t>
                      </a:r>
                      <a:r>
                        <a:rPr lang="en-IN" sz="1800" dirty="0" err="1"/>
                        <a:t>Catboost</a:t>
                      </a:r>
                      <a:endParaRPr lang="en-IN" sz="1800" dirty="0"/>
                    </a:p>
                  </a:txBody>
                  <a:tcPr/>
                </a:tc>
                <a:tc>
                  <a:txBody>
                    <a:bodyPr/>
                    <a:lstStyle/>
                    <a:p>
                      <a:r>
                        <a:rPr lang="en-IN" dirty="0"/>
                        <a:t>0.67</a:t>
                      </a:r>
                    </a:p>
                  </a:txBody>
                  <a:tcPr/>
                </a:tc>
                <a:extLst>
                  <a:ext uri="{0D108BD9-81ED-4DB2-BD59-A6C34878D82A}">
                    <a16:rowId xmlns:a16="http://schemas.microsoft.com/office/drawing/2014/main" val="10474096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Naïve Bayes +</a:t>
                      </a:r>
                      <a:r>
                        <a:rPr lang="en-IN" sz="1800" dirty="0" err="1"/>
                        <a:t>XGboost</a:t>
                      </a:r>
                      <a:endParaRPr lang="en-IN" sz="1800" dirty="0"/>
                    </a:p>
                  </a:txBody>
                  <a:tcPr/>
                </a:tc>
                <a:tc>
                  <a:txBody>
                    <a:bodyPr/>
                    <a:lstStyle/>
                    <a:p>
                      <a:r>
                        <a:rPr lang="en-IN" dirty="0"/>
                        <a:t>0.56</a:t>
                      </a:r>
                    </a:p>
                  </a:txBody>
                  <a:tcPr/>
                </a:tc>
                <a:extLst>
                  <a:ext uri="{0D108BD9-81ED-4DB2-BD59-A6C34878D82A}">
                    <a16:rowId xmlns:a16="http://schemas.microsoft.com/office/drawing/2014/main" val="33699066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Naïve Bayes + LGB</a:t>
                      </a:r>
                    </a:p>
                  </a:txBody>
                  <a:tcPr/>
                </a:tc>
                <a:tc>
                  <a:txBody>
                    <a:bodyPr/>
                    <a:lstStyle/>
                    <a:p>
                      <a:r>
                        <a:rPr lang="en-IN" dirty="0"/>
                        <a:t>0.89</a:t>
                      </a:r>
                    </a:p>
                  </a:txBody>
                  <a:tcPr/>
                </a:tc>
                <a:extLst>
                  <a:ext uri="{0D108BD9-81ED-4DB2-BD59-A6C34878D82A}">
                    <a16:rowId xmlns:a16="http://schemas.microsoft.com/office/drawing/2014/main" val="539839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Naïve Bayes +NN</a:t>
                      </a:r>
                    </a:p>
                  </a:txBody>
                  <a:tcPr/>
                </a:tc>
                <a:tc>
                  <a:txBody>
                    <a:bodyPr/>
                    <a:lstStyle/>
                    <a:p>
                      <a:r>
                        <a:rPr lang="en-IN" dirty="0"/>
                        <a:t>0.61</a:t>
                      </a:r>
                    </a:p>
                  </a:txBody>
                  <a:tcPr/>
                </a:tc>
                <a:extLst>
                  <a:ext uri="{0D108BD9-81ED-4DB2-BD59-A6C34878D82A}">
                    <a16:rowId xmlns:a16="http://schemas.microsoft.com/office/drawing/2014/main" val="22892513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Naïve Bayes + RF</a:t>
                      </a:r>
                    </a:p>
                  </a:txBody>
                  <a:tcPr/>
                </a:tc>
                <a:tc>
                  <a:txBody>
                    <a:bodyPr/>
                    <a:lstStyle/>
                    <a:p>
                      <a:r>
                        <a:rPr lang="en-IN" dirty="0"/>
                        <a:t>0.64</a:t>
                      </a:r>
                    </a:p>
                  </a:txBody>
                  <a:tcPr/>
                </a:tc>
                <a:extLst>
                  <a:ext uri="{0D108BD9-81ED-4DB2-BD59-A6C34878D82A}">
                    <a16:rowId xmlns:a16="http://schemas.microsoft.com/office/drawing/2014/main" val="3551262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Logistic Regression + NN</a:t>
                      </a:r>
                    </a:p>
                  </a:txBody>
                  <a:tcPr/>
                </a:tc>
                <a:tc>
                  <a:txBody>
                    <a:bodyPr/>
                    <a:lstStyle/>
                    <a:p>
                      <a:r>
                        <a:rPr lang="en-IN" dirty="0"/>
                        <a:t>0.60</a:t>
                      </a:r>
                    </a:p>
                  </a:txBody>
                  <a:tcPr/>
                </a:tc>
                <a:extLst>
                  <a:ext uri="{0D108BD9-81ED-4DB2-BD59-A6C34878D82A}">
                    <a16:rowId xmlns:a16="http://schemas.microsoft.com/office/drawing/2014/main" val="7385277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Naïve Bayes + LGB+RF</a:t>
                      </a:r>
                    </a:p>
                  </a:txBody>
                  <a:tcPr/>
                </a:tc>
                <a:tc>
                  <a:txBody>
                    <a:bodyPr/>
                    <a:lstStyle/>
                    <a:p>
                      <a:r>
                        <a:rPr lang="en-IN" dirty="0"/>
                        <a:t>0.89</a:t>
                      </a:r>
                    </a:p>
                  </a:txBody>
                  <a:tcPr/>
                </a:tc>
                <a:extLst>
                  <a:ext uri="{0D108BD9-81ED-4DB2-BD59-A6C34878D82A}">
                    <a16:rowId xmlns:a16="http://schemas.microsoft.com/office/drawing/2014/main" val="1792111788"/>
                  </a:ext>
                </a:extLst>
              </a:tr>
            </a:tbl>
          </a:graphicData>
        </a:graphic>
      </p:graphicFrame>
      <p:sp>
        <p:nvSpPr>
          <p:cNvPr id="5" name="TextBox 4">
            <a:extLst>
              <a:ext uri="{FF2B5EF4-FFF2-40B4-BE49-F238E27FC236}">
                <a16:creationId xmlns:a16="http://schemas.microsoft.com/office/drawing/2014/main" id="{EF262D13-02BE-4390-9B5D-78D728FC6ADB}"/>
              </a:ext>
            </a:extLst>
          </p:cNvPr>
          <p:cNvSpPr txBox="1"/>
          <p:nvPr/>
        </p:nvSpPr>
        <p:spPr>
          <a:xfrm>
            <a:off x="1482571" y="5504156"/>
            <a:ext cx="9055223" cy="646331"/>
          </a:xfrm>
          <a:prstGeom prst="rect">
            <a:avLst/>
          </a:prstGeom>
          <a:noFill/>
        </p:spPr>
        <p:txBody>
          <a:bodyPr wrap="square" rtlCol="0">
            <a:spAutoFit/>
          </a:bodyPr>
          <a:lstStyle/>
          <a:p>
            <a:r>
              <a:rPr lang="en-IN" dirty="0"/>
              <a:t>Every model makes a prediction (</a:t>
            </a:r>
            <a:r>
              <a:rPr lang="en-IN" b="1" dirty="0"/>
              <a:t>votes</a:t>
            </a:r>
            <a:r>
              <a:rPr lang="en-IN" dirty="0"/>
              <a:t>) for each test instance and the final output prediction is the one that receives more than half of the </a:t>
            </a:r>
            <a:r>
              <a:rPr lang="en-IN" b="1" dirty="0"/>
              <a:t>votes</a:t>
            </a:r>
            <a:r>
              <a:rPr lang="en-IN" dirty="0"/>
              <a:t>.</a:t>
            </a:r>
          </a:p>
        </p:txBody>
      </p:sp>
    </p:spTree>
    <p:extLst>
      <p:ext uri="{BB962C8B-B14F-4D97-AF65-F5344CB8AC3E}">
        <p14:creationId xmlns:p14="http://schemas.microsoft.com/office/powerpoint/2010/main" val="3534613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A7F1-895B-4A56-8747-72E63567858C}"/>
              </a:ext>
            </a:extLst>
          </p:cNvPr>
          <p:cNvSpPr>
            <a:spLocks noGrp="1"/>
          </p:cNvSpPr>
          <p:nvPr>
            <p:ph type="title"/>
          </p:nvPr>
        </p:nvSpPr>
        <p:spPr/>
        <p:txBody>
          <a:bodyPr/>
          <a:lstStyle/>
          <a:p>
            <a:r>
              <a:rPr lang="en-IN" dirty="0"/>
              <a:t>Results after oversample</a:t>
            </a:r>
          </a:p>
        </p:txBody>
      </p:sp>
      <p:graphicFrame>
        <p:nvGraphicFramePr>
          <p:cNvPr id="4" name="Content Placeholder 3">
            <a:extLst>
              <a:ext uri="{FF2B5EF4-FFF2-40B4-BE49-F238E27FC236}">
                <a16:creationId xmlns:a16="http://schemas.microsoft.com/office/drawing/2014/main" id="{2759F595-7123-4384-8BDC-EDD224ACE60D}"/>
              </a:ext>
            </a:extLst>
          </p:cNvPr>
          <p:cNvGraphicFramePr>
            <a:graphicFrameLocks noGrp="1"/>
          </p:cNvGraphicFramePr>
          <p:nvPr>
            <p:ph idx="1"/>
            <p:extLst>
              <p:ext uri="{D42A27DB-BD31-4B8C-83A1-F6EECF244321}">
                <p14:modId xmlns:p14="http://schemas.microsoft.com/office/powerpoint/2010/main" val="674838324"/>
              </p:ext>
            </p:extLst>
          </p:nvPr>
        </p:nvGraphicFramePr>
        <p:xfrm>
          <a:off x="2930077" y="2258365"/>
          <a:ext cx="4953000" cy="296672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3201866869"/>
                    </a:ext>
                  </a:extLst>
                </a:gridCol>
                <a:gridCol w="2476500">
                  <a:extLst>
                    <a:ext uri="{9D8B030D-6E8A-4147-A177-3AD203B41FA5}">
                      <a16:colId xmlns:a16="http://schemas.microsoft.com/office/drawing/2014/main" val="1257591027"/>
                    </a:ext>
                  </a:extLst>
                </a:gridCol>
              </a:tblGrid>
              <a:tr h="370840">
                <a:tc>
                  <a:txBody>
                    <a:bodyPr/>
                    <a:lstStyle/>
                    <a:p>
                      <a:r>
                        <a:rPr lang="en-IN" dirty="0"/>
                        <a:t>Model Name</a:t>
                      </a:r>
                    </a:p>
                  </a:txBody>
                  <a:tcPr/>
                </a:tc>
                <a:tc>
                  <a:txBody>
                    <a:bodyPr/>
                    <a:lstStyle/>
                    <a:p>
                      <a:r>
                        <a:rPr lang="en-IN" dirty="0"/>
                        <a:t>Over Sample</a:t>
                      </a:r>
                    </a:p>
                  </a:txBody>
                  <a:tcPr/>
                </a:tc>
                <a:extLst>
                  <a:ext uri="{0D108BD9-81ED-4DB2-BD59-A6C34878D82A}">
                    <a16:rowId xmlns:a16="http://schemas.microsoft.com/office/drawing/2014/main" val="3084542556"/>
                  </a:ext>
                </a:extLst>
              </a:tr>
              <a:tr h="370840">
                <a:tc>
                  <a:txBody>
                    <a:bodyPr/>
                    <a:lstStyle/>
                    <a:p>
                      <a:r>
                        <a:rPr lang="en-IN" dirty="0" err="1"/>
                        <a:t>LightGBM</a:t>
                      </a:r>
                      <a:endParaRPr lang="en-IN" dirty="0"/>
                    </a:p>
                  </a:txBody>
                  <a:tcPr/>
                </a:tc>
                <a:tc>
                  <a:txBody>
                    <a:bodyPr/>
                    <a:lstStyle/>
                    <a:p>
                      <a:r>
                        <a:rPr lang="en-IN" dirty="0"/>
                        <a:t>0.86</a:t>
                      </a:r>
                    </a:p>
                  </a:txBody>
                  <a:tcPr/>
                </a:tc>
                <a:extLst>
                  <a:ext uri="{0D108BD9-81ED-4DB2-BD59-A6C34878D82A}">
                    <a16:rowId xmlns:a16="http://schemas.microsoft.com/office/drawing/2014/main" val="2354048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Logistic Regression</a:t>
                      </a:r>
                    </a:p>
                  </a:txBody>
                  <a:tcPr/>
                </a:tc>
                <a:tc>
                  <a:txBody>
                    <a:bodyPr/>
                    <a:lstStyle/>
                    <a:p>
                      <a:r>
                        <a:rPr lang="en-IN" dirty="0"/>
                        <a:t>0.77</a:t>
                      </a:r>
                    </a:p>
                  </a:txBody>
                  <a:tcPr/>
                </a:tc>
                <a:extLst>
                  <a:ext uri="{0D108BD9-81ED-4DB2-BD59-A6C34878D82A}">
                    <a16:rowId xmlns:a16="http://schemas.microsoft.com/office/drawing/2014/main" val="3888894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XGBoost</a:t>
                      </a:r>
                      <a:endParaRPr lang="en-IN" dirty="0"/>
                    </a:p>
                  </a:txBody>
                  <a:tcPr/>
                </a:tc>
                <a:tc>
                  <a:txBody>
                    <a:bodyPr/>
                    <a:lstStyle/>
                    <a:p>
                      <a:r>
                        <a:rPr lang="en-IN" dirty="0"/>
                        <a:t>0.83</a:t>
                      </a:r>
                    </a:p>
                  </a:txBody>
                  <a:tcPr/>
                </a:tc>
                <a:extLst>
                  <a:ext uri="{0D108BD9-81ED-4DB2-BD59-A6C34878D82A}">
                    <a16:rowId xmlns:a16="http://schemas.microsoft.com/office/drawing/2014/main" val="4122121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LightGBM</a:t>
                      </a:r>
                      <a:endParaRPr lang="en-IN" dirty="0"/>
                    </a:p>
                  </a:txBody>
                  <a:tcPr/>
                </a:tc>
                <a:tc>
                  <a:txBody>
                    <a:bodyPr/>
                    <a:lstStyle/>
                    <a:p>
                      <a:r>
                        <a:rPr lang="en-IN" dirty="0"/>
                        <a:t>0.9</a:t>
                      </a:r>
                    </a:p>
                  </a:txBody>
                  <a:tcPr/>
                </a:tc>
                <a:extLst>
                  <a:ext uri="{0D108BD9-81ED-4DB2-BD59-A6C34878D82A}">
                    <a16:rowId xmlns:a16="http://schemas.microsoft.com/office/drawing/2014/main" val="3519522828"/>
                  </a:ext>
                </a:extLst>
              </a:tr>
              <a:tr h="370840">
                <a:tc>
                  <a:txBody>
                    <a:bodyPr/>
                    <a:lstStyle/>
                    <a:p>
                      <a:r>
                        <a:rPr lang="en-IN" dirty="0"/>
                        <a:t>Naïve Bayes</a:t>
                      </a:r>
                    </a:p>
                  </a:txBody>
                  <a:tcPr/>
                </a:tc>
                <a:tc>
                  <a:txBody>
                    <a:bodyPr/>
                    <a:lstStyle/>
                    <a:p>
                      <a:r>
                        <a:rPr lang="en-IN" dirty="0"/>
                        <a:t>0.80</a:t>
                      </a:r>
                    </a:p>
                  </a:txBody>
                  <a:tcPr/>
                </a:tc>
                <a:extLst>
                  <a:ext uri="{0D108BD9-81ED-4DB2-BD59-A6C34878D82A}">
                    <a16:rowId xmlns:a16="http://schemas.microsoft.com/office/drawing/2014/main" val="2880138055"/>
                  </a:ext>
                </a:extLst>
              </a:tr>
              <a:tr h="370840">
                <a:tc>
                  <a:txBody>
                    <a:bodyPr/>
                    <a:lstStyle/>
                    <a:p>
                      <a:r>
                        <a:rPr lang="en-IN" dirty="0"/>
                        <a:t>Gradient Boosting</a:t>
                      </a:r>
                    </a:p>
                  </a:txBody>
                  <a:tcPr/>
                </a:tc>
                <a:tc>
                  <a:txBody>
                    <a:bodyPr/>
                    <a:lstStyle/>
                    <a:p>
                      <a:r>
                        <a:rPr lang="en-IN" dirty="0"/>
                        <a:t>0.80</a:t>
                      </a:r>
                    </a:p>
                  </a:txBody>
                  <a:tcPr/>
                </a:tc>
                <a:extLst>
                  <a:ext uri="{0D108BD9-81ED-4DB2-BD59-A6C34878D82A}">
                    <a16:rowId xmlns:a16="http://schemas.microsoft.com/office/drawing/2014/main" val="34787929"/>
                  </a:ext>
                </a:extLst>
              </a:tr>
              <a:tr h="370840">
                <a:tc>
                  <a:txBody>
                    <a:bodyPr/>
                    <a:lstStyle/>
                    <a:p>
                      <a:r>
                        <a:rPr lang="en-IN" dirty="0" err="1"/>
                        <a:t>CatBoost</a:t>
                      </a:r>
                      <a:endParaRPr lang="en-IN" dirty="0"/>
                    </a:p>
                  </a:txBody>
                  <a:tcPr/>
                </a:tc>
                <a:tc>
                  <a:txBody>
                    <a:bodyPr/>
                    <a:lstStyle/>
                    <a:p>
                      <a:r>
                        <a:rPr lang="en-IN" dirty="0"/>
                        <a:t>0.83</a:t>
                      </a:r>
                    </a:p>
                  </a:txBody>
                  <a:tcPr/>
                </a:tc>
                <a:extLst>
                  <a:ext uri="{0D108BD9-81ED-4DB2-BD59-A6C34878D82A}">
                    <a16:rowId xmlns:a16="http://schemas.microsoft.com/office/drawing/2014/main" val="3428004019"/>
                  </a:ext>
                </a:extLst>
              </a:tr>
            </a:tbl>
          </a:graphicData>
        </a:graphic>
      </p:graphicFrame>
    </p:spTree>
    <p:extLst>
      <p:ext uri="{BB962C8B-B14F-4D97-AF65-F5344CB8AC3E}">
        <p14:creationId xmlns:p14="http://schemas.microsoft.com/office/powerpoint/2010/main" val="2640450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49A8-5B6D-48CF-8872-438FB1302ECC}"/>
              </a:ext>
            </a:extLst>
          </p:cNvPr>
          <p:cNvSpPr>
            <a:spLocks noGrp="1"/>
          </p:cNvSpPr>
          <p:nvPr>
            <p:ph type="title"/>
          </p:nvPr>
        </p:nvSpPr>
        <p:spPr>
          <a:xfrm>
            <a:off x="1141413" y="618518"/>
            <a:ext cx="9905998" cy="1478570"/>
          </a:xfrm>
        </p:spPr>
        <p:txBody>
          <a:bodyPr/>
          <a:lstStyle/>
          <a:p>
            <a:r>
              <a:rPr lang="en-IN" dirty="0"/>
              <a:t>Data pre-processing</a:t>
            </a:r>
          </a:p>
        </p:txBody>
      </p:sp>
      <p:sp>
        <p:nvSpPr>
          <p:cNvPr id="3" name="Content Placeholder 2">
            <a:extLst>
              <a:ext uri="{FF2B5EF4-FFF2-40B4-BE49-F238E27FC236}">
                <a16:creationId xmlns:a16="http://schemas.microsoft.com/office/drawing/2014/main" id="{1EEC3364-CAA3-4819-9C8D-892990BB5BA7}"/>
              </a:ext>
            </a:extLst>
          </p:cNvPr>
          <p:cNvSpPr>
            <a:spLocks noGrp="1"/>
          </p:cNvSpPr>
          <p:nvPr>
            <p:ph idx="1"/>
          </p:nvPr>
        </p:nvSpPr>
        <p:spPr>
          <a:xfrm>
            <a:off x="1141412" y="2249487"/>
            <a:ext cx="9905999" cy="3541714"/>
          </a:xfrm>
        </p:spPr>
        <p:txBody>
          <a:bodyPr/>
          <a:lstStyle/>
          <a:p>
            <a:r>
              <a:rPr lang="en-IN" dirty="0"/>
              <a:t>High level view of the data</a:t>
            </a:r>
          </a:p>
        </p:txBody>
      </p:sp>
      <p:pic>
        <p:nvPicPr>
          <p:cNvPr id="5" name="Picture 4">
            <a:extLst>
              <a:ext uri="{FF2B5EF4-FFF2-40B4-BE49-F238E27FC236}">
                <a16:creationId xmlns:a16="http://schemas.microsoft.com/office/drawing/2014/main" id="{4DC9A065-DA3A-4786-AC44-92C77E9C0F3B}"/>
              </a:ext>
            </a:extLst>
          </p:cNvPr>
          <p:cNvPicPr>
            <a:picLocks noChangeAspect="1"/>
          </p:cNvPicPr>
          <p:nvPr/>
        </p:nvPicPr>
        <p:blipFill>
          <a:blip r:embed="rId2"/>
          <a:stretch>
            <a:fillRect/>
          </a:stretch>
        </p:blipFill>
        <p:spPr>
          <a:xfrm>
            <a:off x="899057" y="3080270"/>
            <a:ext cx="10988144" cy="2593189"/>
          </a:xfrm>
          <a:prstGeom prst="rect">
            <a:avLst/>
          </a:prstGeom>
        </p:spPr>
      </p:pic>
    </p:spTree>
    <p:extLst>
      <p:ext uri="{BB962C8B-B14F-4D97-AF65-F5344CB8AC3E}">
        <p14:creationId xmlns:p14="http://schemas.microsoft.com/office/powerpoint/2010/main" val="638700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6A28-4F6D-444B-8950-4A94A5D62DD9}"/>
              </a:ext>
            </a:extLst>
          </p:cNvPr>
          <p:cNvSpPr>
            <a:spLocks noGrp="1"/>
          </p:cNvSpPr>
          <p:nvPr>
            <p:ph type="title"/>
          </p:nvPr>
        </p:nvSpPr>
        <p:spPr>
          <a:xfrm>
            <a:off x="1212434" y="103613"/>
            <a:ext cx="9905998" cy="943952"/>
          </a:xfrm>
        </p:spPr>
        <p:txBody>
          <a:bodyPr/>
          <a:lstStyle/>
          <a:p>
            <a:r>
              <a:rPr lang="en-IN" dirty="0"/>
              <a:t>Results with lightgbm parameters tuned</a:t>
            </a:r>
          </a:p>
        </p:txBody>
      </p:sp>
      <p:sp>
        <p:nvSpPr>
          <p:cNvPr id="3" name="Content Placeholder 2">
            <a:extLst>
              <a:ext uri="{FF2B5EF4-FFF2-40B4-BE49-F238E27FC236}">
                <a16:creationId xmlns:a16="http://schemas.microsoft.com/office/drawing/2014/main" id="{58235556-3F84-4364-A9EC-995F68C22540}"/>
              </a:ext>
            </a:extLst>
          </p:cNvPr>
          <p:cNvSpPr>
            <a:spLocks noGrp="1"/>
          </p:cNvSpPr>
          <p:nvPr>
            <p:ph idx="1"/>
          </p:nvPr>
        </p:nvSpPr>
        <p:spPr>
          <a:xfrm>
            <a:off x="1043758" y="917835"/>
            <a:ext cx="10447536" cy="5829194"/>
          </a:xfrm>
        </p:spPr>
        <p:txBody>
          <a:bodyPr>
            <a:noAutofit/>
          </a:bodyPr>
          <a:lstStyle/>
          <a:p>
            <a:r>
              <a:rPr lang="en-IN" sz="1200" dirty="0">
                <a:latin typeface="Arial" panose="020B0604020202020204" pitchFamily="34" charset="0"/>
                <a:cs typeface="Arial" panose="020B0604020202020204" pitchFamily="34" charset="0"/>
              </a:rPr>
              <a:t>'</a:t>
            </a:r>
            <a:r>
              <a:rPr lang="en-IN" sz="1200" dirty="0" err="1">
                <a:latin typeface="Arial" panose="020B0604020202020204" pitchFamily="34" charset="0"/>
                <a:cs typeface="Arial" panose="020B0604020202020204" pitchFamily="34" charset="0"/>
              </a:rPr>
              <a:t>bagging_freq</a:t>
            </a:r>
            <a:r>
              <a:rPr lang="en-IN" sz="1200" dirty="0">
                <a:latin typeface="Arial" panose="020B0604020202020204" pitchFamily="34" charset="0"/>
                <a:cs typeface="Arial" panose="020B0604020202020204" pitchFamily="34" charset="0"/>
              </a:rPr>
              <a:t>': 5, </a:t>
            </a:r>
            <a:r>
              <a:rPr lang="en-IN" sz="1100" dirty="0">
                <a:solidFill>
                  <a:schemeClr val="bg1"/>
                </a:solidFill>
                <a:latin typeface="Arial" panose="020B0604020202020204" pitchFamily="34" charset="0"/>
                <a:cs typeface="Arial" panose="020B0604020202020204" pitchFamily="34" charset="0"/>
              </a:rPr>
              <a:t>(</a:t>
            </a:r>
            <a:r>
              <a:rPr lang="en-IN" sz="1600" dirty="0">
                <a:solidFill>
                  <a:schemeClr val="bg1"/>
                </a:solidFill>
              </a:rPr>
              <a:t>frequency for bagging)</a:t>
            </a:r>
            <a:endParaRPr lang="en-IN" sz="1100" dirty="0">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bagging_fraction</a:t>
            </a:r>
            <a:r>
              <a:rPr lang="en-IN" sz="1200" dirty="0">
                <a:latin typeface="Arial" panose="020B0604020202020204" pitchFamily="34" charset="0"/>
                <a:cs typeface="Arial" panose="020B0604020202020204" pitchFamily="34" charset="0"/>
              </a:rPr>
              <a:t>': 0.335, </a:t>
            </a:r>
            <a:r>
              <a:rPr lang="en-IN" sz="1200" dirty="0">
                <a:solidFill>
                  <a:schemeClr val="bg1"/>
                </a:solidFill>
                <a:latin typeface="Arial" panose="020B0604020202020204" pitchFamily="34" charset="0"/>
                <a:cs typeface="Arial" panose="020B0604020202020204" pitchFamily="34" charset="0"/>
              </a:rPr>
              <a:t>(</a:t>
            </a:r>
            <a:r>
              <a:rPr lang="en-IN" sz="1600" dirty="0">
                <a:solidFill>
                  <a:schemeClr val="bg1"/>
                </a:solidFill>
              </a:rPr>
              <a:t>randomly select part of data without resampling)</a:t>
            </a:r>
            <a:endParaRPr lang="en-IN" sz="1200" dirty="0">
              <a:solidFill>
                <a:schemeClr val="bg1"/>
              </a:solidFill>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boost_from_average':'false</a:t>
            </a:r>
            <a:r>
              <a:rPr lang="en-IN" sz="1200" dirty="0">
                <a:latin typeface="Arial" panose="020B0604020202020204" pitchFamily="34" charset="0"/>
                <a:cs typeface="Arial" panose="020B0604020202020204" pitchFamily="34" charset="0"/>
              </a:rPr>
              <a:t>’, </a:t>
            </a:r>
            <a:r>
              <a:rPr lang="en-IN" sz="1200" dirty="0">
                <a:solidFill>
                  <a:schemeClr val="bg1"/>
                </a:solidFill>
                <a:latin typeface="Arial" panose="020B0604020202020204" pitchFamily="34" charset="0"/>
                <a:cs typeface="Arial" panose="020B0604020202020204" pitchFamily="34" charset="0"/>
              </a:rPr>
              <a:t>(</a:t>
            </a:r>
            <a:r>
              <a:rPr lang="en-IN" sz="1400" dirty="0">
                <a:solidFill>
                  <a:schemeClr val="bg1"/>
                </a:solidFill>
              </a:rPr>
              <a:t>adjusts initial score to the mean of labels for faster convergence)</a:t>
            </a:r>
            <a:endParaRPr lang="en-IN" sz="1200" dirty="0">
              <a:solidFill>
                <a:schemeClr val="bg1"/>
              </a:solidFill>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    'boost': '</a:t>
            </a:r>
            <a:r>
              <a:rPr lang="en-IN" sz="1200" dirty="0" err="1">
                <a:latin typeface="Arial" panose="020B0604020202020204" pitchFamily="34" charset="0"/>
                <a:cs typeface="Arial" panose="020B0604020202020204" pitchFamily="34" charset="0"/>
              </a:rPr>
              <a:t>gbdt</a:t>
            </a:r>
            <a:r>
              <a:rPr lang="en-IN" sz="1200" dirty="0">
                <a:latin typeface="Arial" panose="020B0604020202020204" pitchFamily="34" charset="0"/>
                <a:cs typeface="Arial" panose="020B0604020202020204" pitchFamily="34" charset="0"/>
              </a:rPr>
              <a:t>’, </a:t>
            </a:r>
            <a:r>
              <a:rPr lang="en-IN" sz="1000" dirty="0">
                <a:solidFill>
                  <a:schemeClr val="bg1"/>
                </a:solidFill>
                <a:latin typeface="Arial" panose="020B0604020202020204" pitchFamily="34" charset="0"/>
                <a:cs typeface="Arial" panose="020B0604020202020204" pitchFamily="34" charset="0"/>
              </a:rPr>
              <a:t>(</a:t>
            </a:r>
            <a:r>
              <a:rPr lang="en-IN" sz="1600" dirty="0">
                <a:solidFill>
                  <a:schemeClr val="bg1"/>
                </a:solidFill>
              </a:rPr>
              <a:t>traditional Gradient Boosting Decision Tree)</a:t>
            </a:r>
            <a:endParaRPr lang="en-IN" sz="1200" dirty="0">
              <a:solidFill>
                <a:schemeClr val="bg1"/>
              </a:solidFill>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feature_fraction</a:t>
            </a:r>
            <a:r>
              <a:rPr lang="en-IN" sz="1200" dirty="0">
                <a:latin typeface="Arial" panose="020B0604020202020204" pitchFamily="34" charset="0"/>
                <a:cs typeface="Arial" panose="020B0604020202020204" pitchFamily="34" charset="0"/>
              </a:rPr>
              <a:t>': 0.041, </a:t>
            </a:r>
            <a:r>
              <a:rPr lang="en-IN" sz="1200" dirty="0">
                <a:solidFill>
                  <a:schemeClr val="bg1"/>
                </a:solidFill>
                <a:latin typeface="Arial" panose="020B0604020202020204" pitchFamily="34" charset="0"/>
                <a:cs typeface="Arial" panose="020B0604020202020204" pitchFamily="34" charset="0"/>
              </a:rPr>
              <a:t>(</a:t>
            </a:r>
            <a:r>
              <a:rPr lang="en-IN" sz="1400" dirty="0" err="1">
                <a:solidFill>
                  <a:schemeClr val="bg1"/>
                </a:solidFill>
              </a:rPr>
              <a:t>LightGBM</a:t>
            </a:r>
            <a:r>
              <a:rPr lang="en-IN" sz="1400" dirty="0">
                <a:solidFill>
                  <a:schemeClr val="bg1"/>
                </a:solidFill>
              </a:rPr>
              <a:t> will randomly select part of features on each iteration)</a:t>
            </a:r>
            <a:endParaRPr lang="en-IN" sz="1400" dirty="0">
              <a:solidFill>
                <a:schemeClr val="bg1"/>
              </a:solidFill>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learning_rate</a:t>
            </a:r>
            <a:r>
              <a:rPr lang="en-IN" sz="1200" dirty="0">
                <a:latin typeface="Arial" panose="020B0604020202020204" pitchFamily="34" charset="0"/>
                <a:cs typeface="Arial" panose="020B0604020202020204" pitchFamily="34" charset="0"/>
              </a:rPr>
              <a:t>': 0.0083, </a:t>
            </a:r>
            <a:r>
              <a:rPr lang="en-IN" sz="1200" dirty="0">
                <a:solidFill>
                  <a:schemeClr val="bg1"/>
                </a:solidFill>
                <a:latin typeface="Arial" panose="020B0604020202020204" pitchFamily="34" charset="0"/>
                <a:cs typeface="Arial" panose="020B0604020202020204" pitchFamily="34" charset="0"/>
              </a:rPr>
              <a:t>(</a:t>
            </a:r>
            <a:r>
              <a:rPr lang="en-IN" sz="1600" dirty="0">
                <a:solidFill>
                  <a:schemeClr val="bg1"/>
                </a:solidFill>
              </a:rPr>
              <a:t>determines the impact of each tree on the final outcome)</a:t>
            </a:r>
            <a:endParaRPr lang="en-IN" sz="1200" dirty="0">
              <a:solidFill>
                <a:schemeClr val="bg1"/>
              </a:solidFill>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max_depth</a:t>
            </a:r>
            <a:r>
              <a:rPr lang="en-IN" sz="1200" dirty="0">
                <a:latin typeface="Arial" panose="020B0604020202020204" pitchFamily="34" charset="0"/>
                <a:cs typeface="Arial" panose="020B0604020202020204" pitchFamily="34" charset="0"/>
              </a:rPr>
              <a:t>': -1, </a:t>
            </a:r>
            <a:r>
              <a:rPr lang="en-IN" sz="1200" dirty="0">
                <a:solidFill>
                  <a:schemeClr val="bg1"/>
                </a:solidFill>
                <a:latin typeface="Arial" panose="020B0604020202020204" pitchFamily="34" charset="0"/>
                <a:cs typeface="Arial" panose="020B0604020202020204" pitchFamily="34" charset="0"/>
              </a:rPr>
              <a:t>(</a:t>
            </a:r>
            <a:r>
              <a:rPr lang="en-IN" sz="1400" dirty="0">
                <a:solidFill>
                  <a:schemeClr val="bg1"/>
                </a:solidFill>
              </a:rPr>
              <a:t>limit the max depth for tree model. This is used to deal with over-fitting)</a:t>
            </a:r>
            <a:endParaRPr lang="en-IN" sz="900" dirty="0">
              <a:solidFill>
                <a:schemeClr val="bg1"/>
              </a:solidFill>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    'metric':'</a:t>
            </a:r>
            <a:r>
              <a:rPr lang="en-IN" sz="1200" dirty="0" err="1">
                <a:latin typeface="Arial" panose="020B0604020202020204" pitchFamily="34" charset="0"/>
                <a:cs typeface="Arial" panose="020B0604020202020204" pitchFamily="34" charset="0"/>
              </a:rPr>
              <a:t>auc</a:t>
            </a:r>
            <a:r>
              <a:rPr lang="en-IN" sz="1200" dirty="0">
                <a:latin typeface="Arial" panose="020B0604020202020204" pitchFamily="34" charset="0"/>
                <a:cs typeface="Arial" panose="020B0604020202020204" pitchFamily="34" charset="0"/>
              </a:rPr>
              <a:t>’, </a:t>
            </a:r>
            <a:r>
              <a:rPr lang="en-IN" sz="1200" dirty="0">
                <a:solidFill>
                  <a:schemeClr val="bg1"/>
                </a:solidFill>
                <a:latin typeface="Arial" panose="020B0604020202020204" pitchFamily="34" charset="0"/>
                <a:cs typeface="Arial" panose="020B0604020202020204" pitchFamily="34" charset="0"/>
              </a:rPr>
              <a:t>(</a:t>
            </a:r>
            <a:r>
              <a:rPr lang="en-IN" sz="1600" dirty="0">
                <a:solidFill>
                  <a:schemeClr val="bg1"/>
                </a:solidFill>
              </a:rPr>
              <a:t>metric(s) to be evaluated on the evaluation set(s))</a:t>
            </a:r>
            <a:endParaRPr lang="en-IN" sz="1200" dirty="0">
              <a:solidFill>
                <a:schemeClr val="bg1"/>
              </a:solidFill>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min_data_in_leaf</a:t>
            </a:r>
            <a:r>
              <a:rPr lang="en-IN" sz="1200" dirty="0">
                <a:latin typeface="Arial" panose="020B0604020202020204" pitchFamily="34" charset="0"/>
                <a:cs typeface="Arial" panose="020B0604020202020204" pitchFamily="34" charset="0"/>
              </a:rPr>
              <a:t>': 80, </a:t>
            </a:r>
            <a:r>
              <a:rPr lang="en-IN" sz="1200" dirty="0">
                <a:solidFill>
                  <a:schemeClr val="bg1"/>
                </a:solidFill>
                <a:latin typeface="Arial" panose="020B0604020202020204" pitchFamily="34" charset="0"/>
                <a:cs typeface="Arial" panose="020B0604020202020204" pitchFamily="34" charset="0"/>
              </a:rPr>
              <a:t>(</a:t>
            </a:r>
            <a:r>
              <a:rPr lang="en-IN" sz="1400" dirty="0">
                <a:solidFill>
                  <a:schemeClr val="bg1"/>
                </a:solidFill>
              </a:rPr>
              <a:t>minimal number of data in one leaf)</a:t>
            </a:r>
            <a:endParaRPr lang="en-IN" sz="900" dirty="0">
              <a:solidFill>
                <a:schemeClr val="bg1"/>
              </a:solidFill>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min_sum_hessian_in_leaf</a:t>
            </a:r>
            <a:r>
              <a:rPr lang="en-IN" sz="1200" dirty="0">
                <a:latin typeface="Arial" panose="020B0604020202020204" pitchFamily="34" charset="0"/>
                <a:cs typeface="Arial" panose="020B0604020202020204" pitchFamily="34" charset="0"/>
              </a:rPr>
              <a:t>': 10.0, (</a:t>
            </a:r>
            <a:r>
              <a:rPr lang="en-IN" sz="1400" dirty="0">
                <a:solidFill>
                  <a:schemeClr val="bg1"/>
                </a:solidFill>
              </a:rPr>
              <a:t>minimal sum hessian in one leaf)</a:t>
            </a:r>
            <a:endParaRPr lang="en-IN" sz="900" dirty="0">
              <a:solidFill>
                <a:schemeClr val="bg1"/>
              </a:solidFill>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num_leaves</a:t>
            </a:r>
            <a:r>
              <a:rPr lang="en-IN" sz="1200" dirty="0">
                <a:latin typeface="Arial" panose="020B0604020202020204" pitchFamily="34" charset="0"/>
                <a:cs typeface="Arial" panose="020B0604020202020204" pitchFamily="34" charset="0"/>
              </a:rPr>
              <a:t>': 13, </a:t>
            </a:r>
            <a:r>
              <a:rPr lang="en-IN" sz="1200" dirty="0">
                <a:solidFill>
                  <a:schemeClr val="bg1"/>
                </a:solidFill>
                <a:latin typeface="Arial" panose="020B0604020202020204" pitchFamily="34" charset="0"/>
                <a:cs typeface="Arial" panose="020B0604020202020204" pitchFamily="34" charset="0"/>
              </a:rPr>
              <a:t>(</a:t>
            </a:r>
            <a:r>
              <a:rPr lang="en-IN" sz="1400" dirty="0">
                <a:solidFill>
                  <a:schemeClr val="bg1"/>
                </a:solidFill>
              </a:rPr>
              <a:t>max number of leaves in one tree)</a:t>
            </a:r>
            <a:endParaRPr lang="en-IN" sz="1200" dirty="0">
              <a:solidFill>
                <a:schemeClr val="bg1"/>
              </a:solidFill>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num_threads</a:t>
            </a:r>
            <a:r>
              <a:rPr lang="en-IN" sz="1200" dirty="0">
                <a:latin typeface="Arial" panose="020B0604020202020204" pitchFamily="34" charset="0"/>
                <a:cs typeface="Arial" panose="020B0604020202020204" pitchFamily="34" charset="0"/>
              </a:rPr>
              <a:t>': 8, </a:t>
            </a:r>
            <a:r>
              <a:rPr lang="en-IN" sz="1200" dirty="0">
                <a:solidFill>
                  <a:schemeClr val="bg1"/>
                </a:solidFill>
                <a:latin typeface="Arial" panose="020B0604020202020204" pitchFamily="34" charset="0"/>
                <a:cs typeface="Arial" panose="020B0604020202020204" pitchFamily="34" charset="0"/>
              </a:rPr>
              <a:t>(</a:t>
            </a:r>
            <a:r>
              <a:rPr lang="en-IN" sz="1600" dirty="0">
                <a:solidFill>
                  <a:schemeClr val="bg1"/>
                </a:solidFill>
              </a:rPr>
              <a:t>number of threads for </a:t>
            </a:r>
            <a:r>
              <a:rPr lang="en-IN" sz="1600" dirty="0" err="1">
                <a:solidFill>
                  <a:schemeClr val="bg1"/>
                </a:solidFill>
              </a:rPr>
              <a:t>LightGBM</a:t>
            </a:r>
            <a:r>
              <a:rPr lang="en-IN" sz="1600" dirty="0">
                <a:solidFill>
                  <a:schemeClr val="bg1"/>
                </a:solidFill>
              </a:rPr>
              <a:t>)</a:t>
            </a:r>
            <a:endParaRPr lang="en-IN" sz="1200" dirty="0">
              <a:solidFill>
                <a:schemeClr val="bg1"/>
              </a:solidFill>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tree_learner</a:t>
            </a:r>
            <a:r>
              <a:rPr lang="en-IN" sz="1200" dirty="0">
                <a:latin typeface="Arial" panose="020B0604020202020204" pitchFamily="34" charset="0"/>
                <a:cs typeface="Arial" panose="020B0604020202020204" pitchFamily="34" charset="0"/>
              </a:rPr>
              <a:t>': 'serial’, </a:t>
            </a:r>
            <a:r>
              <a:rPr lang="en-IN" sz="1200" dirty="0">
                <a:solidFill>
                  <a:schemeClr val="bg1"/>
                </a:solidFill>
                <a:latin typeface="Arial" panose="020B0604020202020204" pitchFamily="34" charset="0"/>
                <a:cs typeface="Arial" panose="020B0604020202020204" pitchFamily="34" charset="0"/>
              </a:rPr>
              <a:t>(</a:t>
            </a:r>
            <a:r>
              <a:rPr lang="en-IN" sz="1600" dirty="0">
                <a:solidFill>
                  <a:schemeClr val="bg1"/>
                </a:solidFill>
              </a:rPr>
              <a:t>single machine tree learner)</a:t>
            </a:r>
            <a:endParaRPr lang="en-IN" sz="1000" dirty="0">
              <a:solidFill>
                <a:schemeClr val="bg1"/>
              </a:solidFill>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    'objective': 'binary’, (</a:t>
            </a:r>
            <a:r>
              <a:rPr lang="en-IN" sz="1400" dirty="0">
                <a:solidFill>
                  <a:schemeClr val="bg1"/>
                </a:solidFill>
              </a:rPr>
              <a:t>binary log loss classification (or logistic regression). Requires labels in {0, 1}</a:t>
            </a:r>
            <a:endParaRPr lang="en-IN" sz="900" dirty="0">
              <a:solidFill>
                <a:schemeClr val="bg1"/>
              </a:solidFill>
              <a:latin typeface="Arial" panose="020B0604020202020204" pitchFamily="34" charset="0"/>
              <a:cs typeface="Arial" panose="020B0604020202020204" pitchFamily="34" charset="0"/>
            </a:endParaRPr>
          </a:p>
          <a:p>
            <a:r>
              <a:rPr lang="en-IN" sz="1200" dirty="0">
                <a:latin typeface="Arial" panose="020B0604020202020204" pitchFamily="34" charset="0"/>
                <a:cs typeface="Arial" panose="020B0604020202020204" pitchFamily="34" charset="0"/>
              </a:rPr>
              <a:t>    'verbosity’: -1 </a:t>
            </a:r>
            <a:r>
              <a:rPr lang="en-IN" sz="1200" dirty="0">
                <a:solidFill>
                  <a:schemeClr val="bg1"/>
                </a:solidFill>
                <a:latin typeface="Arial" panose="020B0604020202020204" pitchFamily="34" charset="0"/>
                <a:cs typeface="Arial" panose="020B0604020202020204" pitchFamily="34" charset="0"/>
              </a:rPr>
              <a:t>(</a:t>
            </a:r>
            <a:r>
              <a:rPr lang="en-IN" sz="1400" dirty="0">
                <a:solidFill>
                  <a:schemeClr val="bg1"/>
                </a:solidFill>
              </a:rPr>
              <a:t>controls the level of </a:t>
            </a:r>
            <a:r>
              <a:rPr lang="en-IN" sz="1400" dirty="0" err="1">
                <a:solidFill>
                  <a:schemeClr val="bg1"/>
                </a:solidFill>
              </a:rPr>
              <a:t>LightGBM’s</a:t>
            </a:r>
            <a:r>
              <a:rPr lang="en-IN" sz="1400" dirty="0">
                <a:solidFill>
                  <a:schemeClr val="bg1"/>
                </a:solidFill>
              </a:rPr>
              <a:t> verbosity)</a:t>
            </a:r>
          </a:p>
          <a:p>
            <a:endParaRPr lang="en-IN" sz="1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ACD1E9A-D17D-46E2-ADFA-D3E86CBBC2C6}"/>
              </a:ext>
            </a:extLst>
          </p:cNvPr>
          <p:cNvSpPr txBox="1"/>
          <p:nvPr/>
        </p:nvSpPr>
        <p:spPr>
          <a:xfrm>
            <a:off x="8892781" y="2927800"/>
            <a:ext cx="2752078" cy="646331"/>
          </a:xfrm>
          <a:prstGeom prst="rect">
            <a:avLst/>
          </a:prstGeom>
          <a:noFill/>
        </p:spPr>
        <p:txBody>
          <a:bodyPr wrap="square" rtlCol="0">
            <a:spAutoFit/>
          </a:bodyPr>
          <a:lstStyle/>
          <a:p>
            <a:r>
              <a:rPr lang="en-IN" dirty="0" err="1"/>
              <a:t>StratifiedKFold</a:t>
            </a:r>
            <a:r>
              <a:rPr lang="en-IN" dirty="0"/>
              <a:t> applied along with 11 folds</a:t>
            </a:r>
          </a:p>
        </p:txBody>
      </p:sp>
      <p:sp>
        <p:nvSpPr>
          <p:cNvPr id="5" name="TextBox 4">
            <a:extLst>
              <a:ext uri="{FF2B5EF4-FFF2-40B4-BE49-F238E27FC236}">
                <a16:creationId xmlns:a16="http://schemas.microsoft.com/office/drawing/2014/main" id="{1F3E0C43-B185-4F1B-9DDD-AA944489EE7C}"/>
              </a:ext>
            </a:extLst>
          </p:cNvPr>
          <p:cNvSpPr txBox="1"/>
          <p:nvPr/>
        </p:nvSpPr>
        <p:spPr>
          <a:xfrm>
            <a:off x="8292215" y="917835"/>
            <a:ext cx="2902999" cy="369332"/>
          </a:xfrm>
          <a:prstGeom prst="rect">
            <a:avLst/>
          </a:prstGeom>
          <a:noFill/>
        </p:spPr>
        <p:txBody>
          <a:bodyPr wrap="square" rtlCol="0">
            <a:spAutoFit/>
          </a:bodyPr>
          <a:lstStyle/>
          <a:p>
            <a:r>
              <a:rPr lang="en-IN" b="1" dirty="0">
                <a:solidFill>
                  <a:schemeClr val="bg1"/>
                </a:solidFill>
              </a:rPr>
              <a:t>Final ROC score is : 0.900</a:t>
            </a:r>
          </a:p>
        </p:txBody>
      </p:sp>
    </p:spTree>
    <p:extLst>
      <p:ext uri="{BB962C8B-B14F-4D97-AF65-F5344CB8AC3E}">
        <p14:creationId xmlns:p14="http://schemas.microsoft.com/office/powerpoint/2010/main" val="3869021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DBF8D-451C-442C-8373-FD77587862C1}"/>
              </a:ext>
            </a:extLst>
          </p:cNvPr>
          <p:cNvSpPr>
            <a:spLocks noGrp="1"/>
          </p:cNvSpPr>
          <p:nvPr>
            <p:ph type="title"/>
          </p:nvPr>
        </p:nvSpPr>
        <p:spPr/>
        <p:txBody>
          <a:bodyPr/>
          <a:lstStyle/>
          <a:p>
            <a:r>
              <a:rPr lang="en-IN" dirty="0"/>
              <a:t>Results with lightgbm and </a:t>
            </a:r>
            <a:r>
              <a:rPr lang="en-IN" dirty="0" err="1"/>
              <a:t>gridcv</a:t>
            </a:r>
            <a:r>
              <a:rPr lang="en-IN" dirty="0"/>
              <a:t> applied</a:t>
            </a:r>
          </a:p>
        </p:txBody>
      </p:sp>
      <p:sp>
        <p:nvSpPr>
          <p:cNvPr id="3" name="Content Placeholder 2">
            <a:extLst>
              <a:ext uri="{FF2B5EF4-FFF2-40B4-BE49-F238E27FC236}">
                <a16:creationId xmlns:a16="http://schemas.microsoft.com/office/drawing/2014/main" id="{151805A3-1184-40DC-BD07-141CF8A14D4C}"/>
              </a:ext>
            </a:extLst>
          </p:cNvPr>
          <p:cNvSpPr>
            <a:spLocks noGrp="1"/>
          </p:cNvSpPr>
          <p:nvPr>
            <p:ph idx="1"/>
          </p:nvPr>
        </p:nvSpPr>
        <p:spPr/>
        <p:txBody>
          <a:bodyPr>
            <a:normAutofit fontScale="40000" lnSpcReduction="20000"/>
          </a:bodyPr>
          <a:lstStyle/>
          <a:p>
            <a:r>
              <a:rPr lang="en-IN" sz="4000" dirty="0">
                <a:latin typeface="Arial" panose="020B0604020202020204" pitchFamily="34" charset="0"/>
                <a:cs typeface="Arial" panose="020B0604020202020204" pitchFamily="34" charset="0"/>
              </a:rPr>
              <a:t>All three boosting algorithms have an array of hyper-parameters and choosing the best combination of them to get the maximum is a big challenge. One way to cope with this is to use grid search. </a:t>
            </a:r>
          </a:p>
          <a:p>
            <a:pPr marL="0" indent="0">
              <a:buNone/>
            </a:pPr>
            <a:endParaRPr lang="en-IN" dirty="0"/>
          </a:p>
          <a:p>
            <a:r>
              <a:rPr lang="en-IN" sz="3400" dirty="0">
                <a:latin typeface="Arial" panose="020B0604020202020204" pitchFamily="34" charset="0"/>
                <a:cs typeface="Arial" panose="020B0604020202020204" pitchFamily="34" charset="0"/>
              </a:rPr>
              <a:t>Grid search is a method to perform hyper-parameter optimisation, that is, it is a method to find </a:t>
            </a:r>
          </a:p>
          <a:p>
            <a:pPr marL="0" indent="0">
              <a:buNone/>
            </a:pPr>
            <a:r>
              <a:rPr lang="en-IN" sz="3400" dirty="0">
                <a:latin typeface="Arial" panose="020B0604020202020204" pitchFamily="34" charset="0"/>
                <a:cs typeface="Arial" panose="020B0604020202020204" pitchFamily="34" charset="0"/>
              </a:rPr>
              <a:t>the best combination of hyper-parameters (an example of an hyper-parameter is the learning rate of the optimiser), </a:t>
            </a:r>
          </a:p>
          <a:p>
            <a:pPr marL="0" indent="0">
              <a:buNone/>
            </a:pPr>
            <a:r>
              <a:rPr lang="en-IN" sz="3400" dirty="0">
                <a:latin typeface="Arial" panose="020B0604020202020204" pitchFamily="34" charset="0"/>
                <a:cs typeface="Arial" panose="020B0604020202020204" pitchFamily="34" charset="0"/>
              </a:rPr>
              <a:t>for a given model (e.g. </a:t>
            </a:r>
            <a:r>
              <a:rPr lang="en-IN" sz="3400" dirty="0" err="1">
                <a:latin typeface="Arial" panose="020B0604020202020204" pitchFamily="34" charset="0"/>
                <a:cs typeface="Arial" panose="020B0604020202020204" pitchFamily="34" charset="0"/>
              </a:rPr>
              <a:t>LightGBM</a:t>
            </a:r>
            <a:r>
              <a:rPr lang="en-IN" sz="3400" dirty="0">
                <a:latin typeface="Arial" panose="020B0604020202020204" pitchFamily="34" charset="0"/>
                <a:cs typeface="Arial" panose="020B0604020202020204" pitchFamily="34" charset="0"/>
              </a:rPr>
              <a:t>) and test dataset. In this scenario, there are several models, each with a different </a:t>
            </a:r>
          </a:p>
          <a:p>
            <a:pPr marL="0" indent="0">
              <a:buNone/>
            </a:pPr>
            <a:r>
              <a:rPr lang="en-IN" sz="3400" dirty="0">
                <a:latin typeface="Arial" panose="020B0604020202020204" pitchFamily="34" charset="0"/>
                <a:cs typeface="Arial" panose="020B0604020202020204" pitchFamily="34" charset="0"/>
              </a:rPr>
              <a:t>combination of hyper-parameters. Each of these combinations of parameters, which correspond to a single model, </a:t>
            </a:r>
          </a:p>
          <a:p>
            <a:pPr marL="0" indent="0">
              <a:buNone/>
            </a:pPr>
            <a:r>
              <a:rPr lang="en-IN" sz="3400" dirty="0">
                <a:latin typeface="Arial" panose="020B0604020202020204" pitchFamily="34" charset="0"/>
                <a:cs typeface="Arial" panose="020B0604020202020204" pitchFamily="34" charset="0"/>
              </a:rPr>
              <a:t>can be said to lie on a point of a "grid". The goal is then to train each of these models and evaluate </a:t>
            </a:r>
          </a:p>
          <a:p>
            <a:pPr marL="0" indent="0">
              <a:buNone/>
            </a:pPr>
            <a:r>
              <a:rPr lang="en-IN" sz="3400" dirty="0">
                <a:latin typeface="Arial" panose="020B0604020202020204" pitchFamily="34" charset="0"/>
                <a:cs typeface="Arial" panose="020B0604020202020204" pitchFamily="34" charset="0"/>
              </a:rPr>
              <a:t>them e.g. using cross-validation. Then select the one that performed best.</a:t>
            </a:r>
          </a:p>
        </p:txBody>
      </p:sp>
    </p:spTree>
    <p:extLst>
      <p:ext uri="{BB962C8B-B14F-4D97-AF65-F5344CB8AC3E}">
        <p14:creationId xmlns:p14="http://schemas.microsoft.com/office/powerpoint/2010/main" val="798316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709BCD7-A2B8-4149-BD00-C51CD9B84353}"/>
              </a:ext>
            </a:extLst>
          </p:cNvPr>
          <p:cNvPicPr>
            <a:picLocks noChangeAspect="1"/>
          </p:cNvPicPr>
          <p:nvPr/>
        </p:nvPicPr>
        <p:blipFill>
          <a:blip r:embed="rId2"/>
          <a:stretch>
            <a:fillRect/>
          </a:stretch>
        </p:blipFill>
        <p:spPr>
          <a:xfrm>
            <a:off x="386596" y="2008064"/>
            <a:ext cx="11488650" cy="2883533"/>
          </a:xfrm>
          <a:prstGeom prst="rect">
            <a:avLst/>
          </a:prstGeom>
        </p:spPr>
      </p:pic>
      <p:sp>
        <p:nvSpPr>
          <p:cNvPr id="9" name="TextBox 8">
            <a:extLst>
              <a:ext uri="{FF2B5EF4-FFF2-40B4-BE49-F238E27FC236}">
                <a16:creationId xmlns:a16="http://schemas.microsoft.com/office/drawing/2014/main" id="{CCAD404D-3596-4E2D-9314-9FF54EE32CAE}"/>
              </a:ext>
            </a:extLst>
          </p:cNvPr>
          <p:cNvSpPr txBox="1"/>
          <p:nvPr/>
        </p:nvSpPr>
        <p:spPr>
          <a:xfrm>
            <a:off x="4696288" y="1335181"/>
            <a:ext cx="2743199" cy="369332"/>
          </a:xfrm>
          <a:prstGeom prst="rect">
            <a:avLst/>
          </a:prstGeom>
          <a:noFill/>
        </p:spPr>
        <p:txBody>
          <a:bodyPr wrap="square" rtlCol="0">
            <a:spAutoFit/>
          </a:bodyPr>
          <a:lstStyle/>
          <a:p>
            <a:r>
              <a:rPr lang="en-IN" b="1" dirty="0">
                <a:solidFill>
                  <a:schemeClr val="bg1"/>
                </a:solidFill>
              </a:rPr>
              <a:t>Final ROC score is : 0.900</a:t>
            </a:r>
          </a:p>
        </p:txBody>
      </p:sp>
    </p:spTree>
    <p:extLst>
      <p:ext uri="{BB962C8B-B14F-4D97-AF65-F5344CB8AC3E}">
        <p14:creationId xmlns:p14="http://schemas.microsoft.com/office/powerpoint/2010/main" val="195566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CAD4-ADA0-4DB9-9C8B-00CAE9EE98D3}"/>
              </a:ext>
            </a:extLst>
          </p:cNvPr>
          <p:cNvSpPr>
            <a:spLocks noGrp="1"/>
          </p:cNvSpPr>
          <p:nvPr>
            <p:ph type="title"/>
          </p:nvPr>
        </p:nvSpPr>
        <p:spPr>
          <a:xfrm>
            <a:off x="1381110" y="345123"/>
            <a:ext cx="9905998" cy="1050484"/>
          </a:xfrm>
        </p:spPr>
        <p:txBody>
          <a:bodyPr/>
          <a:lstStyle/>
          <a:p>
            <a:r>
              <a:rPr lang="en-IN" dirty="0"/>
              <a:t>Lightgbm with data augmentation</a:t>
            </a:r>
          </a:p>
        </p:txBody>
      </p:sp>
      <p:sp>
        <p:nvSpPr>
          <p:cNvPr id="3" name="Content Placeholder 2">
            <a:extLst>
              <a:ext uri="{FF2B5EF4-FFF2-40B4-BE49-F238E27FC236}">
                <a16:creationId xmlns:a16="http://schemas.microsoft.com/office/drawing/2014/main" id="{E96129FE-A0FD-4748-9F8E-0D6BAF1D2866}"/>
              </a:ext>
            </a:extLst>
          </p:cNvPr>
          <p:cNvSpPr>
            <a:spLocks noGrp="1"/>
          </p:cNvSpPr>
          <p:nvPr>
            <p:ph idx="1"/>
          </p:nvPr>
        </p:nvSpPr>
        <p:spPr/>
        <p:txBody>
          <a:bodyPr/>
          <a:lstStyle/>
          <a:p>
            <a:r>
              <a:rPr lang="en-IN" i="1" dirty="0"/>
              <a:t>By performing augmentation, the model can be prevented from learning irrelevant patterns, essentially boosting overall performance.</a:t>
            </a:r>
          </a:p>
          <a:p>
            <a:r>
              <a:rPr lang="en-IN" dirty="0"/>
              <a:t>online augmentation, or</a:t>
            </a:r>
            <a:r>
              <a:rPr lang="en-IN" b="1" dirty="0"/>
              <a:t> augmentation on the fly, </a:t>
            </a:r>
            <a:r>
              <a:rPr lang="en-IN" dirty="0"/>
              <a:t>is preferred for</a:t>
            </a:r>
            <a:r>
              <a:rPr lang="en-IN" b="1" dirty="0"/>
              <a:t> </a:t>
            </a:r>
            <a:r>
              <a:rPr lang="en-IN" dirty="0"/>
              <a:t>larger</a:t>
            </a:r>
            <a:r>
              <a:rPr lang="en-IN" b="1" dirty="0"/>
              <a:t> </a:t>
            </a:r>
            <a:r>
              <a:rPr lang="en-IN" dirty="0"/>
              <a:t>datasets, as you can’t afford the explosive increase in size. Instead, transformations are performed on the mini-batches that are feed to the model.</a:t>
            </a:r>
          </a:p>
        </p:txBody>
      </p:sp>
      <p:sp>
        <p:nvSpPr>
          <p:cNvPr id="4" name="TextBox 3">
            <a:extLst>
              <a:ext uri="{FF2B5EF4-FFF2-40B4-BE49-F238E27FC236}">
                <a16:creationId xmlns:a16="http://schemas.microsoft.com/office/drawing/2014/main" id="{3FB665F5-1448-4471-9C66-F37583DE5712}"/>
              </a:ext>
            </a:extLst>
          </p:cNvPr>
          <p:cNvSpPr txBox="1"/>
          <p:nvPr/>
        </p:nvSpPr>
        <p:spPr>
          <a:xfrm>
            <a:off x="4780515" y="1453215"/>
            <a:ext cx="3209388" cy="369332"/>
          </a:xfrm>
          <a:prstGeom prst="rect">
            <a:avLst/>
          </a:prstGeom>
          <a:noFill/>
        </p:spPr>
        <p:txBody>
          <a:bodyPr wrap="square" rtlCol="0">
            <a:spAutoFit/>
          </a:bodyPr>
          <a:lstStyle/>
          <a:p>
            <a:r>
              <a:rPr lang="en-IN" b="1" dirty="0">
                <a:solidFill>
                  <a:schemeClr val="bg1"/>
                </a:solidFill>
              </a:rPr>
              <a:t>Final ROC score is : 0.901</a:t>
            </a:r>
          </a:p>
        </p:txBody>
      </p:sp>
    </p:spTree>
    <p:extLst>
      <p:ext uri="{BB962C8B-B14F-4D97-AF65-F5344CB8AC3E}">
        <p14:creationId xmlns:p14="http://schemas.microsoft.com/office/powerpoint/2010/main" val="3335154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C278-9699-4075-BF03-A3985354CE53}"/>
              </a:ext>
            </a:extLst>
          </p:cNvPr>
          <p:cNvSpPr>
            <a:spLocks noGrp="1"/>
          </p:cNvSpPr>
          <p:nvPr>
            <p:ph type="title"/>
          </p:nvPr>
        </p:nvSpPr>
        <p:spPr>
          <a:xfrm>
            <a:off x="1141413" y="618518"/>
            <a:ext cx="9905998" cy="997218"/>
          </a:xfrm>
        </p:spPr>
        <p:txBody>
          <a:bodyPr/>
          <a:lstStyle/>
          <a:p>
            <a:r>
              <a:rPr lang="en-IN" dirty="0"/>
              <a:t>Further steps to improve the roc score</a:t>
            </a:r>
          </a:p>
        </p:txBody>
      </p:sp>
      <p:sp>
        <p:nvSpPr>
          <p:cNvPr id="3" name="Content Placeholder 2">
            <a:extLst>
              <a:ext uri="{FF2B5EF4-FFF2-40B4-BE49-F238E27FC236}">
                <a16:creationId xmlns:a16="http://schemas.microsoft.com/office/drawing/2014/main" id="{25667030-255C-4AF6-92E7-A583AE96883B}"/>
              </a:ext>
            </a:extLst>
          </p:cNvPr>
          <p:cNvSpPr>
            <a:spLocks noGrp="1"/>
          </p:cNvSpPr>
          <p:nvPr>
            <p:ph idx="1"/>
          </p:nvPr>
        </p:nvSpPr>
        <p:spPr>
          <a:xfrm>
            <a:off x="937226" y="1615736"/>
            <a:ext cx="9905999" cy="3541714"/>
          </a:xfrm>
        </p:spPr>
        <p:txBody>
          <a:bodyPr/>
          <a:lstStyle/>
          <a:p>
            <a:r>
              <a:rPr lang="en-IN" dirty="0"/>
              <a:t>ROC is a probability curve and AUC represents degree or measure of separability. It tells how much model is capable of distinguishing between classes. Higher the AUC, better the model is at predicting 0s as 0s and 1s as 1s.</a:t>
            </a:r>
          </a:p>
          <a:p>
            <a:endParaRPr lang="en-IN" dirty="0"/>
          </a:p>
        </p:txBody>
      </p:sp>
      <p:pic>
        <p:nvPicPr>
          <p:cNvPr id="5" name="Picture 4">
            <a:extLst>
              <a:ext uri="{FF2B5EF4-FFF2-40B4-BE49-F238E27FC236}">
                <a16:creationId xmlns:a16="http://schemas.microsoft.com/office/drawing/2014/main" id="{74165396-7F1A-450A-8284-B3253BD54A55}"/>
              </a:ext>
            </a:extLst>
          </p:cNvPr>
          <p:cNvPicPr>
            <a:picLocks noChangeAspect="1"/>
          </p:cNvPicPr>
          <p:nvPr/>
        </p:nvPicPr>
        <p:blipFill>
          <a:blip r:embed="rId2"/>
          <a:stretch>
            <a:fillRect/>
          </a:stretch>
        </p:blipFill>
        <p:spPr>
          <a:xfrm>
            <a:off x="3758706" y="3254637"/>
            <a:ext cx="4791075" cy="3171825"/>
          </a:xfrm>
          <a:prstGeom prst="rect">
            <a:avLst/>
          </a:prstGeom>
        </p:spPr>
      </p:pic>
    </p:spTree>
    <p:extLst>
      <p:ext uri="{BB962C8B-B14F-4D97-AF65-F5344CB8AC3E}">
        <p14:creationId xmlns:p14="http://schemas.microsoft.com/office/powerpoint/2010/main" val="2393580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210FF2-521A-4ABD-82B0-DFA7072610BE}"/>
              </a:ext>
            </a:extLst>
          </p:cNvPr>
          <p:cNvPicPr>
            <a:picLocks noChangeAspect="1"/>
          </p:cNvPicPr>
          <p:nvPr/>
        </p:nvPicPr>
        <p:blipFill>
          <a:blip r:embed="rId2"/>
          <a:stretch>
            <a:fillRect/>
          </a:stretch>
        </p:blipFill>
        <p:spPr>
          <a:xfrm>
            <a:off x="2618634" y="237016"/>
            <a:ext cx="6773939" cy="4731336"/>
          </a:xfrm>
          <a:prstGeom prst="rect">
            <a:avLst/>
          </a:prstGeom>
        </p:spPr>
      </p:pic>
      <p:sp>
        <p:nvSpPr>
          <p:cNvPr id="4" name="TextBox 3">
            <a:extLst>
              <a:ext uri="{FF2B5EF4-FFF2-40B4-BE49-F238E27FC236}">
                <a16:creationId xmlns:a16="http://schemas.microsoft.com/office/drawing/2014/main" id="{58A60DB1-9297-4E4F-8F87-8C9FC96AD822}"/>
              </a:ext>
            </a:extLst>
          </p:cNvPr>
          <p:cNvSpPr txBox="1"/>
          <p:nvPr/>
        </p:nvSpPr>
        <p:spPr>
          <a:xfrm>
            <a:off x="1154096" y="5362113"/>
            <a:ext cx="10608816" cy="461665"/>
          </a:xfrm>
          <a:prstGeom prst="rect">
            <a:avLst/>
          </a:prstGeom>
          <a:noFill/>
        </p:spPr>
        <p:txBody>
          <a:bodyPr wrap="square" rtlCol="0">
            <a:spAutoFit/>
          </a:bodyPr>
          <a:lstStyle/>
          <a:p>
            <a:r>
              <a:rPr lang="en-IN" sz="2400" b="1" dirty="0" err="1"/>
              <a:t>Tradeoff</a:t>
            </a:r>
            <a:r>
              <a:rPr lang="en-IN" sz="2400" dirty="0"/>
              <a:t> – decrease the threshold more positive value, this increases the sensitivity.</a:t>
            </a:r>
          </a:p>
        </p:txBody>
      </p:sp>
    </p:spTree>
    <p:extLst>
      <p:ext uri="{BB962C8B-B14F-4D97-AF65-F5344CB8AC3E}">
        <p14:creationId xmlns:p14="http://schemas.microsoft.com/office/powerpoint/2010/main" val="1527816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D63CC6-D012-40CE-A599-C3CFD712581F}"/>
              </a:ext>
            </a:extLst>
          </p:cNvPr>
          <p:cNvSpPr txBox="1"/>
          <p:nvPr/>
        </p:nvSpPr>
        <p:spPr>
          <a:xfrm>
            <a:off x="1251751" y="1109708"/>
            <a:ext cx="10031767" cy="1908215"/>
          </a:xfrm>
          <a:prstGeom prst="rect">
            <a:avLst/>
          </a:prstGeom>
          <a:noFill/>
        </p:spPr>
        <p:txBody>
          <a:bodyPr wrap="square" rtlCol="0">
            <a:spAutoFit/>
          </a:bodyPr>
          <a:lstStyle/>
          <a:p>
            <a:pPr marL="285750" indent="-285750">
              <a:buFont typeface="Arial" panose="020B0604020202020204" pitchFamily="34" charset="0"/>
              <a:buChar char="•"/>
            </a:pPr>
            <a:r>
              <a:rPr lang="en-IN" sz="2000" dirty="0"/>
              <a:t>To adjust the decision threshold; in order to maximize the sensitivity:</a:t>
            </a:r>
          </a:p>
          <a:p>
            <a:pPr marL="1657350" lvl="3" indent="-285750">
              <a:buFont typeface="Arial" panose="020B0604020202020204" pitchFamily="34" charset="0"/>
              <a:buChar char="•"/>
            </a:pPr>
            <a:r>
              <a:rPr lang="en-IN" sz="2000" dirty="0"/>
              <a:t>Sampling</a:t>
            </a:r>
          </a:p>
          <a:p>
            <a:pPr marL="1657350" lvl="3" indent="-285750">
              <a:buFont typeface="Arial" panose="020B0604020202020204" pitchFamily="34" charset="0"/>
              <a:buChar char="•"/>
            </a:pPr>
            <a:r>
              <a:rPr lang="en-IN" sz="2000" dirty="0"/>
              <a:t>Anomaly Detection</a:t>
            </a:r>
          </a:p>
          <a:p>
            <a:pPr marL="1657350" lvl="3" indent="-285750">
              <a:buFont typeface="Arial" panose="020B0604020202020204" pitchFamily="34" charset="0"/>
              <a:buChar char="•"/>
            </a:pPr>
            <a:r>
              <a:rPr lang="en-IN" sz="2000" dirty="0"/>
              <a:t>To alter the prediction threshold value by doing probability calibration</a:t>
            </a:r>
          </a:p>
          <a:p>
            <a:pPr marL="1657350" lvl="3" indent="-285750">
              <a:buFont typeface="Arial" panose="020B0604020202020204" pitchFamily="34" charset="0"/>
              <a:buChar char="•"/>
            </a:pPr>
            <a:r>
              <a:rPr lang="en-IN" sz="2000" dirty="0"/>
              <a:t>Assigning weight to classes such that the minority class gets larger weight</a:t>
            </a:r>
          </a:p>
          <a:p>
            <a:pPr marL="285750" indent="-285750">
              <a:buFont typeface="Arial" panose="020B0604020202020204" pitchFamily="34" charset="0"/>
              <a:buChar char="•"/>
            </a:pPr>
            <a:endParaRPr lang="en-IN" dirty="0"/>
          </a:p>
        </p:txBody>
      </p:sp>
      <p:sp>
        <p:nvSpPr>
          <p:cNvPr id="3" name="TextBox 2">
            <a:extLst>
              <a:ext uri="{FF2B5EF4-FFF2-40B4-BE49-F238E27FC236}">
                <a16:creationId xmlns:a16="http://schemas.microsoft.com/office/drawing/2014/main" id="{5286253A-669F-4707-94F3-7F3E8AA8001A}"/>
              </a:ext>
            </a:extLst>
          </p:cNvPr>
          <p:cNvSpPr txBox="1"/>
          <p:nvPr/>
        </p:nvSpPr>
        <p:spPr>
          <a:xfrm>
            <a:off x="1473693" y="3133817"/>
            <a:ext cx="9348187" cy="1015663"/>
          </a:xfrm>
          <a:prstGeom prst="rect">
            <a:avLst/>
          </a:prstGeom>
          <a:noFill/>
        </p:spPr>
        <p:txBody>
          <a:bodyPr wrap="square" rtlCol="0">
            <a:spAutoFit/>
          </a:bodyPr>
          <a:lstStyle/>
          <a:p>
            <a:r>
              <a:rPr lang="en-IN" sz="2000" dirty="0"/>
              <a:t>Probability Calibration:</a:t>
            </a:r>
          </a:p>
          <a:p>
            <a:pPr marL="1200150" lvl="2" indent="-285750">
              <a:buFont typeface="Arial" panose="020B0604020202020204" pitchFamily="34" charset="0"/>
              <a:buChar char="•"/>
            </a:pPr>
            <a:r>
              <a:rPr lang="en-IN" sz="2000" dirty="0"/>
              <a:t>Platt Scaling</a:t>
            </a:r>
          </a:p>
          <a:p>
            <a:pPr marL="1200150" lvl="2" indent="-285750">
              <a:buFont typeface="Arial" panose="020B0604020202020204" pitchFamily="34" charset="0"/>
              <a:buChar char="•"/>
            </a:pPr>
            <a:r>
              <a:rPr lang="en-IN" sz="2000" dirty="0"/>
              <a:t>Isotonic Regression</a:t>
            </a:r>
          </a:p>
        </p:txBody>
      </p:sp>
      <p:sp>
        <p:nvSpPr>
          <p:cNvPr id="4" name="TextBox 3">
            <a:extLst>
              <a:ext uri="{FF2B5EF4-FFF2-40B4-BE49-F238E27FC236}">
                <a16:creationId xmlns:a16="http://schemas.microsoft.com/office/drawing/2014/main" id="{025CDD9B-13FB-4500-A1BA-3D65599BA797}"/>
              </a:ext>
            </a:extLst>
          </p:cNvPr>
          <p:cNvSpPr txBox="1"/>
          <p:nvPr/>
        </p:nvSpPr>
        <p:spPr>
          <a:xfrm>
            <a:off x="1695635" y="4660777"/>
            <a:ext cx="8158579" cy="923330"/>
          </a:xfrm>
          <a:prstGeom prst="rect">
            <a:avLst/>
          </a:prstGeom>
          <a:noFill/>
        </p:spPr>
        <p:txBody>
          <a:bodyPr wrap="square" rtlCol="0">
            <a:spAutoFit/>
          </a:bodyPr>
          <a:lstStyle/>
          <a:p>
            <a:r>
              <a:rPr lang="en-IN" dirty="0"/>
              <a:t>Anomaly Detection:</a:t>
            </a:r>
          </a:p>
          <a:p>
            <a:pPr marL="1200150" lvl="2" indent="-285750">
              <a:buFont typeface="Arial" panose="020B0604020202020204" pitchFamily="34" charset="0"/>
              <a:buChar char="•"/>
            </a:pPr>
            <a:r>
              <a:rPr lang="en-IN" dirty="0"/>
              <a:t>Random Forest with distance based outlier partitioning with ensemble voting method</a:t>
            </a:r>
          </a:p>
        </p:txBody>
      </p:sp>
    </p:spTree>
    <p:extLst>
      <p:ext uri="{BB962C8B-B14F-4D97-AF65-F5344CB8AC3E}">
        <p14:creationId xmlns:p14="http://schemas.microsoft.com/office/powerpoint/2010/main" val="3581099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408C62-2E82-4A61-84D1-00707D0DE732}"/>
              </a:ext>
            </a:extLst>
          </p:cNvPr>
          <p:cNvSpPr>
            <a:spLocks noGrp="1"/>
          </p:cNvSpPr>
          <p:nvPr>
            <p:ph idx="1"/>
          </p:nvPr>
        </p:nvSpPr>
        <p:spPr>
          <a:xfrm>
            <a:off x="1150290" y="189868"/>
            <a:ext cx="9905999" cy="3541714"/>
          </a:xfrm>
        </p:spPr>
        <p:txBody>
          <a:bodyPr/>
          <a:lstStyle/>
          <a:p>
            <a:r>
              <a:rPr lang="en-IN" dirty="0"/>
              <a:t>Checking for null or missing values in the dataset</a:t>
            </a:r>
          </a:p>
          <a:p>
            <a:endParaRPr lang="en-IN" dirty="0"/>
          </a:p>
          <a:p>
            <a:endParaRPr lang="en-IN" dirty="0"/>
          </a:p>
          <a:p>
            <a:pPr marL="0" indent="0">
              <a:buNone/>
            </a:pPr>
            <a:endParaRPr lang="en-IN" dirty="0"/>
          </a:p>
          <a:p>
            <a:r>
              <a:rPr lang="en-IN" dirty="0"/>
              <a:t>Check the distribution for target variable in the dataset</a:t>
            </a:r>
          </a:p>
          <a:p>
            <a:endParaRPr lang="en-IN" dirty="0"/>
          </a:p>
        </p:txBody>
      </p:sp>
      <p:pic>
        <p:nvPicPr>
          <p:cNvPr id="6" name="Picture 5">
            <a:extLst>
              <a:ext uri="{FF2B5EF4-FFF2-40B4-BE49-F238E27FC236}">
                <a16:creationId xmlns:a16="http://schemas.microsoft.com/office/drawing/2014/main" id="{87D4EE29-4F67-4460-BACE-4E28F0DD6DFF}"/>
              </a:ext>
            </a:extLst>
          </p:cNvPr>
          <p:cNvPicPr>
            <a:picLocks noChangeAspect="1"/>
          </p:cNvPicPr>
          <p:nvPr/>
        </p:nvPicPr>
        <p:blipFill>
          <a:blip r:embed="rId2"/>
          <a:stretch>
            <a:fillRect/>
          </a:stretch>
        </p:blipFill>
        <p:spPr>
          <a:xfrm>
            <a:off x="1942898" y="867870"/>
            <a:ext cx="7452510" cy="1209505"/>
          </a:xfrm>
          <a:prstGeom prst="rect">
            <a:avLst/>
          </a:prstGeom>
        </p:spPr>
      </p:pic>
      <p:pic>
        <p:nvPicPr>
          <p:cNvPr id="8" name="Picture 7">
            <a:extLst>
              <a:ext uri="{FF2B5EF4-FFF2-40B4-BE49-F238E27FC236}">
                <a16:creationId xmlns:a16="http://schemas.microsoft.com/office/drawing/2014/main" id="{B8C8C200-4AF7-4497-8E0A-94B547426912}"/>
              </a:ext>
            </a:extLst>
          </p:cNvPr>
          <p:cNvPicPr>
            <a:picLocks noChangeAspect="1"/>
          </p:cNvPicPr>
          <p:nvPr/>
        </p:nvPicPr>
        <p:blipFill>
          <a:blip r:embed="rId3"/>
          <a:stretch>
            <a:fillRect/>
          </a:stretch>
        </p:blipFill>
        <p:spPr>
          <a:xfrm>
            <a:off x="1942898" y="3054480"/>
            <a:ext cx="7510509" cy="3572848"/>
          </a:xfrm>
          <a:prstGeom prst="rect">
            <a:avLst/>
          </a:prstGeom>
        </p:spPr>
      </p:pic>
    </p:spTree>
    <p:extLst>
      <p:ext uri="{BB962C8B-B14F-4D97-AF65-F5344CB8AC3E}">
        <p14:creationId xmlns:p14="http://schemas.microsoft.com/office/powerpoint/2010/main" val="4034906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2647262-9CBE-47C9-BDEE-C003BEAE727C}"/>
              </a:ext>
            </a:extLst>
          </p:cNvPr>
          <p:cNvPicPr>
            <a:picLocks noGrp="1" noChangeAspect="1"/>
          </p:cNvPicPr>
          <p:nvPr>
            <p:ph idx="1"/>
          </p:nvPr>
        </p:nvPicPr>
        <p:blipFill>
          <a:blip r:embed="rId2"/>
          <a:stretch>
            <a:fillRect/>
          </a:stretch>
        </p:blipFill>
        <p:spPr>
          <a:xfrm>
            <a:off x="1970843" y="1545968"/>
            <a:ext cx="8282866" cy="5125968"/>
          </a:xfrm>
        </p:spPr>
      </p:pic>
      <p:sp>
        <p:nvSpPr>
          <p:cNvPr id="6" name="TextBox 5">
            <a:extLst>
              <a:ext uri="{FF2B5EF4-FFF2-40B4-BE49-F238E27FC236}">
                <a16:creationId xmlns:a16="http://schemas.microsoft.com/office/drawing/2014/main" id="{2FD120D7-6C5F-41C0-B2D8-511C13FA450D}"/>
              </a:ext>
            </a:extLst>
          </p:cNvPr>
          <p:cNvSpPr txBox="1"/>
          <p:nvPr/>
        </p:nvSpPr>
        <p:spPr>
          <a:xfrm>
            <a:off x="1296139" y="222529"/>
            <a:ext cx="10422384" cy="1323439"/>
          </a:xfrm>
          <a:prstGeom prst="rect">
            <a:avLst/>
          </a:prstGeom>
          <a:noFill/>
        </p:spPr>
        <p:txBody>
          <a:bodyPr wrap="square" rtlCol="0">
            <a:spAutoFit/>
          </a:bodyPr>
          <a:lstStyle/>
          <a:p>
            <a:r>
              <a:rPr lang="en-IN" sz="2000" dirty="0"/>
              <a:t>                                           </a:t>
            </a:r>
            <a:r>
              <a:rPr lang="en-IN" sz="2000" dirty="0">
                <a:solidFill>
                  <a:schemeClr val="bg1"/>
                </a:solidFill>
              </a:rPr>
              <a:t>Box plot for all the variables</a:t>
            </a:r>
          </a:p>
          <a:p>
            <a:r>
              <a:rPr lang="en-IN" sz="2000" dirty="0"/>
              <a:t>The box plots show that almost all features are normal and do not show any sort of skewness among them. </a:t>
            </a:r>
          </a:p>
          <a:p>
            <a:r>
              <a:rPr lang="en-IN" sz="2000" dirty="0"/>
              <a:t>Also, we cannot find any abnormal outliers in any of the feature.</a:t>
            </a:r>
          </a:p>
        </p:txBody>
      </p:sp>
    </p:spTree>
    <p:extLst>
      <p:ext uri="{BB962C8B-B14F-4D97-AF65-F5344CB8AC3E}">
        <p14:creationId xmlns:p14="http://schemas.microsoft.com/office/powerpoint/2010/main" val="200686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DD9CB-ECC0-45BD-839D-4D8B36314033}"/>
              </a:ext>
            </a:extLst>
          </p:cNvPr>
          <p:cNvSpPr>
            <a:spLocks noGrp="1"/>
          </p:cNvSpPr>
          <p:nvPr>
            <p:ph idx="1"/>
          </p:nvPr>
        </p:nvSpPr>
        <p:spPr>
          <a:xfrm>
            <a:off x="1443251" y="633751"/>
            <a:ext cx="9905999" cy="3541714"/>
          </a:xfrm>
        </p:spPr>
        <p:txBody>
          <a:bodyPr/>
          <a:lstStyle/>
          <a:p>
            <a:pPr marL="0" indent="0">
              <a:buNone/>
            </a:pPr>
            <a:r>
              <a:rPr lang="en-IN" dirty="0"/>
              <a:t>               Finding Pearson correlation between all the features</a:t>
            </a:r>
          </a:p>
        </p:txBody>
      </p:sp>
      <p:pic>
        <p:nvPicPr>
          <p:cNvPr id="5" name="Picture 4">
            <a:extLst>
              <a:ext uri="{FF2B5EF4-FFF2-40B4-BE49-F238E27FC236}">
                <a16:creationId xmlns:a16="http://schemas.microsoft.com/office/drawing/2014/main" id="{6851CC8C-DAC3-4713-85C6-1227B50E61F0}"/>
              </a:ext>
            </a:extLst>
          </p:cNvPr>
          <p:cNvPicPr>
            <a:picLocks noChangeAspect="1"/>
          </p:cNvPicPr>
          <p:nvPr/>
        </p:nvPicPr>
        <p:blipFill>
          <a:blip r:embed="rId2"/>
          <a:stretch>
            <a:fillRect/>
          </a:stretch>
        </p:blipFill>
        <p:spPr>
          <a:xfrm>
            <a:off x="4058521" y="1324205"/>
            <a:ext cx="3193108" cy="3652118"/>
          </a:xfrm>
          <a:prstGeom prst="rect">
            <a:avLst/>
          </a:prstGeom>
        </p:spPr>
      </p:pic>
      <p:sp>
        <p:nvSpPr>
          <p:cNvPr id="6" name="TextBox 5">
            <a:extLst>
              <a:ext uri="{FF2B5EF4-FFF2-40B4-BE49-F238E27FC236}">
                <a16:creationId xmlns:a16="http://schemas.microsoft.com/office/drawing/2014/main" id="{04016ACB-63B8-436F-AF7E-239BAAE53A80}"/>
              </a:ext>
            </a:extLst>
          </p:cNvPr>
          <p:cNvSpPr txBox="1"/>
          <p:nvPr/>
        </p:nvSpPr>
        <p:spPr>
          <a:xfrm>
            <a:off x="3338003" y="5116360"/>
            <a:ext cx="4634143" cy="369332"/>
          </a:xfrm>
          <a:prstGeom prst="rect">
            <a:avLst/>
          </a:prstGeom>
          <a:noFill/>
        </p:spPr>
        <p:txBody>
          <a:bodyPr wrap="square" rtlCol="0">
            <a:spAutoFit/>
          </a:bodyPr>
          <a:lstStyle/>
          <a:p>
            <a:r>
              <a:rPr lang="en-IN" dirty="0"/>
              <a:t>           (Top 10 most correlated features)</a:t>
            </a:r>
          </a:p>
        </p:txBody>
      </p:sp>
      <p:sp>
        <p:nvSpPr>
          <p:cNvPr id="7" name="TextBox 6">
            <a:extLst>
              <a:ext uri="{FF2B5EF4-FFF2-40B4-BE49-F238E27FC236}">
                <a16:creationId xmlns:a16="http://schemas.microsoft.com/office/drawing/2014/main" id="{598C70E1-C328-40D9-8AC9-A0F4DFC8C5CF}"/>
              </a:ext>
            </a:extLst>
          </p:cNvPr>
          <p:cNvSpPr txBox="1"/>
          <p:nvPr/>
        </p:nvSpPr>
        <p:spPr>
          <a:xfrm>
            <a:off x="1844539" y="5595590"/>
            <a:ext cx="9103421" cy="830997"/>
          </a:xfrm>
          <a:prstGeom prst="rect">
            <a:avLst/>
          </a:prstGeom>
          <a:noFill/>
        </p:spPr>
        <p:txBody>
          <a:bodyPr wrap="square" rtlCol="0">
            <a:spAutoFit/>
          </a:bodyPr>
          <a:lstStyle/>
          <a:p>
            <a:r>
              <a:rPr lang="en-IN" sz="2400" dirty="0"/>
              <a:t>Results show that none of the features show strong linear correlation with other features or the target variable. </a:t>
            </a:r>
          </a:p>
        </p:txBody>
      </p:sp>
    </p:spTree>
    <p:extLst>
      <p:ext uri="{BB962C8B-B14F-4D97-AF65-F5344CB8AC3E}">
        <p14:creationId xmlns:p14="http://schemas.microsoft.com/office/powerpoint/2010/main" val="335523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72D8-C891-424B-9A0B-61DF7234B6E9}"/>
              </a:ext>
            </a:extLst>
          </p:cNvPr>
          <p:cNvSpPr>
            <a:spLocks noGrp="1"/>
          </p:cNvSpPr>
          <p:nvPr>
            <p:ph type="title"/>
          </p:nvPr>
        </p:nvSpPr>
        <p:spPr>
          <a:xfrm>
            <a:off x="1444732" y="423209"/>
            <a:ext cx="9905998" cy="1068239"/>
          </a:xfrm>
        </p:spPr>
        <p:txBody>
          <a:bodyPr/>
          <a:lstStyle/>
          <a:p>
            <a:r>
              <a:rPr lang="en-IN" dirty="0"/>
              <a:t>Principal component analysis</a:t>
            </a:r>
          </a:p>
        </p:txBody>
      </p:sp>
      <p:pic>
        <p:nvPicPr>
          <p:cNvPr id="5" name="Content Placeholder 4">
            <a:extLst>
              <a:ext uri="{FF2B5EF4-FFF2-40B4-BE49-F238E27FC236}">
                <a16:creationId xmlns:a16="http://schemas.microsoft.com/office/drawing/2014/main" id="{2AACA033-F77C-4484-9888-6260810C6820}"/>
              </a:ext>
            </a:extLst>
          </p:cNvPr>
          <p:cNvPicPr>
            <a:picLocks noGrp="1" noChangeAspect="1"/>
          </p:cNvPicPr>
          <p:nvPr>
            <p:ph idx="1"/>
          </p:nvPr>
        </p:nvPicPr>
        <p:blipFill>
          <a:blip r:embed="rId2"/>
          <a:stretch>
            <a:fillRect/>
          </a:stretch>
        </p:blipFill>
        <p:spPr>
          <a:xfrm>
            <a:off x="1444732" y="1384916"/>
            <a:ext cx="9004285" cy="4470513"/>
          </a:xfrm>
        </p:spPr>
      </p:pic>
    </p:spTree>
    <p:extLst>
      <p:ext uri="{BB962C8B-B14F-4D97-AF65-F5344CB8AC3E}">
        <p14:creationId xmlns:p14="http://schemas.microsoft.com/office/powerpoint/2010/main" val="2365608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72180D-7688-42BD-B0E8-A3706BEE6956}"/>
              </a:ext>
            </a:extLst>
          </p:cNvPr>
          <p:cNvSpPr txBox="1"/>
          <p:nvPr/>
        </p:nvSpPr>
        <p:spPr>
          <a:xfrm>
            <a:off x="1438181" y="834500"/>
            <a:ext cx="9170633" cy="4370427"/>
          </a:xfrm>
          <a:prstGeom prst="rect">
            <a:avLst/>
          </a:prstGeom>
          <a:noFill/>
        </p:spPr>
        <p:txBody>
          <a:bodyPr wrap="square" rtlCol="0">
            <a:spAutoFit/>
          </a:bodyPr>
          <a:lstStyle/>
          <a:p>
            <a:r>
              <a:rPr lang="en-IN" sz="2000" dirty="0">
                <a:solidFill>
                  <a:schemeClr val="bg1"/>
                </a:solidFill>
              </a:rPr>
              <a:t>All the features in this particular dataset have numerical columns, with no skewness among them, also they have a lot of distinct values, suggesting they are somewhere continuous and hence any bucketing technique usually applied to discrete data is not applicable.</a:t>
            </a:r>
          </a:p>
          <a:p>
            <a:endParaRPr lang="en-IN" sz="2000" dirty="0">
              <a:solidFill>
                <a:schemeClr val="bg1"/>
              </a:solidFill>
            </a:endParaRPr>
          </a:p>
          <a:p>
            <a:r>
              <a:rPr lang="en-IN" sz="2000" dirty="0">
                <a:solidFill>
                  <a:schemeClr val="bg1"/>
                </a:solidFill>
              </a:rPr>
              <a:t>The features do not show person correlation with each other or the target variable directly.</a:t>
            </a:r>
          </a:p>
          <a:p>
            <a:endParaRPr lang="en-IN" sz="2000" dirty="0">
              <a:solidFill>
                <a:schemeClr val="bg1"/>
              </a:solidFill>
            </a:endParaRPr>
          </a:p>
          <a:p>
            <a:r>
              <a:rPr lang="en-IN" sz="2000" dirty="0">
                <a:solidFill>
                  <a:schemeClr val="bg1"/>
                </a:solidFill>
              </a:rPr>
              <a:t>Hence we perform a PCA to check for a possible chance of dimensionality reduction. </a:t>
            </a:r>
          </a:p>
          <a:p>
            <a:r>
              <a:rPr lang="en-IN" sz="2000" dirty="0">
                <a:solidFill>
                  <a:schemeClr val="bg1"/>
                </a:solidFill>
              </a:rPr>
              <a:t>Results show that all of the features for this dataset are important </a:t>
            </a:r>
          </a:p>
          <a:p>
            <a:r>
              <a:rPr lang="en-IN" sz="2000" dirty="0">
                <a:solidFill>
                  <a:schemeClr val="bg1"/>
                </a:solidFill>
              </a:rPr>
              <a:t>and hence we cannot reduce features with the help of PCA.</a:t>
            </a:r>
          </a:p>
          <a:p>
            <a:endParaRPr lang="en-IN" sz="2000" dirty="0">
              <a:solidFill>
                <a:schemeClr val="bg1"/>
              </a:solidFill>
            </a:endParaRPr>
          </a:p>
          <a:p>
            <a:r>
              <a:rPr lang="en-IN" sz="2000" dirty="0">
                <a:solidFill>
                  <a:schemeClr val="bg1"/>
                </a:solidFill>
              </a:rPr>
              <a:t>Therefore, any sort of feature engineering does not work here and we proceed with </a:t>
            </a:r>
          </a:p>
          <a:p>
            <a:r>
              <a:rPr lang="en-IN" sz="2000" dirty="0">
                <a:solidFill>
                  <a:schemeClr val="bg1"/>
                </a:solidFill>
              </a:rPr>
              <a:t>Implementing the models directly on raw data.</a:t>
            </a:r>
          </a:p>
        </p:txBody>
      </p:sp>
    </p:spTree>
    <p:extLst>
      <p:ext uri="{BB962C8B-B14F-4D97-AF65-F5344CB8AC3E}">
        <p14:creationId xmlns:p14="http://schemas.microsoft.com/office/powerpoint/2010/main" val="3978649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2AA6-41EE-4788-AF5A-21334C4111B7}"/>
              </a:ext>
            </a:extLst>
          </p:cNvPr>
          <p:cNvSpPr>
            <a:spLocks noGrp="1"/>
          </p:cNvSpPr>
          <p:nvPr>
            <p:ph type="title"/>
          </p:nvPr>
        </p:nvSpPr>
        <p:spPr/>
        <p:txBody>
          <a:bodyPr/>
          <a:lstStyle/>
          <a:p>
            <a:r>
              <a:rPr lang="en-IN" dirty="0" err="1"/>
              <a:t>Ml</a:t>
            </a:r>
            <a:r>
              <a:rPr lang="en-IN" dirty="0"/>
              <a:t> models</a:t>
            </a:r>
          </a:p>
        </p:txBody>
      </p:sp>
      <p:sp>
        <p:nvSpPr>
          <p:cNvPr id="3" name="Content Placeholder 2">
            <a:extLst>
              <a:ext uri="{FF2B5EF4-FFF2-40B4-BE49-F238E27FC236}">
                <a16:creationId xmlns:a16="http://schemas.microsoft.com/office/drawing/2014/main" id="{80A25754-554A-4909-9616-1FA240F146BC}"/>
              </a:ext>
            </a:extLst>
          </p:cNvPr>
          <p:cNvSpPr>
            <a:spLocks noGrp="1"/>
          </p:cNvSpPr>
          <p:nvPr>
            <p:ph idx="1"/>
          </p:nvPr>
        </p:nvSpPr>
        <p:spPr>
          <a:xfrm>
            <a:off x="1141412" y="2097088"/>
            <a:ext cx="9905999" cy="3541714"/>
          </a:xfrm>
        </p:spPr>
        <p:txBody>
          <a:bodyPr/>
          <a:lstStyle/>
          <a:p>
            <a:pPr marL="0" indent="0">
              <a:buNone/>
            </a:pPr>
            <a:r>
              <a:rPr lang="en-IN" dirty="0"/>
              <a:t>(</a:t>
            </a:r>
            <a:r>
              <a:rPr lang="en-IN" dirty="0" err="1"/>
              <a:t>i</a:t>
            </a:r>
            <a:r>
              <a:rPr lang="en-IN" dirty="0"/>
              <a:t>) Gradient Boosting Classifier</a:t>
            </a:r>
          </a:p>
          <a:p>
            <a:pPr marL="0" indent="0">
              <a:buNone/>
            </a:pPr>
            <a:r>
              <a:rPr lang="en-IN" dirty="0"/>
              <a:t>(ii)Adaptive Boosting Classifier</a:t>
            </a:r>
          </a:p>
          <a:p>
            <a:pPr marL="0" indent="0">
              <a:buNone/>
            </a:pPr>
            <a:r>
              <a:rPr lang="en-IN" dirty="0"/>
              <a:t>(iii)Neural Network</a:t>
            </a:r>
          </a:p>
          <a:p>
            <a:pPr marL="0" indent="0">
              <a:buNone/>
            </a:pPr>
            <a:r>
              <a:rPr lang="en-IN" dirty="0"/>
              <a:t>(iv)Logistic Regression</a:t>
            </a:r>
          </a:p>
          <a:p>
            <a:pPr marL="0" indent="0">
              <a:buNone/>
            </a:pPr>
            <a:r>
              <a:rPr lang="en-IN" dirty="0"/>
              <a:t>(v)Random Forest Classifier</a:t>
            </a:r>
          </a:p>
          <a:p>
            <a:pPr marL="0" indent="0">
              <a:buNone/>
            </a:pPr>
            <a:r>
              <a:rPr lang="en-IN" dirty="0"/>
              <a:t>(vi)K Nearest Neighbour</a:t>
            </a:r>
          </a:p>
        </p:txBody>
      </p:sp>
    </p:spTree>
    <p:extLst>
      <p:ext uri="{BB962C8B-B14F-4D97-AF65-F5344CB8AC3E}">
        <p14:creationId xmlns:p14="http://schemas.microsoft.com/office/powerpoint/2010/main" val="3617111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42D8-342D-4236-8ACD-941364A618B4}"/>
              </a:ext>
            </a:extLst>
          </p:cNvPr>
          <p:cNvSpPr>
            <a:spLocks noGrp="1"/>
          </p:cNvSpPr>
          <p:nvPr>
            <p:ph type="title"/>
          </p:nvPr>
        </p:nvSpPr>
        <p:spPr/>
        <p:txBody>
          <a:bodyPr/>
          <a:lstStyle/>
          <a:p>
            <a:r>
              <a:rPr lang="en-IN" dirty="0"/>
              <a:t>results</a:t>
            </a:r>
          </a:p>
        </p:txBody>
      </p:sp>
      <p:graphicFrame>
        <p:nvGraphicFramePr>
          <p:cNvPr id="4" name="Content Placeholder 3">
            <a:extLst>
              <a:ext uri="{FF2B5EF4-FFF2-40B4-BE49-F238E27FC236}">
                <a16:creationId xmlns:a16="http://schemas.microsoft.com/office/drawing/2014/main" id="{E85E41EB-E837-40B5-AAC4-4AED85C32780}"/>
              </a:ext>
            </a:extLst>
          </p:cNvPr>
          <p:cNvGraphicFramePr>
            <a:graphicFrameLocks noGrp="1"/>
          </p:cNvGraphicFramePr>
          <p:nvPr>
            <p:ph idx="1"/>
            <p:extLst>
              <p:ext uri="{D42A27DB-BD31-4B8C-83A1-F6EECF244321}">
                <p14:modId xmlns:p14="http://schemas.microsoft.com/office/powerpoint/2010/main" val="910660381"/>
              </p:ext>
            </p:extLst>
          </p:nvPr>
        </p:nvGraphicFramePr>
        <p:xfrm>
          <a:off x="941032" y="2097088"/>
          <a:ext cx="7906041" cy="3510280"/>
        </p:xfrm>
        <a:graphic>
          <a:graphicData uri="http://schemas.openxmlformats.org/drawingml/2006/table">
            <a:tbl>
              <a:tblPr firstRow="1" bandRow="1">
                <a:tableStyleId>{5C22544A-7EE6-4342-B048-85BDC9FD1C3A}</a:tableStyleId>
              </a:tblPr>
              <a:tblGrid>
                <a:gridCol w="3000653">
                  <a:extLst>
                    <a:ext uri="{9D8B030D-6E8A-4147-A177-3AD203B41FA5}">
                      <a16:colId xmlns:a16="http://schemas.microsoft.com/office/drawing/2014/main" val="3730274693"/>
                    </a:ext>
                  </a:extLst>
                </a:gridCol>
                <a:gridCol w="2270041">
                  <a:extLst>
                    <a:ext uri="{9D8B030D-6E8A-4147-A177-3AD203B41FA5}">
                      <a16:colId xmlns:a16="http://schemas.microsoft.com/office/drawing/2014/main" val="3392633121"/>
                    </a:ext>
                  </a:extLst>
                </a:gridCol>
                <a:gridCol w="2635347">
                  <a:extLst>
                    <a:ext uri="{9D8B030D-6E8A-4147-A177-3AD203B41FA5}">
                      <a16:colId xmlns:a16="http://schemas.microsoft.com/office/drawing/2014/main" val="591713957"/>
                    </a:ext>
                  </a:extLst>
                </a:gridCol>
              </a:tblGrid>
              <a:tr h="370840">
                <a:tc>
                  <a:txBody>
                    <a:bodyPr/>
                    <a:lstStyle/>
                    <a:p>
                      <a:r>
                        <a:rPr lang="en-IN" dirty="0"/>
                        <a:t>Model Name</a:t>
                      </a:r>
                    </a:p>
                  </a:txBody>
                  <a:tcPr/>
                </a:tc>
                <a:tc>
                  <a:txBody>
                    <a:bodyPr/>
                    <a:lstStyle/>
                    <a:p>
                      <a:r>
                        <a:rPr lang="en-IN" dirty="0"/>
                        <a:t>ROC score with split = 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ROC score with split = 0.2 and </a:t>
                      </a:r>
                      <a:r>
                        <a:rPr lang="en-IN" dirty="0" err="1"/>
                        <a:t>ShuffleSplit</a:t>
                      </a:r>
                      <a:endParaRPr lang="en-IN" dirty="0"/>
                    </a:p>
                    <a:p>
                      <a:endParaRPr lang="en-IN" dirty="0"/>
                    </a:p>
                  </a:txBody>
                  <a:tcPr/>
                </a:tc>
                <a:extLst>
                  <a:ext uri="{0D108BD9-81ED-4DB2-BD59-A6C34878D82A}">
                    <a16:rowId xmlns:a16="http://schemas.microsoft.com/office/drawing/2014/main" val="2104398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Logistic Regression</a:t>
                      </a:r>
                    </a:p>
                  </a:txBody>
                  <a:tcPr/>
                </a:tc>
                <a:tc>
                  <a:txBody>
                    <a:bodyPr/>
                    <a:lstStyle/>
                    <a:p>
                      <a:r>
                        <a:rPr lang="en-IN" dirty="0"/>
                        <a:t>0.77</a:t>
                      </a:r>
                    </a:p>
                  </a:txBody>
                  <a:tcPr/>
                </a:tc>
                <a:tc>
                  <a:txBody>
                    <a:bodyPr/>
                    <a:lstStyle/>
                    <a:p>
                      <a:r>
                        <a:rPr lang="en-IN" dirty="0"/>
                        <a:t>0.80</a:t>
                      </a:r>
                    </a:p>
                  </a:txBody>
                  <a:tcPr/>
                </a:tc>
                <a:extLst>
                  <a:ext uri="{0D108BD9-81ED-4DB2-BD59-A6C34878D82A}">
                    <a16:rowId xmlns:a16="http://schemas.microsoft.com/office/drawing/2014/main" val="2884727387"/>
                  </a:ext>
                </a:extLst>
              </a:tr>
              <a:tr h="370840">
                <a:tc>
                  <a:txBody>
                    <a:bodyPr/>
                    <a:lstStyle/>
                    <a:p>
                      <a:r>
                        <a:rPr lang="en-IN" dirty="0"/>
                        <a:t>Random Forest Classifier</a:t>
                      </a:r>
                    </a:p>
                  </a:txBody>
                  <a:tcPr/>
                </a:tc>
                <a:tc>
                  <a:txBody>
                    <a:bodyPr/>
                    <a:lstStyle/>
                    <a:p>
                      <a:r>
                        <a:rPr lang="en-IN" dirty="0"/>
                        <a:t>0.68</a:t>
                      </a:r>
                    </a:p>
                  </a:txBody>
                  <a:tcPr/>
                </a:tc>
                <a:tc>
                  <a:txBody>
                    <a:bodyPr/>
                    <a:lstStyle/>
                    <a:p>
                      <a:r>
                        <a:rPr lang="en-IN" dirty="0"/>
                        <a:t>0.68</a:t>
                      </a:r>
                    </a:p>
                  </a:txBody>
                  <a:tcPr/>
                </a:tc>
                <a:extLst>
                  <a:ext uri="{0D108BD9-81ED-4DB2-BD59-A6C34878D82A}">
                    <a16:rowId xmlns:a16="http://schemas.microsoft.com/office/drawing/2014/main" val="2199978935"/>
                  </a:ext>
                </a:extLst>
              </a:tr>
              <a:tr h="370840">
                <a:tc>
                  <a:txBody>
                    <a:bodyPr/>
                    <a:lstStyle/>
                    <a:p>
                      <a:r>
                        <a:rPr lang="en-IN" dirty="0"/>
                        <a:t>K Nearest Neighbour</a:t>
                      </a:r>
                    </a:p>
                  </a:txBody>
                  <a:tcPr/>
                </a:tc>
                <a:tc>
                  <a:txBody>
                    <a:bodyPr/>
                    <a:lstStyle/>
                    <a:p>
                      <a:r>
                        <a:rPr lang="en-IN" dirty="0"/>
                        <a:t>--</a:t>
                      </a:r>
                    </a:p>
                  </a:txBody>
                  <a:tcPr/>
                </a:tc>
                <a:tc>
                  <a:txBody>
                    <a:bodyPr/>
                    <a:lstStyle/>
                    <a:p>
                      <a:r>
                        <a:rPr lang="en-IN" dirty="0"/>
                        <a:t>0.44</a:t>
                      </a:r>
                    </a:p>
                  </a:txBody>
                  <a:tcPr/>
                </a:tc>
                <a:extLst>
                  <a:ext uri="{0D108BD9-81ED-4DB2-BD59-A6C34878D82A}">
                    <a16:rowId xmlns:a16="http://schemas.microsoft.com/office/drawing/2014/main" val="1897671653"/>
                  </a:ext>
                </a:extLst>
              </a:tr>
              <a:tr h="370840">
                <a:tc>
                  <a:txBody>
                    <a:bodyPr/>
                    <a:lstStyle/>
                    <a:p>
                      <a:r>
                        <a:rPr lang="en-IN" dirty="0"/>
                        <a:t>Neural Network</a:t>
                      </a:r>
                    </a:p>
                  </a:txBody>
                  <a:tcPr/>
                </a:tc>
                <a:tc>
                  <a:txBody>
                    <a:bodyPr/>
                    <a:lstStyle/>
                    <a:p>
                      <a:r>
                        <a:rPr lang="en-IN" dirty="0"/>
                        <a:t>0.65</a:t>
                      </a:r>
                    </a:p>
                  </a:txBody>
                  <a:tcPr/>
                </a:tc>
                <a:tc>
                  <a:txBody>
                    <a:bodyPr/>
                    <a:lstStyle/>
                    <a:p>
                      <a:r>
                        <a:rPr lang="en-IN" dirty="0"/>
                        <a:t>0.72</a:t>
                      </a:r>
                    </a:p>
                  </a:txBody>
                  <a:tcPr/>
                </a:tc>
                <a:extLst>
                  <a:ext uri="{0D108BD9-81ED-4DB2-BD59-A6C34878D82A}">
                    <a16:rowId xmlns:a16="http://schemas.microsoft.com/office/drawing/2014/main" val="629271137"/>
                  </a:ext>
                </a:extLst>
              </a:tr>
              <a:tr h="370840">
                <a:tc>
                  <a:txBody>
                    <a:bodyPr/>
                    <a:lstStyle/>
                    <a:p>
                      <a:r>
                        <a:rPr lang="en-IN" dirty="0"/>
                        <a:t>Adaptive Boosting Classifier</a:t>
                      </a:r>
                    </a:p>
                  </a:txBody>
                  <a:tcPr/>
                </a:tc>
                <a:tc>
                  <a:txBody>
                    <a:bodyPr/>
                    <a:lstStyle/>
                    <a:p>
                      <a:r>
                        <a:rPr lang="en-IN" dirty="0"/>
                        <a:t>--</a:t>
                      </a:r>
                    </a:p>
                  </a:txBody>
                  <a:tcPr/>
                </a:tc>
                <a:tc>
                  <a:txBody>
                    <a:bodyPr/>
                    <a:lstStyle/>
                    <a:p>
                      <a:r>
                        <a:rPr lang="en-IN" dirty="0"/>
                        <a:t>0.77</a:t>
                      </a:r>
                    </a:p>
                  </a:txBody>
                  <a:tcPr/>
                </a:tc>
                <a:extLst>
                  <a:ext uri="{0D108BD9-81ED-4DB2-BD59-A6C34878D82A}">
                    <a16:rowId xmlns:a16="http://schemas.microsoft.com/office/drawing/2014/main" val="3728345214"/>
                  </a:ext>
                </a:extLst>
              </a:tr>
              <a:tr h="370840">
                <a:tc>
                  <a:txBody>
                    <a:bodyPr/>
                    <a:lstStyle/>
                    <a:p>
                      <a:r>
                        <a:rPr lang="en-IN" dirty="0"/>
                        <a:t>Gradient Boosting Classifier</a:t>
                      </a:r>
                    </a:p>
                  </a:txBody>
                  <a:tcPr/>
                </a:tc>
                <a:tc>
                  <a:txBody>
                    <a:bodyPr/>
                    <a:lstStyle/>
                    <a:p>
                      <a:r>
                        <a:rPr lang="en-IN" dirty="0"/>
                        <a:t>--</a:t>
                      </a:r>
                    </a:p>
                  </a:txBody>
                  <a:tcPr/>
                </a:tc>
                <a:tc>
                  <a:txBody>
                    <a:bodyPr/>
                    <a:lstStyle/>
                    <a:p>
                      <a:r>
                        <a:rPr lang="en-IN" dirty="0"/>
                        <a:t>0.89</a:t>
                      </a:r>
                    </a:p>
                  </a:txBody>
                  <a:tcPr/>
                </a:tc>
                <a:extLst>
                  <a:ext uri="{0D108BD9-81ED-4DB2-BD59-A6C34878D82A}">
                    <a16:rowId xmlns:a16="http://schemas.microsoft.com/office/drawing/2014/main" val="16994815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Naïve Bayes</a:t>
                      </a:r>
                    </a:p>
                  </a:txBody>
                  <a:tcPr/>
                </a:tc>
                <a:tc>
                  <a:txBody>
                    <a:bodyPr/>
                    <a:lstStyle/>
                    <a:p>
                      <a:r>
                        <a:rPr lang="en-IN" dirty="0"/>
                        <a:t>0.68</a:t>
                      </a:r>
                    </a:p>
                  </a:txBody>
                  <a:tcPr/>
                </a:tc>
                <a:tc>
                  <a:txBody>
                    <a:bodyPr/>
                    <a:lstStyle/>
                    <a:p>
                      <a:r>
                        <a:rPr lang="en-IN" dirty="0"/>
                        <a:t>--</a:t>
                      </a:r>
                    </a:p>
                  </a:txBody>
                  <a:tcPr/>
                </a:tc>
                <a:extLst>
                  <a:ext uri="{0D108BD9-81ED-4DB2-BD59-A6C34878D82A}">
                    <a16:rowId xmlns:a16="http://schemas.microsoft.com/office/drawing/2014/main" val="420043017"/>
                  </a:ext>
                </a:extLst>
              </a:tr>
            </a:tbl>
          </a:graphicData>
        </a:graphic>
      </p:graphicFrame>
      <p:graphicFrame>
        <p:nvGraphicFramePr>
          <p:cNvPr id="5" name="Table 4">
            <a:extLst>
              <a:ext uri="{FF2B5EF4-FFF2-40B4-BE49-F238E27FC236}">
                <a16:creationId xmlns:a16="http://schemas.microsoft.com/office/drawing/2014/main" id="{509DDDB8-3360-4451-ABB9-591C7176628F}"/>
              </a:ext>
            </a:extLst>
          </p:cNvPr>
          <p:cNvGraphicFramePr>
            <a:graphicFrameLocks noGrp="1"/>
          </p:cNvGraphicFramePr>
          <p:nvPr>
            <p:extLst>
              <p:ext uri="{D42A27DB-BD31-4B8C-83A1-F6EECF244321}">
                <p14:modId xmlns:p14="http://schemas.microsoft.com/office/powerpoint/2010/main" val="2940830743"/>
              </p:ext>
            </p:extLst>
          </p:nvPr>
        </p:nvGraphicFramePr>
        <p:xfrm>
          <a:off x="8847073" y="2097088"/>
          <a:ext cx="2635347" cy="3510280"/>
        </p:xfrm>
        <a:graphic>
          <a:graphicData uri="http://schemas.openxmlformats.org/drawingml/2006/table">
            <a:tbl>
              <a:tblPr firstRow="1" bandRow="1">
                <a:tableStyleId>{5C22544A-7EE6-4342-B048-85BDC9FD1C3A}</a:tableStyleId>
              </a:tblPr>
              <a:tblGrid>
                <a:gridCol w="2635347">
                  <a:extLst>
                    <a:ext uri="{9D8B030D-6E8A-4147-A177-3AD203B41FA5}">
                      <a16:colId xmlns:a16="http://schemas.microsoft.com/office/drawing/2014/main" val="279621801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ROC score with split = 0.2</a:t>
                      </a:r>
                    </a:p>
                    <a:p>
                      <a:endParaRPr lang="en-IN" dirty="0"/>
                    </a:p>
                  </a:txBody>
                  <a:tcPr/>
                </a:tc>
                <a:extLst>
                  <a:ext uri="{0D108BD9-81ED-4DB2-BD59-A6C34878D82A}">
                    <a16:rowId xmlns:a16="http://schemas.microsoft.com/office/drawing/2014/main" val="1248070026"/>
                  </a:ext>
                </a:extLst>
              </a:tr>
              <a:tr h="370840">
                <a:tc>
                  <a:txBody>
                    <a:bodyPr/>
                    <a:lstStyle/>
                    <a:p>
                      <a:r>
                        <a:rPr lang="en-IN" dirty="0"/>
                        <a:t>0.62</a:t>
                      </a:r>
                    </a:p>
                  </a:txBody>
                  <a:tcPr/>
                </a:tc>
                <a:extLst>
                  <a:ext uri="{0D108BD9-81ED-4DB2-BD59-A6C34878D82A}">
                    <a16:rowId xmlns:a16="http://schemas.microsoft.com/office/drawing/2014/main" val="2438898534"/>
                  </a:ext>
                </a:extLst>
              </a:tr>
              <a:tr h="370840">
                <a:tc>
                  <a:txBody>
                    <a:bodyPr/>
                    <a:lstStyle/>
                    <a:p>
                      <a:r>
                        <a:rPr lang="en-IN" dirty="0"/>
                        <a:t>0.53</a:t>
                      </a:r>
                    </a:p>
                  </a:txBody>
                  <a:tcPr/>
                </a:tc>
                <a:extLst>
                  <a:ext uri="{0D108BD9-81ED-4DB2-BD59-A6C34878D82A}">
                    <a16:rowId xmlns:a16="http://schemas.microsoft.com/office/drawing/2014/main" val="1558834423"/>
                  </a:ext>
                </a:extLst>
              </a:tr>
              <a:tr h="370840">
                <a:tc>
                  <a:txBody>
                    <a:bodyPr/>
                    <a:lstStyle/>
                    <a:p>
                      <a:r>
                        <a:rPr lang="en-IN" dirty="0"/>
                        <a:t>--</a:t>
                      </a:r>
                    </a:p>
                  </a:txBody>
                  <a:tcPr/>
                </a:tc>
                <a:extLst>
                  <a:ext uri="{0D108BD9-81ED-4DB2-BD59-A6C34878D82A}">
                    <a16:rowId xmlns:a16="http://schemas.microsoft.com/office/drawing/2014/main" val="2117453809"/>
                  </a:ext>
                </a:extLst>
              </a:tr>
              <a:tr h="370840">
                <a:tc>
                  <a:txBody>
                    <a:bodyPr/>
                    <a:lstStyle/>
                    <a:p>
                      <a:r>
                        <a:rPr lang="en-IN" dirty="0"/>
                        <a:t>0.62</a:t>
                      </a:r>
                    </a:p>
                  </a:txBody>
                  <a:tcPr/>
                </a:tc>
                <a:extLst>
                  <a:ext uri="{0D108BD9-81ED-4DB2-BD59-A6C34878D82A}">
                    <a16:rowId xmlns:a16="http://schemas.microsoft.com/office/drawing/2014/main" val="10988497"/>
                  </a:ext>
                </a:extLst>
              </a:tr>
              <a:tr h="370840">
                <a:tc>
                  <a:txBody>
                    <a:bodyPr/>
                    <a:lstStyle/>
                    <a:p>
                      <a:r>
                        <a:rPr lang="en-IN" dirty="0"/>
                        <a:t>--</a:t>
                      </a:r>
                    </a:p>
                  </a:txBody>
                  <a:tcPr/>
                </a:tc>
                <a:extLst>
                  <a:ext uri="{0D108BD9-81ED-4DB2-BD59-A6C34878D82A}">
                    <a16:rowId xmlns:a16="http://schemas.microsoft.com/office/drawing/2014/main" val="4097164363"/>
                  </a:ext>
                </a:extLst>
              </a:tr>
              <a:tr h="370840">
                <a:tc>
                  <a:txBody>
                    <a:bodyPr/>
                    <a:lstStyle/>
                    <a:p>
                      <a:r>
                        <a:rPr lang="en-IN" dirty="0"/>
                        <a:t>0.51</a:t>
                      </a:r>
                    </a:p>
                  </a:txBody>
                  <a:tcPr/>
                </a:tc>
                <a:extLst>
                  <a:ext uri="{0D108BD9-81ED-4DB2-BD59-A6C34878D82A}">
                    <a16:rowId xmlns:a16="http://schemas.microsoft.com/office/drawing/2014/main" val="491733725"/>
                  </a:ext>
                </a:extLst>
              </a:tr>
              <a:tr h="370840">
                <a:tc>
                  <a:txBody>
                    <a:bodyPr/>
                    <a:lstStyle/>
                    <a:p>
                      <a:r>
                        <a:rPr lang="en-IN" dirty="0"/>
                        <a:t>--</a:t>
                      </a:r>
                    </a:p>
                  </a:txBody>
                  <a:tcPr/>
                </a:tc>
                <a:extLst>
                  <a:ext uri="{0D108BD9-81ED-4DB2-BD59-A6C34878D82A}">
                    <a16:rowId xmlns:a16="http://schemas.microsoft.com/office/drawing/2014/main" val="696110288"/>
                  </a:ext>
                </a:extLst>
              </a:tr>
            </a:tbl>
          </a:graphicData>
        </a:graphic>
      </p:graphicFrame>
    </p:spTree>
    <p:extLst>
      <p:ext uri="{BB962C8B-B14F-4D97-AF65-F5344CB8AC3E}">
        <p14:creationId xmlns:p14="http://schemas.microsoft.com/office/powerpoint/2010/main" val="3493117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1411</TotalTime>
  <Words>1440</Words>
  <Application>Microsoft Office PowerPoint</Application>
  <PresentationFormat>Widescreen</PresentationFormat>
  <Paragraphs>233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Trebuchet MS</vt:lpstr>
      <vt:lpstr>Tw Cen MT</vt:lpstr>
      <vt:lpstr>Circuit</vt:lpstr>
      <vt:lpstr>Santander Customer Transaction Prediction</vt:lpstr>
      <vt:lpstr>Data pre-processing</vt:lpstr>
      <vt:lpstr>PowerPoint Presentation</vt:lpstr>
      <vt:lpstr>PowerPoint Presentation</vt:lpstr>
      <vt:lpstr>PowerPoint Presentation</vt:lpstr>
      <vt:lpstr>Principal component analysis</vt:lpstr>
      <vt:lpstr>PowerPoint Presentation</vt:lpstr>
      <vt:lpstr>Ml models</vt:lpstr>
      <vt:lpstr>results</vt:lpstr>
      <vt:lpstr>Predicted value of various models </vt:lpstr>
      <vt:lpstr>Confusion matrix</vt:lpstr>
      <vt:lpstr>PowerPoint Presentation</vt:lpstr>
      <vt:lpstr>PowerPoint Presentation</vt:lpstr>
      <vt:lpstr>Bagging and boosting</vt:lpstr>
      <vt:lpstr>PowerPoint Presentation</vt:lpstr>
      <vt:lpstr>PowerPoint Presentation</vt:lpstr>
      <vt:lpstr>Results of all the boosting algorithms</vt:lpstr>
      <vt:lpstr>Results after simple majority voting</vt:lpstr>
      <vt:lpstr>Results after oversample</vt:lpstr>
      <vt:lpstr>Results with lightgbm parameters tuned</vt:lpstr>
      <vt:lpstr>Results with lightgbm and gridcv applied</vt:lpstr>
      <vt:lpstr>PowerPoint Presentation</vt:lpstr>
      <vt:lpstr>Lightgbm with data augmentation</vt:lpstr>
      <vt:lpstr>Further steps to improve the roc score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Santander Customer Transaction Prediction</dc:title>
  <dc:creator>Ayushi Goel</dc:creator>
  <cp:lastModifiedBy>Ayushi Goel</cp:lastModifiedBy>
  <cp:revision>29</cp:revision>
  <dcterms:created xsi:type="dcterms:W3CDTF">2019-04-03T06:37:45Z</dcterms:created>
  <dcterms:modified xsi:type="dcterms:W3CDTF">2019-04-04T10:05:08Z</dcterms:modified>
</cp:coreProperties>
</file>