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5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80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8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9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3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9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9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1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54AED12-01D5-4E41-9ACA-640DF0A3BD3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B6F15000-235D-4295-9FC1-F052C13C3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598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15C3-DA7E-5FD8-3B6D-9AC4CEF3B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406" y="158801"/>
            <a:ext cx="10323871" cy="2387600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Glass 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309A-7FC7-8723-330E-2B5C99FF6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709" y="3429000"/>
            <a:ext cx="9144000" cy="1655762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Using Machine Learning to Predict Glass Types Based on Chemical Properties</a:t>
            </a:r>
          </a:p>
          <a:p>
            <a:pPr algn="just"/>
            <a:r>
              <a:rPr lang="en-US" sz="2800" dirty="0"/>
              <a:t>By:</a:t>
            </a:r>
          </a:p>
          <a:p>
            <a:pPr algn="just"/>
            <a:r>
              <a:rPr lang="en-US" sz="2800" dirty="0"/>
              <a:t>Name: Ayushi</a:t>
            </a:r>
          </a:p>
          <a:p>
            <a:pPr algn="just"/>
            <a:r>
              <a:rPr lang="en-IN" sz="2800" dirty="0"/>
              <a:t>Batch 3 AIML</a:t>
            </a:r>
          </a:p>
        </p:txBody>
      </p:sp>
    </p:spTree>
    <p:extLst>
      <p:ext uri="{BB962C8B-B14F-4D97-AF65-F5344CB8AC3E}">
        <p14:creationId xmlns:p14="http://schemas.microsoft.com/office/powerpoint/2010/main" val="254007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3B2A-8E46-3879-6D31-84088FA7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92ABF-C2B8-4969-1911-1F6D7C1601B6}"/>
              </a:ext>
            </a:extLst>
          </p:cNvPr>
          <p:cNvSpPr txBox="1"/>
          <p:nvPr/>
        </p:nvSpPr>
        <p:spPr>
          <a:xfrm>
            <a:off x="707923" y="1261182"/>
            <a:ext cx="103238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Summary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Successfully built a classification model that predicts the type of glass based on its chemical properties.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Random Forest model provided strong accuracy with key insights into which features are most important.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Applications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Can be used in criminology to identify the origin of glass at crime scenes.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Next Steps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Testing with additional datasets or more glass types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25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923E-6C7E-3F90-BF1E-0B0EC9BD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064F-BE7B-A9D3-EE81-B8FE5528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b="1" dirty="0"/>
              <a:t>Dataset Source</a:t>
            </a:r>
            <a:r>
              <a:rPr lang="en-IN" sz="2400" dirty="0"/>
              <a:t>: </a:t>
            </a:r>
            <a:r>
              <a:rPr lang="en-IN" sz="2400" dirty="0">
                <a:solidFill>
                  <a:schemeClr val="tx1"/>
                </a:solidFill>
              </a:rPr>
              <a:t>Provided</a:t>
            </a:r>
          </a:p>
          <a:p>
            <a:pPr algn="just"/>
            <a:r>
              <a:rPr lang="en-IN" sz="2400" b="1" dirty="0"/>
              <a:t>Machine Learning Libraries</a:t>
            </a:r>
            <a:r>
              <a:rPr lang="en-IN" sz="2400" dirty="0"/>
              <a:t>: </a:t>
            </a:r>
            <a:r>
              <a:rPr lang="en-IN" sz="2400" dirty="0">
                <a:solidFill>
                  <a:schemeClr val="tx1"/>
                </a:solidFill>
              </a:rPr>
              <a:t>Scikit-learn, Pandas, Matplotlib, Seaborn</a:t>
            </a:r>
            <a:r>
              <a:rPr lang="en-IN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8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E981-DF61-3402-251E-ECC52188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79" y="-1429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3600" b="1" dirty="0"/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CD67-0429-80E7-2B3B-26E3070D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5" y="980050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The dataset describes the chemical properties of glass and involves classifying samples of glass</a:t>
            </a:r>
          </a:p>
          <a:p>
            <a:pPr marL="0" indent="0" algn="ctr">
              <a:buNone/>
            </a:pPr>
            <a:r>
              <a:rPr lang="en-US" sz="2000" dirty="0"/>
              <a:t>using their chemical properties as one of six classes. The dataset was credited to Vina </a:t>
            </a:r>
            <a:r>
              <a:rPr lang="en-US" sz="2000" dirty="0" err="1"/>
              <a:t>Spiehler</a:t>
            </a:r>
            <a:r>
              <a:rPr lang="en-US" sz="2000" dirty="0"/>
              <a:t> in</a:t>
            </a:r>
          </a:p>
          <a:p>
            <a:pPr marL="0" indent="0" algn="ctr">
              <a:buNone/>
            </a:pPr>
            <a:r>
              <a:rPr lang="en-US" sz="2000" dirty="0"/>
              <a:t>1987. The study of classification of types of glass was motivated by criminological investigation. At</a:t>
            </a:r>
          </a:p>
          <a:p>
            <a:pPr marL="0" indent="0" algn="ctr">
              <a:buNone/>
            </a:pPr>
            <a:r>
              <a:rPr lang="en-US" sz="2000" dirty="0"/>
              <a:t>the scene of the crime, the glass left can be used as evidence...if it is correctly identified!</a:t>
            </a:r>
          </a:p>
          <a:p>
            <a:pPr marL="0" indent="0" algn="ctr">
              <a:buNone/>
            </a:pPr>
            <a:r>
              <a:rPr lang="en-US" sz="2000" dirty="0"/>
              <a:t>The chemical compositions are measured as the weight percent in corresponding oxide.</a:t>
            </a:r>
          </a:p>
          <a:p>
            <a:pPr marL="0" indent="0" algn="ctr">
              <a:buNone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5D61-BB35-CD5C-D2BB-C67ED72AF707}"/>
              </a:ext>
            </a:extLst>
          </p:cNvPr>
          <p:cNvSpPr txBox="1"/>
          <p:nvPr/>
        </p:nvSpPr>
        <p:spPr>
          <a:xfrm>
            <a:off x="5968179" y="3064663"/>
            <a:ext cx="63418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11. Type of glass: (class attribute)</a:t>
            </a:r>
          </a:p>
          <a:p>
            <a:pPr marL="0" indent="0">
              <a:buNone/>
            </a:pPr>
            <a:r>
              <a:rPr lang="en-US" sz="1800" dirty="0"/>
              <a:t>• 1- </a:t>
            </a:r>
            <a:r>
              <a:rPr lang="en-US" sz="1800" dirty="0" err="1"/>
              <a:t>building_windows_float_processed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2- </a:t>
            </a:r>
            <a:r>
              <a:rPr lang="en-US" sz="1800" dirty="0" err="1"/>
              <a:t>building_windows_non_float_processed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3- </a:t>
            </a:r>
            <a:r>
              <a:rPr lang="en-US" sz="1800" dirty="0" err="1"/>
              <a:t>vehicle_windows_float_processed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4- </a:t>
            </a:r>
            <a:r>
              <a:rPr lang="en-US" sz="1800" dirty="0" err="1"/>
              <a:t>vehicle_windows_non_float_processed</a:t>
            </a:r>
            <a:r>
              <a:rPr lang="en-US" sz="1800" dirty="0"/>
              <a:t> (none in this database)</a:t>
            </a:r>
          </a:p>
          <a:p>
            <a:pPr marL="0" indent="0">
              <a:buNone/>
            </a:pPr>
            <a:r>
              <a:rPr lang="en-US" sz="1800" dirty="0"/>
              <a:t>• 5- containers</a:t>
            </a:r>
          </a:p>
          <a:p>
            <a:pPr marL="0" indent="0">
              <a:buNone/>
            </a:pPr>
            <a:r>
              <a:rPr lang="en-US" sz="1800" dirty="0"/>
              <a:t>• 6- tableware</a:t>
            </a:r>
          </a:p>
          <a:p>
            <a:pPr marL="0" indent="0">
              <a:buNone/>
            </a:pPr>
            <a:r>
              <a:rPr lang="en-US" sz="1800" dirty="0"/>
              <a:t>• 7- headlamps</a:t>
            </a:r>
          </a:p>
          <a:p>
            <a:pPr marL="0" indent="0">
              <a:buNone/>
            </a:pPr>
            <a:r>
              <a:rPr lang="en-US" sz="1800" dirty="0"/>
              <a:t>There are 214 observations in the dataset. The dataset can be divided into window glass (classes</a:t>
            </a:r>
          </a:p>
          <a:p>
            <a:pPr marL="0" indent="0">
              <a:buNone/>
            </a:pPr>
            <a:r>
              <a:rPr lang="en-US" sz="1800" dirty="0"/>
              <a:t>1-4) and non-window glass (classes 5-7).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Predict : Type of glass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9D489-BB52-D7A6-B81D-9F77F124CF19}"/>
              </a:ext>
            </a:extLst>
          </p:cNvPr>
          <p:cNvSpPr txBox="1"/>
          <p:nvPr/>
        </p:nvSpPr>
        <p:spPr>
          <a:xfrm>
            <a:off x="0" y="2887682"/>
            <a:ext cx="59681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/>
              <a:t>Attribute Information-</a:t>
            </a:r>
          </a:p>
          <a:p>
            <a:pPr marL="0" indent="0">
              <a:buNone/>
            </a:pPr>
            <a:r>
              <a:rPr lang="en-US" sz="1800" dirty="0"/>
              <a:t>1. Id number: 1 to 214</a:t>
            </a:r>
          </a:p>
          <a:p>
            <a:pPr marL="0" indent="0">
              <a:buNone/>
            </a:pPr>
            <a:r>
              <a:rPr lang="en-US" sz="1800" dirty="0"/>
              <a:t>2. RI: refractive index</a:t>
            </a:r>
          </a:p>
          <a:p>
            <a:pPr marL="0" indent="0">
              <a:buNone/>
            </a:pPr>
            <a:r>
              <a:rPr lang="en-US" sz="1800" dirty="0"/>
              <a:t>3. Na: Sodium (unit measurement: weight percent in corresponding oxide, as are attributes 4-</a:t>
            </a:r>
          </a:p>
          <a:p>
            <a:pPr marL="0" indent="0">
              <a:buNone/>
            </a:pPr>
            <a:r>
              <a:rPr lang="en-US" sz="1800" dirty="0"/>
              <a:t>10)</a:t>
            </a:r>
          </a:p>
          <a:p>
            <a:pPr marL="0" indent="0">
              <a:buNone/>
            </a:pPr>
            <a:r>
              <a:rPr lang="en-US" sz="1800" dirty="0"/>
              <a:t>4. Mg: Magnesium</a:t>
            </a:r>
          </a:p>
          <a:p>
            <a:pPr marL="0" indent="0">
              <a:buNone/>
            </a:pPr>
            <a:r>
              <a:rPr lang="en-US" sz="1800" dirty="0"/>
              <a:t>5. Al: Aluminum</a:t>
            </a:r>
          </a:p>
          <a:p>
            <a:pPr marL="0" indent="0">
              <a:buNone/>
            </a:pPr>
            <a:r>
              <a:rPr lang="en-US" sz="1800" dirty="0"/>
              <a:t>6. Si: Silicon</a:t>
            </a:r>
          </a:p>
          <a:p>
            <a:pPr marL="0" indent="0">
              <a:buNone/>
            </a:pPr>
            <a:r>
              <a:rPr lang="en-US" sz="1800" dirty="0"/>
              <a:t>7. K: Potassium</a:t>
            </a:r>
          </a:p>
          <a:p>
            <a:pPr marL="0" indent="0">
              <a:buNone/>
            </a:pPr>
            <a:r>
              <a:rPr lang="en-US" sz="1800" dirty="0"/>
              <a:t>8. Ca: Calcium</a:t>
            </a:r>
          </a:p>
          <a:p>
            <a:pPr marL="0" indent="0">
              <a:buNone/>
            </a:pPr>
            <a:r>
              <a:rPr lang="en-US" sz="1800" dirty="0"/>
              <a:t>9. Ba: Barium</a:t>
            </a:r>
          </a:p>
          <a:p>
            <a:pPr marL="0" indent="0">
              <a:buNone/>
            </a:pPr>
            <a:r>
              <a:rPr lang="en-US" sz="1800" dirty="0"/>
              <a:t>10. Fe: Iron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C5ED-4FF3-0FE1-EB49-F4ACBE4D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61" y="-100235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6CB697-11AE-07EC-1A8C-207F4F14F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661" y="1778522"/>
            <a:ext cx="10515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 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Credited to Vina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Spiehler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(1987)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 of Samples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214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 chemical properties (RI, Na, Mg, etc.)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Target Classes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1: Building Windows (Float Processed)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2: Building Windows (Non-Float Processed)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3: Vehicle Windows (Float Processed)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5: Containers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6: Tableware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7: Headlamps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2E2A9-CB99-80AE-313F-B959BB347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31" y="1778522"/>
            <a:ext cx="3881848" cy="261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2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A88-788B-594E-1481-6D1FB68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32490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Feature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756A1C-8A8E-5A96-E404-2562F73BA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387" y="1690688"/>
            <a:ext cx="739670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RI: Refractive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Na: Sodium (Weight Percent)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Mg: Magnesium (Weight Percent)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Al: Aluminum (Weight Percent)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more...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Type of Glass (6 possible classes) </a:t>
            </a:r>
          </a:p>
        </p:txBody>
      </p:sp>
    </p:spTree>
    <p:extLst>
      <p:ext uri="{BB962C8B-B14F-4D97-AF65-F5344CB8AC3E}">
        <p14:creationId xmlns:p14="http://schemas.microsoft.com/office/powerpoint/2010/main" val="209691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94CD-6607-4F26-1E24-D9298D47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latin typeface="Arial" panose="020B0604020202020204" pitchFamily="34" charset="0"/>
              </a:rPr>
              <a:t>Data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sz="3600" b="1" dirty="0">
                <a:latin typeface="Arial" panose="020B0604020202020204" pitchFamily="34" charset="0"/>
              </a:rPr>
              <a:t>Preprocessing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784354-43CD-BBE8-B2C5-FCF6A55622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549" y="1641066"/>
            <a:ext cx="1020342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Handling Missing Values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None found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Scaling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ensure equal importance across all features.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model was used to assess the importance of each feature.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5 most important features selected: RI, Ca, Al, Na, Si.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7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A129-81FF-330D-77AF-8527E45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092F-D50B-33D1-B669-811FFC9C1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Selected Model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Reason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Strong performance in multi-class classification tasks and ability to handle feature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Train-Test Split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80% training, 20% testing.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DDE5D-5DD4-06D8-7F1E-677ABE54D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52" y="4048693"/>
            <a:ext cx="833553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B01-42B8-9280-08BE-8B7ACAC7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80" y="197611"/>
            <a:ext cx="10772775" cy="1658198"/>
          </a:xfrm>
        </p:spPr>
        <p:txBody>
          <a:bodyPr/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4451-9033-C520-8205-990B53A1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80" y="1026710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Metrics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Accuracy</a:t>
            </a:r>
            <a:r>
              <a:rPr lang="en-IN" dirty="0"/>
              <a:t>: ~86% on test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Confusion Matrix</a:t>
            </a:r>
            <a:r>
              <a:rPr lang="en-IN" dirty="0"/>
              <a:t>: Shows model performance across all glass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Classification Report</a:t>
            </a:r>
            <a:r>
              <a:rPr lang="en-IN" dirty="0"/>
              <a:t>: Precision, recall, and F1-score for each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Confusion Matrix</a:t>
            </a:r>
            <a:r>
              <a:rPr lang="en-IN" dirty="0"/>
              <a:t> (Example):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True Positives for Building Windows Float Processed: 13/14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True Positives for Headlamps: 6/6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6E91F-40FF-C208-8A5B-F6ACB2AC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02" y="3783507"/>
            <a:ext cx="4493286" cy="2952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D8A345-DA87-1FDA-1D7A-C65A1C7DF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6" y="3783507"/>
            <a:ext cx="4922892" cy="29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CD55-766C-FCDD-38B9-089D3E5E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24958"/>
            <a:ext cx="10772775" cy="1658198"/>
          </a:xfrm>
        </p:spPr>
        <p:txBody>
          <a:bodyPr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F98F-1393-9C9D-4605-F8A1C0B8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054057"/>
            <a:ext cx="10753725" cy="3766185"/>
          </a:xfrm>
        </p:spPr>
        <p:txBody>
          <a:bodyPr/>
          <a:lstStyle/>
          <a:p>
            <a:r>
              <a:rPr lang="en-US" b="1" dirty="0"/>
              <a:t>Top 5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Refractive Index (RI)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Calcium (Ca)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Aluminum (Al)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Sodium (Na)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Silicon (Si)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Chart</a:t>
            </a:r>
            <a:r>
              <a:rPr lang="en-US" dirty="0"/>
              <a:t>: (Visualize feature importance using a bar chart)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bar plot showing the importance of each feature in the prediction.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3D39-CC68-6A7B-5701-35F102C5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85" y="4362131"/>
            <a:ext cx="7447418" cy="24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9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9164-22CE-5729-235B-442E1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Prediction Example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66AB-53DB-219D-4213-25EA0692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/>
            <a:r>
              <a:rPr lang="en-US" b="1" dirty="0"/>
              <a:t>Sample Data</a:t>
            </a:r>
            <a:r>
              <a:rPr lang="en-US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RI: 1.517, Na: 13.89, Mg: 3.60, Al: 1.10, Si: 72.73, K: 0.64, Ca: 8.39, Ba: 0.00, Fe: 0.24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Predicted Glass Type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400" dirty="0">
                <a:solidFill>
                  <a:schemeClr val="tx1"/>
                </a:solidFill>
              </a:rPr>
              <a:t>ehicle windows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processed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Process</a:t>
            </a:r>
            <a:r>
              <a:rPr lang="en-US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Input the chemical properties into the trained model.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model predicts the glass type using the top features.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33B73-DC97-6E37-8B0B-6C185365B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82" y="4149214"/>
            <a:ext cx="8308257" cy="25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555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36</TotalTime>
  <Words>749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Calibri Light</vt:lpstr>
      <vt:lpstr>Metropolitan</vt:lpstr>
      <vt:lpstr>Glass Classification Project</vt:lpstr>
      <vt:lpstr>Problem Statement</vt:lpstr>
      <vt:lpstr>Introduction</vt:lpstr>
      <vt:lpstr>Feature Information</vt:lpstr>
      <vt:lpstr>Data Preprocessing </vt:lpstr>
      <vt:lpstr>Model Selection </vt:lpstr>
      <vt:lpstr>Model Performance </vt:lpstr>
      <vt:lpstr>Feature Importance </vt:lpstr>
      <vt:lpstr>Prediction Example </vt:lpstr>
      <vt:lpstr>Conclusion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Sharma</dc:creator>
  <cp:lastModifiedBy>Ayushi Sharma</cp:lastModifiedBy>
  <cp:revision>1</cp:revision>
  <dcterms:created xsi:type="dcterms:W3CDTF">2024-10-16T14:57:03Z</dcterms:created>
  <dcterms:modified xsi:type="dcterms:W3CDTF">2024-10-16T15:33:46Z</dcterms:modified>
</cp:coreProperties>
</file>