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6" r:id="rId4"/>
  </p:sldMasterIdLst>
  <p:notesMasterIdLst>
    <p:notesMasterId r:id="rId26"/>
  </p:notesMasterIdLst>
  <p:handoutMasterIdLst>
    <p:handoutMasterId r:id="rId27"/>
  </p:handoutMasterIdLst>
  <p:sldIdLst>
    <p:sldId id="272" r:id="rId5"/>
    <p:sldId id="309" r:id="rId6"/>
    <p:sldId id="273" r:id="rId7"/>
    <p:sldId id="292" r:id="rId8"/>
    <p:sldId id="291" r:id="rId9"/>
    <p:sldId id="311" r:id="rId10"/>
    <p:sldId id="294" r:id="rId11"/>
    <p:sldId id="293" r:id="rId12"/>
    <p:sldId id="296" r:id="rId13"/>
    <p:sldId id="295" r:id="rId14"/>
    <p:sldId id="297" r:id="rId15"/>
    <p:sldId id="299" r:id="rId16"/>
    <p:sldId id="300" r:id="rId17"/>
    <p:sldId id="312" r:id="rId18"/>
    <p:sldId id="310" r:id="rId19"/>
    <p:sldId id="301" r:id="rId20"/>
    <p:sldId id="302" r:id="rId21"/>
    <p:sldId id="307" r:id="rId22"/>
    <p:sldId id="314" r:id="rId23"/>
    <p:sldId id="303" r:id="rId24"/>
    <p:sldId id="31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1D8B7"/>
    <a:srgbClr val="A09D79"/>
    <a:srgbClr val="AD5C4D"/>
    <a:srgbClr val="543E35"/>
    <a:srgbClr val="637700"/>
    <a:srgbClr val="FFF4ED"/>
    <a:srgbClr val="5E6A76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>
        <p:scale>
          <a:sx n="70" d="100"/>
          <a:sy n="70" d="100"/>
        </p:scale>
        <p:origin x="536" y="20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82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94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96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31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53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85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15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5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19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8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62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54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9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75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31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CE5A-2A42-5E98-A4D4-F68E007E3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2CFD3-68EA-71F5-8B3E-BBEC34493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423F-F7AA-CCA5-0D7E-126551E6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463F-15BD-41AF-B580-2F9E7CCCAD3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04DF-A5EC-7DE0-EE91-34D6C708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6D72B-D8CB-EE2D-F71E-AC5E78F3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E23A-EFD1-4879-A487-C5CC2973E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66B06A5-3CB0-7487-2BBE-D3AD4DB502BD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7DD5CD7-E607-5C2A-2F09-10A08211C865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15BB8B-4905-198A-9F32-CFDE0BAE36F0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14D45F-B1E8-9682-035F-103B29597B0C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58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9750-A47F-4DFB-7F16-B5B8210A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FA914-1EC0-5AD9-2964-2ABDDAC50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DC106-5315-C188-788B-429C3791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CD49D-039D-9D3C-E9FA-D21547ED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7DAB0-5EDA-0299-8564-AE5708E4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5403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52E22-A7FB-06C4-386C-86CABCEB0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C8329-CBEE-1CAA-8531-3F26DEDC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681EC-A392-4E0F-37F0-03D399C1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4BFCE-D437-4B94-B562-039AE0E9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C3E61-EEBC-EA84-9C93-C53804AB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3939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7902-1F2B-6B12-817F-1DAC4711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9185-A75C-6E31-D3FD-782334000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DC534-ECC6-EB57-3394-0233E36E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184-3D1A-D477-0A1F-F9BE2F87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AC031-BF06-8C7C-1311-A59634CA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FDFAEF3-F702-CF24-9180-D00F39218560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8F1EA5-1164-632F-F9F1-177CCB292F85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24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513D-FF43-172B-CE18-43F4C40B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96516-2E0C-3DB5-2D6F-BD01B0EC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7062-B49D-52A9-F991-AF637F29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463F-15BD-41AF-B580-2F9E7CCCAD3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2BB76-CD26-964C-3C00-5F7B94E7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5DD4-6787-66E6-E401-6B96AF45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E23A-EFD1-4879-A487-C5CC2973E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D874B26-C320-A8EA-CA69-A0A8F82A64EA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F46F76-13EC-6849-4067-F9F831B1EB2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65F988-2DD2-B949-F61E-79089D97F2E7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DE714B0-7757-394E-2042-988FCA7BB168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A9B7CA-BE08-FE55-9049-B7DC27DAC7FE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2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45EE-0EE5-3F1E-A25A-7CFBCC53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FE45-D2F1-2962-DB65-E356E4F6A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C59A3-9351-C34D-BEC2-BB3979F7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97E86-E4A1-B287-7A13-6FA4359E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7F032-01E6-DB0F-6704-ED4928F3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646C9-D9CA-B4DB-023C-71FA6CB9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AE6B903-6528-050D-AB8A-468C5671DB77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0F0AF3-C5C9-93B9-D728-5A93896DAC1F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3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660B-658B-6D7D-488F-89D26C6D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592EC-C623-2678-0272-A6492D10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0873-6C0E-EE43-8249-CEF24F3D9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03BFA-D5E4-3CF7-4AAA-AA109674C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28380-FDC6-A83B-6AFE-282B2B3BB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002C4-7656-7348-673F-D4FFD39F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61909-92D1-AF90-8D9C-CF39152A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7D3A8-C3A7-D654-18A9-5C8800A9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9412D6-C118-8D5D-F042-B20C4DCB60BB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3346347-BA03-490B-9B7D-5ADF13F7A17C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7CEF8F-765D-B4C5-04BA-B72E31B1D15F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6458C1-0CF3-B026-1404-8A1F4846D674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2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E6D5-96E8-332C-53DA-F39080AF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EAC1D-48B7-2DD7-FE54-07E3D454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71B50-BEF7-A75E-50A8-89A04150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B7721-3907-99FB-3934-A8278C1A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372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55D49-943A-D9C5-67D1-74817A78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166FF-8CC9-6E9A-39BC-3C5CD830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9B45D-F4B3-0122-2FE4-F1786769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062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B38D-DF8A-9D2E-C792-273E4CDC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5B21-170D-4528-E4FC-48E48E7D3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0BDC1-9740-444C-3AB2-7921084C4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DC256-3264-A646-599F-96E941E0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FBE24-5864-8A1F-6E07-6C31CE31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14301-AC9A-81C3-BDFF-C765575F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C14672D-C7F0-852B-60BF-EA39F9C8B6E8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8AFC050-379B-C149-8294-20EE1AC60DEC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2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BAED-795C-8B1F-A85C-A078CDB3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EEC24-07D4-07E9-CB49-5C066E5AD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A5918-6A21-4093-C7C0-721D9E70A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CF65A-EA1F-2816-2C18-1949C5A0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D3133-42BE-BC67-82B1-E48A6CF2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EE716-37F8-B7A9-3AAC-EEE24B6F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D1B31A8E-1F88-AB03-909D-9C81DB403C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772158-F3BC-D9FA-071B-2EFCE2E8955D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6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1EAE3-7562-A1D9-C27C-D55D0E90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BDCBD-4A58-AF43-C0FF-2F8D466D8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AA69-A155-BBA3-F095-622F3E14D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697C4-7338-174C-AC5E-56BA89DFD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DA2E3-72CC-098D-AFE6-9C6507DC8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9CF00D-20AC-B335-9235-C625BE247943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51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657" r:id="rId12"/>
    <p:sldLayoutId id="2147483660" r:id="rId13"/>
    <p:sldLayoutId id="2147483664" r:id="rId14"/>
    <p:sldLayoutId id="2147483661" r:id="rId15"/>
    <p:sldLayoutId id="2147483662" r:id="rId16"/>
    <p:sldLayoutId id="2147483663" r:id="rId17"/>
    <p:sldLayoutId id="2147483654" r:id="rId18"/>
    <p:sldLayoutId id="2147483653" r:id="rId19"/>
    <p:sldLayoutId id="2147483667" r:id="rId20"/>
    <p:sldLayoutId id="2147483665" r:id="rId21"/>
    <p:sldLayoutId id="2147483652" r:id="rId22"/>
    <p:sldLayoutId id="2147483655" r:id="rId2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yushi.jain2@shel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1832" y="390310"/>
            <a:ext cx="9144000" cy="165576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sz="6000" b="1" dirty="0"/>
              <a:t>BOOTCAMP</a:t>
            </a:r>
            <a:br>
              <a:rPr lang="en-US" sz="6000" b="1" dirty="0"/>
            </a:br>
            <a:r>
              <a:rPr lang="en-US" sz="6000" b="1" dirty="0"/>
              <a:t> TRAINING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1590" y="329369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By: - Ayushi Jain</a:t>
            </a:r>
          </a:p>
          <a:p>
            <a:r>
              <a:rPr lang="en-US" dirty="0"/>
              <a:t>Email- </a:t>
            </a:r>
            <a:r>
              <a:rPr lang="en-US" dirty="0">
                <a:hlinkClick r:id="rId2"/>
              </a:rPr>
              <a:t>ayushi.jain2@shell.com</a:t>
            </a:r>
            <a:endParaRPr lang="en-US" dirty="0"/>
          </a:p>
          <a:p>
            <a:r>
              <a:rPr lang="en-US" dirty="0"/>
              <a:t>IDA – Associate Data Engineer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631" y="746619"/>
            <a:ext cx="8541259" cy="85151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Day-7 (23</a:t>
            </a:r>
            <a:r>
              <a:rPr lang="en-US" sz="40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2023 )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74" y="1405190"/>
            <a:ext cx="9859992" cy="4827830"/>
          </a:xfrm>
        </p:spPr>
        <p:txBody>
          <a:bodyPr>
            <a:normAutofit lnSpcReduction="10000"/>
          </a:bodyPr>
          <a:lstStyle/>
          <a:p>
            <a:pPr algn="l"/>
            <a:endParaRPr lang="en-US" sz="26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600" b="1" i="0" dirty="0">
                <a:solidFill>
                  <a:srgbClr val="374151"/>
                </a:solidFill>
                <a:effectLst/>
                <a:latin typeface="Söhne"/>
              </a:rPr>
              <a:t>Insights into Testing: 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Explored topics like software testing, software failures, and the distinct phases within the software test life cycle (STLC) through comprehensive discussions.</a:t>
            </a:r>
          </a:p>
          <a:p>
            <a:pPr algn="l"/>
            <a:r>
              <a:rPr lang="en-US" sz="2600" b="1" i="0" dirty="0">
                <a:solidFill>
                  <a:srgbClr val="374151"/>
                </a:solidFill>
                <a:effectLst/>
                <a:latin typeface="Söhne"/>
              </a:rPr>
              <a:t>Diverse Testing Approaches: 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Explored testing classifications including static and dynamic testing, manual and automated testing, offering a comprehensive approach to the subject.</a:t>
            </a:r>
          </a:p>
          <a:p>
            <a:pPr algn="l"/>
            <a:r>
              <a:rPr lang="en-US" sz="2600" b="1" i="0" dirty="0">
                <a:solidFill>
                  <a:srgbClr val="374151"/>
                </a:solidFill>
                <a:effectLst/>
                <a:latin typeface="Söhne"/>
              </a:rPr>
              <a:t>Practical JUnit Tutorial: 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Participated in a hands-on guide to JUnit, significantly augmenting understanding of the testing phase.</a:t>
            </a:r>
          </a:p>
          <a:p>
            <a:pPr algn="l"/>
            <a:r>
              <a:rPr lang="en-US" sz="2600" b="1" i="0" dirty="0" err="1">
                <a:solidFill>
                  <a:srgbClr val="374151"/>
                </a:solidFill>
                <a:effectLst/>
                <a:latin typeface="Söhne"/>
              </a:rPr>
              <a:t>Agile's</a:t>
            </a:r>
            <a:r>
              <a:rPr lang="en-US" sz="2600" b="1" i="0" dirty="0">
                <a:solidFill>
                  <a:srgbClr val="374151"/>
                </a:solidFill>
                <a:effectLst/>
                <a:latin typeface="Söhne"/>
              </a:rPr>
              <a:t> Effect on Testing: </a:t>
            </a:r>
            <a:r>
              <a:rPr lang="en-US" sz="2600" b="0" i="0" dirty="0">
                <a:solidFill>
                  <a:srgbClr val="374151"/>
                </a:solidFill>
                <a:effectLst/>
                <a:latin typeface="Söhne"/>
              </a:rPr>
              <a:t>Examined concepts such as TDD, ATDD, BDD, and DDD in intricate detail, emphasizing their influence within the realm of Agile methodologies.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25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67" y="538088"/>
            <a:ext cx="8637969" cy="90481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Day-8 (24</a:t>
            </a:r>
            <a:r>
              <a:rPr lang="en-US" sz="40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2023 )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b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74" y="1224951"/>
            <a:ext cx="9859992" cy="5254351"/>
          </a:xfrm>
        </p:spPr>
        <p:txBody>
          <a:bodyPr>
            <a:normAutofit/>
          </a:bodyPr>
          <a:lstStyle/>
          <a:p>
            <a:pPr algn="l"/>
            <a:endParaRPr lang="en-US" sz="2400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Essential Concepts of DevOps: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Began by clarifying the core essence of DevOps and its intrinsic necessity, forming a strong foundational understanding. Subsequently, delved into the DevOps life cycle, its guiding principles, and the benefits it offers.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Grasping CI/CD Pipelines: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Acquired knowledge about both Continuous Integration and Continuous Deployment aspects within software projects, and how DevOps contributes to their successful implementation.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Exploration of Diverse Tools: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Explored a range of tools including JIRA, Git, 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Github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engaging in discussions regarding their roles and functionalities.</a:t>
            </a: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Practical Experience with GitHub Actions: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Participated in a hands-on tutorial involving GitHub and its actions, effectively addressing inquiries and enhancing comprehension through practical engagement.</a:t>
            </a:r>
          </a:p>
        </p:txBody>
      </p:sp>
    </p:spTree>
    <p:extLst>
      <p:ext uri="{BB962C8B-B14F-4D97-AF65-F5344CB8AC3E}">
        <p14:creationId xmlns:p14="http://schemas.microsoft.com/office/powerpoint/2010/main" val="108445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255" y="529699"/>
            <a:ext cx="8637969" cy="110199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Day-9 (25</a:t>
            </a:r>
            <a:r>
              <a:rPr lang="en-US" sz="40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2023 )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74" y="1224951"/>
            <a:ext cx="9859992" cy="52543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Azure Insights Unveiled: 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Initiated with dialogues about core cloud concepts, encompassing cloud definitions, types, and an introductory glimpse into Azure. Subsequently, delved into a spectrum of Azure service categories.</a:t>
            </a:r>
          </a:p>
          <a:p>
            <a:pPr algn="l"/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Demystifying Cloud Computing Services: 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Explored the differentiations among Infrastructure as a Service (IAAS), Platform as a Service (PAAS), and Software as a Service (SAAS), substantiated with real-world scenarios.</a:t>
            </a:r>
          </a:p>
          <a:p>
            <a:pPr algn="l"/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Introduction to IAC (Infrastructure as Code):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 Embarked on an enthralling expedition into the realm of IAC, unveiling this innovative DevOps technology paradigm. Learning was further enriched through a real-world portrayal involving Terraform.</a:t>
            </a:r>
          </a:p>
        </p:txBody>
      </p:sp>
    </p:spTree>
    <p:extLst>
      <p:ext uri="{BB962C8B-B14F-4D97-AF65-F5344CB8AC3E}">
        <p14:creationId xmlns:p14="http://schemas.microsoft.com/office/powerpoint/2010/main" val="50327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031" y="219306"/>
            <a:ext cx="8637969" cy="110199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Day-10 (28</a:t>
            </a:r>
            <a:r>
              <a:rPr lang="en-US" sz="40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2023 )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  <a:endParaRPr lang="en-US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74" y="1778466"/>
            <a:ext cx="9859992" cy="4700836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Created user story, epics, tasks and bugs</a:t>
            </a:r>
          </a:p>
          <a:p>
            <a:pPr lvl="1"/>
            <a:r>
              <a:rPr lang="en-US" sz="2800" dirty="0"/>
              <a:t>Forked the GitHub repository</a:t>
            </a:r>
          </a:p>
          <a:p>
            <a:pPr lvl="1"/>
            <a:r>
              <a:rPr lang="en-US" sz="2800" dirty="0"/>
              <a:t>Creating a pull request</a:t>
            </a:r>
          </a:p>
          <a:p>
            <a:pPr lvl="1"/>
            <a:r>
              <a:rPr lang="en-US" sz="2800" dirty="0"/>
              <a:t>Worked on Azure VM</a:t>
            </a:r>
          </a:p>
          <a:p>
            <a:pPr lvl="1"/>
            <a:r>
              <a:rPr lang="en-US" sz="2800" dirty="0"/>
              <a:t>Used GitHub actions and workflow</a:t>
            </a:r>
          </a:p>
          <a:p>
            <a:pPr lvl="1"/>
            <a:r>
              <a:rPr lang="en-US" sz="2800" dirty="0"/>
              <a:t>Installed and ran maven on VM</a:t>
            </a:r>
          </a:p>
          <a:p>
            <a:pPr lvl="1"/>
            <a:r>
              <a:rPr lang="en-US" sz="2800" dirty="0"/>
              <a:t>Installed Docker</a:t>
            </a:r>
          </a:p>
          <a:p>
            <a:pPr lvl="1"/>
            <a:r>
              <a:rPr lang="en-US" sz="2800" dirty="0"/>
              <a:t>Azure web app configuration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7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58651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72" y="-38075"/>
            <a:ext cx="8637969" cy="3151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2452"/>
            <a:ext cx="11222966" cy="52468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27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58EB62-0369-267E-3E2B-70A8731BC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078"/>
          <a:stretch/>
        </p:blipFill>
        <p:spPr bwMode="auto">
          <a:xfrm>
            <a:off x="542522" y="135065"/>
            <a:ext cx="3948900" cy="18942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3C33F5-FAC9-4EA1-EC1C-D319ADD60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510" y="119481"/>
            <a:ext cx="3983181" cy="1925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89DC38-57B2-55C2-81A7-C97A8D619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089" y="2157131"/>
            <a:ext cx="4230412" cy="2117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1E545-4400-072E-28C2-8340097704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34" y="2250237"/>
            <a:ext cx="4230412" cy="202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F3399B-7488-4711-98AA-BC97BD65F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1194" y="4464760"/>
            <a:ext cx="5943600" cy="1697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1A749-892D-5FBE-1B5B-8AD68DC8BB5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8"/>
          <a:stretch/>
        </p:blipFill>
        <p:spPr bwMode="auto">
          <a:xfrm>
            <a:off x="7942295" y="4488038"/>
            <a:ext cx="3738172" cy="16973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666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75E0D-EBF0-0ACD-7FDC-8CD6B39C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C7E4E-0DA4-03BB-E808-40C2154A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EA2FC-BF57-9AA9-451E-396FA14A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A9517C-3471-FCA7-0B85-959C226214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8089" y="4043769"/>
            <a:ext cx="5688012" cy="2028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374151"/>
                </a:solidFill>
                <a:latin typeface="Söhne"/>
              </a:rPr>
              <a:t>(AUGUST 29 – OCTOBER 6)</a:t>
            </a:r>
            <a:endParaRPr lang="en-US" sz="28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sz="2800" b="1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sz="28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70104E7-7658-E3C7-A587-9E611845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0010"/>
            <a:ext cx="10515600" cy="1548441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 </a:t>
            </a:r>
            <a:b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BOOTCAMP </a:t>
            </a:r>
            <a:b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br>
              <a:rPr lang="en-US" sz="44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08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255" y="529699"/>
            <a:ext cx="8637969" cy="110199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Day-11 (29</a:t>
            </a:r>
            <a:r>
              <a:rPr lang="en-US" sz="40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2023 )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Fundamentals</a:t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74" y="1631692"/>
            <a:ext cx="9859992" cy="453421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Database</a:t>
            </a:r>
          </a:p>
          <a:p>
            <a:pPr>
              <a:lnSpc>
                <a:spcPct val="110000"/>
              </a:lnSpc>
            </a:pPr>
            <a:r>
              <a:rPr lang="en-US" dirty="0"/>
              <a:t>SQL</a:t>
            </a:r>
          </a:p>
          <a:p>
            <a:pPr>
              <a:lnSpc>
                <a:spcPct val="110000"/>
              </a:lnSpc>
            </a:pPr>
            <a:r>
              <a:rPr lang="en-US" dirty="0"/>
              <a:t>ER Diagram</a:t>
            </a:r>
          </a:p>
          <a:p>
            <a:pPr>
              <a:lnSpc>
                <a:spcPct val="110000"/>
              </a:lnSpc>
            </a:pPr>
            <a:r>
              <a:rPr lang="en-US" dirty="0"/>
              <a:t>Normalization</a:t>
            </a:r>
          </a:p>
          <a:p>
            <a:pPr>
              <a:lnSpc>
                <a:spcPct val="110000"/>
              </a:lnSpc>
            </a:pPr>
            <a:r>
              <a:rPr lang="en-US" dirty="0"/>
              <a:t>Denormalization</a:t>
            </a:r>
          </a:p>
          <a:p>
            <a:pPr>
              <a:lnSpc>
                <a:spcPct val="110000"/>
              </a:lnSpc>
            </a:pPr>
            <a:r>
              <a:rPr lang="en-US" dirty="0"/>
              <a:t>Dimension Modelling</a:t>
            </a:r>
          </a:p>
          <a:p>
            <a:pPr>
              <a:lnSpc>
                <a:spcPct val="110000"/>
              </a:lnSpc>
            </a:pPr>
            <a:r>
              <a:rPr lang="en-US" dirty="0"/>
              <a:t>SCD</a:t>
            </a:r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27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0879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255" y="529699"/>
            <a:ext cx="8637969" cy="110199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Day-12 (30</a:t>
            </a:r>
            <a:r>
              <a:rPr lang="en-US" sz="36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2023 )</a:t>
            </a:r>
            <a:b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Azure Fundamentals</a:t>
            </a:r>
            <a:b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74" y="1631692"/>
            <a:ext cx="9859992" cy="450904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/>
              <a:t>Overview of Big Data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4V’s of Big Data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Batch Processing and Stream Processing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Intro to Hadoop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Data Warehouse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Data Lake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Cloud Computing Basics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7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21653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81" y="140086"/>
            <a:ext cx="8637969" cy="110199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Day-13 (31</a:t>
            </a:r>
            <a:r>
              <a:rPr lang="en-US" sz="36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2023 )</a:t>
            </a:r>
            <a:b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Azure SQL</a:t>
            </a:r>
            <a:endParaRPr lang="en-US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74" y="1456475"/>
            <a:ext cx="9859992" cy="47763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i="0" dirty="0">
                <a:effectLst/>
                <a:latin typeface="Söhne"/>
              </a:rPr>
              <a:t>Access Azure Portal and explored SQL deployment choices</a:t>
            </a:r>
          </a:p>
          <a:p>
            <a:pPr>
              <a:lnSpc>
                <a:spcPct val="100000"/>
              </a:lnSpc>
            </a:pPr>
            <a:r>
              <a:rPr lang="en-US" sz="2600" i="0" dirty="0">
                <a:effectLst/>
                <a:latin typeface="Söhne"/>
              </a:rPr>
              <a:t>Introduction to SQL on Microsoft Azure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Configuring azure SQL database and server</a:t>
            </a:r>
            <a:endParaRPr lang="en-US" sz="2600" i="0" dirty="0">
              <a:effectLst/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sz="2600" i="0" dirty="0">
                <a:effectLst/>
                <a:latin typeface="Söhne"/>
              </a:rPr>
              <a:t>Access the Query Editor on our server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Views and schemas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Drop, truncate and delete commands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Altering tables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Key constraints</a:t>
            </a:r>
          </a:p>
          <a:p>
            <a:pPr>
              <a:lnSpc>
                <a:spcPct val="150000"/>
              </a:lnSpc>
            </a:pPr>
            <a:endParaRPr lang="en-US" sz="2200" i="0" dirty="0">
              <a:effectLst/>
              <a:latin typeface="Söhne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04651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81" y="140086"/>
            <a:ext cx="8637969" cy="110199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74" y="1456475"/>
            <a:ext cx="9859992" cy="47763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sz="2200" i="0" dirty="0">
              <a:effectLst/>
              <a:latin typeface="Söhne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9EA534-046C-B7E6-9383-62C28CE3C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245443"/>
            <a:ext cx="5228340" cy="3208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7D3D47-83EE-59D2-40A1-B3518AB63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702" y="210312"/>
            <a:ext cx="5092660" cy="32434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513F17-6313-4B5A-FC19-814208BD6E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748"/>
          <a:stretch/>
        </p:blipFill>
        <p:spPr>
          <a:xfrm>
            <a:off x="822960" y="3523329"/>
            <a:ext cx="10410402" cy="27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2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75E0D-EBF0-0ACD-7FDC-8CD6B39C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C7E4E-0DA4-03BB-E808-40C2154A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EA2FC-BF57-9AA9-451E-396FA14A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A9517C-3471-FCA7-0B85-959C226214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2588" y="3680304"/>
            <a:ext cx="5688012" cy="2028825"/>
          </a:xfrm>
        </p:spPr>
        <p:txBody>
          <a:bodyPr>
            <a:normAutofit/>
          </a:bodyPr>
          <a:lstStyle/>
          <a:p>
            <a:r>
              <a:rPr lang="en-US" sz="2800" b="1" dirty="0"/>
              <a:t>( AUGUST 14 – AUGUST 17 )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70104E7-7658-E3C7-A587-9E611845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38" y="1966822"/>
            <a:ext cx="10515600" cy="1548441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Soft skills </a:t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94638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732" y="247791"/>
            <a:ext cx="8637969" cy="110199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Day-14 (1</a:t>
            </a:r>
            <a:r>
              <a:rPr lang="en-US" sz="36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2023 )</a:t>
            </a:r>
            <a:b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Azure SQL</a:t>
            </a:r>
            <a:endParaRPr lang="en-US" sz="3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1732" y="1500361"/>
            <a:ext cx="9859992" cy="475117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100" dirty="0"/>
              <a:t>Joins</a:t>
            </a:r>
          </a:p>
          <a:p>
            <a:pPr>
              <a:lnSpc>
                <a:spcPct val="120000"/>
              </a:lnSpc>
            </a:pPr>
            <a:r>
              <a:rPr lang="en-US" sz="3100" dirty="0">
                <a:latin typeface="Söhne"/>
              </a:rPr>
              <a:t>Constraints</a:t>
            </a:r>
            <a:endParaRPr lang="en-US" sz="3100" i="0" cap="none" dirty="0">
              <a:effectLst/>
            </a:endParaRPr>
          </a:p>
          <a:p>
            <a:pPr fontAlgn="ctr">
              <a:lnSpc>
                <a:spcPct val="120000"/>
              </a:lnSpc>
              <a:spcBef>
                <a:spcPts val="0"/>
              </a:spcBef>
            </a:pPr>
            <a:r>
              <a:rPr lang="en-US" sz="3100" dirty="0"/>
              <a:t>Aggregate functions</a:t>
            </a:r>
          </a:p>
          <a:p>
            <a:pPr>
              <a:lnSpc>
                <a:spcPct val="120000"/>
              </a:lnSpc>
            </a:pPr>
            <a:r>
              <a:rPr lang="en-US" sz="3100" dirty="0"/>
              <a:t>Where Clause</a:t>
            </a:r>
          </a:p>
          <a:p>
            <a:pPr>
              <a:lnSpc>
                <a:spcPct val="120000"/>
              </a:lnSpc>
            </a:pPr>
            <a:r>
              <a:rPr lang="en-US" sz="3100" dirty="0"/>
              <a:t>Row Functions</a:t>
            </a:r>
          </a:p>
          <a:p>
            <a:pPr>
              <a:lnSpc>
                <a:spcPct val="120000"/>
              </a:lnSpc>
            </a:pPr>
            <a:r>
              <a:rPr lang="en-US" sz="3100" dirty="0"/>
              <a:t>Logical Operators</a:t>
            </a:r>
          </a:p>
          <a:p>
            <a:pPr>
              <a:lnSpc>
                <a:spcPct val="120000"/>
              </a:lnSpc>
            </a:pPr>
            <a:r>
              <a:rPr lang="en-US" sz="3100" dirty="0"/>
              <a:t>Stored Procedures</a:t>
            </a:r>
          </a:p>
          <a:p>
            <a:pPr>
              <a:lnSpc>
                <a:spcPct val="120000"/>
              </a:lnSpc>
            </a:pPr>
            <a:r>
              <a:rPr lang="en-US" sz="3100" dirty="0"/>
              <a:t>Union, Intersection, Union All</a:t>
            </a:r>
          </a:p>
          <a:p>
            <a:pPr>
              <a:lnSpc>
                <a:spcPct val="120000"/>
              </a:lnSpc>
            </a:pPr>
            <a:r>
              <a:rPr lang="en-US" sz="3100" dirty="0"/>
              <a:t>Indexing</a:t>
            </a:r>
          </a:p>
          <a:p>
            <a:pPr fontAlgn="ctr">
              <a:lnSpc>
                <a:spcPct val="150000"/>
              </a:lnSpc>
              <a:spcBef>
                <a:spcPts val="0"/>
              </a:spcBef>
            </a:pPr>
            <a:endParaRPr lang="en-US" sz="2600" dirty="0"/>
          </a:p>
          <a:p>
            <a:pPr marL="0" indent="0">
              <a:buNone/>
            </a:pPr>
            <a:endParaRPr lang="en-US" sz="27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80727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732" y="247791"/>
            <a:ext cx="8637969" cy="110199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\.</a:t>
            </a:r>
          </a:p>
        </p:txBody>
      </p:sp>
      <p:pic>
        <p:nvPicPr>
          <p:cNvPr id="2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D06D8AEF-8B6E-12CC-CF60-F1AEDF52E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1445" b="3820"/>
          <a:stretch/>
        </p:blipFill>
        <p:spPr>
          <a:xfrm>
            <a:off x="1583235" y="247791"/>
            <a:ext cx="7642417" cy="2774923"/>
          </a:xfr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137F2BA-C132-B9A2-7BB8-86628B424E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6" t="38492" r="4864" b="3256"/>
          <a:stretch/>
        </p:blipFill>
        <p:spPr>
          <a:xfrm>
            <a:off x="329184" y="3429000"/>
            <a:ext cx="6163056" cy="2554686"/>
          </a:xfrm>
          <a:prstGeom prst="rect">
            <a:avLst/>
          </a:prstGeom>
        </p:spPr>
      </p:pic>
      <p:pic>
        <p:nvPicPr>
          <p:cNvPr id="6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F24661ED-9F0C-5016-E9AD-9DE54391CB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63"/>
          <a:stretch/>
        </p:blipFill>
        <p:spPr>
          <a:xfrm>
            <a:off x="6763512" y="3243303"/>
            <a:ext cx="5171058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4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20" y="554866"/>
            <a:ext cx="8637969" cy="110199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Day-1 (14</a:t>
            </a:r>
            <a:r>
              <a:rPr lang="en-US" sz="40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2023 )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Skills Session</a:t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004" y="1795402"/>
            <a:ext cx="9859992" cy="5254351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Becoming Familiar: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ingenious twist in this part assisted me in forming a fresh connection.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Adopting Professionalism: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Pragmatic and thoughtful method of approaching thought, behavior, and action.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Communication Barriers: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challenges like physical and technical elements were discussed.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Appearance: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Recognized the significant impact of grooming on the domain of professionalism (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Chit-Drawing Activity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255" y="529699"/>
            <a:ext cx="8637969" cy="110199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Day-2 (16</a:t>
            </a:r>
            <a:r>
              <a:rPr lang="en-US" sz="40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2023 )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Skills Session</a:t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74" y="1224951"/>
            <a:ext cx="9859992" cy="5254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Importance of Trust: </a:t>
            </a:r>
            <a:r>
              <a:rPr lang="en-US" dirty="0"/>
              <a:t>Gained insights into the vital role trust plays in the professional sphere via an enjoyable group exercise    (</a:t>
            </a:r>
            <a:r>
              <a:rPr lang="en-US" b="1" dirty="0"/>
              <a:t>blind game activity</a:t>
            </a:r>
            <a:r>
              <a:rPr lang="en-US" dirty="0"/>
              <a:t>).</a:t>
            </a:r>
          </a:p>
          <a:p>
            <a:r>
              <a:rPr lang="en-US" b="1" dirty="0"/>
              <a:t>Stakeholder Dynamics: </a:t>
            </a:r>
            <a:r>
              <a:rPr lang="en-US" dirty="0"/>
              <a:t>Explored various stakeholder types and their significance in the organization's broader framework.</a:t>
            </a:r>
          </a:p>
          <a:p>
            <a:r>
              <a:rPr lang="en-US" b="1" dirty="0"/>
              <a:t>Nurturing a Growth Mindset: </a:t>
            </a:r>
            <a:r>
              <a:rPr lang="en-US" dirty="0"/>
              <a:t>Developed an understanding of diverse mindset elements, including fostering a positive outlook, through effective explanation.</a:t>
            </a:r>
          </a:p>
          <a:p>
            <a:r>
              <a:rPr lang="en-US" b="1" dirty="0"/>
              <a:t>Johari Window Insights: </a:t>
            </a:r>
            <a:r>
              <a:rPr lang="en-US" dirty="0"/>
              <a:t>Acquired knowledge about the four facets of the Johari Window model via an engaging group task.</a:t>
            </a:r>
          </a:p>
          <a:p>
            <a:pPr marL="0" indent="0" algn="ctr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51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255" y="529699"/>
            <a:ext cx="8637969" cy="110199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Day-3 (17</a:t>
            </a:r>
            <a:r>
              <a:rPr lang="en-US" sz="40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2023 )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Skills Session</a:t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74" y="1224951"/>
            <a:ext cx="9859992" cy="525435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Effort: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Gained extensive insights into teamwork through an enjoyable group endeavor (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newspaper activity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Learning how to guide a team, establish structure, and accomplish tasks were standout takeaways from this dynamic experience.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Email Practices: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Explored various facets of email etiquette, encompassing topics such as refraining from using clashing colors, and more.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Point Presentation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Representing your content delivering and tone modulation skills via engaging ppt.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9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75E0D-EBF0-0ACD-7FDC-8CD6B39C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C7E4E-0DA4-03BB-E808-40C2154A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EA2FC-BF57-9AA9-451E-396FA14A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A9517C-3471-FCA7-0B85-959C226214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2588" y="3680304"/>
            <a:ext cx="5688012" cy="2028825"/>
          </a:xfrm>
        </p:spPr>
        <p:txBody>
          <a:bodyPr>
            <a:normAutofit/>
          </a:bodyPr>
          <a:lstStyle/>
          <a:p>
            <a:r>
              <a:rPr lang="en-US" sz="2800" b="1" dirty="0"/>
              <a:t>( AUGUST 18  – AUGUST 28 )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70104E7-7658-E3C7-A587-9E611845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978" y="1629255"/>
            <a:ext cx="10515600" cy="1548441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FOUNDATIONAL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BOOTCAMP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31757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255" y="1224951"/>
            <a:ext cx="8637969" cy="40674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Day-4 (18</a:t>
            </a:r>
            <a:r>
              <a:rPr lang="en-US" sz="40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2023 )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 -Requirements and Agile</a:t>
            </a:r>
            <a:br>
              <a:rPr lang="en-US" sz="4400" dirty="0"/>
            </a:br>
            <a:b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18" y="1359175"/>
            <a:ext cx="9859992" cy="5254351"/>
          </a:xfrm>
        </p:spPr>
        <p:txBody>
          <a:bodyPr>
            <a:normAutofit fontScale="4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sz="59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Progression: </a:t>
            </a:r>
            <a:r>
              <a:rPr lang="en-US" sz="59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Attained comprehension of distinct stages in the SDLC, covering the journey from idea generation and planning to coding and eventual release.</a:t>
            </a:r>
          </a:p>
          <a:p>
            <a:pPr algn="l">
              <a:lnSpc>
                <a:spcPct val="120000"/>
              </a:lnSpc>
            </a:pPr>
            <a:r>
              <a:rPr lang="en-US" sz="59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Depictions: </a:t>
            </a:r>
            <a:r>
              <a:rPr lang="en-US" sz="59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Investigated the notion of user narratives that delineate various user categories, their needs, and underlying motivations.</a:t>
            </a:r>
            <a:endParaRPr lang="en-US" sz="5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sz="5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Undertakings: </a:t>
            </a: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Acknowledged that an epic functions as a comprehensive manual for the development squad, furnishing essential components for successful implementation. Essentially, it stands as the pinnacle of their task hierarchy.</a:t>
            </a:r>
          </a:p>
          <a:p>
            <a:pPr>
              <a:lnSpc>
                <a:spcPct val="120000"/>
              </a:lnSpc>
            </a:pPr>
            <a:r>
              <a:rPr lang="en-US" sz="5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Oversight Approaches: </a:t>
            </a:r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Briefly explored managerial strategies encompassing the Work Breakdown Structure, Gantt Chart, and Critical Path Method.</a:t>
            </a:r>
          </a:p>
          <a:p>
            <a:pPr marL="0" indent="0" algn="ctr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631" y="738231"/>
            <a:ext cx="8591593" cy="89346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Day-5 (21</a:t>
            </a:r>
            <a:r>
              <a:rPr lang="en-US" sz="36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2023 )</a:t>
            </a:r>
            <a:br>
              <a:rPr lang="en-US" sz="36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 -Requirements and Agile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74" y="1115737"/>
            <a:ext cx="9859992" cy="53635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500" b="1" i="0" dirty="0">
                <a:solidFill>
                  <a:srgbClr val="374151"/>
                </a:solidFill>
                <a:effectLst/>
                <a:latin typeface="Söhne"/>
              </a:rPr>
              <a:t>Understanding Definition of Ready (DOR) &amp; Definition of Done (DOD): 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Söhne"/>
              </a:rPr>
              <a:t>Explored these notions briefly, with the aim of establishing a clear understanding of user stories, epics, and associated components.</a:t>
            </a:r>
          </a:p>
          <a:p>
            <a:pPr algn="l"/>
            <a:r>
              <a:rPr lang="en-US" sz="2500" b="1" i="0" dirty="0">
                <a:solidFill>
                  <a:srgbClr val="374151"/>
                </a:solidFill>
                <a:effectLst/>
                <a:latin typeface="Söhne"/>
              </a:rPr>
              <a:t>Introduction to Scrum Board: 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Söhne"/>
              </a:rPr>
              <a:t>Covered the basics comprehensively, and a practical tutorial on a virtual machine significantly enhanced my grasp of its functions.</a:t>
            </a:r>
          </a:p>
          <a:p>
            <a:pPr algn="l"/>
            <a:r>
              <a:rPr lang="en-US" sz="2500" b="1" i="0" dirty="0">
                <a:solidFill>
                  <a:srgbClr val="374151"/>
                </a:solidFill>
                <a:effectLst/>
                <a:latin typeface="Söhne"/>
              </a:rPr>
              <a:t>Comparing Scrum and Kanban: 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Söhne"/>
              </a:rPr>
              <a:t>Provided a thorough explanation of Kanban, followed by a detailed comparative study between Kanban and Scrum, meticulously presented in a tabular format.</a:t>
            </a:r>
          </a:p>
          <a:p>
            <a:pPr algn="l"/>
            <a:r>
              <a:rPr lang="en-US" sz="2500" b="1" i="0" dirty="0">
                <a:solidFill>
                  <a:srgbClr val="374151"/>
                </a:solidFill>
                <a:effectLst/>
                <a:latin typeface="Söhne"/>
              </a:rPr>
              <a:t>Effective Use of Reports &amp; Charts: 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Söhne"/>
              </a:rPr>
              <a:t>Explored various types of reports and charts, such as burn-up, burn-down, and velocity charts, each serving distinct purposes.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9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255" y="529699"/>
            <a:ext cx="8637969" cy="110199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Day-6 (22</a:t>
            </a:r>
            <a:r>
              <a:rPr lang="en-US" sz="4000" baseline="30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August 2023 )</a:t>
            </a:r>
            <a:b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3A84ED-749A-4250-51B2-470DBE9E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974" y="1224951"/>
            <a:ext cx="9859992" cy="525435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Management of Database Systems (DBMS):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Covered fundamental elements of DBMS, including an effective approach to subjects like ER Diagrams. Explored the definitions of data, databases, database systems, and relational database systems.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Introduction to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PostGreSQL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Fundamentals: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Explored initial aspects such as essential terms and the fundamental structure of queries within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PostGreSQL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Exploration of Join Operations: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Attained insights into diverse join types and their suitable applications, constituting a significant learning point from the discussion.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Understanding Sub-Queries: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Grasped the concept through practical illustrations, involving complex and demanding scenarios, thereby enhancing comprehension of this subject.</a:t>
            </a:r>
          </a:p>
          <a:p>
            <a:pPr marL="0" indent="0" algn="ctr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4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13FD1EE-2EF1-42E3-9260-53F7A9198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7964E6-3618-4106-9F0D-0B5B915068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A499FA-9FE2-4A54-8493-B62A0ECF167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1280</Words>
  <Application>Microsoft Office PowerPoint</Application>
  <PresentationFormat>Widescreen</PresentationFormat>
  <Paragraphs>141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Gill Sans Nova</vt:lpstr>
      <vt:lpstr>Söhne</vt:lpstr>
      <vt:lpstr>Times New Roman</vt:lpstr>
      <vt:lpstr>Office Theme</vt:lpstr>
      <vt:lpstr>  BOOTCAMP  TRAINING</vt:lpstr>
      <vt:lpstr>Soft skills  training</vt:lpstr>
      <vt:lpstr>Day-1 (14th August 2023 ) Soft Skills Session </vt:lpstr>
      <vt:lpstr>Day-2 (16th August 2023 ) Soft Skills Session </vt:lpstr>
      <vt:lpstr> Day-3 (17th August 2023 ) Soft Skills Session  </vt:lpstr>
      <vt:lpstr>FOUNDATIONAL  BOOTCAMP training</vt:lpstr>
      <vt:lpstr>Day-4 (18th August 2023 ) BA -Requirements and Agile   </vt:lpstr>
      <vt:lpstr>Day-5 (21st August 2023 ) BA -Requirements and Agile     </vt:lpstr>
      <vt:lpstr>Day-6 (22nd August 2023 ) DBMS </vt:lpstr>
      <vt:lpstr>  Day-7 (23rd August 2023 ) Software Testing   </vt:lpstr>
      <vt:lpstr>Day-8 (24th August 2023 ) DevOps </vt:lpstr>
      <vt:lpstr>Day-9 (25th August 2023 ) Cloud </vt:lpstr>
      <vt:lpstr>Day-10 (28th August 2023 ) Case Study</vt:lpstr>
      <vt:lpstr>.</vt:lpstr>
      <vt:lpstr> CUSTOM  BOOTCAMP  training </vt:lpstr>
      <vt:lpstr>Day-11 (29th August 2023 ) Data Fundamentals </vt:lpstr>
      <vt:lpstr>Day-12 (30th August 2023 ) Azure Fundamentals </vt:lpstr>
      <vt:lpstr>Day-13 (31st August 2023 ) Azure SQL</vt:lpstr>
      <vt:lpstr>.</vt:lpstr>
      <vt:lpstr>Day-14 (1st September 2023 ) Azure SQL</vt:lpstr>
      <vt:lpstr>\.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Training Week-1 &amp; Week-2</dc:title>
  <dc:creator>Jain, Ayushi SBOBNG-PTIY/FUC</dc:creator>
  <cp:lastModifiedBy>Jain, Ayushi SBOBNG-PTIY/FUC</cp:lastModifiedBy>
  <cp:revision>7</cp:revision>
  <dcterms:created xsi:type="dcterms:W3CDTF">2023-08-25T14:53:15Z</dcterms:created>
  <dcterms:modified xsi:type="dcterms:W3CDTF">2023-09-01T18:54:53Z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