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6" r:id="rId8"/>
    <p:sldId id="268" r:id="rId9"/>
    <p:sldId id="271" r:id="rId10"/>
    <p:sldId id="262" r:id="rId11"/>
    <p:sldId id="263" r:id="rId12"/>
    <p:sldId id="264" r:id="rId13"/>
    <p:sldId id="272" r:id="rId14"/>
    <p:sldId id="270" r:id="rId15"/>
    <p:sldId id="260" r:id="rId16"/>
    <p:sldId id="274" r:id="rId17"/>
    <p:sldId id="267" r:id="rId18"/>
    <p:sldId id="276" r:id="rId19"/>
    <p:sldId id="269"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205535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50175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87572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08129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96604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67729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092617-395F-4208-BE4C-99A942DD76B6}"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91353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92617-395F-4208-BE4C-99A942DD76B6}"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359464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92617-395F-4208-BE4C-99A942DD76B6}"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338615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4941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2644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92617-395F-4208-BE4C-99A942DD76B6}"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69174-CC1B-4E3F-9D24-261D9D8A3DF8}" type="slidenum">
              <a:rPr lang="en-US" smtClean="0"/>
              <a:t>‹#›</a:t>
            </a:fld>
            <a:endParaRPr lang="en-US"/>
          </a:p>
        </p:txBody>
      </p:sp>
    </p:spTree>
    <p:extLst>
      <p:ext uri="{BB962C8B-B14F-4D97-AF65-F5344CB8AC3E}">
        <p14:creationId xmlns:p14="http://schemas.microsoft.com/office/powerpoint/2010/main" val="234446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ltaba.com/investor-relation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0629"/>
            <a:ext cx="9144000" cy="4779468"/>
          </a:xfrm>
        </p:spPr>
        <p:txBody>
          <a:bodyPr>
            <a:normAutofit/>
          </a:bodyPr>
          <a:lstStyle/>
          <a:p>
            <a:r>
              <a:rPr lang="en-US" sz="2000" dirty="0">
                <a:latin typeface="Algerian" panose="04020705040A02060702" pitchFamily="82" charset="0"/>
              </a:rPr>
              <a:t>A</a:t>
            </a:r>
            <a:br>
              <a:rPr lang="en-US" sz="2000" dirty="0">
                <a:latin typeface="Algerian" panose="04020705040A02060702" pitchFamily="82" charset="0"/>
              </a:rPr>
            </a:br>
            <a:r>
              <a:rPr lang="en-US" sz="2000" dirty="0">
                <a:latin typeface="Algerian" panose="04020705040A02060702" pitchFamily="82" charset="0"/>
              </a:rPr>
              <a:t>Project Presentation</a:t>
            </a:r>
            <a:br>
              <a:rPr lang="en-US" sz="2000" dirty="0">
                <a:latin typeface="Algerian" panose="04020705040A02060702" pitchFamily="82" charset="0"/>
              </a:rPr>
            </a:br>
            <a:r>
              <a:rPr lang="en-US" sz="2000" dirty="0">
                <a:latin typeface="Algerian" panose="04020705040A02060702" pitchFamily="82" charset="0"/>
              </a:rPr>
              <a:t>On</a:t>
            </a:r>
            <a:br>
              <a:rPr lang="en-US" sz="2000" dirty="0">
                <a:latin typeface="Algerian" panose="04020705040A02060702" pitchFamily="82" charset="0"/>
              </a:rPr>
            </a:br>
            <a:r>
              <a:rPr lang="en-US" sz="2000" dirty="0" smtClean="0">
                <a:latin typeface="Algerian" panose="04020705040A02060702" pitchFamily="82" charset="0"/>
              </a:rPr>
              <a:t>VISUALISATION AND STOCK PRICE PREDICTION</a:t>
            </a:r>
            <a:r>
              <a:rPr lang="en-US" sz="2000" dirty="0">
                <a:latin typeface="Algerian" panose="04020705040A02060702" pitchFamily="82" charset="0"/>
              </a:rPr>
              <a:t/>
            </a:r>
            <a:br>
              <a:rPr lang="en-US" sz="2000" dirty="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a:latin typeface="Algerian" panose="04020705040A02060702" pitchFamily="82" charset="0"/>
              </a:rPr>
              <a:t/>
            </a:r>
            <a:br>
              <a:rPr lang="en-US" sz="2000" dirty="0">
                <a:latin typeface="Algerian" panose="04020705040A02060702" pitchFamily="82" charset="0"/>
              </a:rPr>
            </a:br>
            <a:r>
              <a:rPr lang="en-US" sz="2000" dirty="0">
                <a:latin typeface="Algerian" panose="04020705040A02060702" pitchFamily="82" charset="0"/>
              </a:rPr>
              <a:t/>
            </a:r>
            <a:br>
              <a:rPr lang="en-US" sz="2000" dirty="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b="1" dirty="0" smtClean="0">
                <a:latin typeface="+mn-lt"/>
              </a:rPr>
              <a:t>Department </a:t>
            </a:r>
            <a:r>
              <a:rPr lang="en-US" sz="2000" b="1" dirty="0">
                <a:latin typeface="+mn-lt"/>
              </a:rPr>
              <a:t>of Computer Science &amp; Engineering</a:t>
            </a:r>
            <a:r>
              <a:rPr lang="en-US" sz="2000" dirty="0">
                <a:latin typeface="+mn-lt"/>
              </a:rPr>
              <a:t/>
            </a:r>
            <a:br>
              <a:rPr lang="en-US" sz="2000" dirty="0">
                <a:latin typeface="+mn-lt"/>
              </a:rPr>
            </a:br>
            <a:r>
              <a:rPr lang="en-US" sz="2000" b="1" dirty="0">
                <a:latin typeface="+mn-lt"/>
              </a:rPr>
              <a:t>Galgotias College of Engineering &amp; Technology, Greater Noida</a:t>
            </a:r>
            <a:r>
              <a:rPr lang="en-US" sz="2000" dirty="0">
                <a:latin typeface="+mn-lt"/>
              </a:rPr>
              <a:t/>
            </a:r>
            <a:br>
              <a:rPr lang="en-US" sz="2000" dirty="0">
                <a:latin typeface="+mn-lt"/>
              </a:rPr>
            </a:br>
            <a:r>
              <a:rPr lang="en-US" sz="2000" b="1" dirty="0">
                <a:latin typeface="+mn-lt"/>
              </a:rPr>
              <a:t>Dr</a:t>
            </a:r>
            <a:r>
              <a:rPr lang="en-US" sz="2000" b="1" dirty="0" smtClean="0">
                <a:latin typeface="+mn-lt"/>
              </a:rPr>
              <a:t>. A.P.J. Abdul </a:t>
            </a:r>
            <a:r>
              <a:rPr lang="en-US" sz="2000" b="1" dirty="0">
                <a:latin typeface="+mn-lt"/>
              </a:rPr>
              <a:t>Kalam Technical University, </a:t>
            </a:r>
            <a:r>
              <a:rPr lang="en-US" sz="2000" b="1" dirty="0" smtClean="0">
                <a:latin typeface="+mn-lt"/>
              </a:rPr>
              <a:t>Lucknow</a:t>
            </a:r>
            <a:r>
              <a:rPr lang="en-US" sz="2000" b="1" dirty="0">
                <a:latin typeface="+mn-lt"/>
              </a:rPr>
              <a:t>, Uttar </a:t>
            </a:r>
            <a:r>
              <a:rPr lang="en-US" sz="2000" b="1" dirty="0" smtClean="0">
                <a:latin typeface="+mn-lt"/>
              </a:rPr>
              <a:t>Pradesh</a:t>
            </a:r>
            <a:r>
              <a:rPr lang="en-US" sz="2000" dirty="0">
                <a:latin typeface="+mn-lt"/>
              </a:rPr>
              <a:t/>
            </a:r>
            <a:br>
              <a:rPr lang="en-US" sz="2000" dirty="0">
                <a:latin typeface="+mn-lt"/>
              </a:rPr>
            </a:br>
            <a:r>
              <a:rPr lang="en-US" sz="2000" dirty="0">
                <a:latin typeface="Algerian" panose="04020705040A02060702" pitchFamily="82" charset="0"/>
              </a:rPr>
              <a:t/>
            </a:r>
            <a:br>
              <a:rPr lang="en-US" sz="2000" dirty="0">
                <a:latin typeface="Algerian" panose="04020705040A02060702" pitchFamily="82" charset="0"/>
              </a:rPr>
            </a:br>
            <a:endParaRPr lang="en-US" sz="2000" dirty="0">
              <a:latin typeface="Algerian" panose="04020705040A02060702" pitchFamily="82" charset="0"/>
            </a:endParaRPr>
          </a:p>
        </p:txBody>
      </p:sp>
      <p:sp>
        <p:nvSpPr>
          <p:cNvPr id="3" name="Subtitle 2"/>
          <p:cNvSpPr>
            <a:spLocks noGrp="1"/>
          </p:cNvSpPr>
          <p:nvPr>
            <p:ph type="subTitle" idx="1"/>
          </p:nvPr>
        </p:nvSpPr>
        <p:spPr>
          <a:xfrm>
            <a:off x="1524000" y="5062004"/>
            <a:ext cx="9144000" cy="1655762"/>
          </a:xfrm>
        </p:spPr>
        <p:txBody>
          <a:bodyPr numCol="2">
            <a:normAutofit/>
          </a:bodyPr>
          <a:lstStyle/>
          <a:p>
            <a:pPr algn="l"/>
            <a:r>
              <a:rPr lang="en-US" sz="1800" b="1" u="sng" dirty="0"/>
              <a:t>Presented By </a:t>
            </a:r>
            <a:endParaRPr lang="en-US" sz="1800" dirty="0"/>
          </a:p>
          <a:p>
            <a:pPr algn="l"/>
            <a:r>
              <a:rPr lang="en-US" sz="1800" dirty="0"/>
              <a:t>Amisha Baghel (1809710014)</a:t>
            </a:r>
          </a:p>
          <a:p>
            <a:pPr algn="l"/>
            <a:r>
              <a:rPr lang="en-US" sz="1800" dirty="0" err="1"/>
              <a:t>Ayushi</a:t>
            </a:r>
            <a:r>
              <a:rPr lang="en-US" sz="1800" dirty="0"/>
              <a:t> </a:t>
            </a:r>
            <a:r>
              <a:rPr lang="en-US" sz="1800" dirty="0" err="1"/>
              <a:t>Jaiswal</a:t>
            </a:r>
            <a:r>
              <a:rPr lang="en-US" sz="1800" dirty="0"/>
              <a:t> (1809710033)</a:t>
            </a:r>
          </a:p>
          <a:p>
            <a:pPr algn="l"/>
            <a:r>
              <a:rPr lang="en-US" sz="1800" dirty="0"/>
              <a:t>Riya </a:t>
            </a:r>
            <a:r>
              <a:rPr lang="en-US" sz="1800" dirty="0" err="1"/>
              <a:t>Parashar</a:t>
            </a:r>
            <a:r>
              <a:rPr lang="en-US" sz="1800" dirty="0"/>
              <a:t> (1900970109008)</a:t>
            </a:r>
          </a:p>
          <a:p>
            <a:pPr algn="r"/>
            <a:r>
              <a:rPr lang="en-US" sz="1800" b="1" u="sng" dirty="0"/>
              <a:t>Guided By</a:t>
            </a:r>
            <a:endParaRPr lang="en-US" sz="1800" dirty="0"/>
          </a:p>
          <a:p>
            <a:pPr algn="r"/>
            <a:r>
              <a:rPr lang="en-US" sz="1800" dirty="0"/>
              <a:t>Dr. Jaya Sinha</a:t>
            </a:r>
          </a:p>
          <a:p>
            <a:pPr algn="r"/>
            <a:r>
              <a:rPr lang="en-US" sz="1800" dirty="0"/>
              <a:t>Associate Professor</a:t>
            </a:r>
          </a:p>
          <a:p>
            <a:pPr algn="just"/>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846" y="1786537"/>
            <a:ext cx="1531364" cy="1467651"/>
          </a:xfrm>
          <a:prstGeom prst="rect">
            <a:avLst/>
          </a:prstGeom>
        </p:spPr>
      </p:pic>
    </p:spTree>
    <p:extLst>
      <p:ext uri="{BB962C8B-B14F-4D97-AF65-F5344CB8AC3E}">
        <p14:creationId xmlns:p14="http://schemas.microsoft.com/office/powerpoint/2010/main" val="217273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56" y="280601"/>
            <a:ext cx="10515600" cy="895057"/>
          </a:xfrm>
        </p:spPr>
        <p:txBody>
          <a:bodyPr>
            <a:normAutofit/>
          </a:bodyPr>
          <a:lstStyle/>
          <a:p>
            <a:r>
              <a:rPr lang="en-US" sz="2800" b="1" dirty="0" smtClean="0">
                <a:latin typeface="Algerian" panose="04020705040A02060702" pitchFamily="82" charset="0"/>
              </a:rPr>
              <a:t>Conclusion</a:t>
            </a:r>
            <a:r>
              <a:rPr lang="en-US" sz="2800" dirty="0" smtClean="0">
                <a:latin typeface="Algerian" panose="04020705040A02060702" pitchFamily="82" charset="0"/>
              </a:rPr>
              <a:t> </a:t>
            </a:r>
            <a:endParaRPr lang="en-US" sz="2800" dirty="0">
              <a:latin typeface="Algerian" panose="04020705040A02060702" pitchFamily="82" charset="0"/>
            </a:endParaRPr>
          </a:p>
        </p:txBody>
      </p:sp>
      <p:sp>
        <p:nvSpPr>
          <p:cNvPr id="3" name="TextBox 2"/>
          <p:cNvSpPr txBox="1"/>
          <p:nvPr/>
        </p:nvSpPr>
        <p:spPr>
          <a:xfrm>
            <a:off x="715256" y="1421547"/>
            <a:ext cx="9566622" cy="4154984"/>
          </a:xfrm>
          <a:prstGeom prst="rect">
            <a:avLst/>
          </a:prstGeom>
          <a:noFill/>
        </p:spPr>
        <p:txBody>
          <a:bodyPr wrap="square" rtlCol="0">
            <a:spAutoFit/>
          </a:bodyPr>
          <a:lstStyle/>
          <a:p>
            <a:r>
              <a:rPr lang="en-US" sz="2400" dirty="0" smtClean="0">
                <a:latin typeface="Algerian" panose="04020705040A02060702" pitchFamily="82" charset="0"/>
              </a:rPr>
              <a:t>Limitation</a:t>
            </a:r>
          </a:p>
          <a:p>
            <a:endParaRPr lang="en-US" sz="2400" dirty="0" smtClean="0">
              <a:latin typeface="Algerian" panose="04020705040A02060702" pitchFamily="82" charset="0"/>
            </a:endParaRPr>
          </a:p>
          <a:p>
            <a:pPr marL="285750" lvl="0" indent="-285750" algn="just">
              <a:buFont typeface="Arial" panose="020B0604020202020204" pitchFamily="34" charset="0"/>
              <a:buChar char="•"/>
            </a:pPr>
            <a:r>
              <a:rPr lang="en-US" dirty="0"/>
              <a:t>Each narrow application needs to be specially trained</a:t>
            </a:r>
          </a:p>
          <a:p>
            <a:pPr marL="285750" lvl="0" indent="-285750" algn="just">
              <a:buFont typeface="Arial" panose="020B0604020202020204" pitchFamily="34" charset="0"/>
              <a:buChar char="•"/>
            </a:pPr>
            <a:r>
              <a:rPr lang="en-US" dirty="0"/>
              <a:t>Require large amounts of </a:t>
            </a:r>
            <a:r>
              <a:rPr lang="en-US" i="1" dirty="0"/>
              <a:t>hand-crafted, structured</a:t>
            </a:r>
            <a:r>
              <a:rPr lang="en-US" dirty="0"/>
              <a:t> training data</a:t>
            </a:r>
          </a:p>
          <a:p>
            <a:pPr marL="285750" lvl="0" indent="-285750" algn="just">
              <a:buFont typeface="Arial" panose="020B0604020202020204" pitchFamily="34" charset="0"/>
              <a:buChar char="•"/>
            </a:pPr>
            <a:r>
              <a:rPr lang="en-US" dirty="0"/>
              <a:t>Learning must generally be supervised: Training data must be tagged</a:t>
            </a:r>
          </a:p>
          <a:p>
            <a:pPr marL="285750" lvl="0" indent="-285750" algn="just">
              <a:buFont typeface="Arial" panose="020B0604020202020204" pitchFamily="34" charset="0"/>
              <a:buChar char="•"/>
            </a:pPr>
            <a:r>
              <a:rPr lang="en-US" dirty="0"/>
              <a:t>Require lengthy offline/ batch training</a:t>
            </a:r>
          </a:p>
          <a:p>
            <a:pPr marL="285750" lvl="0" indent="-285750" algn="just">
              <a:buFont typeface="Arial" panose="020B0604020202020204" pitchFamily="34" charset="0"/>
              <a:buChar char="•"/>
            </a:pPr>
            <a:r>
              <a:rPr lang="en-US" dirty="0"/>
              <a:t>Do not learn incrementally or interactively, in real time</a:t>
            </a:r>
          </a:p>
          <a:p>
            <a:pPr marL="285750" lvl="0" indent="-285750" algn="just">
              <a:buFont typeface="Arial" panose="020B0604020202020204" pitchFamily="34" charset="0"/>
              <a:buChar char="•"/>
            </a:pPr>
            <a:r>
              <a:rPr lang="en-US" dirty="0"/>
              <a:t>Poor transfer learning ability, re-usability of modules, and integration</a:t>
            </a:r>
          </a:p>
          <a:p>
            <a:pPr marL="285750" lvl="0" indent="-285750" algn="just">
              <a:buFont typeface="Arial" panose="020B0604020202020204" pitchFamily="34" charset="0"/>
              <a:buChar char="•"/>
            </a:pPr>
            <a:r>
              <a:rPr lang="en-US" dirty="0"/>
              <a:t>Systems are opaque, making them very hard to debug</a:t>
            </a:r>
          </a:p>
          <a:p>
            <a:pPr marL="285750" lvl="0" indent="-285750" algn="just">
              <a:buFont typeface="Arial" panose="020B0604020202020204" pitchFamily="34" charset="0"/>
              <a:buChar char="•"/>
            </a:pPr>
            <a:r>
              <a:rPr lang="en-US" dirty="0"/>
              <a:t>Performance cannot be audited or guaranteed at the ‘long tail’</a:t>
            </a:r>
          </a:p>
          <a:p>
            <a:pPr marL="285750" lvl="0" indent="-285750" algn="just">
              <a:buFont typeface="Arial" panose="020B0604020202020204" pitchFamily="34" charset="0"/>
              <a:buChar char="•"/>
            </a:pPr>
            <a:r>
              <a:rPr lang="en-US" dirty="0"/>
              <a:t>They encode correlation, not causation or ontological relationships</a:t>
            </a:r>
          </a:p>
          <a:p>
            <a:pPr marL="285750" lvl="0" indent="-285750" algn="just">
              <a:buFont typeface="Arial" panose="020B0604020202020204" pitchFamily="34" charset="0"/>
              <a:buChar char="•"/>
            </a:pPr>
            <a:r>
              <a:rPr lang="en-US" dirty="0"/>
              <a:t>Do not encode entities, or spatial relationships between entities</a:t>
            </a:r>
          </a:p>
          <a:p>
            <a:pPr marL="285750" lvl="0" indent="-285750" algn="just">
              <a:buFont typeface="Arial" panose="020B0604020202020204" pitchFamily="34" charset="0"/>
              <a:buChar char="•"/>
            </a:pPr>
            <a:r>
              <a:rPr lang="en-US" dirty="0"/>
              <a:t>Only handle very narrow aspects of natural language</a:t>
            </a:r>
          </a:p>
          <a:p>
            <a:pPr marL="285750" indent="-285750" algn="just">
              <a:buFont typeface="Arial" panose="020B0604020202020204" pitchFamily="34" charset="0"/>
              <a:buChar char="•"/>
            </a:pPr>
            <a:r>
              <a:rPr lang="en-US" dirty="0"/>
              <a:t>Not well suited for high-level, symbolic reasoning or planning</a:t>
            </a:r>
            <a:endParaRPr lang="en-US" dirty="0">
              <a:latin typeface="Algerian" panose="04020705040A02060702" pitchFamily="82" charset="0"/>
            </a:endParaRPr>
          </a:p>
        </p:txBody>
      </p:sp>
    </p:spTree>
    <p:extLst>
      <p:ext uri="{BB962C8B-B14F-4D97-AF65-F5344CB8AC3E}">
        <p14:creationId xmlns:p14="http://schemas.microsoft.com/office/powerpoint/2010/main" val="399965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99892"/>
            <a:ext cx="10762129" cy="660827"/>
          </a:xfrm>
        </p:spPr>
        <p:txBody>
          <a:bodyPr>
            <a:normAutofit/>
          </a:bodyPr>
          <a:lstStyle/>
          <a:p>
            <a:r>
              <a:rPr lang="en-US" sz="2400" dirty="0" smtClean="0">
                <a:latin typeface="Algerian" panose="04020705040A02060702" pitchFamily="82" charset="0"/>
              </a:rPr>
              <a:t>Future scope</a:t>
            </a:r>
            <a:endParaRPr lang="en-US" sz="2400" dirty="0">
              <a:latin typeface="Algerian" panose="04020705040A02060702" pitchFamily="82" charset="0"/>
            </a:endParaRPr>
          </a:p>
        </p:txBody>
      </p:sp>
      <p:sp>
        <p:nvSpPr>
          <p:cNvPr id="3" name="TextBox 2"/>
          <p:cNvSpPr txBox="1"/>
          <p:nvPr/>
        </p:nvSpPr>
        <p:spPr>
          <a:xfrm>
            <a:off x="271182" y="736567"/>
            <a:ext cx="11403106" cy="923330"/>
          </a:xfrm>
          <a:prstGeom prst="rect">
            <a:avLst/>
          </a:prstGeom>
          <a:noFill/>
        </p:spPr>
        <p:txBody>
          <a:bodyPr wrap="square" rtlCol="0">
            <a:spAutoFit/>
          </a:bodyPr>
          <a:lstStyle/>
          <a:p>
            <a:pPr algn="just"/>
            <a:r>
              <a:rPr lang="en-US" dirty="0"/>
              <a:t>Let us look at some of the top use cases evolving today, which will come to expand the future scope of machine learning.</a:t>
            </a:r>
          </a:p>
          <a:p>
            <a:pPr marL="342900" indent="-342900" algn="just">
              <a:buAutoNum type="arabicPeriod"/>
            </a:pPr>
            <a:r>
              <a:rPr lang="en-US" b="1" dirty="0" err="1" smtClean="0"/>
              <a:t>Optimising</a:t>
            </a:r>
            <a:r>
              <a:rPr lang="en-US" b="1" dirty="0" smtClean="0"/>
              <a:t> </a:t>
            </a:r>
            <a:r>
              <a:rPr lang="en-US" b="1" dirty="0"/>
              <a:t>Operations </a:t>
            </a:r>
            <a:endParaRPr lang="en-US" b="1" dirty="0" smtClean="0"/>
          </a:p>
          <a:p>
            <a:pPr algn="just"/>
            <a:r>
              <a:rPr lang="en-US" b="1" dirty="0" smtClean="0"/>
              <a:t>The immediate next step for our project could be to improvise and </a:t>
            </a:r>
            <a:r>
              <a:rPr lang="en-US" b="1" dirty="0" smtClean="0"/>
              <a:t>make the prediction accuracy of our project better.</a:t>
            </a:r>
            <a:endParaRPr lang="en-US" dirty="0"/>
          </a:p>
        </p:txBody>
      </p:sp>
    </p:spTree>
    <p:extLst>
      <p:ext uri="{BB962C8B-B14F-4D97-AF65-F5344CB8AC3E}">
        <p14:creationId xmlns:p14="http://schemas.microsoft.com/office/powerpoint/2010/main" val="38281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5272"/>
          </a:xfrm>
        </p:spPr>
        <p:txBody>
          <a:bodyPr>
            <a:normAutofit/>
          </a:bodyPr>
          <a:lstStyle/>
          <a:p>
            <a:r>
              <a:rPr lang="en-US" sz="2800" b="1" dirty="0" smtClean="0">
                <a:latin typeface="Algerian" panose="04020705040A02060702" pitchFamily="82" charset="0"/>
              </a:rPr>
              <a:t>refrences</a:t>
            </a:r>
            <a:endParaRPr lang="en-US" sz="2800" b="1" dirty="0">
              <a:latin typeface="Algerian" panose="04020705040A02060702" pitchFamily="82" charset="0"/>
            </a:endParaRPr>
          </a:p>
        </p:txBody>
      </p:sp>
      <p:sp>
        <p:nvSpPr>
          <p:cNvPr id="3" name="TextBox 2"/>
          <p:cNvSpPr txBox="1"/>
          <p:nvPr/>
        </p:nvSpPr>
        <p:spPr>
          <a:xfrm>
            <a:off x="806824" y="1321654"/>
            <a:ext cx="10550178" cy="5632311"/>
          </a:xfrm>
          <a:prstGeom prst="rect">
            <a:avLst/>
          </a:prstGeom>
          <a:noFill/>
        </p:spPr>
        <p:txBody>
          <a:bodyPr wrap="square" rtlCol="0">
            <a:spAutoFit/>
          </a:bodyPr>
          <a:lstStyle/>
          <a:p>
            <a:pPr algn="just"/>
            <a:r>
              <a:rPr lang="en-US" dirty="0"/>
              <a:t>[1] </a:t>
            </a:r>
            <a:r>
              <a:rPr lang="en-US" dirty="0" err="1"/>
              <a:t>Dzmitry</a:t>
            </a:r>
            <a:r>
              <a:rPr lang="en-US" dirty="0"/>
              <a:t> </a:t>
            </a:r>
            <a:r>
              <a:rPr lang="en-US" dirty="0" err="1"/>
              <a:t>Bahdanau</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dirty="0" err="1"/>
              <a:t>arXiv</a:t>
            </a:r>
            <a:r>
              <a:rPr lang="en-US" dirty="0"/>
              <a:t> preprint arXiv:1409.0473, 2014. </a:t>
            </a:r>
          </a:p>
          <a:p>
            <a:pPr algn="just"/>
            <a:r>
              <a:rPr lang="en-US" dirty="0"/>
              <a:t>[2] Wei </a:t>
            </a:r>
            <a:r>
              <a:rPr lang="en-US" dirty="0" err="1"/>
              <a:t>Bao</a:t>
            </a:r>
            <a:r>
              <a:rPr lang="en-US" dirty="0"/>
              <a:t>, Jun </a:t>
            </a:r>
            <a:r>
              <a:rPr lang="en-US" dirty="0" err="1"/>
              <a:t>Yue</a:t>
            </a:r>
            <a:r>
              <a:rPr lang="en-US" dirty="0"/>
              <a:t>, and </a:t>
            </a:r>
            <a:r>
              <a:rPr lang="en-US" dirty="0" err="1"/>
              <a:t>Yulei</a:t>
            </a:r>
            <a:r>
              <a:rPr lang="en-US" dirty="0"/>
              <a:t> Rao. A deep learning framework for financial time series using stacked </a:t>
            </a:r>
            <a:r>
              <a:rPr lang="en-US" dirty="0" err="1"/>
              <a:t>autoencoders</a:t>
            </a:r>
            <a:r>
              <a:rPr lang="en-US" dirty="0"/>
              <a:t> and long-short term memory. </a:t>
            </a:r>
            <a:r>
              <a:rPr lang="en-US" dirty="0" err="1"/>
              <a:t>PloS</a:t>
            </a:r>
            <a:r>
              <a:rPr lang="en-US" dirty="0"/>
              <a:t> one, 12(7):e0180944, 2017. </a:t>
            </a:r>
          </a:p>
          <a:p>
            <a:pPr algn="just"/>
            <a:r>
              <a:rPr lang="en-US" dirty="0"/>
              <a:t>[3] </a:t>
            </a:r>
            <a:r>
              <a:rPr lang="en-US" dirty="0" err="1"/>
              <a:t>Christoph</a:t>
            </a:r>
            <a:r>
              <a:rPr lang="en-US" dirty="0"/>
              <a:t> </a:t>
            </a:r>
            <a:r>
              <a:rPr lang="en-US" dirty="0" err="1"/>
              <a:t>Bergmeir</a:t>
            </a:r>
            <a:r>
              <a:rPr lang="en-US" dirty="0"/>
              <a:t> and José M </a:t>
            </a:r>
            <a:r>
              <a:rPr lang="en-US" dirty="0" err="1"/>
              <a:t>Benítez</a:t>
            </a:r>
            <a:r>
              <a:rPr lang="en-US" dirty="0"/>
              <a:t>. On the use of cross-validation for time series predictor evaluation. Information Sciences, 191:192–213, 2012. </a:t>
            </a:r>
          </a:p>
          <a:p>
            <a:pPr algn="just"/>
            <a:r>
              <a:rPr lang="en-US" dirty="0"/>
              <a:t>[4] Tim </a:t>
            </a:r>
            <a:r>
              <a:rPr lang="en-US" dirty="0" err="1"/>
              <a:t>Bollerslev</a:t>
            </a:r>
            <a:r>
              <a:rPr lang="en-US" dirty="0"/>
              <a:t>. Generalized autoregressive conditional </a:t>
            </a:r>
            <a:r>
              <a:rPr lang="en-US" dirty="0" err="1"/>
              <a:t>heteroskedasticity</a:t>
            </a:r>
            <a:r>
              <a:rPr lang="en-US" dirty="0"/>
              <a:t>. Journal of econometrics, 31(3):307–327, 1986. </a:t>
            </a:r>
          </a:p>
          <a:p>
            <a:pPr algn="just"/>
            <a:r>
              <a:rPr lang="en-US" dirty="0"/>
              <a:t>[5] John Parker Burg. A new analysis technique for time series data. Paper presented at NATO Advanced Study Institute on Signal Processing, </a:t>
            </a:r>
            <a:r>
              <a:rPr lang="en-US" dirty="0" err="1"/>
              <a:t>Enschede</a:t>
            </a:r>
            <a:r>
              <a:rPr lang="en-US" dirty="0"/>
              <a:t>, Netherlands, 1968, 1968. </a:t>
            </a:r>
          </a:p>
          <a:p>
            <a:pPr algn="just"/>
            <a:r>
              <a:rPr lang="en-US" dirty="0"/>
              <a:t>[6] </a:t>
            </a:r>
            <a:r>
              <a:rPr lang="en-US" dirty="0" err="1"/>
              <a:t>Rohitash</a:t>
            </a:r>
            <a:r>
              <a:rPr lang="en-US" dirty="0"/>
              <a:t> Chandra and </a:t>
            </a:r>
            <a:r>
              <a:rPr lang="en-US" dirty="0" err="1"/>
              <a:t>Mengjie</a:t>
            </a:r>
            <a:r>
              <a:rPr lang="en-US" dirty="0"/>
              <a:t> Zhang. Cooperative coevolution of </a:t>
            </a:r>
            <a:r>
              <a:rPr lang="en-US" dirty="0" err="1"/>
              <a:t>elman</a:t>
            </a:r>
            <a:r>
              <a:rPr lang="en-US" dirty="0"/>
              <a:t> recurrent neural networks for chaotic time series prediction. </a:t>
            </a:r>
            <a:r>
              <a:rPr lang="en-US" dirty="0" err="1"/>
              <a:t>Neurocomputing</a:t>
            </a:r>
            <a:r>
              <a:rPr lang="en-US" dirty="0"/>
              <a:t>, 86:116–123, 2012. </a:t>
            </a:r>
          </a:p>
          <a:p>
            <a:pPr algn="just"/>
            <a:r>
              <a:rPr lang="en-US" dirty="0"/>
              <a:t>[7] Sheng Chen and Steve A Billings. Representations of non-linear systems: the </a:t>
            </a:r>
            <a:r>
              <a:rPr lang="en-US" dirty="0" err="1"/>
              <a:t>narmax</a:t>
            </a:r>
            <a:r>
              <a:rPr lang="en-US" dirty="0"/>
              <a:t> model. International Journal of Control, 49(3):1013–1032, 1989. </a:t>
            </a:r>
          </a:p>
          <a:p>
            <a:pPr algn="just"/>
            <a:r>
              <a:rPr lang="en-US" dirty="0"/>
              <a:t>[8] Robert F Engle. Autoregressive conditional </a:t>
            </a:r>
            <a:r>
              <a:rPr lang="en-US" dirty="0" err="1"/>
              <a:t>heteroscedasticity</a:t>
            </a:r>
            <a:r>
              <a:rPr lang="en-US" dirty="0"/>
              <a:t> with estimates of the variance of united kingdom inflation. </a:t>
            </a:r>
            <a:r>
              <a:rPr lang="en-US" dirty="0" err="1"/>
              <a:t>Econometrica</a:t>
            </a:r>
            <a:r>
              <a:rPr lang="en-US" dirty="0"/>
              <a:t>: Journal of the Econometric Society, pages 987–1007, 1982. </a:t>
            </a:r>
          </a:p>
          <a:p>
            <a:pPr algn="just"/>
            <a:r>
              <a:rPr lang="en-US" dirty="0"/>
              <a:t>[9] Robert F Engle and Victor K Ng. Measuring and testing the impact of news on volatility. The journal of finance, 48(5):1749–1778, 1993. </a:t>
            </a:r>
          </a:p>
          <a:p>
            <a:pPr algn="just"/>
            <a:r>
              <a:rPr lang="en-US" dirty="0"/>
              <a:t>[10] </a:t>
            </a:r>
            <a:r>
              <a:rPr lang="en-US" dirty="0" err="1"/>
              <a:t>Orhan</a:t>
            </a:r>
            <a:r>
              <a:rPr lang="en-US" dirty="0"/>
              <a:t> </a:t>
            </a:r>
            <a:r>
              <a:rPr lang="en-US" dirty="0" err="1"/>
              <a:t>Firat</a:t>
            </a:r>
            <a:r>
              <a:rPr lang="en-US" dirty="0"/>
              <a:t>, </a:t>
            </a:r>
            <a:r>
              <a:rPr lang="en-US" dirty="0" err="1"/>
              <a:t>Kyunghyun</a:t>
            </a:r>
            <a:r>
              <a:rPr lang="en-US" dirty="0"/>
              <a:t> Cho, and </a:t>
            </a:r>
            <a:r>
              <a:rPr lang="en-US" dirty="0" err="1"/>
              <a:t>Yoshua</a:t>
            </a:r>
            <a:r>
              <a:rPr lang="en-US" dirty="0"/>
              <a:t> </a:t>
            </a:r>
            <a:r>
              <a:rPr lang="en-US" dirty="0" err="1"/>
              <a:t>Bengio</a:t>
            </a:r>
            <a:r>
              <a:rPr lang="en-US" dirty="0"/>
              <a:t>. Multi-way, multilingual neural machine translation with a shared attention mechanism. </a:t>
            </a:r>
            <a:r>
              <a:rPr lang="en-US" dirty="0" err="1"/>
              <a:t>arXiv</a:t>
            </a:r>
            <a:r>
              <a:rPr lang="en-US" dirty="0"/>
              <a:t> preprint arXiv:1601.01073, 2016.</a:t>
            </a:r>
          </a:p>
        </p:txBody>
      </p:sp>
    </p:spTree>
    <p:extLst>
      <p:ext uri="{BB962C8B-B14F-4D97-AF65-F5344CB8AC3E}">
        <p14:creationId xmlns:p14="http://schemas.microsoft.com/office/powerpoint/2010/main" val="42068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293" y="1478422"/>
            <a:ext cx="9784935" cy="2215991"/>
          </a:xfrm>
          <a:prstGeom prst="rect">
            <a:avLst/>
          </a:prstGeom>
          <a:noFill/>
        </p:spPr>
        <p:txBody>
          <a:bodyPr wrap="square" rtlCol="0">
            <a:spAutoFit/>
          </a:bodyPr>
          <a:lstStyle/>
          <a:p>
            <a:r>
              <a:rPr lang="en-US" sz="13800" dirty="0" smtClean="0">
                <a:latin typeface="Algerian" panose="04020705040A02060702" pitchFamily="82" charset="0"/>
              </a:rPr>
              <a:t>Thank you</a:t>
            </a:r>
            <a:endParaRPr lang="en-US" sz="13800" dirty="0">
              <a:latin typeface="Algerian" panose="04020705040A02060702" pitchFamily="82" charset="0"/>
            </a:endParaRPr>
          </a:p>
        </p:txBody>
      </p:sp>
    </p:spTree>
    <p:extLst>
      <p:ext uri="{BB962C8B-B14F-4D97-AF65-F5344CB8AC3E}">
        <p14:creationId xmlns:p14="http://schemas.microsoft.com/office/powerpoint/2010/main" val="234520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90" y="85458"/>
            <a:ext cx="11861563" cy="369332"/>
          </a:xfrm>
          <a:prstGeom prst="rect">
            <a:avLst/>
          </a:prstGeom>
        </p:spPr>
        <p:txBody>
          <a:bodyPr wrap="square">
            <a:spAutoFit/>
          </a:bodyPr>
          <a:lstStyle/>
          <a:p>
            <a:pPr lvl="0" algn="just" eaLnBrk="0" fontAlgn="base" hangingPunct="0">
              <a:spcBef>
                <a:spcPct val="0"/>
              </a:spcBef>
              <a:spcAft>
                <a:spcPct val="0"/>
              </a:spcAft>
            </a:pPr>
            <a:r>
              <a:rPr lang="en-US" b="1" dirty="0" smtClean="0"/>
              <a:t>Extracting </a:t>
            </a:r>
            <a:r>
              <a:rPr lang="en-US" b="1" dirty="0"/>
              <a:t>design choices from a dual-axis </a:t>
            </a:r>
            <a:r>
              <a:rPr lang="en-US" b="1" dirty="0" err="1" smtClean="0"/>
              <a:t>scatterpot</a:t>
            </a:r>
            <a:r>
              <a:rPr lang="en-US" b="1" dirty="0" smtClean="0"/>
              <a:t> </a:t>
            </a:r>
            <a:r>
              <a:rPr lang="en-US" b="1" dirty="0"/>
              <a:t>visualizing three columns of the MPG dataset.</a:t>
            </a:r>
            <a:endParaRPr kumimoji="0" lang="en-US" b="0" i="0" u="none" strike="noStrike" cap="none" normalizeH="0" baseline="0" dirty="0" smtClean="0">
              <a:ln>
                <a:noFill/>
              </a:ln>
              <a:effectLst/>
            </a:endParaRPr>
          </a:p>
        </p:txBody>
      </p:sp>
    </p:spTree>
    <p:extLst>
      <p:ext uri="{BB962C8B-B14F-4D97-AF65-F5344CB8AC3E}">
        <p14:creationId xmlns:p14="http://schemas.microsoft.com/office/powerpoint/2010/main" val="260854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6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6" y="288213"/>
            <a:ext cx="10515600" cy="703099"/>
          </a:xfrm>
        </p:spPr>
        <p:txBody>
          <a:bodyPr>
            <a:normAutofit/>
          </a:bodyPr>
          <a:lstStyle/>
          <a:p>
            <a:r>
              <a:rPr lang="en-US" sz="2800" dirty="0" smtClean="0">
                <a:latin typeface="Algerian" panose="04020705040A02060702" pitchFamily="82" charset="0"/>
              </a:rPr>
              <a:t>results</a:t>
            </a:r>
            <a:endParaRPr lang="en-US" sz="2800" dirty="0">
              <a:latin typeface="Algerian" panose="04020705040A02060702" pitchFamily="82" charset="0"/>
            </a:endParaRPr>
          </a:p>
        </p:txBody>
      </p:sp>
      <p:sp>
        <p:nvSpPr>
          <p:cNvPr id="3" name="TextBox 2"/>
          <p:cNvSpPr txBox="1"/>
          <p:nvPr/>
        </p:nvSpPr>
        <p:spPr>
          <a:xfrm>
            <a:off x="445094" y="991312"/>
            <a:ext cx="10014958" cy="1200329"/>
          </a:xfrm>
          <a:prstGeom prst="rect">
            <a:avLst/>
          </a:prstGeom>
          <a:noFill/>
        </p:spPr>
        <p:txBody>
          <a:bodyPr wrap="square" rtlCol="0">
            <a:spAutoFit/>
          </a:bodyPr>
          <a:lstStyle/>
          <a:p>
            <a:pPr algn="just"/>
            <a:r>
              <a:rPr lang="en-US" dirty="0" smtClean="0"/>
              <a:t>The high price of stocks is taken into consideration for implementation. All the implementation works are done through R [20]. All the series are stationary. The accuracy of prediction for different sectors are computed by averaging the accuracies obtained by the algorithm of top eight companies in that sector. The result is given below in Table 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3" y="2486827"/>
            <a:ext cx="7035060" cy="4042160"/>
          </a:xfrm>
          <a:prstGeom prst="rect">
            <a:avLst/>
          </a:prstGeom>
        </p:spPr>
      </p:pic>
    </p:spTree>
    <p:extLst>
      <p:ext uri="{BB962C8B-B14F-4D97-AF65-F5344CB8AC3E}">
        <p14:creationId xmlns:p14="http://schemas.microsoft.com/office/powerpoint/2010/main" val="149239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96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117" y="3076941"/>
            <a:ext cx="6610350" cy="3552825"/>
          </a:xfrm>
          <a:prstGeom prst="rect">
            <a:avLst/>
          </a:prstGeom>
        </p:spPr>
      </p:pic>
      <p:sp>
        <p:nvSpPr>
          <p:cNvPr id="4" name="TextBox 3"/>
          <p:cNvSpPr txBox="1"/>
          <p:nvPr/>
        </p:nvSpPr>
        <p:spPr>
          <a:xfrm>
            <a:off x="219808" y="509954"/>
            <a:ext cx="11702561" cy="2031325"/>
          </a:xfrm>
          <a:prstGeom prst="rect">
            <a:avLst/>
          </a:prstGeom>
          <a:noFill/>
        </p:spPr>
        <p:txBody>
          <a:bodyPr wrap="square" rtlCol="0">
            <a:spAutoFit/>
          </a:bodyPr>
          <a:lstStyle/>
          <a:p>
            <a:pPr algn="just"/>
            <a:r>
              <a:rPr lang="en-US" dirty="0" smtClean="0"/>
              <a:t>Also, a given time series is thought to consist of three systematic components including level, trend, seasonality, and one non-systematic component called noise.</a:t>
            </a:r>
          </a:p>
          <a:p>
            <a:pPr algn="just"/>
            <a:r>
              <a:rPr lang="en-US" dirty="0" smtClean="0"/>
              <a:t>These components are defined as follows:</a:t>
            </a:r>
          </a:p>
          <a:p>
            <a:pPr algn="just"/>
            <a:r>
              <a:rPr lang="en-US" b="1" dirty="0" smtClean="0"/>
              <a:t>Level</a:t>
            </a:r>
            <a:r>
              <a:rPr lang="en-US" dirty="0" smtClean="0"/>
              <a:t>: The average value in the series.</a:t>
            </a:r>
          </a:p>
          <a:p>
            <a:pPr algn="just"/>
            <a:r>
              <a:rPr lang="en-US" b="1" dirty="0" smtClean="0"/>
              <a:t>Trend</a:t>
            </a:r>
            <a:r>
              <a:rPr lang="en-US" dirty="0" smtClean="0"/>
              <a:t>: The increasing or decreasing value in the series.</a:t>
            </a:r>
          </a:p>
          <a:p>
            <a:pPr algn="just"/>
            <a:r>
              <a:rPr lang="en-US" b="1" dirty="0" smtClean="0"/>
              <a:t>Seasonality</a:t>
            </a:r>
            <a:r>
              <a:rPr lang="en-US" dirty="0" smtClean="0"/>
              <a:t>: The repeating short-term cycle in the series.</a:t>
            </a:r>
          </a:p>
          <a:p>
            <a:pPr algn="just"/>
            <a:r>
              <a:rPr lang="en-US" b="1" dirty="0" smtClean="0"/>
              <a:t>Noise</a:t>
            </a:r>
            <a:r>
              <a:rPr lang="en-US" dirty="0" smtClean="0"/>
              <a:t>: The random variation in the series.</a:t>
            </a:r>
          </a:p>
        </p:txBody>
      </p:sp>
    </p:spTree>
    <p:extLst>
      <p:ext uri="{BB962C8B-B14F-4D97-AF65-F5344CB8AC3E}">
        <p14:creationId xmlns:p14="http://schemas.microsoft.com/office/powerpoint/2010/main" val="169524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8187" y="2686106"/>
            <a:ext cx="1125652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mn-lt"/>
            </a:endParaRPr>
          </a:p>
        </p:txBody>
      </p:sp>
      <p:sp>
        <p:nvSpPr>
          <p:cNvPr id="4" name="Rectangle 3"/>
          <p:cNvSpPr/>
          <p:nvPr/>
        </p:nvSpPr>
        <p:spPr>
          <a:xfrm>
            <a:off x="290557" y="166287"/>
            <a:ext cx="11759014" cy="4247317"/>
          </a:xfrm>
          <a:prstGeom prst="rect">
            <a:avLst/>
          </a:prstGeom>
        </p:spPr>
        <p:txBody>
          <a:bodyPr wrap="square">
            <a:spAutoFit/>
          </a:bodyPr>
          <a:lstStyle/>
          <a:p>
            <a:pPr algn="just"/>
            <a:r>
              <a:rPr lang="en-US" b="0" i="0" dirty="0" smtClean="0">
                <a:effectLst/>
              </a:rPr>
              <a:t>In terms of </a:t>
            </a:r>
            <a:r>
              <a:rPr lang="en-US" b="0" i="1" dirty="0" smtClean="0">
                <a:effectLst/>
              </a:rPr>
              <a:t>data quantity</a:t>
            </a:r>
            <a:r>
              <a:rPr lang="en-US" b="0" i="0" dirty="0" smtClean="0">
                <a:effectLst/>
              </a:rPr>
              <a:t>, the </a:t>
            </a:r>
            <a:r>
              <a:rPr lang="en-US" b="0" i="0" dirty="0" err="1" smtClean="0">
                <a:effectLst/>
              </a:rPr>
              <a:t>VizML</a:t>
            </a:r>
            <a:r>
              <a:rPr lang="en-US" b="0" i="0" dirty="0" smtClean="0">
                <a:effectLst/>
              </a:rPr>
              <a:t> training corpus is orders of magnitude larger than that of </a:t>
            </a:r>
            <a:r>
              <a:rPr lang="en-US" b="0" i="0" dirty="0" err="1" smtClean="0">
                <a:effectLst/>
              </a:rPr>
              <a:t>DeepEye</a:t>
            </a:r>
            <a:r>
              <a:rPr lang="en-US" b="0" i="0" dirty="0" smtClean="0">
                <a:effectLst/>
              </a:rPr>
              <a:t> and Data2Vis. The size of our corpus permits the use of 1) large feature sets that capture many aspects of a dataset and 2) high-capacity models such as deep neural networks.</a:t>
            </a:r>
          </a:p>
          <a:p>
            <a:pPr algn="just"/>
            <a:r>
              <a:rPr lang="en-US" b="0" i="0" dirty="0" smtClean="0">
                <a:effectLst/>
              </a:rPr>
              <a:t>The third major difference is one of </a:t>
            </a:r>
            <a:r>
              <a:rPr lang="en-US" b="0" i="1" dirty="0" smtClean="0">
                <a:effectLst/>
              </a:rPr>
              <a:t>data quality</a:t>
            </a:r>
            <a:r>
              <a:rPr lang="en-US" b="0" i="0" dirty="0" smtClean="0">
                <a:effectLst/>
              </a:rPr>
              <a:t>. In contrast to the few datasets used to train the three existing systems, the datasets used to train </a:t>
            </a:r>
            <a:r>
              <a:rPr lang="en-US" b="0" i="0" dirty="0" err="1" smtClean="0">
                <a:effectLst/>
              </a:rPr>
              <a:t>VizML</a:t>
            </a:r>
            <a:r>
              <a:rPr lang="en-US" b="0" i="0" dirty="0" smtClean="0">
                <a:effectLst/>
              </a:rPr>
              <a:t> models are extremely diverse in shape, structure, and distribution. Furthermore, the visualizations used by other ML-based recommender systems are generated by rule-based systems and evaluated under controlled settings. The corpus used by </a:t>
            </a:r>
            <a:r>
              <a:rPr lang="en-US" b="0" i="0" dirty="0" err="1" smtClean="0">
                <a:effectLst/>
              </a:rPr>
              <a:t>VizML</a:t>
            </a:r>
            <a:r>
              <a:rPr lang="en-US" b="0" i="0" dirty="0" smtClean="0">
                <a:effectLst/>
              </a:rPr>
              <a:t> is the result of real visual analysis by analysts on their own datasets.</a:t>
            </a:r>
          </a:p>
          <a:p>
            <a:pPr algn="just"/>
            <a:r>
              <a:rPr lang="en-US" b="0" i="0" dirty="0" smtClean="0">
                <a:effectLst/>
              </a:rPr>
              <a:t>However, </a:t>
            </a:r>
            <a:r>
              <a:rPr lang="en-US" b="0" i="0" dirty="0" err="1" smtClean="0">
                <a:effectLst/>
              </a:rPr>
              <a:t>VizML</a:t>
            </a:r>
            <a:r>
              <a:rPr lang="en-US" b="0" i="0" dirty="0" smtClean="0">
                <a:effectLst/>
              </a:rPr>
              <a:t> faces two major limitations. First, these three ML-based systems recommend both data queries and visual encodings, while </a:t>
            </a:r>
            <a:r>
              <a:rPr lang="en-US" b="0" i="0" dirty="0" err="1" smtClean="0">
                <a:effectLst/>
              </a:rPr>
              <a:t>VizML</a:t>
            </a:r>
            <a:r>
              <a:rPr lang="en-US" b="0" i="0" dirty="0" smtClean="0">
                <a:effectLst/>
              </a:rPr>
              <a:t> only recommends the latter. Second, in this paper, we do not create an application that employs our visualization model. Design considerations for user-facing systems that productively and properly employ ML-based visualization recommendation are important, but beyond the scope of this paper.</a:t>
            </a:r>
          </a:p>
          <a:p>
            <a:pPr algn="just"/>
            <a:endParaRPr lang="en-US" dirty="0"/>
          </a:p>
          <a:p>
            <a:pPr algn="just"/>
            <a:endParaRPr lang="en-US" b="0" i="0" dirty="0" smtClean="0">
              <a:effectLst/>
            </a:endParaRPr>
          </a:p>
          <a:p>
            <a:pPr lvl="0" algn="just" eaLnBrk="0" fontAlgn="base" hangingPunct="0">
              <a:spcBef>
                <a:spcPct val="0"/>
              </a:spcBef>
              <a:spcAft>
                <a:spcPct val="0"/>
              </a:spcAft>
            </a:pPr>
            <a:r>
              <a:rPr kumimoji="0" lang="en-US" b="0" i="0" u="none" strike="noStrike" cap="none" normalizeH="0" baseline="0" dirty="0" smtClean="0">
                <a:ln>
                  <a:noFill/>
                </a:ln>
                <a:effectLst/>
              </a:rPr>
              <a:t>Each visualization in </a:t>
            </a:r>
            <a:r>
              <a:rPr kumimoji="0" lang="en-US" b="0" i="0" u="none" strike="noStrike" cap="none" normalizeH="0" baseline="0" dirty="0" err="1" smtClean="0">
                <a:ln>
                  <a:noFill/>
                </a:ln>
                <a:effectLst/>
              </a:rPr>
              <a:t>Plotly</a:t>
            </a:r>
            <a:r>
              <a:rPr kumimoji="0" lang="en-US" b="0" i="0" u="none" strike="noStrike" cap="none" normalizeH="0" baseline="0" dirty="0" smtClean="0">
                <a:ln>
                  <a:noFill/>
                </a:ln>
                <a:effectLst/>
              </a:rPr>
              <a:t> consists of traces that associate collections of data with visual elements. Therefore, we extract an analyst's design choices by parsing </a:t>
            </a:r>
            <a:r>
              <a:rPr kumimoji="0" lang="en-US" b="0" i="0" u="none" strike="noStrike" cap="none" normalizeH="0" baseline="0" dirty="0" smtClean="0">
                <a:ln>
                  <a:noFill/>
                </a:ln>
                <a:effectLst/>
              </a:rPr>
              <a:t>these</a:t>
            </a:r>
            <a:endParaRPr lang="en-US" b="0" i="0" dirty="0">
              <a:effectLst/>
            </a:endParaRPr>
          </a:p>
        </p:txBody>
      </p:sp>
    </p:spTree>
    <p:extLst>
      <p:ext uri="{BB962C8B-B14F-4D97-AF65-F5344CB8AC3E}">
        <p14:creationId xmlns:p14="http://schemas.microsoft.com/office/powerpoint/2010/main" val="42612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2800" b="1" dirty="0" smtClean="0">
                <a:latin typeface="Algerian" panose="04020705040A02060702" pitchFamily="82" charset="0"/>
              </a:rPr>
              <a:t>Introduction</a:t>
            </a:r>
            <a:endParaRPr lang="en-US" sz="2800" b="1" dirty="0">
              <a:latin typeface="Algerian" panose="04020705040A02060702" pitchFamily="82" charset="0"/>
            </a:endParaRPr>
          </a:p>
        </p:txBody>
      </p:sp>
      <p:sp>
        <p:nvSpPr>
          <p:cNvPr id="3" name="TextBox 2"/>
          <p:cNvSpPr txBox="1"/>
          <p:nvPr/>
        </p:nvSpPr>
        <p:spPr>
          <a:xfrm>
            <a:off x="838200" y="1390810"/>
            <a:ext cx="11225733" cy="2585323"/>
          </a:xfrm>
          <a:prstGeom prst="rect">
            <a:avLst/>
          </a:prstGeom>
          <a:noFill/>
        </p:spPr>
        <p:txBody>
          <a:bodyPr wrap="square" rtlCol="0">
            <a:spAutoFit/>
          </a:bodyPr>
          <a:lstStyle/>
          <a:p>
            <a:r>
              <a:rPr lang="en-US" dirty="0" smtClean="0"/>
              <a:t>Share </a:t>
            </a:r>
            <a:r>
              <a:rPr lang="en-US" dirty="0"/>
              <a:t>Market is an untidy place for predicting since there are no significant rules to estimate or predict the price of a share in the share market.</a:t>
            </a:r>
          </a:p>
          <a:p>
            <a:r>
              <a:rPr lang="en-US" dirty="0" smtClean="0"/>
              <a:t>The </a:t>
            </a:r>
            <a:r>
              <a:rPr lang="en-US" dirty="0"/>
              <a:t>common trend towards the stock market among the society is that it is highly risky for investment or not suitable for trade so most of the people are not even interested. </a:t>
            </a:r>
            <a:endParaRPr lang="en-US" dirty="0" smtClean="0"/>
          </a:p>
          <a:p>
            <a:r>
              <a:rPr lang="en-US" dirty="0"/>
              <a:t>Many methods like technical analysis, fundamental analysis, statistical analysis, etc. are all used to attempt to predict the price in the share market but none of these methods is proved as a consistently acceptable prediction tool. In this paper, we will attempt to implement, forecast, analyze and visualize stock market prices.</a:t>
            </a: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527" y="4516501"/>
            <a:ext cx="3058247" cy="2143424"/>
          </a:xfrm>
          <a:prstGeom prst="rect">
            <a:avLst/>
          </a:prstGeom>
        </p:spPr>
      </p:pic>
    </p:spTree>
    <p:extLst>
      <p:ext uri="{BB962C8B-B14F-4D97-AF65-F5344CB8AC3E}">
        <p14:creationId xmlns:p14="http://schemas.microsoft.com/office/powerpoint/2010/main" val="1836464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539" y="137160"/>
            <a:ext cx="7909816" cy="35128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39" y="3743058"/>
            <a:ext cx="7986728" cy="3114942"/>
          </a:xfrm>
          <a:prstGeom prst="rect">
            <a:avLst/>
          </a:prstGeom>
        </p:spPr>
      </p:pic>
    </p:spTree>
    <p:extLst>
      <p:ext uri="{BB962C8B-B14F-4D97-AF65-F5344CB8AC3E}">
        <p14:creationId xmlns:p14="http://schemas.microsoft.com/office/powerpoint/2010/main" val="252060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26724" y="534163"/>
            <a:ext cx="1154523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11111"/>
                </a:solidFill>
                <a:effectLst/>
                <a:latin typeface="+mn-lt"/>
              </a:rPr>
              <a:t>Auto ARIMA: </a:t>
            </a:r>
            <a:r>
              <a:rPr kumimoji="0" lang="en-US" b="0" i="0" u="none" strike="noStrike" cap="none" normalizeH="0" baseline="0" dirty="0" smtClean="0">
                <a:ln>
                  <a:noFill/>
                </a:ln>
                <a:solidFill>
                  <a:srgbClr val="111111"/>
                </a:solidFill>
                <a:effectLst/>
                <a:latin typeface="+mn-lt"/>
              </a:rPr>
              <a:t>Automatically discover the optimal order for an ARIMA model.</a:t>
            </a:r>
            <a:r>
              <a:rPr kumimoji="0" lang="en-US" b="0" i="0" u="none" strike="noStrike" cap="none" normalizeH="0" baseline="0" dirty="0" smtClean="0">
                <a:ln>
                  <a:noFill/>
                </a:ln>
                <a:solidFill>
                  <a:schemeClr val="tx1"/>
                </a:solidFill>
                <a:effectLst/>
                <a:latin typeface="+mn-lt"/>
              </a:rPr>
              <a:t/>
            </a:r>
            <a:br>
              <a:rPr kumimoji="0" lang="en-US" b="0" i="0" u="none" strike="noStrike" cap="none" normalizeH="0" baseline="0" dirty="0" smtClean="0">
                <a:ln>
                  <a:noFill/>
                </a:ln>
                <a:solidFill>
                  <a:schemeClr val="tx1"/>
                </a:solidFill>
                <a:effectLst/>
                <a:latin typeface="+mn-lt"/>
              </a:rPr>
            </a:br>
            <a:r>
              <a:rPr kumimoji="0" lang="en-US" b="0" i="0" u="none" strike="noStrike" cap="none" normalizeH="0" baseline="0" dirty="0" smtClean="0">
                <a:ln>
                  <a:noFill/>
                </a:ln>
                <a:solidFill>
                  <a:srgbClr val="111111"/>
                </a:solidFill>
                <a:effectLst/>
                <a:latin typeface="+mn-lt"/>
              </a:rPr>
              <a:t>The </a:t>
            </a:r>
            <a:r>
              <a:rPr kumimoji="0" lang="en-US" b="1" i="0" u="none" strike="noStrike" cap="none" normalizeH="0" baseline="0" dirty="0" err="1" smtClean="0">
                <a:ln>
                  <a:noFill/>
                </a:ln>
                <a:solidFill>
                  <a:srgbClr val="111111"/>
                </a:solidFill>
                <a:effectLst/>
                <a:latin typeface="+mn-lt"/>
              </a:rPr>
              <a:t>auto_arima</a:t>
            </a:r>
            <a:r>
              <a:rPr kumimoji="0" lang="en-US" b="0" i="0" u="none" strike="noStrike" cap="none" normalizeH="0" baseline="0" dirty="0" smtClean="0">
                <a:ln>
                  <a:noFill/>
                </a:ln>
                <a:solidFill>
                  <a:srgbClr val="111111"/>
                </a:solidFill>
                <a:effectLst/>
                <a:latin typeface="+mn-lt"/>
              </a:rPr>
              <a:t> function seeks to identify the most optimal parameters for an ARIMA model, and returns a fitted ARIMA model. This function is based on the commonly-used R function, </a:t>
            </a:r>
            <a:r>
              <a:rPr kumimoji="0" lang="en-US" b="1" i="0" u="none" strike="noStrike" cap="none" normalizeH="0" baseline="0" dirty="0" smtClean="0">
                <a:ln>
                  <a:noFill/>
                </a:ln>
                <a:solidFill>
                  <a:srgbClr val="111111"/>
                </a:solidFill>
                <a:effectLst/>
                <a:latin typeface="+mn-lt"/>
              </a:rPr>
              <a:t>forecast::</a:t>
            </a:r>
            <a:r>
              <a:rPr kumimoji="0" lang="en-US" b="1" i="0" u="none" strike="noStrike" cap="none" normalizeH="0" baseline="0" dirty="0" err="1" smtClean="0">
                <a:ln>
                  <a:noFill/>
                </a:ln>
                <a:solidFill>
                  <a:srgbClr val="111111"/>
                </a:solidFill>
                <a:effectLst/>
                <a:latin typeface="+mn-lt"/>
              </a:rPr>
              <a:t>auto.arima</a:t>
            </a:r>
            <a:r>
              <a:rPr kumimoji="0" lang="en-US" b="0" i="0" u="none" strike="noStrike" cap="none" normalizeH="0" baseline="0" dirty="0" smtClean="0">
                <a:ln>
                  <a:noFill/>
                </a:ln>
                <a:solidFill>
                  <a:srgbClr val="111111"/>
                </a:solidFill>
                <a:effectLst/>
                <a:latin typeface="+mn-lt"/>
              </a:rPr>
              <a:t>.</a:t>
            </a:r>
            <a:r>
              <a:rPr kumimoji="0" lang="en-US" b="0" i="0" u="none" strike="noStrike" cap="none" normalizeH="0" baseline="0" dirty="0" smtClean="0">
                <a:ln>
                  <a:noFill/>
                </a:ln>
                <a:solidFill>
                  <a:schemeClr val="tx1"/>
                </a:solidFill>
                <a:effectLst/>
                <a:latin typeface="+mn-lt"/>
              </a:rPr>
              <a:t/>
            </a:r>
            <a:br>
              <a:rPr kumimoji="0" lang="en-US" b="0" i="0" u="none" strike="noStrike" cap="none" normalizeH="0" baseline="0" dirty="0" smtClean="0">
                <a:ln>
                  <a:noFill/>
                </a:ln>
                <a:solidFill>
                  <a:schemeClr val="tx1"/>
                </a:solidFill>
                <a:effectLst/>
                <a:latin typeface="+mn-lt"/>
              </a:rPr>
            </a:br>
            <a:r>
              <a:rPr kumimoji="0" lang="en-US" b="0" i="0" u="none" strike="noStrike" cap="none" normalizeH="0" baseline="0" dirty="0" smtClean="0">
                <a:ln>
                  <a:noFill/>
                </a:ln>
                <a:solidFill>
                  <a:srgbClr val="111111"/>
                </a:solidFill>
                <a:effectLst/>
                <a:latin typeface="+mn-lt"/>
              </a:rPr>
              <a:t>The </a:t>
            </a:r>
            <a:r>
              <a:rPr kumimoji="0" lang="en-US" b="1" i="0" u="none" strike="noStrike" cap="none" normalizeH="0" baseline="0" dirty="0" err="1" smtClean="0">
                <a:ln>
                  <a:noFill/>
                </a:ln>
                <a:solidFill>
                  <a:srgbClr val="111111"/>
                </a:solidFill>
                <a:effectLst/>
                <a:latin typeface="+mn-lt"/>
              </a:rPr>
              <a:t>auro_arima</a:t>
            </a:r>
            <a:r>
              <a:rPr kumimoji="0" lang="en-US" b="0" i="0" u="none" strike="noStrike" cap="none" normalizeH="0" baseline="0" dirty="0" smtClean="0">
                <a:ln>
                  <a:noFill/>
                </a:ln>
                <a:solidFill>
                  <a:srgbClr val="111111"/>
                </a:solidFill>
                <a:effectLst/>
                <a:latin typeface="+mn-lt"/>
              </a:rPr>
              <a:t> function works by conducting differencing tests (i.e., Kwiatkowski–Phillips–Schmidt–Shin, Augmented Dickey-Fuller or Phillips–</a:t>
            </a:r>
            <a:r>
              <a:rPr kumimoji="0" lang="en-US" b="0" i="0" u="none" strike="noStrike" cap="none" normalizeH="0" baseline="0" dirty="0" err="1" smtClean="0">
                <a:ln>
                  <a:noFill/>
                </a:ln>
                <a:solidFill>
                  <a:srgbClr val="111111"/>
                </a:solidFill>
                <a:effectLst/>
                <a:latin typeface="+mn-lt"/>
              </a:rPr>
              <a:t>Perron</a:t>
            </a:r>
            <a:r>
              <a:rPr kumimoji="0" lang="en-US" b="0" i="0" u="none" strike="noStrike" cap="none" normalizeH="0" baseline="0" dirty="0" smtClean="0">
                <a:ln>
                  <a:noFill/>
                </a:ln>
                <a:solidFill>
                  <a:srgbClr val="111111"/>
                </a:solidFill>
                <a:effectLst/>
                <a:latin typeface="+mn-lt"/>
              </a:rPr>
              <a:t>) to determine the order of differencing, </a:t>
            </a:r>
            <a:r>
              <a:rPr kumimoji="0" lang="en-US" b="1" i="0" u="none" strike="noStrike" cap="none" normalizeH="0" baseline="0" dirty="0" smtClean="0">
                <a:ln>
                  <a:noFill/>
                </a:ln>
                <a:solidFill>
                  <a:srgbClr val="111111"/>
                </a:solidFill>
                <a:effectLst/>
                <a:latin typeface="+mn-lt"/>
              </a:rPr>
              <a:t>d</a:t>
            </a:r>
            <a:r>
              <a:rPr kumimoji="0" lang="en-US" b="0" i="0" u="none" strike="noStrike" cap="none" normalizeH="0" baseline="0" dirty="0" smtClean="0">
                <a:ln>
                  <a:noFill/>
                </a:ln>
                <a:solidFill>
                  <a:srgbClr val="111111"/>
                </a:solidFill>
                <a:effectLst/>
                <a:latin typeface="+mn-lt"/>
              </a:rPr>
              <a:t>, and then fitting models within ranges of defined </a:t>
            </a:r>
            <a:r>
              <a:rPr kumimoji="0" lang="en-US" b="1" i="0" u="none" strike="noStrike" cap="none" normalizeH="0" baseline="0" dirty="0" err="1" smtClean="0">
                <a:ln>
                  <a:noFill/>
                </a:ln>
                <a:solidFill>
                  <a:srgbClr val="111111"/>
                </a:solidFill>
                <a:effectLst/>
                <a:latin typeface="+mn-lt"/>
              </a:rPr>
              <a:t>start_p</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max_p</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start_q</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max_q</a:t>
            </a:r>
            <a:r>
              <a:rPr kumimoji="0" lang="en-US" b="0" i="0" u="none" strike="noStrike" cap="none" normalizeH="0" baseline="0" dirty="0" smtClean="0">
                <a:ln>
                  <a:noFill/>
                </a:ln>
                <a:solidFill>
                  <a:srgbClr val="111111"/>
                </a:solidFill>
                <a:effectLst/>
                <a:latin typeface="+mn-lt"/>
              </a:rPr>
              <a:t> ranges. If the </a:t>
            </a:r>
            <a:r>
              <a:rPr kumimoji="0" lang="en-US" b="1" i="0" u="none" strike="noStrike" cap="none" normalizeH="0" baseline="0" dirty="0" smtClean="0">
                <a:ln>
                  <a:noFill/>
                </a:ln>
                <a:solidFill>
                  <a:srgbClr val="111111"/>
                </a:solidFill>
                <a:effectLst/>
                <a:latin typeface="+mn-lt"/>
              </a:rPr>
              <a:t>seasonal</a:t>
            </a:r>
            <a:r>
              <a:rPr kumimoji="0" lang="en-US" b="0" i="0" u="none" strike="noStrike" cap="none" normalizeH="0" baseline="0" dirty="0" smtClean="0">
                <a:ln>
                  <a:noFill/>
                </a:ln>
                <a:solidFill>
                  <a:srgbClr val="111111"/>
                </a:solidFill>
                <a:effectLst/>
                <a:latin typeface="+mn-lt"/>
              </a:rPr>
              <a:t> optional is enabled, </a:t>
            </a:r>
            <a:r>
              <a:rPr kumimoji="0" lang="en-US" b="1" i="0" u="none" strike="noStrike" cap="none" normalizeH="0" baseline="0" dirty="0" err="1" smtClean="0">
                <a:ln>
                  <a:noFill/>
                </a:ln>
                <a:solidFill>
                  <a:srgbClr val="111111"/>
                </a:solidFill>
                <a:effectLst/>
                <a:latin typeface="+mn-lt"/>
              </a:rPr>
              <a:t>auto_arima</a:t>
            </a:r>
            <a:r>
              <a:rPr kumimoji="0" lang="en-US" b="0" i="0" u="none" strike="noStrike" cap="none" normalizeH="0" baseline="0" dirty="0" smtClean="0">
                <a:ln>
                  <a:noFill/>
                </a:ln>
                <a:solidFill>
                  <a:srgbClr val="111111"/>
                </a:solidFill>
                <a:effectLst/>
                <a:latin typeface="+mn-lt"/>
              </a:rPr>
              <a:t> also seeks to identify the optimal </a:t>
            </a:r>
            <a:r>
              <a:rPr kumimoji="0" lang="en-US" b="1" i="0" u="none" strike="noStrike" cap="none" normalizeH="0" baseline="0" dirty="0" smtClean="0">
                <a:ln>
                  <a:noFill/>
                </a:ln>
                <a:solidFill>
                  <a:srgbClr val="111111"/>
                </a:solidFill>
                <a:effectLst/>
                <a:latin typeface="+mn-lt"/>
              </a:rPr>
              <a:t>P</a:t>
            </a:r>
            <a:r>
              <a:rPr kumimoji="0" lang="en-US" b="0" i="0" u="none" strike="noStrike" cap="none" normalizeH="0" baseline="0" dirty="0" smtClean="0">
                <a:ln>
                  <a:noFill/>
                </a:ln>
                <a:solidFill>
                  <a:srgbClr val="111111"/>
                </a:solidFill>
                <a:effectLst/>
                <a:latin typeface="+mn-lt"/>
              </a:rPr>
              <a:t> and </a:t>
            </a:r>
            <a:r>
              <a:rPr kumimoji="0" lang="en-US" b="1" i="0" u="none" strike="noStrike" cap="none" normalizeH="0" baseline="0" dirty="0" smtClean="0">
                <a:ln>
                  <a:noFill/>
                </a:ln>
                <a:solidFill>
                  <a:srgbClr val="111111"/>
                </a:solidFill>
                <a:effectLst/>
                <a:latin typeface="+mn-lt"/>
              </a:rPr>
              <a:t>Q</a:t>
            </a:r>
            <a:r>
              <a:rPr kumimoji="0" lang="en-US" b="0" i="0" u="none" strike="noStrike" cap="none" normalizeH="0" baseline="0" dirty="0" smtClean="0">
                <a:ln>
                  <a:noFill/>
                </a:ln>
                <a:solidFill>
                  <a:srgbClr val="111111"/>
                </a:solidFill>
                <a:effectLst/>
                <a:latin typeface="+mn-lt"/>
              </a:rPr>
              <a:t> hyper- parameters after conducting the Canova-Hansen to determine the optimal order of seasonal differencing, </a:t>
            </a:r>
            <a:r>
              <a:rPr kumimoji="0" lang="en-US" b="1" i="0" u="none" strike="noStrike" cap="none" normalizeH="0" baseline="0" dirty="0" smtClean="0">
                <a:ln>
                  <a:noFill/>
                </a:ln>
                <a:solidFill>
                  <a:srgbClr val="111111"/>
                </a:solidFill>
                <a:effectLst/>
                <a:latin typeface="+mn-lt"/>
              </a:rPr>
              <a:t>D</a:t>
            </a:r>
            <a:r>
              <a:rPr kumimoji="0" lang="en-US" b="0" i="0" u="none" strike="noStrike" cap="none" normalizeH="0" baseline="0" dirty="0" smtClean="0">
                <a:ln>
                  <a:noFill/>
                </a:ln>
                <a:solidFill>
                  <a:srgbClr val="111111"/>
                </a:solidFill>
                <a:effectLst/>
                <a:latin typeface="+mn-lt"/>
              </a:rPr>
              <a:t>.</a:t>
            </a:r>
            <a:r>
              <a:rPr kumimoji="0" lang="en-US" b="0" i="0" u="none" strike="noStrike" cap="none" normalizeH="0" baseline="0" dirty="0" smtClean="0">
                <a:ln>
                  <a:noFill/>
                </a:ln>
                <a:solidFill>
                  <a:schemeClr val="tx1"/>
                </a:solidFill>
                <a:effectLst/>
                <a:latin typeface="+mn-lt"/>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2750154"/>
            <a:ext cx="5806440" cy="3360420"/>
          </a:xfrm>
          <a:prstGeom prst="rect">
            <a:avLst/>
          </a:prstGeom>
        </p:spPr>
      </p:pic>
    </p:spTree>
    <p:extLst>
      <p:ext uri="{BB962C8B-B14F-4D97-AF65-F5344CB8AC3E}">
        <p14:creationId xmlns:p14="http://schemas.microsoft.com/office/powerpoint/2010/main" val="227556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5566" y="837560"/>
            <a:ext cx="9774091" cy="2308324"/>
          </a:xfrm>
          <a:prstGeom prst="rect">
            <a:avLst/>
          </a:prstGeom>
          <a:noFill/>
        </p:spPr>
        <p:txBody>
          <a:bodyPr wrap="square" rtlCol="0">
            <a:spAutoFit/>
          </a:bodyPr>
          <a:lstStyle/>
          <a:p>
            <a:r>
              <a:rPr lang="en-US" dirty="0"/>
              <a:t>Despite the high prevalence of existing stock prediction approaches, there are several challenges that we need to consider when designing a practical end-to-end stock prediction framework to tackle the dynamic nature of the stock market</a:t>
            </a:r>
            <a:r>
              <a:rPr lang="en-US" dirty="0" smtClean="0"/>
              <a:t>.</a:t>
            </a:r>
          </a:p>
          <a:p>
            <a:endParaRPr lang="en-US" b="1" dirty="0"/>
          </a:p>
          <a:p>
            <a:r>
              <a:rPr lang="en-US" dirty="0"/>
              <a:t>The stock market is very unpredictable, any geopolitical change can impact the share trend of stocks in the share market, recently we have seen how covid-19 has impacted the stock prices, which is why on financial data doing a reliable trend analysis is very difficult. The most efficient way to solve this kind of issue is with the help of Machine learning and Deep learning.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339" y="3542339"/>
            <a:ext cx="4779469" cy="2896881"/>
          </a:xfrm>
          <a:prstGeom prst="rect">
            <a:avLst/>
          </a:prstGeom>
        </p:spPr>
      </p:pic>
    </p:spTree>
    <p:extLst>
      <p:ext uri="{BB962C8B-B14F-4D97-AF65-F5344CB8AC3E}">
        <p14:creationId xmlns:p14="http://schemas.microsoft.com/office/powerpoint/2010/main" val="398359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7372"/>
          </a:xfrm>
        </p:spPr>
        <p:txBody>
          <a:bodyPr>
            <a:normAutofit/>
          </a:bodyPr>
          <a:lstStyle/>
          <a:p>
            <a:r>
              <a:rPr lang="en-US" sz="2800" b="1" dirty="0" smtClean="0">
                <a:latin typeface="Algerian" panose="04020705040A02060702" pitchFamily="82" charset="0"/>
              </a:rPr>
              <a:t>Background</a:t>
            </a:r>
            <a:endParaRPr lang="en-US" sz="2800" b="1" dirty="0">
              <a:latin typeface="Algerian" panose="04020705040A02060702" pitchFamily="82" charset="0"/>
            </a:endParaRPr>
          </a:p>
        </p:txBody>
      </p:sp>
      <p:sp>
        <p:nvSpPr>
          <p:cNvPr id="3" name="Content Placeholder 2"/>
          <p:cNvSpPr>
            <a:spLocks noGrp="1"/>
          </p:cNvSpPr>
          <p:nvPr>
            <p:ph idx="1"/>
          </p:nvPr>
        </p:nvSpPr>
        <p:spPr>
          <a:xfrm>
            <a:off x="838200" y="1306286"/>
            <a:ext cx="11056684" cy="5194406"/>
          </a:xfrm>
        </p:spPr>
        <p:txBody>
          <a:bodyPr>
            <a:normAutofit/>
          </a:bodyPr>
          <a:lstStyle/>
          <a:p>
            <a:pPr marL="0" indent="0">
              <a:buNone/>
            </a:pPr>
            <a:r>
              <a:rPr lang="en-US" sz="2400" dirty="0" smtClean="0">
                <a:latin typeface="Algerian" panose="04020705040A02060702" pitchFamily="82" charset="0"/>
              </a:rPr>
              <a:t>Literature </a:t>
            </a:r>
            <a:r>
              <a:rPr lang="en-US" sz="2600" dirty="0" smtClean="0">
                <a:latin typeface="Algerian" panose="04020705040A02060702" pitchFamily="82" charset="0"/>
              </a:rPr>
              <a:t>survey</a:t>
            </a:r>
          </a:p>
          <a:p>
            <a:pPr marL="0" indent="0" algn="just">
              <a:buNone/>
            </a:pPr>
            <a:r>
              <a:rPr lang="en-US" sz="1800" dirty="0" smtClean="0"/>
              <a:t>Traditional </a:t>
            </a:r>
            <a:r>
              <a:rPr lang="en-US" sz="1800" dirty="0"/>
              <a:t>approaches to stock market analysis and stock price prediction include fundamental analysis, which looks at a stock's past performance and the general credibility of the company itself, and statistical analysis, which is solely concerned with number crunching and identifying patterns in stock price variation. Then predictions were achieved with the help of Genetic Algorithms (GA) or Artificial Neural Networks (ANN's), but these fail to capture correlation between stock prices in the form of long-term temporal dependencies. </a:t>
            </a:r>
            <a:r>
              <a:rPr lang="en-US" sz="2200" dirty="0"/>
              <a:t> </a:t>
            </a:r>
          </a:p>
          <a:p>
            <a:pPr marL="0" indent="0" algn="just">
              <a:buNone/>
            </a:pPr>
            <a:r>
              <a:rPr lang="en-US" sz="1800" dirty="0"/>
              <a:t>Multiple techniques have always from the beginning been proposed to analyze the various phenomena in financial markets. The overarching goal of this research was to implement a computational model that derives the relationship between contextual information and related stocks in the financial market. We can divide the traditional models into two main approaches based on the type of information they are focused on: technical data or fundamental data.</a:t>
            </a:r>
          </a:p>
          <a:p>
            <a:pPr marL="0" indent="0">
              <a:buNone/>
            </a:pPr>
            <a:endParaRPr lang="en-US" sz="2200" dirty="0">
              <a:latin typeface="Algerian" panose="04020705040A02060702" pitchFamily="82" charset="0"/>
            </a:endParaRPr>
          </a:p>
        </p:txBody>
      </p:sp>
    </p:spTree>
    <p:extLst>
      <p:ext uri="{BB962C8B-B14F-4D97-AF65-F5344CB8AC3E}">
        <p14:creationId xmlns:p14="http://schemas.microsoft.com/office/powerpoint/2010/main" val="377532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324"/>
          </a:xfrm>
        </p:spPr>
        <p:txBody>
          <a:bodyPr>
            <a:normAutofit/>
          </a:bodyPr>
          <a:lstStyle/>
          <a:p>
            <a:r>
              <a:rPr lang="en-US" sz="2800" b="1" dirty="0">
                <a:latin typeface="Algerian" panose="04020705040A02060702" pitchFamily="82" charset="0"/>
              </a:rPr>
              <a:t>problem statement</a:t>
            </a:r>
            <a:endParaRPr lang="en-US" sz="2800" dirty="0">
              <a:latin typeface="Algerian" panose="04020705040A02060702" pitchFamily="82" charset="0"/>
            </a:endParaRPr>
          </a:p>
        </p:txBody>
      </p:sp>
      <p:sp>
        <p:nvSpPr>
          <p:cNvPr id="3" name="TextBox 2"/>
          <p:cNvSpPr txBox="1"/>
          <p:nvPr/>
        </p:nvSpPr>
        <p:spPr>
          <a:xfrm>
            <a:off x="676195" y="1183341"/>
            <a:ext cx="11264793" cy="3416320"/>
          </a:xfrm>
          <a:prstGeom prst="rect">
            <a:avLst/>
          </a:prstGeom>
          <a:noFill/>
        </p:spPr>
        <p:txBody>
          <a:bodyPr wrap="square" rtlCol="0">
            <a:spAutoFit/>
          </a:bodyPr>
          <a:lstStyle/>
          <a:p>
            <a:pPr algn="just"/>
            <a:r>
              <a:rPr lang="en-US" dirty="0"/>
              <a:t>M</a:t>
            </a:r>
            <a:r>
              <a:rPr lang="en-US" dirty="0" smtClean="0"/>
              <a:t>arket </a:t>
            </a:r>
            <a:r>
              <a:rPr lang="en-US" dirty="0"/>
              <a:t>decision-making is difficult due to the stock market’s complex behavior and unstable nature. Accurate prediction is even more challenging considering the need to forecast the local stock market in different countries.</a:t>
            </a:r>
          </a:p>
          <a:p>
            <a:pPr algn="just"/>
            <a:r>
              <a:rPr lang="en-US" dirty="0"/>
              <a:t>The other approach makes use of Neural Networks, which have Slow Convergence Rate, and takes a lot </a:t>
            </a:r>
            <a:r>
              <a:rPr lang="en-US" dirty="0" smtClean="0"/>
              <a:t>of time </a:t>
            </a:r>
            <a:r>
              <a:rPr lang="en-US" dirty="0"/>
              <a:t>to train. and  are based </a:t>
            </a:r>
            <a:r>
              <a:rPr lang="en-US" dirty="0" smtClean="0"/>
              <a:t>on gradient descent method </a:t>
            </a:r>
            <a:r>
              <a:rPr lang="en-US" dirty="0"/>
              <a:t>which use gradient descent which is again an disadvantage while we propose to use time series analysis by training model from previous values by finding patterns in the dataset.</a:t>
            </a:r>
          </a:p>
          <a:p>
            <a:pPr algn="just"/>
            <a:r>
              <a:rPr lang="en-US" dirty="0" smtClean="0"/>
              <a:t>In </a:t>
            </a:r>
            <a:r>
              <a:rPr lang="en-US" dirty="0"/>
              <a:t>this paper</a:t>
            </a:r>
            <a:r>
              <a:rPr lang="en-US" dirty="0" smtClean="0"/>
              <a:t>, a </a:t>
            </a:r>
            <a:r>
              <a:rPr lang="en-US" dirty="0"/>
              <a:t>study </a:t>
            </a:r>
            <a:r>
              <a:rPr lang="en-US" dirty="0" smtClean="0"/>
              <a:t>is conducted </a:t>
            </a:r>
            <a:r>
              <a:rPr lang="en-US" dirty="0" smtClean="0"/>
              <a:t>on </a:t>
            </a:r>
            <a:r>
              <a:rPr lang="en-US" dirty="0"/>
              <a:t>the effectiveness of Autoregressive Integrated Moving Average (ARIMA), on  stocks from different sectors. We have chosen ARIMA model also because of its simplicity and wide acceptability of the model. We also have studied the effect on prediction accuracy based on various possible previous period data </a:t>
            </a:r>
            <a:r>
              <a:rPr lang="en-US" dirty="0" smtClean="0"/>
              <a:t>taken. </a:t>
            </a:r>
            <a:r>
              <a:rPr lang="en-US" dirty="0"/>
              <a:t>The contribution of the paper , are a) </a:t>
            </a:r>
            <a:r>
              <a:rPr lang="en-US" dirty="0" smtClean="0"/>
              <a:t>Implementation using </a:t>
            </a:r>
            <a:r>
              <a:rPr lang="en-US" dirty="0" err="1" smtClean="0"/>
              <a:t>Arima</a:t>
            </a:r>
            <a:r>
              <a:rPr lang="en-US" dirty="0" smtClean="0"/>
              <a:t> model</a:t>
            </a:r>
            <a:r>
              <a:rPr lang="en-US" dirty="0"/>
              <a:t> </a:t>
            </a:r>
            <a:r>
              <a:rPr lang="en-US" dirty="0" smtClean="0"/>
              <a:t>b) </a:t>
            </a:r>
            <a:r>
              <a:rPr lang="en-US" dirty="0"/>
              <a:t>Analysis of prediction accuracy based on the varying span of previous period data. </a:t>
            </a:r>
          </a:p>
          <a:p>
            <a:pPr algn="just"/>
            <a:r>
              <a:rPr lang="en-US" dirty="0"/>
              <a:t>While ARIMAs show increasingly promising results for forecasting Financial Time Series (FTS), this paper seeks to assess if further mechanisms and improvisation can further elevate performance.</a:t>
            </a:r>
          </a:p>
        </p:txBody>
      </p:sp>
    </p:spTree>
    <p:extLst>
      <p:ext uri="{BB962C8B-B14F-4D97-AF65-F5344CB8AC3E}">
        <p14:creationId xmlns:p14="http://schemas.microsoft.com/office/powerpoint/2010/main" val="17665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10" y="97143"/>
            <a:ext cx="10515600" cy="618431"/>
          </a:xfrm>
        </p:spPr>
        <p:txBody>
          <a:bodyPr>
            <a:normAutofit/>
          </a:bodyPr>
          <a:lstStyle/>
          <a:p>
            <a:r>
              <a:rPr lang="en-US" sz="2800" b="1" dirty="0" smtClean="0">
                <a:latin typeface="Algerian" panose="04020705040A02060702" pitchFamily="82" charset="0"/>
              </a:rPr>
              <a:t>Proposed work</a:t>
            </a:r>
            <a:endParaRPr lang="en-US" sz="2800" b="1" dirty="0">
              <a:latin typeface="Algerian" panose="04020705040A02060702" pitchFamily="82" charset="0"/>
            </a:endParaRPr>
          </a:p>
        </p:txBody>
      </p:sp>
      <p:sp>
        <p:nvSpPr>
          <p:cNvPr id="3" name="TextBox 2"/>
          <p:cNvSpPr txBox="1"/>
          <p:nvPr/>
        </p:nvSpPr>
        <p:spPr>
          <a:xfrm>
            <a:off x="400210" y="829874"/>
            <a:ext cx="11440886" cy="1477328"/>
          </a:xfrm>
          <a:prstGeom prst="rect">
            <a:avLst/>
          </a:prstGeom>
          <a:noFill/>
        </p:spPr>
        <p:txBody>
          <a:bodyPr wrap="square" rtlCol="0">
            <a:spAutoFit/>
          </a:bodyPr>
          <a:lstStyle/>
          <a:p>
            <a:r>
              <a:rPr lang="en-US" dirty="0" smtClean="0"/>
              <a:t>We aspire to reduce risks in stock market investment by developing an better prediction tool for stock prices.</a:t>
            </a:r>
          </a:p>
          <a:p>
            <a:r>
              <a:rPr lang="en-US" dirty="0" smtClean="0"/>
              <a:t>The objective is to-</a:t>
            </a:r>
          </a:p>
          <a:p>
            <a:pPr marL="342900" indent="-342900">
              <a:buAutoNum type="arabicPeriod"/>
            </a:pPr>
            <a:r>
              <a:rPr lang="en-US" dirty="0" smtClean="0"/>
              <a:t>Select the best training </a:t>
            </a:r>
            <a:r>
              <a:rPr lang="en-US" dirty="0" err="1" smtClean="0"/>
              <a:t>mdoel</a:t>
            </a:r>
            <a:r>
              <a:rPr lang="en-US" dirty="0" smtClean="0"/>
              <a:t> for stock prices</a:t>
            </a:r>
          </a:p>
          <a:p>
            <a:r>
              <a:rPr lang="en-US" dirty="0" smtClean="0"/>
              <a:t>2. Implement the Stock price prediction and visualization</a:t>
            </a:r>
          </a:p>
          <a:p>
            <a:r>
              <a:rPr lang="en-US" dirty="0" smtClean="0"/>
              <a:t>3. Evaluate the performance of the system.</a:t>
            </a:r>
            <a:endParaRPr lang="en-US" dirty="0" smtClean="0"/>
          </a:p>
        </p:txBody>
      </p:sp>
      <p:pic>
        <p:nvPicPr>
          <p:cNvPr id="1026" name="Picture 2"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5" y="3323491"/>
            <a:ext cx="7420708" cy="3455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6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354" y="307731"/>
            <a:ext cx="10920046" cy="2616101"/>
          </a:xfrm>
          <a:prstGeom prst="rect">
            <a:avLst/>
          </a:prstGeom>
          <a:noFill/>
        </p:spPr>
        <p:txBody>
          <a:bodyPr wrap="square" rtlCol="0">
            <a:spAutoFit/>
          </a:bodyPr>
          <a:lstStyle/>
          <a:p>
            <a:r>
              <a:rPr lang="en-US" sz="2000" b="1" dirty="0" smtClean="0"/>
              <a:t>2.Heterogeneous </a:t>
            </a:r>
            <a:r>
              <a:rPr lang="en-US" sz="2000" b="1" dirty="0"/>
              <a:t>behaviors need to be encoded for investors to understand stock </a:t>
            </a:r>
            <a:r>
              <a:rPr lang="en-US" sz="2000" b="1" dirty="0" smtClean="0"/>
              <a:t>trends</a:t>
            </a:r>
            <a:r>
              <a:rPr lang="en-US" b="1" dirty="0"/>
              <a:t>:</a:t>
            </a:r>
            <a:endParaRPr lang="en-US" b="1" dirty="0" smtClean="0"/>
          </a:p>
          <a:p>
            <a:r>
              <a:rPr lang="en-US" dirty="0"/>
              <a:t>Since financial information available on the Internet comes in a wide variety of types, sources, temporal dimensions, and thematic scales, it would be unfeasible to assemble all the information available. According to reports from </a:t>
            </a:r>
            <a:r>
              <a:rPr lang="en-US" dirty="0" smtClean="0"/>
              <a:t>Bomfim, </a:t>
            </a:r>
            <a:r>
              <a:rPr lang="en-US" dirty="0"/>
              <a:t>there is strong evidence that news articles, social media contents, and general discussion contents are often important indicators of market movements. Moreover, they are critical for investors to keep abreast of the collective expectation and various reports or predictions on stock prices</a:t>
            </a:r>
            <a:r>
              <a:rPr lang="en-US" dirty="0" smtClean="0"/>
              <a:t>. Before </a:t>
            </a:r>
            <a:r>
              <a:rPr lang="en-US" dirty="0"/>
              <a:t>the price suddenly dropped on March 27, 2018, there is a news </a:t>
            </a:r>
            <a:r>
              <a:rPr lang="en-US" dirty="0" smtClean="0"/>
              <a:t>announcement. Similarly</a:t>
            </a:r>
            <a:r>
              <a:rPr lang="en-US" dirty="0"/>
              <a:t>, when the news headline “Scrapped digital fees to hit banking income” was released, an increase in the stock price was observed on the following date. Therefore, we should include these contextual data in the system.</a:t>
            </a:r>
          </a:p>
        </p:txBody>
      </p:sp>
      <p:pic>
        <p:nvPicPr>
          <p:cNvPr id="2050" name="Picture 2" descr="fig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3" y="3148031"/>
            <a:ext cx="7526215" cy="334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5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413" y="192784"/>
            <a:ext cx="10515600" cy="654783"/>
          </a:xfrm>
        </p:spPr>
        <p:txBody>
          <a:bodyPr>
            <a:normAutofit/>
          </a:bodyPr>
          <a:lstStyle/>
          <a:p>
            <a:r>
              <a:rPr lang="en-US" sz="2800" b="1" dirty="0" smtClean="0">
                <a:latin typeface="Algerian" panose="04020705040A02060702" pitchFamily="82" charset="0"/>
              </a:rPr>
              <a:t>System design</a:t>
            </a:r>
            <a:endParaRPr lang="en-US" sz="2800" b="1" dirty="0">
              <a:latin typeface="Algerian" panose="04020705040A02060702" pitchFamily="82" charset="0"/>
            </a:endParaRPr>
          </a:p>
        </p:txBody>
      </p:sp>
      <p:sp>
        <p:nvSpPr>
          <p:cNvPr id="5" name="TextBox 4"/>
          <p:cNvSpPr txBox="1"/>
          <p:nvPr/>
        </p:nvSpPr>
        <p:spPr>
          <a:xfrm>
            <a:off x="564735" y="847567"/>
            <a:ext cx="9339841" cy="5324030"/>
          </a:xfrm>
          <a:prstGeom prst="rect">
            <a:avLst/>
          </a:prstGeom>
          <a:noFill/>
        </p:spPr>
        <p:txBody>
          <a:bodyPr wrap="square" rtlCol="0">
            <a:spAutoFit/>
          </a:bodyPr>
          <a:lstStyle/>
          <a:p>
            <a:endParaRPr lang="en-US" dirty="0"/>
          </a:p>
        </p:txBody>
      </p:sp>
      <p:sp>
        <p:nvSpPr>
          <p:cNvPr id="6" name="TextBox 5"/>
          <p:cNvSpPr txBox="1"/>
          <p:nvPr/>
        </p:nvSpPr>
        <p:spPr>
          <a:xfrm>
            <a:off x="862413" y="980504"/>
            <a:ext cx="10836780" cy="3139321"/>
          </a:xfrm>
          <a:prstGeom prst="rect">
            <a:avLst/>
          </a:prstGeom>
          <a:noFill/>
        </p:spPr>
        <p:txBody>
          <a:bodyPr wrap="square" rtlCol="0">
            <a:spAutoFit/>
          </a:bodyPr>
          <a:lstStyle/>
          <a:p>
            <a:pPr algn="just"/>
            <a:r>
              <a:rPr lang="en-US" dirty="0"/>
              <a:t>The guidelines encoded by rule-based systems often derive from experimental findings and expert experience. Therefore, an indirect manner, heuristics distill best practices learned from another analyst's experience of creating and consuming </a:t>
            </a:r>
            <a:r>
              <a:rPr lang="en-US" dirty="0" smtClean="0"/>
              <a:t>visualizations.</a:t>
            </a:r>
          </a:p>
          <a:p>
            <a:pPr algn="just"/>
            <a:endParaRPr lang="en-US" dirty="0" smtClean="0"/>
          </a:p>
          <a:p>
            <a:pPr algn="just"/>
            <a:r>
              <a:rPr lang="en-US" b="1" dirty="0" smtClean="0"/>
              <a:t>ARIMA:</a:t>
            </a:r>
            <a:r>
              <a:rPr lang="en-US" dirty="0" smtClean="0"/>
              <a:t> model is derived by general modification of an autoregressive moving average (ARMA) model. This model type is classified as ARIMA(</a:t>
            </a:r>
            <a:r>
              <a:rPr lang="en-US" dirty="0" err="1" smtClean="0"/>
              <a:t>p,d,q</a:t>
            </a:r>
            <a:r>
              <a:rPr lang="en-US" dirty="0" smtClean="0"/>
              <a:t>), where p denotes the autoregressive parts of the data set, d refers to integrated parts of the data set and q denotes moving average parts of the data set and </a:t>
            </a:r>
            <a:r>
              <a:rPr lang="en-US" dirty="0" err="1" smtClean="0"/>
              <a:t>p,d,q</a:t>
            </a:r>
            <a:r>
              <a:rPr lang="en-US" dirty="0" smtClean="0"/>
              <a:t> is all nonnegative integers. </a:t>
            </a:r>
          </a:p>
          <a:p>
            <a:pPr algn="just"/>
            <a:r>
              <a:rPr lang="en-US" dirty="0" smtClean="0"/>
              <a:t>ARIMA models are generally used to analyze time series data for better understanding and forecasting</a:t>
            </a:r>
            <a:r>
              <a:rPr lang="en-US" dirty="0" smtClean="0"/>
              <a:t>.</a:t>
            </a:r>
          </a:p>
          <a:p>
            <a:pPr algn="just"/>
            <a:endParaRPr lang="en-US" dirty="0"/>
          </a:p>
          <a:p>
            <a:pPr algn="just"/>
            <a:endParaRPr lang="en-US" dirty="0" smtClean="0"/>
          </a:p>
          <a:p>
            <a:pPr algn="just"/>
            <a:endParaRPr lang="en-US" dirty="0" smtClean="0"/>
          </a:p>
        </p:txBody>
      </p:sp>
    </p:spTree>
    <p:extLst>
      <p:ext uri="{BB962C8B-B14F-4D97-AF65-F5344CB8AC3E}">
        <p14:creationId xmlns:p14="http://schemas.microsoft.com/office/powerpoint/2010/main" val="55874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52" y="365125"/>
            <a:ext cx="10515600" cy="651825"/>
          </a:xfrm>
        </p:spPr>
        <p:txBody>
          <a:bodyPr>
            <a:normAutofit/>
          </a:bodyPr>
          <a:lstStyle/>
          <a:p>
            <a:r>
              <a:rPr lang="en-US" sz="2800" b="1" dirty="0" smtClean="0">
                <a:latin typeface="Algerian" panose="04020705040A02060702" pitchFamily="82" charset="0"/>
              </a:rPr>
              <a:t>implementation</a:t>
            </a:r>
            <a:endParaRPr lang="en-US" sz="2800" b="1" dirty="0">
              <a:latin typeface="Algerian" panose="04020705040A02060702" pitchFamily="82" charset="0"/>
            </a:endParaRPr>
          </a:p>
        </p:txBody>
      </p:sp>
      <p:sp>
        <p:nvSpPr>
          <p:cNvPr id="4" name="TextBox 3"/>
          <p:cNvSpPr txBox="1"/>
          <p:nvPr/>
        </p:nvSpPr>
        <p:spPr>
          <a:xfrm>
            <a:off x="530553" y="1016950"/>
            <a:ext cx="11476288" cy="369332"/>
          </a:xfrm>
          <a:prstGeom prst="rect">
            <a:avLst/>
          </a:prstGeom>
          <a:noFill/>
        </p:spPr>
        <p:txBody>
          <a:bodyPr wrap="square" rtlCol="0">
            <a:spAutoFit/>
          </a:bodyPr>
          <a:lstStyle/>
          <a:p>
            <a:pPr algn="just"/>
            <a:endParaRPr lang="en-US" dirty="0"/>
          </a:p>
        </p:txBody>
      </p:sp>
      <p:sp>
        <p:nvSpPr>
          <p:cNvPr id="5" name="AutoShape 2" descr="https://dl.acm.org/cms/attachment/33889b2c-d654-49a2-9ca5-286db1f0d6a8/chi2019-128-img4.svg"/>
          <p:cNvSpPr>
            <a:spLocks noChangeAspect="1" noChangeArrowheads="1"/>
          </p:cNvSpPr>
          <p:nvPr/>
        </p:nvSpPr>
        <p:spPr bwMode="auto">
          <a:xfrm>
            <a:off x="5001040" y="4272897"/>
            <a:ext cx="3408021" cy="1809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dl.acm.org/cms/attachment/33889b2c-d654-49a2-9ca5-286db1f0d6a8/chi2019-128-img4.svg"/>
          <p:cNvSpPr>
            <a:spLocks noChangeAspect="1" noChangeArrowheads="1"/>
          </p:cNvSpPr>
          <p:nvPr/>
        </p:nvSpPr>
        <p:spPr bwMode="auto">
          <a:xfrm>
            <a:off x="3565346" y="4742916"/>
            <a:ext cx="4407879" cy="1709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23291" y="937833"/>
            <a:ext cx="1017766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11111"/>
                </a:solidFill>
                <a:effectLst/>
                <a:latin typeface="+mn-lt"/>
              </a:rPr>
              <a:t>The dataset consists of stock market data of </a:t>
            </a:r>
            <a:r>
              <a:rPr kumimoji="0" lang="en-US" b="1" i="0" u="none" strike="noStrike" cap="none" normalizeH="0" baseline="0" dirty="0" err="1" smtClean="0">
                <a:ln>
                  <a:noFill/>
                </a:ln>
                <a:solidFill>
                  <a:srgbClr val="0000EE"/>
                </a:solidFill>
                <a:effectLst/>
                <a:latin typeface="+mn-lt"/>
                <a:hlinkClick r:id="rId2"/>
              </a:rPr>
              <a:t>Altaba</a:t>
            </a:r>
            <a:r>
              <a:rPr kumimoji="0" lang="en-US" b="1" i="0" u="none" strike="noStrike" cap="none" normalizeH="0" baseline="0" dirty="0" smtClean="0">
                <a:ln>
                  <a:noFill/>
                </a:ln>
                <a:solidFill>
                  <a:srgbClr val="0000EE"/>
                </a:solidFill>
                <a:effectLst/>
                <a:latin typeface="+mn-lt"/>
                <a:hlinkClick r:id="rId2"/>
              </a:rPr>
              <a:t> Inc</a:t>
            </a:r>
            <a:r>
              <a:rPr kumimoji="0" lang="en-US" b="0" i="0" u="none" strike="noStrike" cap="none" normalizeH="0" baseline="0" dirty="0" smtClean="0">
                <a:ln>
                  <a:noFill/>
                </a:ln>
                <a:solidFill>
                  <a:srgbClr val="111111"/>
                </a:solidFill>
                <a:effectLst/>
                <a:latin typeface="+mn-lt"/>
              </a:rPr>
              <a:t>. The data shows the stock price of </a:t>
            </a:r>
            <a:r>
              <a:rPr kumimoji="0" lang="en-US" b="0" i="0" u="none" strike="noStrike" cap="none" normalizeH="0" baseline="0" dirty="0" err="1" smtClean="0">
                <a:ln>
                  <a:noFill/>
                </a:ln>
                <a:solidFill>
                  <a:srgbClr val="111111"/>
                </a:solidFill>
                <a:effectLst/>
                <a:latin typeface="+mn-lt"/>
              </a:rPr>
              <a:t>Altaba</a:t>
            </a:r>
            <a:r>
              <a:rPr kumimoji="0" lang="en-US" b="0" i="0" u="none" strike="noStrike" cap="none" normalizeH="0" baseline="0" dirty="0" smtClean="0">
                <a:ln>
                  <a:noFill/>
                </a:ln>
                <a:solidFill>
                  <a:srgbClr val="111111"/>
                </a:solidFill>
                <a:effectLst/>
                <a:latin typeface="+mn-lt"/>
              </a:rPr>
              <a:t> </a:t>
            </a:r>
            <a:r>
              <a:rPr kumimoji="0" lang="en-US" b="0" i="0" u="none" strike="noStrike" cap="none" normalizeH="0" baseline="0" dirty="0" err="1" smtClean="0">
                <a:ln>
                  <a:noFill/>
                </a:ln>
                <a:solidFill>
                  <a:srgbClr val="111111"/>
                </a:solidFill>
                <a:effectLst/>
                <a:latin typeface="+mn-lt"/>
              </a:rPr>
              <a:t>Inc</a:t>
            </a:r>
            <a:r>
              <a:rPr kumimoji="0" lang="en-US" b="0" i="0" u="none" strike="noStrike" cap="none" normalizeH="0" baseline="0" dirty="0" smtClean="0">
                <a:ln>
                  <a:noFill/>
                </a:ln>
                <a:solidFill>
                  <a:srgbClr val="111111"/>
                </a:solidFill>
                <a:effectLst/>
                <a:latin typeface="+mn-lt"/>
              </a:rPr>
              <a:t> from 1996–04–12 till 2017–11–10. The goal is to train an ARIMA model with optimal parameters that will forecast the closing price of the stocks on the test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1111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solidFill>
                  <a:srgbClr val="111111"/>
                </a:solidFill>
                <a:latin typeface="+mn-lt"/>
              </a:rPr>
              <a:t>Dataset:</a:t>
            </a:r>
            <a:endParaRPr kumimoji="0" lang="en-US" b="1" i="0" u="none" strike="noStrike" cap="none" normalizeH="0" baseline="0" dirty="0" smtClean="0">
              <a:ln>
                <a:noFill/>
              </a:ln>
              <a:solidFill>
                <a:schemeClr val="tx1"/>
              </a:solidFill>
              <a:effectLst/>
              <a:latin typeface="+mn-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44" y="2505808"/>
            <a:ext cx="7596554" cy="4167554"/>
          </a:xfrm>
          <a:prstGeom prst="rect">
            <a:avLst/>
          </a:prstGeom>
        </p:spPr>
      </p:pic>
    </p:spTree>
    <p:extLst>
      <p:ext uri="{BB962C8B-B14F-4D97-AF65-F5344CB8AC3E}">
        <p14:creationId xmlns:p14="http://schemas.microsoft.com/office/powerpoint/2010/main" val="60256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898</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Calibri</vt:lpstr>
      <vt:lpstr>Calibri Light</vt:lpstr>
      <vt:lpstr>Office Theme</vt:lpstr>
      <vt:lpstr>A Project Presentation On VISUALISATION AND STOCK PRICE PREDICTION        Department of Computer Science &amp; Engineering Galgotias College of Engineering &amp; Technology, Greater Noida Dr. A.P.J. Abdul Kalam Technical University, Lucknow, Uttar Pradesh  </vt:lpstr>
      <vt:lpstr>Introduction</vt:lpstr>
      <vt:lpstr>PowerPoint Presentation</vt:lpstr>
      <vt:lpstr>Background</vt:lpstr>
      <vt:lpstr>problem statement</vt:lpstr>
      <vt:lpstr>Proposed work</vt:lpstr>
      <vt:lpstr>PowerPoint Presentation</vt:lpstr>
      <vt:lpstr>System design</vt:lpstr>
      <vt:lpstr>implementation</vt:lpstr>
      <vt:lpstr>Conclusion </vt:lpstr>
      <vt:lpstr>Future scope</vt:lpstr>
      <vt:lpstr>refrences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Amisha baghel</dc:creator>
  <cp:lastModifiedBy>Neelendra Singh</cp:lastModifiedBy>
  <cp:revision>24</cp:revision>
  <dcterms:created xsi:type="dcterms:W3CDTF">2021-10-06T16:12:38Z</dcterms:created>
  <dcterms:modified xsi:type="dcterms:W3CDTF">2021-10-22T09:16:35Z</dcterms:modified>
</cp:coreProperties>
</file>