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3.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4.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notesSlides/notesSlide5.xml" ContentType="application/vnd.openxmlformats-officedocument.presentationml.notesSlid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45"/>
  </p:notesMasterIdLst>
  <p:handoutMasterIdLst>
    <p:handoutMasterId r:id="rId46"/>
  </p:handoutMasterIdLst>
  <p:sldIdLst>
    <p:sldId id="257" r:id="rId5"/>
    <p:sldId id="389" r:id="rId6"/>
    <p:sldId id="384" r:id="rId7"/>
    <p:sldId id="419" r:id="rId8"/>
    <p:sldId id="421" r:id="rId9"/>
    <p:sldId id="422" r:id="rId10"/>
    <p:sldId id="423" r:id="rId11"/>
    <p:sldId id="424" r:id="rId12"/>
    <p:sldId id="413" r:id="rId13"/>
    <p:sldId id="416" r:id="rId14"/>
    <p:sldId id="317" r:id="rId15"/>
    <p:sldId id="392" r:id="rId16"/>
    <p:sldId id="414" r:id="rId17"/>
    <p:sldId id="393" r:id="rId18"/>
    <p:sldId id="415" r:id="rId19"/>
    <p:sldId id="394" r:id="rId20"/>
    <p:sldId id="395" r:id="rId21"/>
    <p:sldId id="418" r:id="rId22"/>
    <p:sldId id="402" r:id="rId23"/>
    <p:sldId id="410" r:id="rId24"/>
    <p:sldId id="270" r:id="rId25"/>
    <p:sldId id="396" r:id="rId26"/>
    <p:sldId id="417" r:id="rId27"/>
    <p:sldId id="398" r:id="rId28"/>
    <p:sldId id="397" r:id="rId29"/>
    <p:sldId id="399" r:id="rId30"/>
    <p:sldId id="412" r:id="rId31"/>
    <p:sldId id="400" r:id="rId32"/>
    <p:sldId id="409" r:id="rId33"/>
    <p:sldId id="281" r:id="rId34"/>
    <p:sldId id="407" r:id="rId35"/>
    <p:sldId id="401" r:id="rId36"/>
    <p:sldId id="403" r:id="rId37"/>
    <p:sldId id="404" r:id="rId38"/>
    <p:sldId id="405" r:id="rId39"/>
    <p:sldId id="406" r:id="rId40"/>
    <p:sldId id="411" r:id="rId41"/>
    <p:sldId id="408" r:id="rId42"/>
    <p:sldId id="321" r:id="rId43"/>
    <p:sldId id="39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82" d="100"/>
          <a:sy n="82" d="100"/>
        </p:scale>
        <p:origin x="72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embeddings/oleObject4.bin"/><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embeddings/oleObject5.bin"/><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8.xml"/><Relationship Id="rId1" Type="http://schemas.microsoft.com/office/2011/relationships/chartStyle" Target="style28.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embeddings/oleObject3.bin"/><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a:t>Revenue by Type (Yearly)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12"/>
          <c:order val="0"/>
          <c:tx>
            <c:strRef>
              <c:f>'Operating Budget 2021-Draft'!$O$2</c:f>
              <c:strCache>
                <c:ptCount val="1"/>
                <c:pt idx="0">
                  <c:v>Total</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6887-4226-81DA-0545C9BC1A03}"/>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6887-4226-81DA-0545C9BC1A03}"/>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6887-4226-81DA-0545C9BC1A03}"/>
              </c:ext>
            </c:extLst>
          </c:dPt>
          <c:dPt>
            <c:idx val="3"/>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7-6887-4226-81DA-0545C9BC1A03}"/>
              </c:ext>
            </c:extLst>
          </c:dPt>
          <c:dLbls>
            <c:dLbl>
              <c:idx val="2"/>
              <c:layout>
                <c:manualLayout>
                  <c:x val="8.4453478188757453E-2"/>
                  <c:y val="-5.3781903728710653E-3"/>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7144347248891734"/>
                      <c:h val="0.10752991269641407"/>
                    </c:manualLayout>
                  </c15:layout>
                </c:ext>
                <c:ext xmlns:c16="http://schemas.microsoft.com/office/drawing/2014/chart" uri="{C3380CC4-5D6E-409C-BE32-E72D297353CC}">
                  <c16:uniqueId val="{00000005-6887-4226-81DA-0545C9BC1A03}"/>
                </c:ext>
              </c:extLst>
            </c:dLbl>
            <c:dLbl>
              <c:idx val="3"/>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8367098508869092"/>
                      <c:h val="9.2634090964277355E-2"/>
                    </c:manualLayout>
                  </c15:layout>
                </c:ext>
                <c:ext xmlns:c16="http://schemas.microsoft.com/office/drawing/2014/chart" uri="{C3380CC4-5D6E-409C-BE32-E72D297353CC}">
                  <c16:uniqueId val="{00000007-6887-4226-81DA-0545C9BC1A0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('Operating Budget 2021-Draft'!$B$3:$B$5,'Operating Budget 2021-Draft'!$B$8)</c:f>
              <c:strCache>
                <c:ptCount val="4"/>
                <c:pt idx="0">
                  <c:v>Donations [Direct]</c:v>
                </c:pt>
                <c:pt idx="1">
                  <c:v>Donations [Web]</c:v>
                </c:pt>
                <c:pt idx="2">
                  <c:v>Grants</c:v>
                </c:pt>
                <c:pt idx="3">
                  <c:v>Financing Activities</c:v>
                </c:pt>
              </c:strCache>
              <c:extLst/>
            </c:strRef>
          </c:cat>
          <c:val>
            <c:numRef>
              <c:f>('Operating Budget 2021-Draft'!$O$3:$O$5,'Operating Budget 2021-Draft'!$O$8)</c:f>
              <c:numCache>
                <c:formatCode>_("$"* #,##0_);_("$"* \(#,##0\);_("$"* "-"??_);_(@_)</c:formatCode>
                <c:ptCount val="4"/>
                <c:pt idx="0">
                  <c:v>5000</c:v>
                </c:pt>
                <c:pt idx="1">
                  <c:v>5000</c:v>
                </c:pt>
                <c:pt idx="2">
                  <c:v>49999.999999999993</c:v>
                </c:pt>
                <c:pt idx="3">
                  <c:v>49999.999999999993</c:v>
                </c:pt>
              </c:numCache>
              <c:extLst/>
            </c:numRef>
          </c:val>
          <c:extLst>
            <c:ext xmlns:c16="http://schemas.microsoft.com/office/drawing/2014/chart" uri="{C3380CC4-5D6E-409C-BE32-E72D297353CC}">
              <c16:uniqueId val="{00000008-6887-4226-81DA-0545C9BC1A0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r>
              <a:rPr lang="en-US"/>
              <a:t>Expenses (</a:t>
            </a:r>
            <a:r>
              <a:rPr lang="en-US" sz="1400" b="0" i="0" u="none" strike="noStrike" baseline="0">
                <a:effectLst/>
              </a:rPr>
              <a:t>Yearly)</a:t>
            </a:r>
            <a:endParaRPr lang="en-US"/>
          </a:p>
        </c:rich>
      </c:tx>
      <c:overlay val="0"/>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'Operating Budget 2021-Draft'!$B$12</c:f>
              <c:strCache>
                <c:ptCount val="1"/>
                <c:pt idx="0">
                  <c:v>Expenses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'Operating Budget 2021-Draft'!$B$13:$B$32</c:f>
              <c:strCache>
                <c:ptCount val="20"/>
                <c:pt idx="0">
                  <c:v>Utilities - Water</c:v>
                </c:pt>
                <c:pt idx="1">
                  <c:v>Licenses &amp; Permits</c:v>
                </c:pt>
                <c:pt idx="2">
                  <c:v>Labor/Administration</c:v>
                </c:pt>
                <c:pt idx="3">
                  <c:v>Utilities - Sewer</c:v>
                </c:pt>
                <c:pt idx="4">
                  <c:v>Utilities - Trash</c:v>
                </c:pt>
                <c:pt idx="5">
                  <c:v>Utilities - Website Hosting</c:v>
                </c:pt>
                <c:pt idx="6">
                  <c:v>Utilities - Internet Access</c:v>
                </c:pt>
                <c:pt idx="7">
                  <c:v>Insurance</c:v>
                </c:pt>
                <c:pt idx="8">
                  <c:v>Utilities - Gas</c:v>
                </c:pt>
                <c:pt idx="9">
                  <c:v>Utilities - Telephone</c:v>
                </c:pt>
                <c:pt idx="10">
                  <c:v>Legal &amp; Professional Services [incl Marketing]</c:v>
                </c:pt>
                <c:pt idx="11">
                  <c:v>Cleaning &amp; Maintenance</c:v>
                </c:pt>
                <c:pt idx="12">
                  <c:v>Repairs</c:v>
                </c:pt>
                <c:pt idx="13">
                  <c:v>Utilities - Electric</c:v>
                </c:pt>
                <c:pt idx="14">
                  <c:v>Other/Misc</c:v>
                </c:pt>
                <c:pt idx="15">
                  <c:v>Financing Activities - Interest Expense</c:v>
                </c:pt>
                <c:pt idx="16">
                  <c:v>Transportation</c:v>
                </c:pt>
                <c:pt idx="17">
                  <c:v>Stipend/Payroll</c:v>
                </c:pt>
                <c:pt idx="18">
                  <c:v>Supplies - [Materials /Food/snacks/etc.]</c:v>
                </c:pt>
                <c:pt idx="19">
                  <c:v>Rent</c:v>
                </c:pt>
              </c:strCache>
            </c:strRef>
          </c:cat>
          <c:val>
            <c:numRef>
              <c:f>'Operating Budget 2021-Draft'!$O$13:$O$32</c:f>
              <c:numCache>
                <c:formatCode>_("$"* #,##0_);_("$"* \(#,##0\);_("$"* "-"??_);_(@_)</c:formatCode>
                <c:ptCount val="20"/>
                <c:pt idx="0">
                  <c:v>0</c:v>
                </c:pt>
                <c:pt idx="1">
                  <c:v>240</c:v>
                </c:pt>
                <c:pt idx="2">
                  <c:v>240</c:v>
                </c:pt>
                <c:pt idx="3">
                  <c:v>240</c:v>
                </c:pt>
                <c:pt idx="4">
                  <c:v>240</c:v>
                </c:pt>
                <c:pt idx="5">
                  <c:v>240</c:v>
                </c:pt>
                <c:pt idx="6">
                  <c:v>240</c:v>
                </c:pt>
                <c:pt idx="7">
                  <c:v>600</c:v>
                </c:pt>
                <c:pt idx="8">
                  <c:v>900</c:v>
                </c:pt>
                <c:pt idx="9">
                  <c:v>900</c:v>
                </c:pt>
                <c:pt idx="10">
                  <c:v>1200</c:v>
                </c:pt>
                <c:pt idx="11">
                  <c:v>1200</c:v>
                </c:pt>
                <c:pt idx="12">
                  <c:v>1200</c:v>
                </c:pt>
                <c:pt idx="13">
                  <c:v>1200</c:v>
                </c:pt>
                <c:pt idx="14">
                  <c:v>1200</c:v>
                </c:pt>
                <c:pt idx="15">
                  <c:v>2000.0000000000007</c:v>
                </c:pt>
                <c:pt idx="16">
                  <c:v>3600</c:v>
                </c:pt>
                <c:pt idx="17">
                  <c:v>4800</c:v>
                </c:pt>
                <c:pt idx="18">
                  <c:v>6000</c:v>
                </c:pt>
                <c:pt idx="19">
                  <c:v>12000</c:v>
                </c:pt>
              </c:numCache>
            </c:numRef>
          </c:val>
          <c:extLst>
            <c:ext xmlns:c16="http://schemas.microsoft.com/office/drawing/2014/chart" uri="{C3380CC4-5D6E-409C-BE32-E72D297353CC}">
              <c16:uniqueId val="{00000000-FFB8-4987-9518-C0ED261A4C07}"/>
            </c:ext>
          </c:extLst>
        </c:ser>
        <c:dLbls>
          <c:showLegendKey val="0"/>
          <c:showVal val="1"/>
          <c:showCatName val="0"/>
          <c:showSerName val="0"/>
          <c:showPercent val="0"/>
          <c:showBubbleSize val="0"/>
        </c:dLbls>
        <c:gapWidth val="50"/>
        <c:axId val="1143596352"/>
        <c:axId val="1143597008"/>
        <c:extLst>
          <c:ext xmlns:c15="http://schemas.microsoft.com/office/drawing/2012/chart" uri="{02D57815-91ED-43cb-92C2-25804820EDAC}">
            <c15:filteredBarSeries>
              <c15:ser>
                <c:idx val="1"/>
                <c:order val="1"/>
                <c:tx>
                  <c:strRef>
                    <c:extLst>
                      <c:ext uri="{02D57815-91ED-43cb-92C2-25804820EDAC}">
                        <c15:formulaRef>
                          <c15:sqref>'Operating Budget 2021-Draft'!$D$12</c15:sqref>
                        </c15:formulaRef>
                      </c:ext>
                    </c:extLst>
                    <c:strCache>
                      <c:ptCount val="1"/>
                      <c:pt idx="0">
                        <c:v>Month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'Operating Budget 2021-Draft'!$B$13:$B$32</c15:sqref>
                        </c15:formulaRef>
                      </c:ext>
                    </c:extLst>
                    <c:strCache>
                      <c:ptCount val="20"/>
                      <c:pt idx="0">
                        <c:v>Utilities - Water</c:v>
                      </c:pt>
                      <c:pt idx="1">
                        <c:v>Licenses &amp; Permits</c:v>
                      </c:pt>
                      <c:pt idx="2">
                        <c:v>Labor/Administration</c:v>
                      </c:pt>
                      <c:pt idx="3">
                        <c:v>Utilities - Sewer</c:v>
                      </c:pt>
                      <c:pt idx="4">
                        <c:v>Utilities - Trash</c:v>
                      </c:pt>
                      <c:pt idx="5">
                        <c:v>Utilities - Website Hosting</c:v>
                      </c:pt>
                      <c:pt idx="6">
                        <c:v>Utilities - Internet Access</c:v>
                      </c:pt>
                      <c:pt idx="7">
                        <c:v>Insurance</c:v>
                      </c:pt>
                      <c:pt idx="8">
                        <c:v>Utilities - Gas</c:v>
                      </c:pt>
                      <c:pt idx="9">
                        <c:v>Utilities - Telephone</c:v>
                      </c:pt>
                      <c:pt idx="10">
                        <c:v>Legal &amp; Professional Services [incl Marketing]</c:v>
                      </c:pt>
                      <c:pt idx="11">
                        <c:v>Cleaning &amp; Maintenance</c:v>
                      </c:pt>
                      <c:pt idx="12">
                        <c:v>Repairs</c:v>
                      </c:pt>
                      <c:pt idx="13">
                        <c:v>Utilities - Electric</c:v>
                      </c:pt>
                      <c:pt idx="14">
                        <c:v>Other/Misc</c:v>
                      </c:pt>
                      <c:pt idx="15">
                        <c:v>Financing Activities - Interest Expense</c:v>
                      </c:pt>
                      <c:pt idx="16">
                        <c:v>Transportation</c:v>
                      </c:pt>
                      <c:pt idx="17">
                        <c:v>Stipend/Payroll</c:v>
                      </c:pt>
                      <c:pt idx="18">
                        <c:v>Supplies - [Materials /Food/snacks/etc.]</c:v>
                      </c:pt>
                      <c:pt idx="19">
                        <c:v>Rent</c:v>
                      </c:pt>
                    </c:strCache>
                  </c:strRef>
                </c:cat>
                <c:val>
                  <c:numRef>
                    <c:extLst>
                      <c:ext uri="{02D57815-91ED-43cb-92C2-25804820EDAC}">
                        <c15:formulaRef>
                          <c15:sqref>'Operating Budget 2021-Draft'!$D$13:$D$32</c15:sqref>
                        </c15:formulaRef>
                      </c:ext>
                    </c:extLst>
                    <c:numCache>
                      <c:formatCode>_("$"* #,##0_);_("$"* \(#,##0\);_("$"* "-"??_);_(@_)</c:formatCode>
                      <c:ptCount val="20"/>
                      <c:pt idx="0">
                        <c:v>0</c:v>
                      </c:pt>
                      <c:pt idx="1">
                        <c:v>20</c:v>
                      </c:pt>
                      <c:pt idx="2">
                        <c:v>20</c:v>
                      </c:pt>
                      <c:pt idx="3">
                        <c:v>20</c:v>
                      </c:pt>
                      <c:pt idx="4">
                        <c:v>20</c:v>
                      </c:pt>
                      <c:pt idx="5">
                        <c:v>20</c:v>
                      </c:pt>
                      <c:pt idx="6">
                        <c:v>20</c:v>
                      </c:pt>
                      <c:pt idx="7">
                        <c:v>50</c:v>
                      </c:pt>
                      <c:pt idx="8">
                        <c:v>75</c:v>
                      </c:pt>
                      <c:pt idx="9">
                        <c:v>75</c:v>
                      </c:pt>
                      <c:pt idx="10">
                        <c:v>100</c:v>
                      </c:pt>
                      <c:pt idx="11">
                        <c:v>100</c:v>
                      </c:pt>
                      <c:pt idx="12">
                        <c:v>100</c:v>
                      </c:pt>
                      <c:pt idx="13">
                        <c:v>100</c:v>
                      </c:pt>
                      <c:pt idx="14">
                        <c:v>100</c:v>
                      </c:pt>
                      <c:pt idx="15">
                        <c:v>166.66666666666669</c:v>
                      </c:pt>
                      <c:pt idx="16">
                        <c:v>300</c:v>
                      </c:pt>
                      <c:pt idx="17">
                        <c:v>400</c:v>
                      </c:pt>
                      <c:pt idx="18">
                        <c:v>500</c:v>
                      </c:pt>
                      <c:pt idx="19">
                        <c:v>1000</c:v>
                      </c:pt>
                    </c:numCache>
                  </c:numRef>
                </c:val>
                <c:extLst>
                  <c:ext xmlns:c16="http://schemas.microsoft.com/office/drawing/2014/chart" uri="{C3380CC4-5D6E-409C-BE32-E72D297353CC}">
                    <c16:uniqueId val="{00000001-FFB8-4987-9518-C0ED261A4C07}"/>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'Operating Budget 2021-Draft'!$E$12</c15:sqref>
                        </c15:formulaRef>
                      </c:ext>
                    </c:extLst>
                    <c:strCache>
                      <c:ptCount val="1"/>
                      <c:pt idx="0">
                        <c:v>Month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'Operating Budget 2021-Draft'!$B$13:$B$32</c15:sqref>
                        </c15:formulaRef>
                      </c:ext>
                    </c:extLst>
                    <c:strCache>
                      <c:ptCount val="20"/>
                      <c:pt idx="0">
                        <c:v>Utilities - Water</c:v>
                      </c:pt>
                      <c:pt idx="1">
                        <c:v>Licenses &amp; Permits</c:v>
                      </c:pt>
                      <c:pt idx="2">
                        <c:v>Labor/Administration</c:v>
                      </c:pt>
                      <c:pt idx="3">
                        <c:v>Utilities - Sewer</c:v>
                      </c:pt>
                      <c:pt idx="4">
                        <c:v>Utilities - Trash</c:v>
                      </c:pt>
                      <c:pt idx="5">
                        <c:v>Utilities - Website Hosting</c:v>
                      </c:pt>
                      <c:pt idx="6">
                        <c:v>Utilities - Internet Access</c:v>
                      </c:pt>
                      <c:pt idx="7">
                        <c:v>Insurance</c:v>
                      </c:pt>
                      <c:pt idx="8">
                        <c:v>Utilities - Gas</c:v>
                      </c:pt>
                      <c:pt idx="9">
                        <c:v>Utilities - Telephone</c:v>
                      </c:pt>
                      <c:pt idx="10">
                        <c:v>Legal &amp; Professional Services [incl Marketing]</c:v>
                      </c:pt>
                      <c:pt idx="11">
                        <c:v>Cleaning &amp; Maintenance</c:v>
                      </c:pt>
                      <c:pt idx="12">
                        <c:v>Repairs</c:v>
                      </c:pt>
                      <c:pt idx="13">
                        <c:v>Utilities - Electric</c:v>
                      </c:pt>
                      <c:pt idx="14">
                        <c:v>Other/Misc</c:v>
                      </c:pt>
                      <c:pt idx="15">
                        <c:v>Financing Activities - Interest Expense</c:v>
                      </c:pt>
                      <c:pt idx="16">
                        <c:v>Transportation</c:v>
                      </c:pt>
                      <c:pt idx="17">
                        <c:v>Stipend/Payroll</c:v>
                      </c:pt>
                      <c:pt idx="18">
                        <c:v>Supplies - [Materials /Food/snacks/etc.]</c:v>
                      </c:pt>
                      <c:pt idx="19">
                        <c:v>Rent</c:v>
                      </c:pt>
                    </c:strCache>
                  </c:strRef>
                </c:cat>
                <c:val>
                  <c:numRef>
                    <c:extLst xmlns:c15="http://schemas.microsoft.com/office/drawing/2012/chart">
                      <c:ext xmlns:c15="http://schemas.microsoft.com/office/drawing/2012/chart" uri="{02D57815-91ED-43cb-92C2-25804820EDAC}">
                        <c15:formulaRef>
                          <c15:sqref>'Operating Budget 2021-Draft'!$E$13:$E$32</c15:sqref>
                        </c15:formulaRef>
                      </c:ext>
                    </c:extLst>
                    <c:numCache>
                      <c:formatCode>_("$"* #,##0_);_("$"* \(#,##0\);_("$"* "-"??_);_(@_)</c:formatCode>
                      <c:ptCount val="20"/>
                      <c:pt idx="0">
                        <c:v>0</c:v>
                      </c:pt>
                      <c:pt idx="1">
                        <c:v>20</c:v>
                      </c:pt>
                      <c:pt idx="2">
                        <c:v>20</c:v>
                      </c:pt>
                      <c:pt idx="3">
                        <c:v>20</c:v>
                      </c:pt>
                      <c:pt idx="4">
                        <c:v>20</c:v>
                      </c:pt>
                      <c:pt idx="5">
                        <c:v>20</c:v>
                      </c:pt>
                      <c:pt idx="6">
                        <c:v>20</c:v>
                      </c:pt>
                      <c:pt idx="7">
                        <c:v>50</c:v>
                      </c:pt>
                      <c:pt idx="8">
                        <c:v>75</c:v>
                      </c:pt>
                      <c:pt idx="9">
                        <c:v>75</c:v>
                      </c:pt>
                      <c:pt idx="10">
                        <c:v>100</c:v>
                      </c:pt>
                      <c:pt idx="11">
                        <c:v>100</c:v>
                      </c:pt>
                      <c:pt idx="12">
                        <c:v>100</c:v>
                      </c:pt>
                      <c:pt idx="13">
                        <c:v>100</c:v>
                      </c:pt>
                      <c:pt idx="14">
                        <c:v>100</c:v>
                      </c:pt>
                      <c:pt idx="15">
                        <c:v>166.66666666666669</c:v>
                      </c:pt>
                      <c:pt idx="16">
                        <c:v>300</c:v>
                      </c:pt>
                      <c:pt idx="17">
                        <c:v>400</c:v>
                      </c:pt>
                      <c:pt idx="18">
                        <c:v>500</c:v>
                      </c:pt>
                      <c:pt idx="19">
                        <c:v>1000</c:v>
                      </c:pt>
                    </c:numCache>
                  </c:numRef>
                </c:val>
                <c:extLst xmlns:c15="http://schemas.microsoft.com/office/drawing/2012/chart">
                  <c:ext xmlns:c16="http://schemas.microsoft.com/office/drawing/2014/chart" uri="{C3380CC4-5D6E-409C-BE32-E72D297353CC}">
                    <c16:uniqueId val="{00000002-FFB8-4987-9518-C0ED261A4C07}"/>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'Operating Budget 2021-Draft'!$F$12</c15:sqref>
                        </c15:formulaRef>
                      </c:ext>
                    </c:extLst>
                    <c:strCache>
                      <c:ptCount val="1"/>
                      <c:pt idx="0">
                        <c:v>Month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'Operating Budget 2021-Draft'!$B$13:$B$32</c15:sqref>
                        </c15:formulaRef>
                      </c:ext>
                    </c:extLst>
                    <c:strCache>
                      <c:ptCount val="20"/>
                      <c:pt idx="0">
                        <c:v>Utilities - Water</c:v>
                      </c:pt>
                      <c:pt idx="1">
                        <c:v>Licenses &amp; Permits</c:v>
                      </c:pt>
                      <c:pt idx="2">
                        <c:v>Labor/Administration</c:v>
                      </c:pt>
                      <c:pt idx="3">
                        <c:v>Utilities - Sewer</c:v>
                      </c:pt>
                      <c:pt idx="4">
                        <c:v>Utilities - Trash</c:v>
                      </c:pt>
                      <c:pt idx="5">
                        <c:v>Utilities - Website Hosting</c:v>
                      </c:pt>
                      <c:pt idx="6">
                        <c:v>Utilities - Internet Access</c:v>
                      </c:pt>
                      <c:pt idx="7">
                        <c:v>Insurance</c:v>
                      </c:pt>
                      <c:pt idx="8">
                        <c:v>Utilities - Gas</c:v>
                      </c:pt>
                      <c:pt idx="9">
                        <c:v>Utilities - Telephone</c:v>
                      </c:pt>
                      <c:pt idx="10">
                        <c:v>Legal &amp; Professional Services [incl Marketing]</c:v>
                      </c:pt>
                      <c:pt idx="11">
                        <c:v>Cleaning &amp; Maintenance</c:v>
                      </c:pt>
                      <c:pt idx="12">
                        <c:v>Repairs</c:v>
                      </c:pt>
                      <c:pt idx="13">
                        <c:v>Utilities - Electric</c:v>
                      </c:pt>
                      <c:pt idx="14">
                        <c:v>Other/Misc</c:v>
                      </c:pt>
                      <c:pt idx="15">
                        <c:v>Financing Activities - Interest Expense</c:v>
                      </c:pt>
                      <c:pt idx="16">
                        <c:v>Transportation</c:v>
                      </c:pt>
                      <c:pt idx="17">
                        <c:v>Stipend/Payroll</c:v>
                      </c:pt>
                      <c:pt idx="18">
                        <c:v>Supplies - [Materials /Food/snacks/etc.]</c:v>
                      </c:pt>
                      <c:pt idx="19">
                        <c:v>Rent</c:v>
                      </c:pt>
                    </c:strCache>
                  </c:strRef>
                </c:cat>
                <c:val>
                  <c:numRef>
                    <c:extLst xmlns:c15="http://schemas.microsoft.com/office/drawing/2012/chart">
                      <c:ext xmlns:c15="http://schemas.microsoft.com/office/drawing/2012/chart" uri="{02D57815-91ED-43cb-92C2-25804820EDAC}">
                        <c15:formulaRef>
                          <c15:sqref>'Operating Budget 2021-Draft'!$F$13:$F$32</c15:sqref>
                        </c15:formulaRef>
                      </c:ext>
                    </c:extLst>
                    <c:numCache>
                      <c:formatCode>_("$"* #,##0_);_("$"* \(#,##0\);_("$"* "-"??_);_(@_)</c:formatCode>
                      <c:ptCount val="20"/>
                      <c:pt idx="0">
                        <c:v>0</c:v>
                      </c:pt>
                      <c:pt idx="1">
                        <c:v>20</c:v>
                      </c:pt>
                      <c:pt idx="2">
                        <c:v>20</c:v>
                      </c:pt>
                      <c:pt idx="3">
                        <c:v>20</c:v>
                      </c:pt>
                      <c:pt idx="4">
                        <c:v>20</c:v>
                      </c:pt>
                      <c:pt idx="5">
                        <c:v>20</c:v>
                      </c:pt>
                      <c:pt idx="6">
                        <c:v>20</c:v>
                      </c:pt>
                      <c:pt idx="7">
                        <c:v>50</c:v>
                      </c:pt>
                      <c:pt idx="8">
                        <c:v>75</c:v>
                      </c:pt>
                      <c:pt idx="9">
                        <c:v>75</c:v>
                      </c:pt>
                      <c:pt idx="10">
                        <c:v>100</c:v>
                      </c:pt>
                      <c:pt idx="11">
                        <c:v>100</c:v>
                      </c:pt>
                      <c:pt idx="12">
                        <c:v>100</c:v>
                      </c:pt>
                      <c:pt idx="13">
                        <c:v>100</c:v>
                      </c:pt>
                      <c:pt idx="14">
                        <c:v>100</c:v>
                      </c:pt>
                      <c:pt idx="15">
                        <c:v>166.66666666666669</c:v>
                      </c:pt>
                      <c:pt idx="16">
                        <c:v>300</c:v>
                      </c:pt>
                      <c:pt idx="17">
                        <c:v>400</c:v>
                      </c:pt>
                      <c:pt idx="18">
                        <c:v>500</c:v>
                      </c:pt>
                      <c:pt idx="19">
                        <c:v>1000</c:v>
                      </c:pt>
                    </c:numCache>
                  </c:numRef>
                </c:val>
                <c:extLst xmlns:c15="http://schemas.microsoft.com/office/drawing/2012/chart">
                  <c:ext xmlns:c16="http://schemas.microsoft.com/office/drawing/2014/chart" uri="{C3380CC4-5D6E-409C-BE32-E72D297353CC}">
                    <c16:uniqueId val="{00000003-FFB8-4987-9518-C0ED261A4C07}"/>
                  </c:ext>
                </c:extLst>
              </c15:ser>
            </c15:filteredBarSeries>
            <c15:filteredBarSeries>
              <c15:ser>
                <c:idx val="4"/>
                <c:order val="4"/>
                <c:tx>
                  <c:strRef>
                    <c:extLst xmlns:c15="http://schemas.microsoft.com/office/drawing/2012/chart">
                      <c:ext xmlns:c15="http://schemas.microsoft.com/office/drawing/2012/chart" uri="{02D57815-91ED-43cb-92C2-25804820EDAC}">
                        <c15:formulaRef>
                          <c15:sqref>'Operating Budget 2021-Draft'!$G$12</c15:sqref>
                        </c15:formulaRef>
                      </c:ext>
                    </c:extLst>
                    <c:strCache>
                      <c:ptCount val="1"/>
                      <c:pt idx="0">
                        <c:v>Month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'Operating Budget 2021-Draft'!$B$13:$B$32</c15:sqref>
                        </c15:formulaRef>
                      </c:ext>
                    </c:extLst>
                    <c:strCache>
                      <c:ptCount val="20"/>
                      <c:pt idx="0">
                        <c:v>Utilities - Water</c:v>
                      </c:pt>
                      <c:pt idx="1">
                        <c:v>Licenses &amp; Permits</c:v>
                      </c:pt>
                      <c:pt idx="2">
                        <c:v>Labor/Administration</c:v>
                      </c:pt>
                      <c:pt idx="3">
                        <c:v>Utilities - Sewer</c:v>
                      </c:pt>
                      <c:pt idx="4">
                        <c:v>Utilities - Trash</c:v>
                      </c:pt>
                      <c:pt idx="5">
                        <c:v>Utilities - Website Hosting</c:v>
                      </c:pt>
                      <c:pt idx="6">
                        <c:v>Utilities - Internet Access</c:v>
                      </c:pt>
                      <c:pt idx="7">
                        <c:v>Insurance</c:v>
                      </c:pt>
                      <c:pt idx="8">
                        <c:v>Utilities - Gas</c:v>
                      </c:pt>
                      <c:pt idx="9">
                        <c:v>Utilities - Telephone</c:v>
                      </c:pt>
                      <c:pt idx="10">
                        <c:v>Legal &amp; Professional Services [incl Marketing]</c:v>
                      </c:pt>
                      <c:pt idx="11">
                        <c:v>Cleaning &amp; Maintenance</c:v>
                      </c:pt>
                      <c:pt idx="12">
                        <c:v>Repairs</c:v>
                      </c:pt>
                      <c:pt idx="13">
                        <c:v>Utilities - Electric</c:v>
                      </c:pt>
                      <c:pt idx="14">
                        <c:v>Other/Misc</c:v>
                      </c:pt>
                      <c:pt idx="15">
                        <c:v>Financing Activities - Interest Expense</c:v>
                      </c:pt>
                      <c:pt idx="16">
                        <c:v>Transportation</c:v>
                      </c:pt>
                      <c:pt idx="17">
                        <c:v>Stipend/Payroll</c:v>
                      </c:pt>
                      <c:pt idx="18">
                        <c:v>Supplies - [Materials /Food/snacks/etc.]</c:v>
                      </c:pt>
                      <c:pt idx="19">
                        <c:v>Rent</c:v>
                      </c:pt>
                    </c:strCache>
                  </c:strRef>
                </c:cat>
                <c:val>
                  <c:numRef>
                    <c:extLst xmlns:c15="http://schemas.microsoft.com/office/drawing/2012/chart">
                      <c:ext xmlns:c15="http://schemas.microsoft.com/office/drawing/2012/chart" uri="{02D57815-91ED-43cb-92C2-25804820EDAC}">
                        <c15:formulaRef>
                          <c15:sqref>'Operating Budget 2021-Draft'!$G$13:$G$32</c15:sqref>
                        </c15:formulaRef>
                      </c:ext>
                    </c:extLst>
                    <c:numCache>
                      <c:formatCode>_("$"* #,##0_);_("$"* \(#,##0\);_("$"* "-"??_);_(@_)</c:formatCode>
                      <c:ptCount val="20"/>
                      <c:pt idx="0">
                        <c:v>0</c:v>
                      </c:pt>
                      <c:pt idx="1">
                        <c:v>20</c:v>
                      </c:pt>
                      <c:pt idx="2">
                        <c:v>20</c:v>
                      </c:pt>
                      <c:pt idx="3">
                        <c:v>20</c:v>
                      </c:pt>
                      <c:pt idx="4">
                        <c:v>20</c:v>
                      </c:pt>
                      <c:pt idx="5">
                        <c:v>20</c:v>
                      </c:pt>
                      <c:pt idx="6">
                        <c:v>20</c:v>
                      </c:pt>
                      <c:pt idx="7">
                        <c:v>50</c:v>
                      </c:pt>
                      <c:pt idx="8">
                        <c:v>75</c:v>
                      </c:pt>
                      <c:pt idx="9">
                        <c:v>75</c:v>
                      </c:pt>
                      <c:pt idx="10">
                        <c:v>100</c:v>
                      </c:pt>
                      <c:pt idx="11">
                        <c:v>100</c:v>
                      </c:pt>
                      <c:pt idx="12">
                        <c:v>100</c:v>
                      </c:pt>
                      <c:pt idx="13">
                        <c:v>100</c:v>
                      </c:pt>
                      <c:pt idx="14">
                        <c:v>100</c:v>
                      </c:pt>
                      <c:pt idx="15">
                        <c:v>166.66666666666669</c:v>
                      </c:pt>
                      <c:pt idx="16">
                        <c:v>300</c:v>
                      </c:pt>
                      <c:pt idx="17">
                        <c:v>400</c:v>
                      </c:pt>
                      <c:pt idx="18">
                        <c:v>500</c:v>
                      </c:pt>
                      <c:pt idx="19">
                        <c:v>1000</c:v>
                      </c:pt>
                    </c:numCache>
                  </c:numRef>
                </c:val>
                <c:extLst xmlns:c15="http://schemas.microsoft.com/office/drawing/2012/chart">
                  <c:ext xmlns:c16="http://schemas.microsoft.com/office/drawing/2014/chart" uri="{C3380CC4-5D6E-409C-BE32-E72D297353CC}">
                    <c16:uniqueId val="{00000004-FFB8-4987-9518-C0ED261A4C07}"/>
                  </c:ext>
                </c:extLst>
              </c15:ser>
            </c15:filteredBarSeries>
            <c15:filteredBarSeries>
              <c15:ser>
                <c:idx val="5"/>
                <c:order val="5"/>
                <c:tx>
                  <c:strRef>
                    <c:extLst xmlns:c15="http://schemas.microsoft.com/office/drawing/2012/chart">
                      <c:ext xmlns:c15="http://schemas.microsoft.com/office/drawing/2012/chart" uri="{02D57815-91ED-43cb-92C2-25804820EDAC}">
                        <c15:formulaRef>
                          <c15:sqref>'Operating Budget 2021-Draft'!$H$12</c15:sqref>
                        </c15:formulaRef>
                      </c:ext>
                    </c:extLst>
                    <c:strCache>
                      <c:ptCount val="1"/>
                      <c:pt idx="0">
                        <c:v>Month 6</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'Operating Budget 2021-Draft'!$B$13:$B$32</c15:sqref>
                        </c15:formulaRef>
                      </c:ext>
                    </c:extLst>
                    <c:strCache>
                      <c:ptCount val="20"/>
                      <c:pt idx="0">
                        <c:v>Utilities - Water</c:v>
                      </c:pt>
                      <c:pt idx="1">
                        <c:v>Licenses &amp; Permits</c:v>
                      </c:pt>
                      <c:pt idx="2">
                        <c:v>Labor/Administration</c:v>
                      </c:pt>
                      <c:pt idx="3">
                        <c:v>Utilities - Sewer</c:v>
                      </c:pt>
                      <c:pt idx="4">
                        <c:v>Utilities - Trash</c:v>
                      </c:pt>
                      <c:pt idx="5">
                        <c:v>Utilities - Website Hosting</c:v>
                      </c:pt>
                      <c:pt idx="6">
                        <c:v>Utilities - Internet Access</c:v>
                      </c:pt>
                      <c:pt idx="7">
                        <c:v>Insurance</c:v>
                      </c:pt>
                      <c:pt idx="8">
                        <c:v>Utilities - Gas</c:v>
                      </c:pt>
                      <c:pt idx="9">
                        <c:v>Utilities - Telephone</c:v>
                      </c:pt>
                      <c:pt idx="10">
                        <c:v>Legal &amp; Professional Services [incl Marketing]</c:v>
                      </c:pt>
                      <c:pt idx="11">
                        <c:v>Cleaning &amp; Maintenance</c:v>
                      </c:pt>
                      <c:pt idx="12">
                        <c:v>Repairs</c:v>
                      </c:pt>
                      <c:pt idx="13">
                        <c:v>Utilities - Electric</c:v>
                      </c:pt>
                      <c:pt idx="14">
                        <c:v>Other/Misc</c:v>
                      </c:pt>
                      <c:pt idx="15">
                        <c:v>Financing Activities - Interest Expense</c:v>
                      </c:pt>
                      <c:pt idx="16">
                        <c:v>Transportation</c:v>
                      </c:pt>
                      <c:pt idx="17">
                        <c:v>Stipend/Payroll</c:v>
                      </c:pt>
                      <c:pt idx="18">
                        <c:v>Supplies - [Materials /Food/snacks/etc.]</c:v>
                      </c:pt>
                      <c:pt idx="19">
                        <c:v>Rent</c:v>
                      </c:pt>
                    </c:strCache>
                  </c:strRef>
                </c:cat>
                <c:val>
                  <c:numRef>
                    <c:extLst xmlns:c15="http://schemas.microsoft.com/office/drawing/2012/chart">
                      <c:ext xmlns:c15="http://schemas.microsoft.com/office/drawing/2012/chart" uri="{02D57815-91ED-43cb-92C2-25804820EDAC}">
                        <c15:formulaRef>
                          <c15:sqref>'Operating Budget 2021-Draft'!$H$13:$H$32</c15:sqref>
                        </c15:formulaRef>
                      </c:ext>
                    </c:extLst>
                    <c:numCache>
                      <c:formatCode>_("$"* #,##0_);_("$"* \(#,##0\);_("$"* "-"??_);_(@_)</c:formatCode>
                      <c:ptCount val="20"/>
                      <c:pt idx="0">
                        <c:v>0</c:v>
                      </c:pt>
                      <c:pt idx="1">
                        <c:v>20</c:v>
                      </c:pt>
                      <c:pt idx="2">
                        <c:v>20</c:v>
                      </c:pt>
                      <c:pt idx="3">
                        <c:v>20</c:v>
                      </c:pt>
                      <c:pt idx="4">
                        <c:v>20</c:v>
                      </c:pt>
                      <c:pt idx="5">
                        <c:v>20</c:v>
                      </c:pt>
                      <c:pt idx="6">
                        <c:v>20</c:v>
                      </c:pt>
                      <c:pt idx="7">
                        <c:v>50</c:v>
                      </c:pt>
                      <c:pt idx="8">
                        <c:v>75</c:v>
                      </c:pt>
                      <c:pt idx="9">
                        <c:v>75</c:v>
                      </c:pt>
                      <c:pt idx="10">
                        <c:v>100</c:v>
                      </c:pt>
                      <c:pt idx="11">
                        <c:v>100</c:v>
                      </c:pt>
                      <c:pt idx="12">
                        <c:v>100</c:v>
                      </c:pt>
                      <c:pt idx="13">
                        <c:v>100</c:v>
                      </c:pt>
                      <c:pt idx="14">
                        <c:v>100</c:v>
                      </c:pt>
                      <c:pt idx="15">
                        <c:v>166.66666666666669</c:v>
                      </c:pt>
                      <c:pt idx="16">
                        <c:v>300</c:v>
                      </c:pt>
                      <c:pt idx="17">
                        <c:v>400</c:v>
                      </c:pt>
                      <c:pt idx="18">
                        <c:v>500</c:v>
                      </c:pt>
                      <c:pt idx="19">
                        <c:v>1000</c:v>
                      </c:pt>
                    </c:numCache>
                  </c:numRef>
                </c:val>
                <c:extLst xmlns:c15="http://schemas.microsoft.com/office/drawing/2012/chart">
                  <c:ext xmlns:c16="http://schemas.microsoft.com/office/drawing/2014/chart" uri="{C3380CC4-5D6E-409C-BE32-E72D297353CC}">
                    <c16:uniqueId val="{00000005-FFB8-4987-9518-C0ED261A4C07}"/>
                  </c:ext>
                </c:extLst>
              </c15:ser>
            </c15:filteredBarSeries>
            <c15:filteredBarSeries>
              <c15:ser>
                <c:idx val="6"/>
                <c:order val="6"/>
                <c:tx>
                  <c:strRef>
                    <c:extLst xmlns:c15="http://schemas.microsoft.com/office/drawing/2012/chart">
                      <c:ext xmlns:c15="http://schemas.microsoft.com/office/drawing/2012/chart" uri="{02D57815-91ED-43cb-92C2-25804820EDAC}">
                        <c15:formulaRef>
                          <c15:sqref>'Operating Budget 2021-Draft'!$I$12</c15:sqref>
                        </c15:formulaRef>
                      </c:ext>
                    </c:extLst>
                    <c:strCache>
                      <c:ptCount val="1"/>
                      <c:pt idx="0">
                        <c:v>Month 7</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'Operating Budget 2021-Draft'!$B$13:$B$32</c15:sqref>
                        </c15:formulaRef>
                      </c:ext>
                    </c:extLst>
                    <c:strCache>
                      <c:ptCount val="20"/>
                      <c:pt idx="0">
                        <c:v>Utilities - Water</c:v>
                      </c:pt>
                      <c:pt idx="1">
                        <c:v>Licenses &amp; Permits</c:v>
                      </c:pt>
                      <c:pt idx="2">
                        <c:v>Labor/Administration</c:v>
                      </c:pt>
                      <c:pt idx="3">
                        <c:v>Utilities - Sewer</c:v>
                      </c:pt>
                      <c:pt idx="4">
                        <c:v>Utilities - Trash</c:v>
                      </c:pt>
                      <c:pt idx="5">
                        <c:v>Utilities - Website Hosting</c:v>
                      </c:pt>
                      <c:pt idx="6">
                        <c:v>Utilities - Internet Access</c:v>
                      </c:pt>
                      <c:pt idx="7">
                        <c:v>Insurance</c:v>
                      </c:pt>
                      <c:pt idx="8">
                        <c:v>Utilities - Gas</c:v>
                      </c:pt>
                      <c:pt idx="9">
                        <c:v>Utilities - Telephone</c:v>
                      </c:pt>
                      <c:pt idx="10">
                        <c:v>Legal &amp; Professional Services [incl Marketing]</c:v>
                      </c:pt>
                      <c:pt idx="11">
                        <c:v>Cleaning &amp; Maintenance</c:v>
                      </c:pt>
                      <c:pt idx="12">
                        <c:v>Repairs</c:v>
                      </c:pt>
                      <c:pt idx="13">
                        <c:v>Utilities - Electric</c:v>
                      </c:pt>
                      <c:pt idx="14">
                        <c:v>Other/Misc</c:v>
                      </c:pt>
                      <c:pt idx="15">
                        <c:v>Financing Activities - Interest Expense</c:v>
                      </c:pt>
                      <c:pt idx="16">
                        <c:v>Transportation</c:v>
                      </c:pt>
                      <c:pt idx="17">
                        <c:v>Stipend/Payroll</c:v>
                      </c:pt>
                      <c:pt idx="18">
                        <c:v>Supplies - [Materials /Food/snacks/etc.]</c:v>
                      </c:pt>
                      <c:pt idx="19">
                        <c:v>Rent</c:v>
                      </c:pt>
                    </c:strCache>
                  </c:strRef>
                </c:cat>
                <c:val>
                  <c:numRef>
                    <c:extLst xmlns:c15="http://schemas.microsoft.com/office/drawing/2012/chart">
                      <c:ext xmlns:c15="http://schemas.microsoft.com/office/drawing/2012/chart" uri="{02D57815-91ED-43cb-92C2-25804820EDAC}">
                        <c15:formulaRef>
                          <c15:sqref>'Operating Budget 2021-Draft'!$I$13:$I$32</c15:sqref>
                        </c15:formulaRef>
                      </c:ext>
                    </c:extLst>
                    <c:numCache>
                      <c:formatCode>_("$"* #,##0_);_("$"* \(#,##0\);_("$"* "-"??_);_(@_)</c:formatCode>
                      <c:ptCount val="20"/>
                      <c:pt idx="0">
                        <c:v>0</c:v>
                      </c:pt>
                      <c:pt idx="1">
                        <c:v>20</c:v>
                      </c:pt>
                      <c:pt idx="2">
                        <c:v>20</c:v>
                      </c:pt>
                      <c:pt idx="3">
                        <c:v>20</c:v>
                      </c:pt>
                      <c:pt idx="4">
                        <c:v>20</c:v>
                      </c:pt>
                      <c:pt idx="5">
                        <c:v>20</c:v>
                      </c:pt>
                      <c:pt idx="6">
                        <c:v>20</c:v>
                      </c:pt>
                      <c:pt idx="7">
                        <c:v>50</c:v>
                      </c:pt>
                      <c:pt idx="8">
                        <c:v>75</c:v>
                      </c:pt>
                      <c:pt idx="9">
                        <c:v>75</c:v>
                      </c:pt>
                      <c:pt idx="10">
                        <c:v>100</c:v>
                      </c:pt>
                      <c:pt idx="11">
                        <c:v>100</c:v>
                      </c:pt>
                      <c:pt idx="12">
                        <c:v>100</c:v>
                      </c:pt>
                      <c:pt idx="13">
                        <c:v>100</c:v>
                      </c:pt>
                      <c:pt idx="14">
                        <c:v>100</c:v>
                      </c:pt>
                      <c:pt idx="15">
                        <c:v>166.66666666666669</c:v>
                      </c:pt>
                      <c:pt idx="16">
                        <c:v>300</c:v>
                      </c:pt>
                      <c:pt idx="17">
                        <c:v>400</c:v>
                      </c:pt>
                      <c:pt idx="18">
                        <c:v>500</c:v>
                      </c:pt>
                      <c:pt idx="19">
                        <c:v>1000</c:v>
                      </c:pt>
                    </c:numCache>
                  </c:numRef>
                </c:val>
                <c:extLst xmlns:c15="http://schemas.microsoft.com/office/drawing/2012/chart">
                  <c:ext xmlns:c16="http://schemas.microsoft.com/office/drawing/2014/chart" uri="{C3380CC4-5D6E-409C-BE32-E72D297353CC}">
                    <c16:uniqueId val="{00000006-FFB8-4987-9518-C0ED261A4C07}"/>
                  </c:ext>
                </c:extLst>
              </c15:ser>
            </c15:filteredBarSeries>
            <c15:filteredBarSeries>
              <c15:ser>
                <c:idx val="7"/>
                <c:order val="7"/>
                <c:tx>
                  <c:strRef>
                    <c:extLst xmlns:c15="http://schemas.microsoft.com/office/drawing/2012/chart">
                      <c:ext xmlns:c15="http://schemas.microsoft.com/office/drawing/2012/chart" uri="{02D57815-91ED-43cb-92C2-25804820EDAC}">
                        <c15:formulaRef>
                          <c15:sqref>'Operating Budget 2021-Draft'!$J$12</c15:sqref>
                        </c15:formulaRef>
                      </c:ext>
                    </c:extLst>
                    <c:strCache>
                      <c:ptCount val="1"/>
                      <c:pt idx="0">
                        <c:v>Month 8</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'Operating Budget 2021-Draft'!$B$13:$B$32</c15:sqref>
                        </c15:formulaRef>
                      </c:ext>
                    </c:extLst>
                    <c:strCache>
                      <c:ptCount val="20"/>
                      <c:pt idx="0">
                        <c:v>Utilities - Water</c:v>
                      </c:pt>
                      <c:pt idx="1">
                        <c:v>Licenses &amp; Permits</c:v>
                      </c:pt>
                      <c:pt idx="2">
                        <c:v>Labor/Administration</c:v>
                      </c:pt>
                      <c:pt idx="3">
                        <c:v>Utilities - Sewer</c:v>
                      </c:pt>
                      <c:pt idx="4">
                        <c:v>Utilities - Trash</c:v>
                      </c:pt>
                      <c:pt idx="5">
                        <c:v>Utilities - Website Hosting</c:v>
                      </c:pt>
                      <c:pt idx="6">
                        <c:v>Utilities - Internet Access</c:v>
                      </c:pt>
                      <c:pt idx="7">
                        <c:v>Insurance</c:v>
                      </c:pt>
                      <c:pt idx="8">
                        <c:v>Utilities - Gas</c:v>
                      </c:pt>
                      <c:pt idx="9">
                        <c:v>Utilities - Telephone</c:v>
                      </c:pt>
                      <c:pt idx="10">
                        <c:v>Legal &amp; Professional Services [incl Marketing]</c:v>
                      </c:pt>
                      <c:pt idx="11">
                        <c:v>Cleaning &amp; Maintenance</c:v>
                      </c:pt>
                      <c:pt idx="12">
                        <c:v>Repairs</c:v>
                      </c:pt>
                      <c:pt idx="13">
                        <c:v>Utilities - Electric</c:v>
                      </c:pt>
                      <c:pt idx="14">
                        <c:v>Other/Misc</c:v>
                      </c:pt>
                      <c:pt idx="15">
                        <c:v>Financing Activities - Interest Expense</c:v>
                      </c:pt>
                      <c:pt idx="16">
                        <c:v>Transportation</c:v>
                      </c:pt>
                      <c:pt idx="17">
                        <c:v>Stipend/Payroll</c:v>
                      </c:pt>
                      <c:pt idx="18">
                        <c:v>Supplies - [Materials /Food/snacks/etc.]</c:v>
                      </c:pt>
                      <c:pt idx="19">
                        <c:v>Rent</c:v>
                      </c:pt>
                    </c:strCache>
                  </c:strRef>
                </c:cat>
                <c:val>
                  <c:numRef>
                    <c:extLst xmlns:c15="http://schemas.microsoft.com/office/drawing/2012/chart">
                      <c:ext xmlns:c15="http://schemas.microsoft.com/office/drawing/2012/chart" uri="{02D57815-91ED-43cb-92C2-25804820EDAC}">
                        <c15:formulaRef>
                          <c15:sqref>'Operating Budget 2021-Draft'!$J$13:$J$32</c15:sqref>
                        </c15:formulaRef>
                      </c:ext>
                    </c:extLst>
                    <c:numCache>
                      <c:formatCode>_("$"* #,##0_);_("$"* \(#,##0\);_("$"* "-"??_);_(@_)</c:formatCode>
                      <c:ptCount val="20"/>
                      <c:pt idx="0">
                        <c:v>0</c:v>
                      </c:pt>
                      <c:pt idx="1">
                        <c:v>20</c:v>
                      </c:pt>
                      <c:pt idx="2">
                        <c:v>20</c:v>
                      </c:pt>
                      <c:pt idx="3">
                        <c:v>20</c:v>
                      </c:pt>
                      <c:pt idx="4">
                        <c:v>20</c:v>
                      </c:pt>
                      <c:pt idx="5">
                        <c:v>20</c:v>
                      </c:pt>
                      <c:pt idx="6">
                        <c:v>20</c:v>
                      </c:pt>
                      <c:pt idx="7">
                        <c:v>50</c:v>
                      </c:pt>
                      <c:pt idx="8">
                        <c:v>75</c:v>
                      </c:pt>
                      <c:pt idx="9">
                        <c:v>75</c:v>
                      </c:pt>
                      <c:pt idx="10">
                        <c:v>100</c:v>
                      </c:pt>
                      <c:pt idx="11">
                        <c:v>100</c:v>
                      </c:pt>
                      <c:pt idx="12">
                        <c:v>100</c:v>
                      </c:pt>
                      <c:pt idx="13">
                        <c:v>100</c:v>
                      </c:pt>
                      <c:pt idx="14">
                        <c:v>100</c:v>
                      </c:pt>
                      <c:pt idx="15">
                        <c:v>166.66666666666669</c:v>
                      </c:pt>
                      <c:pt idx="16">
                        <c:v>300</c:v>
                      </c:pt>
                      <c:pt idx="17">
                        <c:v>400</c:v>
                      </c:pt>
                      <c:pt idx="18">
                        <c:v>500</c:v>
                      </c:pt>
                      <c:pt idx="19">
                        <c:v>1000</c:v>
                      </c:pt>
                    </c:numCache>
                  </c:numRef>
                </c:val>
                <c:extLst xmlns:c15="http://schemas.microsoft.com/office/drawing/2012/chart">
                  <c:ext xmlns:c16="http://schemas.microsoft.com/office/drawing/2014/chart" uri="{C3380CC4-5D6E-409C-BE32-E72D297353CC}">
                    <c16:uniqueId val="{00000007-FFB8-4987-9518-C0ED261A4C07}"/>
                  </c:ext>
                </c:extLst>
              </c15:ser>
            </c15:filteredBarSeries>
            <c15:filteredBarSeries>
              <c15:ser>
                <c:idx val="8"/>
                <c:order val="8"/>
                <c:tx>
                  <c:strRef>
                    <c:extLst xmlns:c15="http://schemas.microsoft.com/office/drawing/2012/chart">
                      <c:ext xmlns:c15="http://schemas.microsoft.com/office/drawing/2012/chart" uri="{02D57815-91ED-43cb-92C2-25804820EDAC}">
                        <c15:formulaRef>
                          <c15:sqref>'Operating Budget 2021-Draft'!$K$12</c15:sqref>
                        </c15:formulaRef>
                      </c:ext>
                    </c:extLst>
                    <c:strCache>
                      <c:ptCount val="1"/>
                      <c:pt idx="0">
                        <c:v>Month 9</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'Operating Budget 2021-Draft'!$B$13:$B$32</c15:sqref>
                        </c15:formulaRef>
                      </c:ext>
                    </c:extLst>
                    <c:strCache>
                      <c:ptCount val="20"/>
                      <c:pt idx="0">
                        <c:v>Utilities - Water</c:v>
                      </c:pt>
                      <c:pt idx="1">
                        <c:v>Licenses &amp; Permits</c:v>
                      </c:pt>
                      <c:pt idx="2">
                        <c:v>Labor/Administration</c:v>
                      </c:pt>
                      <c:pt idx="3">
                        <c:v>Utilities - Sewer</c:v>
                      </c:pt>
                      <c:pt idx="4">
                        <c:v>Utilities - Trash</c:v>
                      </c:pt>
                      <c:pt idx="5">
                        <c:v>Utilities - Website Hosting</c:v>
                      </c:pt>
                      <c:pt idx="6">
                        <c:v>Utilities - Internet Access</c:v>
                      </c:pt>
                      <c:pt idx="7">
                        <c:v>Insurance</c:v>
                      </c:pt>
                      <c:pt idx="8">
                        <c:v>Utilities - Gas</c:v>
                      </c:pt>
                      <c:pt idx="9">
                        <c:v>Utilities - Telephone</c:v>
                      </c:pt>
                      <c:pt idx="10">
                        <c:v>Legal &amp; Professional Services [incl Marketing]</c:v>
                      </c:pt>
                      <c:pt idx="11">
                        <c:v>Cleaning &amp; Maintenance</c:v>
                      </c:pt>
                      <c:pt idx="12">
                        <c:v>Repairs</c:v>
                      </c:pt>
                      <c:pt idx="13">
                        <c:v>Utilities - Electric</c:v>
                      </c:pt>
                      <c:pt idx="14">
                        <c:v>Other/Misc</c:v>
                      </c:pt>
                      <c:pt idx="15">
                        <c:v>Financing Activities - Interest Expense</c:v>
                      </c:pt>
                      <c:pt idx="16">
                        <c:v>Transportation</c:v>
                      </c:pt>
                      <c:pt idx="17">
                        <c:v>Stipend/Payroll</c:v>
                      </c:pt>
                      <c:pt idx="18">
                        <c:v>Supplies - [Materials /Food/snacks/etc.]</c:v>
                      </c:pt>
                      <c:pt idx="19">
                        <c:v>Rent</c:v>
                      </c:pt>
                    </c:strCache>
                  </c:strRef>
                </c:cat>
                <c:val>
                  <c:numRef>
                    <c:extLst xmlns:c15="http://schemas.microsoft.com/office/drawing/2012/chart">
                      <c:ext xmlns:c15="http://schemas.microsoft.com/office/drawing/2012/chart" uri="{02D57815-91ED-43cb-92C2-25804820EDAC}">
                        <c15:formulaRef>
                          <c15:sqref>'Operating Budget 2021-Draft'!$K$13:$K$32</c15:sqref>
                        </c15:formulaRef>
                      </c:ext>
                    </c:extLst>
                    <c:numCache>
                      <c:formatCode>_("$"* #,##0_);_("$"* \(#,##0\);_("$"* "-"??_);_(@_)</c:formatCode>
                      <c:ptCount val="20"/>
                      <c:pt idx="0">
                        <c:v>0</c:v>
                      </c:pt>
                      <c:pt idx="1">
                        <c:v>20</c:v>
                      </c:pt>
                      <c:pt idx="2">
                        <c:v>20</c:v>
                      </c:pt>
                      <c:pt idx="3">
                        <c:v>20</c:v>
                      </c:pt>
                      <c:pt idx="4">
                        <c:v>20</c:v>
                      </c:pt>
                      <c:pt idx="5">
                        <c:v>20</c:v>
                      </c:pt>
                      <c:pt idx="6">
                        <c:v>20</c:v>
                      </c:pt>
                      <c:pt idx="7">
                        <c:v>50</c:v>
                      </c:pt>
                      <c:pt idx="8">
                        <c:v>75</c:v>
                      </c:pt>
                      <c:pt idx="9">
                        <c:v>75</c:v>
                      </c:pt>
                      <c:pt idx="10">
                        <c:v>100</c:v>
                      </c:pt>
                      <c:pt idx="11">
                        <c:v>100</c:v>
                      </c:pt>
                      <c:pt idx="12">
                        <c:v>100</c:v>
                      </c:pt>
                      <c:pt idx="13">
                        <c:v>100</c:v>
                      </c:pt>
                      <c:pt idx="14">
                        <c:v>100</c:v>
                      </c:pt>
                      <c:pt idx="15">
                        <c:v>166.66666666666669</c:v>
                      </c:pt>
                      <c:pt idx="16">
                        <c:v>300</c:v>
                      </c:pt>
                      <c:pt idx="17">
                        <c:v>400</c:v>
                      </c:pt>
                      <c:pt idx="18">
                        <c:v>500</c:v>
                      </c:pt>
                      <c:pt idx="19">
                        <c:v>1000</c:v>
                      </c:pt>
                    </c:numCache>
                  </c:numRef>
                </c:val>
                <c:extLst xmlns:c15="http://schemas.microsoft.com/office/drawing/2012/chart">
                  <c:ext xmlns:c16="http://schemas.microsoft.com/office/drawing/2014/chart" uri="{C3380CC4-5D6E-409C-BE32-E72D297353CC}">
                    <c16:uniqueId val="{00000008-FFB8-4987-9518-C0ED261A4C07}"/>
                  </c:ext>
                </c:extLst>
              </c15:ser>
            </c15:filteredBarSeries>
            <c15:filteredBarSeries>
              <c15:ser>
                <c:idx val="9"/>
                <c:order val="9"/>
                <c:tx>
                  <c:strRef>
                    <c:extLst xmlns:c15="http://schemas.microsoft.com/office/drawing/2012/chart">
                      <c:ext xmlns:c15="http://schemas.microsoft.com/office/drawing/2012/chart" uri="{02D57815-91ED-43cb-92C2-25804820EDAC}">
                        <c15:formulaRef>
                          <c15:sqref>'Operating Budget 2021-Draft'!$L$12</c15:sqref>
                        </c15:formulaRef>
                      </c:ext>
                    </c:extLst>
                    <c:strCache>
                      <c:ptCount val="1"/>
                      <c:pt idx="0">
                        <c:v>Month 10</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'Operating Budget 2021-Draft'!$B$13:$B$32</c15:sqref>
                        </c15:formulaRef>
                      </c:ext>
                    </c:extLst>
                    <c:strCache>
                      <c:ptCount val="20"/>
                      <c:pt idx="0">
                        <c:v>Utilities - Water</c:v>
                      </c:pt>
                      <c:pt idx="1">
                        <c:v>Licenses &amp; Permits</c:v>
                      </c:pt>
                      <c:pt idx="2">
                        <c:v>Labor/Administration</c:v>
                      </c:pt>
                      <c:pt idx="3">
                        <c:v>Utilities - Sewer</c:v>
                      </c:pt>
                      <c:pt idx="4">
                        <c:v>Utilities - Trash</c:v>
                      </c:pt>
                      <c:pt idx="5">
                        <c:v>Utilities - Website Hosting</c:v>
                      </c:pt>
                      <c:pt idx="6">
                        <c:v>Utilities - Internet Access</c:v>
                      </c:pt>
                      <c:pt idx="7">
                        <c:v>Insurance</c:v>
                      </c:pt>
                      <c:pt idx="8">
                        <c:v>Utilities - Gas</c:v>
                      </c:pt>
                      <c:pt idx="9">
                        <c:v>Utilities - Telephone</c:v>
                      </c:pt>
                      <c:pt idx="10">
                        <c:v>Legal &amp; Professional Services [incl Marketing]</c:v>
                      </c:pt>
                      <c:pt idx="11">
                        <c:v>Cleaning &amp; Maintenance</c:v>
                      </c:pt>
                      <c:pt idx="12">
                        <c:v>Repairs</c:v>
                      </c:pt>
                      <c:pt idx="13">
                        <c:v>Utilities - Electric</c:v>
                      </c:pt>
                      <c:pt idx="14">
                        <c:v>Other/Misc</c:v>
                      </c:pt>
                      <c:pt idx="15">
                        <c:v>Financing Activities - Interest Expense</c:v>
                      </c:pt>
                      <c:pt idx="16">
                        <c:v>Transportation</c:v>
                      </c:pt>
                      <c:pt idx="17">
                        <c:v>Stipend/Payroll</c:v>
                      </c:pt>
                      <c:pt idx="18">
                        <c:v>Supplies - [Materials /Food/snacks/etc.]</c:v>
                      </c:pt>
                      <c:pt idx="19">
                        <c:v>Rent</c:v>
                      </c:pt>
                    </c:strCache>
                  </c:strRef>
                </c:cat>
                <c:val>
                  <c:numRef>
                    <c:extLst xmlns:c15="http://schemas.microsoft.com/office/drawing/2012/chart">
                      <c:ext xmlns:c15="http://schemas.microsoft.com/office/drawing/2012/chart" uri="{02D57815-91ED-43cb-92C2-25804820EDAC}">
                        <c15:formulaRef>
                          <c15:sqref>'Operating Budget 2021-Draft'!$L$13:$L$32</c15:sqref>
                        </c15:formulaRef>
                      </c:ext>
                    </c:extLst>
                    <c:numCache>
                      <c:formatCode>_("$"* #,##0_);_("$"* \(#,##0\);_("$"* "-"??_);_(@_)</c:formatCode>
                      <c:ptCount val="20"/>
                      <c:pt idx="0">
                        <c:v>0</c:v>
                      </c:pt>
                      <c:pt idx="1">
                        <c:v>20</c:v>
                      </c:pt>
                      <c:pt idx="2">
                        <c:v>20</c:v>
                      </c:pt>
                      <c:pt idx="3">
                        <c:v>20</c:v>
                      </c:pt>
                      <c:pt idx="4">
                        <c:v>20</c:v>
                      </c:pt>
                      <c:pt idx="5">
                        <c:v>20</c:v>
                      </c:pt>
                      <c:pt idx="6">
                        <c:v>20</c:v>
                      </c:pt>
                      <c:pt idx="7">
                        <c:v>50</c:v>
                      </c:pt>
                      <c:pt idx="8">
                        <c:v>75</c:v>
                      </c:pt>
                      <c:pt idx="9">
                        <c:v>75</c:v>
                      </c:pt>
                      <c:pt idx="10">
                        <c:v>100</c:v>
                      </c:pt>
                      <c:pt idx="11">
                        <c:v>100</c:v>
                      </c:pt>
                      <c:pt idx="12">
                        <c:v>100</c:v>
                      </c:pt>
                      <c:pt idx="13">
                        <c:v>100</c:v>
                      </c:pt>
                      <c:pt idx="14">
                        <c:v>100</c:v>
                      </c:pt>
                      <c:pt idx="15">
                        <c:v>166.66666666666669</c:v>
                      </c:pt>
                      <c:pt idx="16">
                        <c:v>300</c:v>
                      </c:pt>
                      <c:pt idx="17">
                        <c:v>400</c:v>
                      </c:pt>
                      <c:pt idx="18">
                        <c:v>500</c:v>
                      </c:pt>
                      <c:pt idx="19">
                        <c:v>1000</c:v>
                      </c:pt>
                    </c:numCache>
                  </c:numRef>
                </c:val>
                <c:extLst xmlns:c15="http://schemas.microsoft.com/office/drawing/2012/chart">
                  <c:ext xmlns:c16="http://schemas.microsoft.com/office/drawing/2014/chart" uri="{C3380CC4-5D6E-409C-BE32-E72D297353CC}">
                    <c16:uniqueId val="{00000009-FFB8-4987-9518-C0ED261A4C07}"/>
                  </c:ext>
                </c:extLst>
              </c15:ser>
            </c15:filteredBarSeries>
            <c15:filteredBarSeries>
              <c15:ser>
                <c:idx val="10"/>
                <c:order val="10"/>
                <c:tx>
                  <c:strRef>
                    <c:extLst xmlns:c15="http://schemas.microsoft.com/office/drawing/2012/chart">
                      <c:ext xmlns:c15="http://schemas.microsoft.com/office/drawing/2012/chart" uri="{02D57815-91ED-43cb-92C2-25804820EDAC}">
                        <c15:formulaRef>
                          <c15:sqref>'Operating Budget 2021-Draft'!$M$12</c15:sqref>
                        </c15:formulaRef>
                      </c:ext>
                    </c:extLst>
                    <c:strCache>
                      <c:ptCount val="1"/>
                      <c:pt idx="0">
                        <c:v>Month 11</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'Operating Budget 2021-Draft'!$B$13:$B$32</c15:sqref>
                        </c15:formulaRef>
                      </c:ext>
                    </c:extLst>
                    <c:strCache>
                      <c:ptCount val="20"/>
                      <c:pt idx="0">
                        <c:v>Utilities - Water</c:v>
                      </c:pt>
                      <c:pt idx="1">
                        <c:v>Licenses &amp; Permits</c:v>
                      </c:pt>
                      <c:pt idx="2">
                        <c:v>Labor/Administration</c:v>
                      </c:pt>
                      <c:pt idx="3">
                        <c:v>Utilities - Sewer</c:v>
                      </c:pt>
                      <c:pt idx="4">
                        <c:v>Utilities - Trash</c:v>
                      </c:pt>
                      <c:pt idx="5">
                        <c:v>Utilities - Website Hosting</c:v>
                      </c:pt>
                      <c:pt idx="6">
                        <c:v>Utilities - Internet Access</c:v>
                      </c:pt>
                      <c:pt idx="7">
                        <c:v>Insurance</c:v>
                      </c:pt>
                      <c:pt idx="8">
                        <c:v>Utilities - Gas</c:v>
                      </c:pt>
                      <c:pt idx="9">
                        <c:v>Utilities - Telephone</c:v>
                      </c:pt>
                      <c:pt idx="10">
                        <c:v>Legal &amp; Professional Services [incl Marketing]</c:v>
                      </c:pt>
                      <c:pt idx="11">
                        <c:v>Cleaning &amp; Maintenance</c:v>
                      </c:pt>
                      <c:pt idx="12">
                        <c:v>Repairs</c:v>
                      </c:pt>
                      <c:pt idx="13">
                        <c:v>Utilities - Electric</c:v>
                      </c:pt>
                      <c:pt idx="14">
                        <c:v>Other/Misc</c:v>
                      </c:pt>
                      <c:pt idx="15">
                        <c:v>Financing Activities - Interest Expense</c:v>
                      </c:pt>
                      <c:pt idx="16">
                        <c:v>Transportation</c:v>
                      </c:pt>
                      <c:pt idx="17">
                        <c:v>Stipend/Payroll</c:v>
                      </c:pt>
                      <c:pt idx="18">
                        <c:v>Supplies - [Materials /Food/snacks/etc.]</c:v>
                      </c:pt>
                      <c:pt idx="19">
                        <c:v>Rent</c:v>
                      </c:pt>
                    </c:strCache>
                  </c:strRef>
                </c:cat>
                <c:val>
                  <c:numRef>
                    <c:extLst xmlns:c15="http://schemas.microsoft.com/office/drawing/2012/chart">
                      <c:ext xmlns:c15="http://schemas.microsoft.com/office/drawing/2012/chart" uri="{02D57815-91ED-43cb-92C2-25804820EDAC}">
                        <c15:formulaRef>
                          <c15:sqref>'Operating Budget 2021-Draft'!$M$13:$M$32</c15:sqref>
                        </c15:formulaRef>
                      </c:ext>
                    </c:extLst>
                    <c:numCache>
                      <c:formatCode>_("$"* #,##0_);_("$"* \(#,##0\);_("$"* "-"??_);_(@_)</c:formatCode>
                      <c:ptCount val="20"/>
                      <c:pt idx="0">
                        <c:v>0</c:v>
                      </c:pt>
                      <c:pt idx="1">
                        <c:v>20</c:v>
                      </c:pt>
                      <c:pt idx="2">
                        <c:v>20</c:v>
                      </c:pt>
                      <c:pt idx="3">
                        <c:v>20</c:v>
                      </c:pt>
                      <c:pt idx="4">
                        <c:v>20</c:v>
                      </c:pt>
                      <c:pt idx="5">
                        <c:v>20</c:v>
                      </c:pt>
                      <c:pt idx="6">
                        <c:v>20</c:v>
                      </c:pt>
                      <c:pt idx="7">
                        <c:v>50</c:v>
                      </c:pt>
                      <c:pt idx="8">
                        <c:v>75</c:v>
                      </c:pt>
                      <c:pt idx="9">
                        <c:v>75</c:v>
                      </c:pt>
                      <c:pt idx="10">
                        <c:v>100</c:v>
                      </c:pt>
                      <c:pt idx="11">
                        <c:v>100</c:v>
                      </c:pt>
                      <c:pt idx="12">
                        <c:v>100</c:v>
                      </c:pt>
                      <c:pt idx="13">
                        <c:v>100</c:v>
                      </c:pt>
                      <c:pt idx="14">
                        <c:v>100</c:v>
                      </c:pt>
                      <c:pt idx="15">
                        <c:v>166.66666666666669</c:v>
                      </c:pt>
                      <c:pt idx="16">
                        <c:v>300</c:v>
                      </c:pt>
                      <c:pt idx="17">
                        <c:v>400</c:v>
                      </c:pt>
                      <c:pt idx="18">
                        <c:v>500</c:v>
                      </c:pt>
                      <c:pt idx="19">
                        <c:v>1000</c:v>
                      </c:pt>
                    </c:numCache>
                  </c:numRef>
                </c:val>
                <c:extLst xmlns:c15="http://schemas.microsoft.com/office/drawing/2012/chart">
                  <c:ext xmlns:c16="http://schemas.microsoft.com/office/drawing/2014/chart" uri="{C3380CC4-5D6E-409C-BE32-E72D297353CC}">
                    <c16:uniqueId val="{0000000A-FFB8-4987-9518-C0ED261A4C07}"/>
                  </c:ext>
                </c:extLst>
              </c15:ser>
            </c15:filteredBarSeries>
            <c15:filteredBarSeries>
              <c15:ser>
                <c:idx val="11"/>
                <c:order val="11"/>
                <c:tx>
                  <c:strRef>
                    <c:extLst xmlns:c15="http://schemas.microsoft.com/office/drawing/2012/chart">
                      <c:ext xmlns:c15="http://schemas.microsoft.com/office/drawing/2012/chart" uri="{02D57815-91ED-43cb-92C2-25804820EDAC}">
                        <c15:formulaRef>
                          <c15:sqref>'Operating Budget 2021-Draft'!$N$12</c15:sqref>
                        </c15:formulaRef>
                      </c:ext>
                    </c:extLst>
                    <c:strCache>
                      <c:ptCount val="1"/>
                      <c:pt idx="0">
                        <c:v>Month 12</c:v>
                      </c:pt>
                    </c:strCache>
                  </c:strRef>
                </c:tx>
                <c:spPr>
                  <a:solidFill>
                    <a:schemeClr val="accent6">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'Operating Budget 2021-Draft'!$B$13:$B$32</c15:sqref>
                        </c15:formulaRef>
                      </c:ext>
                    </c:extLst>
                    <c:strCache>
                      <c:ptCount val="20"/>
                      <c:pt idx="0">
                        <c:v>Utilities - Water</c:v>
                      </c:pt>
                      <c:pt idx="1">
                        <c:v>Licenses &amp; Permits</c:v>
                      </c:pt>
                      <c:pt idx="2">
                        <c:v>Labor/Administration</c:v>
                      </c:pt>
                      <c:pt idx="3">
                        <c:v>Utilities - Sewer</c:v>
                      </c:pt>
                      <c:pt idx="4">
                        <c:v>Utilities - Trash</c:v>
                      </c:pt>
                      <c:pt idx="5">
                        <c:v>Utilities - Website Hosting</c:v>
                      </c:pt>
                      <c:pt idx="6">
                        <c:v>Utilities - Internet Access</c:v>
                      </c:pt>
                      <c:pt idx="7">
                        <c:v>Insurance</c:v>
                      </c:pt>
                      <c:pt idx="8">
                        <c:v>Utilities - Gas</c:v>
                      </c:pt>
                      <c:pt idx="9">
                        <c:v>Utilities - Telephone</c:v>
                      </c:pt>
                      <c:pt idx="10">
                        <c:v>Legal &amp; Professional Services [incl Marketing]</c:v>
                      </c:pt>
                      <c:pt idx="11">
                        <c:v>Cleaning &amp; Maintenance</c:v>
                      </c:pt>
                      <c:pt idx="12">
                        <c:v>Repairs</c:v>
                      </c:pt>
                      <c:pt idx="13">
                        <c:v>Utilities - Electric</c:v>
                      </c:pt>
                      <c:pt idx="14">
                        <c:v>Other/Misc</c:v>
                      </c:pt>
                      <c:pt idx="15">
                        <c:v>Financing Activities - Interest Expense</c:v>
                      </c:pt>
                      <c:pt idx="16">
                        <c:v>Transportation</c:v>
                      </c:pt>
                      <c:pt idx="17">
                        <c:v>Stipend/Payroll</c:v>
                      </c:pt>
                      <c:pt idx="18">
                        <c:v>Supplies - [Materials /Food/snacks/etc.]</c:v>
                      </c:pt>
                      <c:pt idx="19">
                        <c:v>Rent</c:v>
                      </c:pt>
                    </c:strCache>
                  </c:strRef>
                </c:cat>
                <c:val>
                  <c:numRef>
                    <c:extLst xmlns:c15="http://schemas.microsoft.com/office/drawing/2012/chart">
                      <c:ext xmlns:c15="http://schemas.microsoft.com/office/drawing/2012/chart" uri="{02D57815-91ED-43cb-92C2-25804820EDAC}">
                        <c15:formulaRef>
                          <c15:sqref>'Operating Budget 2021-Draft'!$N$13:$N$32</c15:sqref>
                        </c15:formulaRef>
                      </c:ext>
                    </c:extLst>
                    <c:numCache>
                      <c:formatCode>_("$"* #,##0_);_("$"* \(#,##0\);_("$"* "-"??_);_(@_)</c:formatCode>
                      <c:ptCount val="20"/>
                      <c:pt idx="0">
                        <c:v>0</c:v>
                      </c:pt>
                      <c:pt idx="1">
                        <c:v>20</c:v>
                      </c:pt>
                      <c:pt idx="2">
                        <c:v>20</c:v>
                      </c:pt>
                      <c:pt idx="3">
                        <c:v>20</c:v>
                      </c:pt>
                      <c:pt idx="4">
                        <c:v>20</c:v>
                      </c:pt>
                      <c:pt idx="5">
                        <c:v>20</c:v>
                      </c:pt>
                      <c:pt idx="6">
                        <c:v>20</c:v>
                      </c:pt>
                      <c:pt idx="7">
                        <c:v>50</c:v>
                      </c:pt>
                      <c:pt idx="8">
                        <c:v>75</c:v>
                      </c:pt>
                      <c:pt idx="9">
                        <c:v>75</c:v>
                      </c:pt>
                      <c:pt idx="10">
                        <c:v>100</c:v>
                      </c:pt>
                      <c:pt idx="11">
                        <c:v>100</c:v>
                      </c:pt>
                      <c:pt idx="12">
                        <c:v>100</c:v>
                      </c:pt>
                      <c:pt idx="13">
                        <c:v>100</c:v>
                      </c:pt>
                      <c:pt idx="14">
                        <c:v>100</c:v>
                      </c:pt>
                      <c:pt idx="15">
                        <c:v>166.66666666666669</c:v>
                      </c:pt>
                      <c:pt idx="16">
                        <c:v>300</c:v>
                      </c:pt>
                      <c:pt idx="17">
                        <c:v>400</c:v>
                      </c:pt>
                      <c:pt idx="18">
                        <c:v>500</c:v>
                      </c:pt>
                      <c:pt idx="19">
                        <c:v>1000</c:v>
                      </c:pt>
                    </c:numCache>
                  </c:numRef>
                </c:val>
                <c:extLst xmlns:c15="http://schemas.microsoft.com/office/drawing/2012/chart">
                  <c:ext xmlns:c16="http://schemas.microsoft.com/office/drawing/2014/chart" uri="{C3380CC4-5D6E-409C-BE32-E72D297353CC}">
                    <c16:uniqueId val="{0000000B-FFB8-4987-9518-C0ED261A4C07}"/>
                  </c:ext>
                </c:extLst>
              </c15:ser>
            </c15:filteredBarSeries>
          </c:ext>
        </c:extLst>
      </c:barChart>
      <c:catAx>
        <c:axId val="11435963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1143597008"/>
        <c:crosses val="autoZero"/>
        <c:auto val="1"/>
        <c:lblAlgn val="ctr"/>
        <c:lblOffset val="100"/>
        <c:noMultiLvlLbl val="0"/>
      </c:catAx>
      <c:valAx>
        <c:axId val="1143597008"/>
        <c:scaling>
          <c:orientation val="minMax"/>
        </c:scaling>
        <c:delete val="0"/>
        <c:axPos val="b"/>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114359635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Expenses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'Operating Budget'!$A$9</c:f>
              <c:strCache>
                <c:ptCount val="1"/>
                <c:pt idx="0">
                  <c:v>Rent</c:v>
                </c:pt>
              </c:strCache>
            </c:strRef>
          </c:tx>
          <c:spPr>
            <a:ln w="28575" cap="rnd">
              <a:solidFill>
                <a:schemeClr val="accent1"/>
              </a:solidFill>
              <a:round/>
            </a:ln>
            <a:effectLst/>
          </c:spPr>
          <c:marker>
            <c:symbol val="none"/>
          </c:marker>
          <c:cat>
            <c:strRef>
              <c:f>'Operating Budget'!$B$8:$M$8</c:f>
              <c:strCache>
                <c:ptCount val="12"/>
                <c:pt idx="0">
                  <c:v>Month 1</c:v>
                </c:pt>
                <c:pt idx="1">
                  <c:v>Month 2</c:v>
                </c:pt>
                <c:pt idx="2">
                  <c:v>Month 3</c:v>
                </c:pt>
                <c:pt idx="3">
                  <c:v>Month 4</c:v>
                </c:pt>
                <c:pt idx="4">
                  <c:v>Month 5</c:v>
                </c:pt>
                <c:pt idx="5">
                  <c:v>Month 6</c:v>
                </c:pt>
                <c:pt idx="6">
                  <c:v>Month 7</c:v>
                </c:pt>
                <c:pt idx="7">
                  <c:v>Month 8</c:v>
                </c:pt>
                <c:pt idx="8">
                  <c:v>Month 9</c:v>
                </c:pt>
                <c:pt idx="9">
                  <c:v>Month 10</c:v>
                </c:pt>
                <c:pt idx="10">
                  <c:v>Month 11</c:v>
                </c:pt>
                <c:pt idx="11">
                  <c:v>Month 12</c:v>
                </c:pt>
              </c:strCache>
            </c:strRef>
          </c:cat>
          <c:val>
            <c:numRef>
              <c:f>'Operating Budget'!$B$9:$M$9</c:f>
              <c:numCache>
                <c:formatCode>_("$"* #,##0_);_("$"* \(#,##0\);_("$"* "-"??_);_(@_)</c:formatCode>
                <c:ptCount val="12"/>
                <c:pt idx="0">
                  <c:v>1000</c:v>
                </c:pt>
                <c:pt idx="1">
                  <c:v>1000</c:v>
                </c:pt>
                <c:pt idx="2">
                  <c:v>1000</c:v>
                </c:pt>
                <c:pt idx="3">
                  <c:v>1000</c:v>
                </c:pt>
                <c:pt idx="4">
                  <c:v>1000</c:v>
                </c:pt>
                <c:pt idx="5">
                  <c:v>1000</c:v>
                </c:pt>
                <c:pt idx="6">
                  <c:v>1000</c:v>
                </c:pt>
                <c:pt idx="7">
                  <c:v>1000</c:v>
                </c:pt>
                <c:pt idx="8">
                  <c:v>1000</c:v>
                </c:pt>
                <c:pt idx="9">
                  <c:v>1000</c:v>
                </c:pt>
                <c:pt idx="10">
                  <c:v>1000</c:v>
                </c:pt>
                <c:pt idx="11">
                  <c:v>1000</c:v>
                </c:pt>
              </c:numCache>
            </c:numRef>
          </c:val>
          <c:smooth val="0"/>
          <c:extLst>
            <c:ext xmlns:c16="http://schemas.microsoft.com/office/drawing/2014/chart" uri="{C3380CC4-5D6E-409C-BE32-E72D297353CC}">
              <c16:uniqueId val="{00000000-DC34-4978-80FB-4D9B3F452617}"/>
            </c:ext>
          </c:extLst>
        </c:ser>
        <c:ser>
          <c:idx val="1"/>
          <c:order val="1"/>
          <c:tx>
            <c:strRef>
              <c:f>'Operating Budget'!$A$10</c:f>
              <c:strCache>
                <c:ptCount val="1"/>
                <c:pt idx="0">
                  <c:v>Insurance</c:v>
                </c:pt>
              </c:strCache>
            </c:strRef>
          </c:tx>
          <c:spPr>
            <a:ln w="28575" cap="rnd">
              <a:solidFill>
                <a:schemeClr val="accent2"/>
              </a:solidFill>
              <a:round/>
            </a:ln>
            <a:effectLst/>
          </c:spPr>
          <c:marker>
            <c:symbol val="none"/>
          </c:marker>
          <c:cat>
            <c:strRef>
              <c:f>'Operating Budget'!$B$8:$M$8</c:f>
              <c:strCache>
                <c:ptCount val="12"/>
                <c:pt idx="0">
                  <c:v>Month 1</c:v>
                </c:pt>
                <c:pt idx="1">
                  <c:v>Month 2</c:v>
                </c:pt>
                <c:pt idx="2">
                  <c:v>Month 3</c:v>
                </c:pt>
                <c:pt idx="3">
                  <c:v>Month 4</c:v>
                </c:pt>
                <c:pt idx="4">
                  <c:v>Month 5</c:v>
                </c:pt>
                <c:pt idx="5">
                  <c:v>Month 6</c:v>
                </c:pt>
                <c:pt idx="6">
                  <c:v>Month 7</c:v>
                </c:pt>
                <c:pt idx="7">
                  <c:v>Month 8</c:v>
                </c:pt>
                <c:pt idx="8">
                  <c:v>Month 9</c:v>
                </c:pt>
                <c:pt idx="9">
                  <c:v>Month 10</c:v>
                </c:pt>
                <c:pt idx="10">
                  <c:v>Month 11</c:v>
                </c:pt>
                <c:pt idx="11">
                  <c:v>Month 12</c:v>
                </c:pt>
              </c:strCache>
            </c:strRef>
          </c:cat>
          <c:val>
            <c:numRef>
              <c:f>'Operating Budget'!$B$10:$M$10</c:f>
              <c:numCache>
                <c:formatCode>_("$"* #,##0_);_("$"* \(#,##0\);_("$"* "-"??_);_(@_)</c:formatCode>
                <c:ptCount val="12"/>
                <c:pt idx="0">
                  <c:v>50</c:v>
                </c:pt>
                <c:pt idx="1">
                  <c:v>50</c:v>
                </c:pt>
                <c:pt idx="2">
                  <c:v>50</c:v>
                </c:pt>
                <c:pt idx="3">
                  <c:v>50</c:v>
                </c:pt>
                <c:pt idx="4">
                  <c:v>50</c:v>
                </c:pt>
                <c:pt idx="5">
                  <c:v>50</c:v>
                </c:pt>
                <c:pt idx="6">
                  <c:v>50</c:v>
                </c:pt>
                <c:pt idx="7">
                  <c:v>50</c:v>
                </c:pt>
                <c:pt idx="8">
                  <c:v>50</c:v>
                </c:pt>
                <c:pt idx="9">
                  <c:v>50</c:v>
                </c:pt>
                <c:pt idx="10">
                  <c:v>50</c:v>
                </c:pt>
                <c:pt idx="11">
                  <c:v>50</c:v>
                </c:pt>
              </c:numCache>
            </c:numRef>
          </c:val>
          <c:smooth val="0"/>
          <c:extLst>
            <c:ext xmlns:c16="http://schemas.microsoft.com/office/drawing/2014/chart" uri="{C3380CC4-5D6E-409C-BE32-E72D297353CC}">
              <c16:uniqueId val="{00000001-DC34-4978-80FB-4D9B3F452617}"/>
            </c:ext>
          </c:extLst>
        </c:ser>
        <c:ser>
          <c:idx val="2"/>
          <c:order val="2"/>
          <c:tx>
            <c:strRef>
              <c:f>'Operating Budget'!$A$11</c:f>
              <c:strCache>
                <c:ptCount val="1"/>
                <c:pt idx="0">
                  <c:v>Financing Activities - Interest Expense</c:v>
                </c:pt>
              </c:strCache>
            </c:strRef>
          </c:tx>
          <c:spPr>
            <a:ln w="28575" cap="rnd">
              <a:solidFill>
                <a:schemeClr val="accent3"/>
              </a:solidFill>
              <a:round/>
            </a:ln>
            <a:effectLst/>
          </c:spPr>
          <c:marker>
            <c:symbol val="none"/>
          </c:marker>
          <c:cat>
            <c:strRef>
              <c:f>'Operating Budget'!$B$8:$M$8</c:f>
              <c:strCache>
                <c:ptCount val="12"/>
                <c:pt idx="0">
                  <c:v>Month 1</c:v>
                </c:pt>
                <c:pt idx="1">
                  <c:v>Month 2</c:v>
                </c:pt>
                <c:pt idx="2">
                  <c:v>Month 3</c:v>
                </c:pt>
                <c:pt idx="3">
                  <c:v>Month 4</c:v>
                </c:pt>
                <c:pt idx="4">
                  <c:v>Month 5</c:v>
                </c:pt>
                <c:pt idx="5">
                  <c:v>Month 6</c:v>
                </c:pt>
                <c:pt idx="6">
                  <c:v>Month 7</c:v>
                </c:pt>
                <c:pt idx="7">
                  <c:v>Month 8</c:v>
                </c:pt>
                <c:pt idx="8">
                  <c:v>Month 9</c:v>
                </c:pt>
                <c:pt idx="9">
                  <c:v>Month 10</c:v>
                </c:pt>
                <c:pt idx="10">
                  <c:v>Month 11</c:v>
                </c:pt>
                <c:pt idx="11">
                  <c:v>Month 12</c:v>
                </c:pt>
              </c:strCache>
            </c:strRef>
          </c:cat>
          <c:val>
            <c:numRef>
              <c:f>'Operating Budget'!$B$11:$M$11</c:f>
              <c:numCache>
                <c:formatCode>_("$"* #,##0_);_("$"* \(#,##0\);_("$"* "-"??_);_(@_)</c:formatCode>
                <c:ptCount val="12"/>
                <c:pt idx="0">
                  <c:v>166.66666666666669</c:v>
                </c:pt>
                <c:pt idx="1">
                  <c:v>166.66666666666669</c:v>
                </c:pt>
                <c:pt idx="2">
                  <c:v>166.66666666666669</c:v>
                </c:pt>
                <c:pt idx="3">
                  <c:v>166.66666666666669</c:v>
                </c:pt>
                <c:pt idx="4">
                  <c:v>166.66666666666669</c:v>
                </c:pt>
                <c:pt idx="5">
                  <c:v>166.66666666666669</c:v>
                </c:pt>
                <c:pt idx="6">
                  <c:v>166.66666666666669</c:v>
                </c:pt>
                <c:pt idx="7">
                  <c:v>166.66666666666669</c:v>
                </c:pt>
                <c:pt idx="8">
                  <c:v>166.66666666666669</c:v>
                </c:pt>
                <c:pt idx="9">
                  <c:v>166.66666666666669</c:v>
                </c:pt>
                <c:pt idx="10">
                  <c:v>166.66666666666669</c:v>
                </c:pt>
                <c:pt idx="11">
                  <c:v>166.66666666666669</c:v>
                </c:pt>
              </c:numCache>
            </c:numRef>
          </c:val>
          <c:smooth val="0"/>
          <c:extLst>
            <c:ext xmlns:c16="http://schemas.microsoft.com/office/drawing/2014/chart" uri="{C3380CC4-5D6E-409C-BE32-E72D297353CC}">
              <c16:uniqueId val="{00000002-DC34-4978-80FB-4D9B3F452617}"/>
            </c:ext>
          </c:extLst>
        </c:ser>
        <c:ser>
          <c:idx val="3"/>
          <c:order val="3"/>
          <c:tx>
            <c:strRef>
              <c:f>'Operating Budget'!$A$12</c:f>
              <c:strCache>
                <c:ptCount val="1"/>
                <c:pt idx="0">
                  <c:v>Legal &amp; Professional Services [incl Marketing]</c:v>
                </c:pt>
              </c:strCache>
            </c:strRef>
          </c:tx>
          <c:spPr>
            <a:ln w="28575" cap="rnd">
              <a:solidFill>
                <a:schemeClr val="accent4"/>
              </a:solidFill>
              <a:round/>
            </a:ln>
            <a:effectLst/>
          </c:spPr>
          <c:marker>
            <c:symbol val="none"/>
          </c:marker>
          <c:cat>
            <c:strRef>
              <c:f>'Operating Budget'!$B$8:$M$8</c:f>
              <c:strCache>
                <c:ptCount val="12"/>
                <c:pt idx="0">
                  <c:v>Month 1</c:v>
                </c:pt>
                <c:pt idx="1">
                  <c:v>Month 2</c:v>
                </c:pt>
                <c:pt idx="2">
                  <c:v>Month 3</c:v>
                </c:pt>
                <c:pt idx="3">
                  <c:v>Month 4</c:v>
                </c:pt>
                <c:pt idx="4">
                  <c:v>Month 5</c:v>
                </c:pt>
                <c:pt idx="5">
                  <c:v>Month 6</c:v>
                </c:pt>
                <c:pt idx="6">
                  <c:v>Month 7</c:v>
                </c:pt>
                <c:pt idx="7">
                  <c:v>Month 8</c:v>
                </c:pt>
                <c:pt idx="8">
                  <c:v>Month 9</c:v>
                </c:pt>
                <c:pt idx="9">
                  <c:v>Month 10</c:v>
                </c:pt>
                <c:pt idx="10">
                  <c:v>Month 11</c:v>
                </c:pt>
                <c:pt idx="11">
                  <c:v>Month 12</c:v>
                </c:pt>
              </c:strCache>
            </c:strRef>
          </c:cat>
          <c:val>
            <c:numRef>
              <c:f>'Operating Budget'!$B$12:$M$12</c:f>
              <c:numCache>
                <c:formatCode>_("$"* #,##0_);_("$"* \(#,##0\);_("$"* "-"??_);_(@_)</c:formatCode>
                <c:ptCount val="12"/>
                <c:pt idx="0">
                  <c:v>100</c:v>
                </c:pt>
                <c:pt idx="1">
                  <c:v>100</c:v>
                </c:pt>
                <c:pt idx="2">
                  <c:v>100</c:v>
                </c:pt>
                <c:pt idx="3">
                  <c:v>100</c:v>
                </c:pt>
                <c:pt idx="4">
                  <c:v>100</c:v>
                </c:pt>
                <c:pt idx="5">
                  <c:v>100</c:v>
                </c:pt>
                <c:pt idx="6">
                  <c:v>100</c:v>
                </c:pt>
                <c:pt idx="7">
                  <c:v>100</c:v>
                </c:pt>
                <c:pt idx="8">
                  <c:v>100</c:v>
                </c:pt>
                <c:pt idx="9">
                  <c:v>100</c:v>
                </c:pt>
                <c:pt idx="10">
                  <c:v>100</c:v>
                </c:pt>
                <c:pt idx="11">
                  <c:v>100</c:v>
                </c:pt>
              </c:numCache>
            </c:numRef>
          </c:val>
          <c:smooth val="0"/>
          <c:extLst>
            <c:ext xmlns:c16="http://schemas.microsoft.com/office/drawing/2014/chart" uri="{C3380CC4-5D6E-409C-BE32-E72D297353CC}">
              <c16:uniqueId val="{00000003-DC34-4978-80FB-4D9B3F452617}"/>
            </c:ext>
          </c:extLst>
        </c:ser>
        <c:ser>
          <c:idx val="4"/>
          <c:order val="4"/>
          <c:tx>
            <c:strRef>
              <c:f>'Operating Budget'!$A$13</c:f>
              <c:strCache>
                <c:ptCount val="1"/>
                <c:pt idx="0">
                  <c:v>Licenses &amp; Permits</c:v>
                </c:pt>
              </c:strCache>
            </c:strRef>
          </c:tx>
          <c:spPr>
            <a:ln w="28575" cap="rnd">
              <a:solidFill>
                <a:schemeClr val="accent5"/>
              </a:solidFill>
              <a:round/>
            </a:ln>
            <a:effectLst/>
          </c:spPr>
          <c:marker>
            <c:symbol val="none"/>
          </c:marker>
          <c:cat>
            <c:strRef>
              <c:f>'Operating Budget'!$B$8:$M$8</c:f>
              <c:strCache>
                <c:ptCount val="12"/>
                <c:pt idx="0">
                  <c:v>Month 1</c:v>
                </c:pt>
                <c:pt idx="1">
                  <c:v>Month 2</c:v>
                </c:pt>
                <c:pt idx="2">
                  <c:v>Month 3</c:v>
                </c:pt>
                <c:pt idx="3">
                  <c:v>Month 4</c:v>
                </c:pt>
                <c:pt idx="4">
                  <c:v>Month 5</c:v>
                </c:pt>
                <c:pt idx="5">
                  <c:v>Month 6</c:v>
                </c:pt>
                <c:pt idx="6">
                  <c:v>Month 7</c:v>
                </c:pt>
                <c:pt idx="7">
                  <c:v>Month 8</c:v>
                </c:pt>
                <c:pt idx="8">
                  <c:v>Month 9</c:v>
                </c:pt>
                <c:pt idx="9">
                  <c:v>Month 10</c:v>
                </c:pt>
                <c:pt idx="10">
                  <c:v>Month 11</c:v>
                </c:pt>
                <c:pt idx="11">
                  <c:v>Month 12</c:v>
                </c:pt>
              </c:strCache>
            </c:strRef>
          </c:cat>
          <c:val>
            <c:numRef>
              <c:f>'Operating Budget'!$B$13:$M$13</c:f>
              <c:numCache>
                <c:formatCode>_("$"* #,##0_);_("$"* \(#,##0\);_("$"* "-"??_);_(@_)</c:formatCode>
                <c:ptCount val="12"/>
                <c:pt idx="0">
                  <c:v>20</c:v>
                </c:pt>
                <c:pt idx="1">
                  <c:v>20</c:v>
                </c:pt>
                <c:pt idx="2">
                  <c:v>20</c:v>
                </c:pt>
                <c:pt idx="3">
                  <c:v>20</c:v>
                </c:pt>
                <c:pt idx="4">
                  <c:v>20</c:v>
                </c:pt>
                <c:pt idx="5">
                  <c:v>20</c:v>
                </c:pt>
                <c:pt idx="6">
                  <c:v>20</c:v>
                </c:pt>
                <c:pt idx="7">
                  <c:v>20</c:v>
                </c:pt>
                <c:pt idx="8">
                  <c:v>20</c:v>
                </c:pt>
                <c:pt idx="9">
                  <c:v>20</c:v>
                </c:pt>
                <c:pt idx="10">
                  <c:v>20</c:v>
                </c:pt>
                <c:pt idx="11">
                  <c:v>20</c:v>
                </c:pt>
              </c:numCache>
            </c:numRef>
          </c:val>
          <c:smooth val="0"/>
          <c:extLst>
            <c:ext xmlns:c16="http://schemas.microsoft.com/office/drawing/2014/chart" uri="{C3380CC4-5D6E-409C-BE32-E72D297353CC}">
              <c16:uniqueId val="{00000004-DC34-4978-80FB-4D9B3F452617}"/>
            </c:ext>
          </c:extLst>
        </c:ser>
        <c:ser>
          <c:idx val="5"/>
          <c:order val="5"/>
          <c:tx>
            <c:strRef>
              <c:f>'Operating Budget'!$A$14</c:f>
              <c:strCache>
                <c:ptCount val="1"/>
                <c:pt idx="0">
                  <c:v>Stipend/Payroll</c:v>
                </c:pt>
              </c:strCache>
            </c:strRef>
          </c:tx>
          <c:spPr>
            <a:ln w="28575" cap="rnd">
              <a:solidFill>
                <a:schemeClr val="accent6"/>
              </a:solidFill>
              <a:round/>
            </a:ln>
            <a:effectLst/>
          </c:spPr>
          <c:marker>
            <c:symbol val="none"/>
          </c:marker>
          <c:cat>
            <c:strRef>
              <c:f>'Operating Budget'!$B$8:$M$8</c:f>
              <c:strCache>
                <c:ptCount val="12"/>
                <c:pt idx="0">
                  <c:v>Month 1</c:v>
                </c:pt>
                <c:pt idx="1">
                  <c:v>Month 2</c:v>
                </c:pt>
                <c:pt idx="2">
                  <c:v>Month 3</c:v>
                </c:pt>
                <c:pt idx="3">
                  <c:v>Month 4</c:v>
                </c:pt>
                <c:pt idx="4">
                  <c:v>Month 5</c:v>
                </c:pt>
                <c:pt idx="5">
                  <c:v>Month 6</c:v>
                </c:pt>
                <c:pt idx="6">
                  <c:v>Month 7</c:v>
                </c:pt>
                <c:pt idx="7">
                  <c:v>Month 8</c:v>
                </c:pt>
                <c:pt idx="8">
                  <c:v>Month 9</c:v>
                </c:pt>
                <c:pt idx="9">
                  <c:v>Month 10</c:v>
                </c:pt>
                <c:pt idx="10">
                  <c:v>Month 11</c:v>
                </c:pt>
                <c:pt idx="11">
                  <c:v>Month 12</c:v>
                </c:pt>
              </c:strCache>
            </c:strRef>
          </c:cat>
          <c:val>
            <c:numRef>
              <c:f>'Operating Budget'!$B$14:$M$14</c:f>
              <c:numCache>
                <c:formatCode>_("$"* #,##0_);_("$"* \(#,##0\);_("$"* "-"??_);_(@_)</c:formatCode>
                <c:ptCount val="12"/>
                <c:pt idx="0">
                  <c:v>400</c:v>
                </c:pt>
                <c:pt idx="1">
                  <c:v>400</c:v>
                </c:pt>
                <c:pt idx="2">
                  <c:v>400</c:v>
                </c:pt>
                <c:pt idx="3">
                  <c:v>400</c:v>
                </c:pt>
                <c:pt idx="4">
                  <c:v>400</c:v>
                </c:pt>
                <c:pt idx="5">
                  <c:v>400</c:v>
                </c:pt>
                <c:pt idx="6">
                  <c:v>400</c:v>
                </c:pt>
                <c:pt idx="7">
                  <c:v>400</c:v>
                </c:pt>
                <c:pt idx="8">
                  <c:v>400</c:v>
                </c:pt>
                <c:pt idx="9">
                  <c:v>400</c:v>
                </c:pt>
                <c:pt idx="10">
                  <c:v>400</c:v>
                </c:pt>
                <c:pt idx="11">
                  <c:v>400</c:v>
                </c:pt>
              </c:numCache>
            </c:numRef>
          </c:val>
          <c:smooth val="0"/>
          <c:extLst>
            <c:ext xmlns:c16="http://schemas.microsoft.com/office/drawing/2014/chart" uri="{C3380CC4-5D6E-409C-BE32-E72D297353CC}">
              <c16:uniqueId val="{00000005-DC34-4978-80FB-4D9B3F452617}"/>
            </c:ext>
          </c:extLst>
        </c:ser>
        <c:ser>
          <c:idx val="6"/>
          <c:order val="6"/>
          <c:tx>
            <c:strRef>
              <c:f>'Operating Budget'!$A$15</c:f>
              <c:strCache>
                <c:ptCount val="1"/>
                <c:pt idx="0">
                  <c:v>Transportation</c:v>
                </c:pt>
              </c:strCache>
            </c:strRef>
          </c:tx>
          <c:spPr>
            <a:ln w="28575" cap="rnd">
              <a:solidFill>
                <a:schemeClr val="accent1">
                  <a:lumMod val="60000"/>
                </a:schemeClr>
              </a:solidFill>
              <a:round/>
            </a:ln>
            <a:effectLst/>
          </c:spPr>
          <c:marker>
            <c:symbol val="none"/>
          </c:marker>
          <c:cat>
            <c:strRef>
              <c:f>'Operating Budget'!$B$8:$M$8</c:f>
              <c:strCache>
                <c:ptCount val="12"/>
                <c:pt idx="0">
                  <c:v>Month 1</c:v>
                </c:pt>
                <c:pt idx="1">
                  <c:v>Month 2</c:v>
                </c:pt>
                <c:pt idx="2">
                  <c:v>Month 3</c:v>
                </c:pt>
                <c:pt idx="3">
                  <c:v>Month 4</c:v>
                </c:pt>
                <c:pt idx="4">
                  <c:v>Month 5</c:v>
                </c:pt>
                <c:pt idx="5">
                  <c:v>Month 6</c:v>
                </c:pt>
                <c:pt idx="6">
                  <c:v>Month 7</c:v>
                </c:pt>
                <c:pt idx="7">
                  <c:v>Month 8</c:v>
                </c:pt>
                <c:pt idx="8">
                  <c:v>Month 9</c:v>
                </c:pt>
                <c:pt idx="9">
                  <c:v>Month 10</c:v>
                </c:pt>
                <c:pt idx="10">
                  <c:v>Month 11</c:v>
                </c:pt>
                <c:pt idx="11">
                  <c:v>Month 12</c:v>
                </c:pt>
              </c:strCache>
            </c:strRef>
          </c:cat>
          <c:val>
            <c:numRef>
              <c:f>'Operating Budget'!$B$15:$M$15</c:f>
              <c:numCache>
                <c:formatCode>_("$"* #,##0_);_("$"* \(#,##0\);_("$"* "-"??_);_(@_)</c:formatCode>
                <c:ptCount val="12"/>
                <c:pt idx="0">
                  <c:v>300</c:v>
                </c:pt>
                <c:pt idx="1">
                  <c:v>300</c:v>
                </c:pt>
                <c:pt idx="2">
                  <c:v>300</c:v>
                </c:pt>
                <c:pt idx="3">
                  <c:v>300</c:v>
                </c:pt>
                <c:pt idx="4">
                  <c:v>300</c:v>
                </c:pt>
                <c:pt idx="5">
                  <c:v>300</c:v>
                </c:pt>
                <c:pt idx="6">
                  <c:v>300</c:v>
                </c:pt>
                <c:pt idx="7">
                  <c:v>300</c:v>
                </c:pt>
                <c:pt idx="8">
                  <c:v>300</c:v>
                </c:pt>
                <c:pt idx="9">
                  <c:v>300</c:v>
                </c:pt>
                <c:pt idx="10">
                  <c:v>300</c:v>
                </c:pt>
                <c:pt idx="11">
                  <c:v>300</c:v>
                </c:pt>
              </c:numCache>
            </c:numRef>
          </c:val>
          <c:smooth val="0"/>
          <c:extLst>
            <c:ext xmlns:c16="http://schemas.microsoft.com/office/drawing/2014/chart" uri="{C3380CC4-5D6E-409C-BE32-E72D297353CC}">
              <c16:uniqueId val="{00000006-DC34-4978-80FB-4D9B3F452617}"/>
            </c:ext>
          </c:extLst>
        </c:ser>
        <c:ser>
          <c:idx val="7"/>
          <c:order val="7"/>
          <c:tx>
            <c:strRef>
              <c:f>'Operating Budget'!$A$16</c:f>
              <c:strCache>
                <c:ptCount val="1"/>
                <c:pt idx="0">
                  <c:v>Labor/Administration</c:v>
                </c:pt>
              </c:strCache>
            </c:strRef>
          </c:tx>
          <c:spPr>
            <a:ln w="28575" cap="rnd">
              <a:solidFill>
                <a:schemeClr val="accent2">
                  <a:lumMod val="60000"/>
                </a:schemeClr>
              </a:solidFill>
              <a:round/>
            </a:ln>
            <a:effectLst/>
          </c:spPr>
          <c:marker>
            <c:symbol val="none"/>
          </c:marker>
          <c:cat>
            <c:strRef>
              <c:f>'Operating Budget'!$B$8:$M$8</c:f>
              <c:strCache>
                <c:ptCount val="12"/>
                <c:pt idx="0">
                  <c:v>Month 1</c:v>
                </c:pt>
                <c:pt idx="1">
                  <c:v>Month 2</c:v>
                </c:pt>
                <c:pt idx="2">
                  <c:v>Month 3</c:v>
                </c:pt>
                <c:pt idx="3">
                  <c:v>Month 4</c:v>
                </c:pt>
                <c:pt idx="4">
                  <c:v>Month 5</c:v>
                </c:pt>
                <c:pt idx="5">
                  <c:v>Month 6</c:v>
                </c:pt>
                <c:pt idx="6">
                  <c:v>Month 7</c:v>
                </c:pt>
                <c:pt idx="7">
                  <c:v>Month 8</c:v>
                </c:pt>
                <c:pt idx="8">
                  <c:v>Month 9</c:v>
                </c:pt>
                <c:pt idx="9">
                  <c:v>Month 10</c:v>
                </c:pt>
                <c:pt idx="10">
                  <c:v>Month 11</c:v>
                </c:pt>
                <c:pt idx="11">
                  <c:v>Month 12</c:v>
                </c:pt>
              </c:strCache>
            </c:strRef>
          </c:cat>
          <c:val>
            <c:numRef>
              <c:f>'Operating Budget'!$B$16:$M$16</c:f>
              <c:numCache>
                <c:formatCode>_("$"* #,##0_);_("$"* \(#,##0\);_("$"* "-"??_);_(@_)</c:formatCode>
                <c:ptCount val="12"/>
                <c:pt idx="0">
                  <c:v>20</c:v>
                </c:pt>
                <c:pt idx="1">
                  <c:v>20</c:v>
                </c:pt>
                <c:pt idx="2">
                  <c:v>20</c:v>
                </c:pt>
                <c:pt idx="3">
                  <c:v>20</c:v>
                </c:pt>
                <c:pt idx="4">
                  <c:v>20</c:v>
                </c:pt>
                <c:pt idx="5">
                  <c:v>20</c:v>
                </c:pt>
                <c:pt idx="6">
                  <c:v>20</c:v>
                </c:pt>
                <c:pt idx="7">
                  <c:v>20</c:v>
                </c:pt>
                <c:pt idx="8">
                  <c:v>20</c:v>
                </c:pt>
                <c:pt idx="9">
                  <c:v>20</c:v>
                </c:pt>
                <c:pt idx="10">
                  <c:v>20</c:v>
                </c:pt>
                <c:pt idx="11">
                  <c:v>20</c:v>
                </c:pt>
              </c:numCache>
            </c:numRef>
          </c:val>
          <c:smooth val="0"/>
          <c:extLst>
            <c:ext xmlns:c16="http://schemas.microsoft.com/office/drawing/2014/chart" uri="{C3380CC4-5D6E-409C-BE32-E72D297353CC}">
              <c16:uniqueId val="{00000007-DC34-4978-80FB-4D9B3F452617}"/>
            </c:ext>
          </c:extLst>
        </c:ser>
        <c:ser>
          <c:idx val="8"/>
          <c:order val="8"/>
          <c:tx>
            <c:strRef>
              <c:f>'Operating Budget'!$A$17</c:f>
              <c:strCache>
                <c:ptCount val="1"/>
                <c:pt idx="0">
                  <c:v>Cleaning &amp; Maintenance</c:v>
                </c:pt>
              </c:strCache>
            </c:strRef>
          </c:tx>
          <c:spPr>
            <a:ln w="28575" cap="rnd">
              <a:solidFill>
                <a:schemeClr val="accent3">
                  <a:lumMod val="60000"/>
                </a:schemeClr>
              </a:solidFill>
              <a:round/>
            </a:ln>
            <a:effectLst/>
          </c:spPr>
          <c:marker>
            <c:symbol val="none"/>
          </c:marker>
          <c:cat>
            <c:strRef>
              <c:f>'Operating Budget'!$B$8:$M$8</c:f>
              <c:strCache>
                <c:ptCount val="12"/>
                <c:pt idx="0">
                  <c:v>Month 1</c:v>
                </c:pt>
                <c:pt idx="1">
                  <c:v>Month 2</c:v>
                </c:pt>
                <c:pt idx="2">
                  <c:v>Month 3</c:v>
                </c:pt>
                <c:pt idx="3">
                  <c:v>Month 4</c:v>
                </c:pt>
                <c:pt idx="4">
                  <c:v>Month 5</c:v>
                </c:pt>
                <c:pt idx="5">
                  <c:v>Month 6</c:v>
                </c:pt>
                <c:pt idx="6">
                  <c:v>Month 7</c:v>
                </c:pt>
                <c:pt idx="7">
                  <c:v>Month 8</c:v>
                </c:pt>
                <c:pt idx="8">
                  <c:v>Month 9</c:v>
                </c:pt>
                <c:pt idx="9">
                  <c:v>Month 10</c:v>
                </c:pt>
                <c:pt idx="10">
                  <c:v>Month 11</c:v>
                </c:pt>
                <c:pt idx="11">
                  <c:v>Month 12</c:v>
                </c:pt>
              </c:strCache>
            </c:strRef>
          </c:cat>
          <c:val>
            <c:numRef>
              <c:f>'Operating Budget'!$B$17:$M$17</c:f>
              <c:numCache>
                <c:formatCode>_("$"* #,##0_);_("$"* \(#,##0\);_("$"* "-"??_);_(@_)</c:formatCode>
                <c:ptCount val="12"/>
                <c:pt idx="0">
                  <c:v>100</c:v>
                </c:pt>
                <c:pt idx="1">
                  <c:v>100</c:v>
                </c:pt>
                <c:pt idx="2">
                  <c:v>100</c:v>
                </c:pt>
                <c:pt idx="3">
                  <c:v>100</c:v>
                </c:pt>
                <c:pt idx="4">
                  <c:v>100</c:v>
                </c:pt>
                <c:pt idx="5">
                  <c:v>100</c:v>
                </c:pt>
                <c:pt idx="6">
                  <c:v>100</c:v>
                </c:pt>
                <c:pt idx="7">
                  <c:v>100</c:v>
                </c:pt>
                <c:pt idx="8">
                  <c:v>100</c:v>
                </c:pt>
                <c:pt idx="9">
                  <c:v>100</c:v>
                </c:pt>
                <c:pt idx="10">
                  <c:v>100</c:v>
                </c:pt>
                <c:pt idx="11">
                  <c:v>100</c:v>
                </c:pt>
              </c:numCache>
            </c:numRef>
          </c:val>
          <c:smooth val="0"/>
          <c:extLst>
            <c:ext xmlns:c16="http://schemas.microsoft.com/office/drawing/2014/chart" uri="{C3380CC4-5D6E-409C-BE32-E72D297353CC}">
              <c16:uniqueId val="{00000008-DC34-4978-80FB-4D9B3F452617}"/>
            </c:ext>
          </c:extLst>
        </c:ser>
        <c:ser>
          <c:idx val="9"/>
          <c:order val="9"/>
          <c:tx>
            <c:strRef>
              <c:f>'Operating Budget'!$A$18</c:f>
              <c:strCache>
                <c:ptCount val="1"/>
                <c:pt idx="0">
                  <c:v>Repairs</c:v>
                </c:pt>
              </c:strCache>
            </c:strRef>
          </c:tx>
          <c:spPr>
            <a:ln w="28575" cap="rnd">
              <a:solidFill>
                <a:schemeClr val="accent4">
                  <a:lumMod val="60000"/>
                </a:schemeClr>
              </a:solidFill>
              <a:round/>
            </a:ln>
            <a:effectLst/>
          </c:spPr>
          <c:marker>
            <c:symbol val="none"/>
          </c:marker>
          <c:cat>
            <c:strRef>
              <c:f>'Operating Budget'!$B$8:$M$8</c:f>
              <c:strCache>
                <c:ptCount val="12"/>
                <c:pt idx="0">
                  <c:v>Month 1</c:v>
                </c:pt>
                <c:pt idx="1">
                  <c:v>Month 2</c:v>
                </c:pt>
                <c:pt idx="2">
                  <c:v>Month 3</c:v>
                </c:pt>
                <c:pt idx="3">
                  <c:v>Month 4</c:v>
                </c:pt>
                <c:pt idx="4">
                  <c:v>Month 5</c:v>
                </c:pt>
                <c:pt idx="5">
                  <c:v>Month 6</c:v>
                </c:pt>
                <c:pt idx="6">
                  <c:v>Month 7</c:v>
                </c:pt>
                <c:pt idx="7">
                  <c:v>Month 8</c:v>
                </c:pt>
                <c:pt idx="8">
                  <c:v>Month 9</c:v>
                </c:pt>
                <c:pt idx="9">
                  <c:v>Month 10</c:v>
                </c:pt>
                <c:pt idx="10">
                  <c:v>Month 11</c:v>
                </c:pt>
                <c:pt idx="11">
                  <c:v>Month 12</c:v>
                </c:pt>
              </c:strCache>
            </c:strRef>
          </c:cat>
          <c:val>
            <c:numRef>
              <c:f>'Operating Budget'!$B$18:$M$18</c:f>
              <c:numCache>
                <c:formatCode>_("$"* #,##0_);_("$"* \(#,##0\);_("$"* "-"??_);_(@_)</c:formatCode>
                <c:ptCount val="12"/>
                <c:pt idx="0">
                  <c:v>100</c:v>
                </c:pt>
                <c:pt idx="1">
                  <c:v>100</c:v>
                </c:pt>
                <c:pt idx="2">
                  <c:v>100</c:v>
                </c:pt>
                <c:pt idx="3">
                  <c:v>100</c:v>
                </c:pt>
                <c:pt idx="4">
                  <c:v>100</c:v>
                </c:pt>
                <c:pt idx="5">
                  <c:v>100</c:v>
                </c:pt>
                <c:pt idx="6">
                  <c:v>100</c:v>
                </c:pt>
                <c:pt idx="7">
                  <c:v>100</c:v>
                </c:pt>
                <c:pt idx="8">
                  <c:v>100</c:v>
                </c:pt>
                <c:pt idx="9">
                  <c:v>100</c:v>
                </c:pt>
                <c:pt idx="10">
                  <c:v>100</c:v>
                </c:pt>
                <c:pt idx="11">
                  <c:v>100</c:v>
                </c:pt>
              </c:numCache>
            </c:numRef>
          </c:val>
          <c:smooth val="0"/>
          <c:extLst>
            <c:ext xmlns:c16="http://schemas.microsoft.com/office/drawing/2014/chart" uri="{C3380CC4-5D6E-409C-BE32-E72D297353CC}">
              <c16:uniqueId val="{00000009-DC34-4978-80FB-4D9B3F452617}"/>
            </c:ext>
          </c:extLst>
        </c:ser>
        <c:ser>
          <c:idx val="10"/>
          <c:order val="10"/>
          <c:tx>
            <c:strRef>
              <c:f>'Operating Budget'!$A$19</c:f>
              <c:strCache>
                <c:ptCount val="1"/>
                <c:pt idx="0">
                  <c:v>Supplies - [Materials /Food/snacks/etc.]</c:v>
                </c:pt>
              </c:strCache>
            </c:strRef>
          </c:tx>
          <c:spPr>
            <a:ln w="28575" cap="rnd">
              <a:solidFill>
                <a:schemeClr val="accent5">
                  <a:lumMod val="60000"/>
                </a:schemeClr>
              </a:solidFill>
              <a:round/>
            </a:ln>
            <a:effectLst/>
          </c:spPr>
          <c:marker>
            <c:symbol val="none"/>
          </c:marker>
          <c:cat>
            <c:strRef>
              <c:f>'Operating Budget'!$B$8:$M$8</c:f>
              <c:strCache>
                <c:ptCount val="12"/>
                <c:pt idx="0">
                  <c:v>Month 1</c:v>
                </c:pt>
                <c:pt idx="1">
                  <c:v>Month 2</c:v>
                </c:pt>
                <c:pt idx="2">
                  <c:v>Month 3</c:v>
                </c:pt>
                <c:pt idx="3">
                  <c:v>Month 4</c:v>
                </c:pt>
                <c:pt idx="4">
                  <c:v>Month 5</c:v>
                </c:pt>
                <c:pt idx="5">
                  <c:v>Month 6</c:v>
                </c:pt>
                <c:pt idx="6">
                  <c:v>Month 7</c:v>
                </c:pt>
                <c:pt idx="7">
                  <c:v>Month 8</c:v>
                </c:pt>
                <c:pt idx="8">
                  <c:v>Month 9</c:v>
                </c:pt>
                <c:pt idx="9">
                  <c:v>Month 10</c:v>
                </c:pt>
                <c:pt idx="10">
                  <c:v>Month 11</c:v>
                </c:pt>
                <c:pt idx="11">
                  <c:v>Month 12</c:v>
                </c:pt>
              </c:strCache>
            </c:strRef>
          </c:cat>
          <c:val>
            <c:numRef>
              <c:f>'Operating Budget'!$B$19:$M$19</c:f>
              <c:numCache>
                <c:formatCode>_("$"* #,##0_);_("$"* \(#,##0\);_("$"* "-"??_);_(@_)</c:formatCode>
                <c:ptCount val="12"/>
                <c:pt idx="0">
                  <c:v>500</c:v>
                </c:pt>
                <c:pt idx="1">
                  <c:v>500</c:v>
                </c:pt>
                <c:pt idx="2">
                  <c:v>500</c:v>
                </c:pt>
                <c:pt idx="3">
                  <c:v>500</c:v>
                </c:pt>
                <c:pt idx="4">
                  <c:v>500</c:v>
                </c:pt>
                <c:pt idx="5">
                  <c:v>500</c:v>
                </c:pt>
                <c:pt idx="6">
                  <c:v>500</c:v>
                </c:pt>
                <c:pt idx="7">
                  <c:v>500</c:v>
                </c:pt>
                <c:pt idx="8">
                  <c:v>500</c:v>
                </c:pt>
                <c:pt idx="9">
                  <c:v>500</c:v>
                </c:pt>
                <c:pt idx="10">
                  <c:v>500</c:v>
                </c:pt>
                <c:pt idx="11">
                  <c:v>500</c:v>
                </c:pt>
              </c:numCache>
            </c:numRef>
          </c:val>
          <c:smooth val="0"/>
          <c:extLst>
            <c:ext xmlns:c16="http://schemas.microsoft.com/office/drawing/2014/chart" uri="{C3380CC4-5D6E-409C-BE32-E72D297353CC}">
              <c16:uniqueId val="{0000000A-DC34-4978-80FB-4D9B3F452617}"/>
            </c:ext>
          </c:extLst>
        </c:ser>
        <c:ser>
          <c:idx val="11"/>
          <c:order val="11"/>
          <c:tx>
            <c:strRef>
              <c:f>'Operating Budget'!$A$20</c:f>
              <c:strCache>
                <c:ptCount val="1"/>
                <c:pt idx="0">
                  <c:v>Utilities - Electric</c:v>
                </c:pt>
              </c:strCache>
            </c:strRef>
          </c:tx>
          <c:spPr>
            <a:ln w="28575" cap="rnd">
              <a:solidFill>
                <a:schemeClr val="accent6">
                  <a:lumMod val="60000"/>
                </a:schemeClr>
              </a:solidFill>
              <a:round/>
            </a:ln>
            <a:effectLst/>
          </c:spPr>
          <c:marker>
            <c:symbol val="none"/>
          </c:marker>
          <c:cat>
            <c:strRef>
              <c:f>'Operating Budget'!$B$8:$M$8</c:f>
              <c:strCache>
                <c:ptCount val="12"/>
                <c:pt idx="0">
                  <c:v>Month 1</c:v>
                </c:pt>
                <c:pt idx="1">
                  <c:v>Month 2</c:v>
                </c:pt>
                <c:pt idx="2">
                  <c:v>Month 3</c:v>
                </c:pt>
                <c:pt idx="3">
                  <c:v>Month 4</c:v>
                </c:pt>
                <c:pt idx="4">
                  <c:v>Month 5</c:v>
                </c:pt>
                <c:pt idx="5">
                  <c:v>Month 6</c:v>
                </c:pt>
                <c:pt idx="6">
                  <c:v>Month 7</c:v>
                </c:pt>
                <c:pt idx="7">
                  <c:v>Month 8</c:v>
                </c:pt>
                <c:pt idx="8">
                  <c:v>Month 9</c:v>
                </c:pt>
                <c:pt idx="9">
                  <c:v>Month 10</c:v>
                </c:pt>
                <c:pt idx="10">
                  <c:v>Month 11</c:v>
                </c:pt>
                <c:pt idx="11">
                  <c:v>Month 12</c:v>
                </c:pt>
              </c:strCache>
            </c:strRef>
          </c:cat>
          <c:val>
            <c:numRef>
              <c:f>'Operating Budget'!$B$20:$M$20</c:f>
              <c:numCache>
                <c:formatCode>_("$"* #,##0_);_("$"* \(#,##0\);_("$"* "-"??_);_(@_)</c:formatCode>
                <c:ptCount val="12"/>
                <c:pt idx="0">
                  <c:v>100</c:v>
                </c:pt>
                <c:pt idx="1">
                  <c:v>100</c:v>
                </c:pt>
                <c:pt idx="2">
                  <c:v>100</c:v>
                </c:pt>
                <c:pt idx="3">
                  <c:v>100</c:v>
                </c:pt>
                <c:pt idx="4">
                  <c:v>100</c:v>
                </c:pt>
                <c:pt idx="5">
                  <c:v>100</c:v>
                </c:pt>
                <c:pt idx="6">
                  <c:v>100</c:v>
                </c:pt>
                <c:pt idx="7">
                  <c:v>100</c:v>
                </c:pt>
                <c:pt idx="8">
                  <c:v>100</c:v>
                </c:pt>
                <c:pt idx="9">
                  <c:v>100</c:v>
                </c:pt>
                <c:pt idx="10">
                  <c:v>100</c:v>
                </c:pt>
                <c:pt idx="11">
                  <c:v>100</c:v>
                </c:pt>
              </c:numCache>
            </c:numRef>
          </c:val>
          <c:smooth val="0"/>
          <c:extLst>
            <c:ext xmlns:c16="http://schemas.microsoft.com/office/drawing/2014/chart" uri="{C3380CC4-5D6E-409C-BE32-E72D297353CC}">
              <c16:uniqueId val="{0000000B-DC34-4978-80FB-4D9B3F452617}"/>
            </c:ext>
          </c:extLst>
        </c:ser>
        <c:ser>
          <c:idx val="12"/>
          <c:order val="12"/>
          <c:tx>
            <c:strRef>
              <c:f>'Operating Budget'!$A$21</c:f>
              <c:strCache>
                <c:ptCount val="1"/>
                <c:pt idx="0">
                  <c:v>Utilities - Gas</c:v>
                </c:pt>
              </c:strCache>
            </c:strRef>
          </c:tx>
          <c:spPr>
            <a:ln w="28575" cap="rnd">
              <a:solidFill>
                <a:schemeClr val="accent1">
                  <a:lumMod val="80000"/>
                  <a:lumOff val="20000"/>
                </a:schemeClr>
              </a:solidFill>
              <a:round/>
            </a:ln>
            <a:effectLst/>
          </c:spPr>
          <c:marker>
            <c:symbol val="none"/>
          </c:marker>
          <c:cat>
            <c:strRef>
              <c:f>'Operating Budget'!$B$8:$M$8</c:f>
              <c:strCache>
                <c:ptCount val="12"/>
                <c:pt idx="0">
                  <c:v>Month 1</c:v>
                </c:pt>
                <c:pt idx="1">
                  <c:v>Month 2</c:v>
                </c:pt>
                <c:pt idx="2">
                  <c:v>Month 3</c:v>
                </c:pt>
                <c:pt idx="3">
                  <c:v>Month 4</c:v>
                </c:pt>
                <c:pt idx="4">
                  <c:v>Month 5</c:v>
                </c:pt>
                <c:pt idx="5">
                  <c:v>Month 6</c:v>
                </c:pt>
                <c:pt idx="6">
                  <c:v>Month 7</c:v>
                </c:pt>
                <c:pt idx="7">
                  <c:v>Month 8</c:v>
                </c:pt>
                <c:pt idx="8">
                  <c:v>Month 9</c:v>
                </c:pt>
                <c:pt idx="9">
                  <c:v>Month 10</c:v>
                </c:pt>
                <c:pt idx="10">
                  <c:v>Month 11</c:v>
                </c:pt>
                <c:pt idx="11">
                  <c:v>Month 12</c:v>
                </c:pt>
              </c:strCache>
            </c:strRef>
          </c:cat>
          <c:val>
            <c:numRef>
              <c:f>'Operating Budget'!$B$21:$M$21</c:f>
              <c:numCache>
                <c:formatCode>_("$"* #,##0_);_("$"* \(#,##0\);_("$"* "-"??_);_(@_)</c:formatCode>
                <c:ptCount val="12"/>
                <c:pt idx="0">
                  <c:v>75</c:v>
                </c:pt>
                <c:pt idx="1">
                  <c:v>75</c:v>
                </c:pt>
                <c:pt idx="2">
                  <c:v>75</c:v>
                </c:pt>
                <c:pt idx="3">
                  <c:v>75</c:v>
                </c:pt>
                <c:pt idx="4">
                  <c:v>75</c:v>
                </c:pt>
                <c:pt idx="5">
                  <c:v>75</c:v>
                </c:pt>
                <c:pt idx="6">
                  <c:v>75</c:v>
                </c:pt>
                <c:pt idx="7">
                  <c:v>75</c:v>
                </c:pt>
                <c:pt idx="8">
                  <c:v>75</c:v>
                </c:pt>
                <c:pt idx="9">
                  <c:v>75</c:v>
                </c:pt>
                <c:pt idx="10">
                  <c:v>75</c:v>
                </c:pt>
                <c:pt idx="11">
                  <c:v>75</c:v>
                </c:pt>
              </c:numCache>
            </c:numRef>
          </c:val>
          <c:smooth val="0"/>
          <c:extLst>
            <c:ext xmlns:c16="http://schemas.microsoft.com/office/drawing/2014/chart" uri="{C3380CC4-5D6E-409C-BE32-E72D297353CC}">
              <c16:uniqueId val="{0000000C-DC34-4978-80FB-4D9B3F452617}"/>
            </c:ext>
          </c:extLst>
        </c:ser>
        <c:ser>
          <c:idx val="13"/>
          <c:order val="13"/>
          <c:tx>
            <c:strRef>
              <c:f>'Operating Budget'!$A$22</c:f>
              <c:strCache>
                <c:ptCount val="1"/>
                <c:pt idx="0">
                  <c:v>Utilities - Sewer</c:v>
                </c:pt>
              </c:strCache>
            </c:strRef>
          </c:tx>
          <c:spPr>
            <a:ln w="28575" cap="rnd">
              <a:solidFill>
                <a:schemeClr val="accent2">
                  <a:lumMod val="80000"/>
                  <a:lumOff val="20000"/>
                </a:schemeClr>
              </a:solidFill>
              <a:round/>
            </a:ln>
            <a:effectLst/>
          </c:spPr>
          <c:marker>
            <c:symbol val="none"/>
          </c:marker>
          <c:cat>
            <c:strRef>
              <c:f>'Operating Budget'!$B$8:$M$8</c:f>
              <c:strCache>
                <c:ptCount val="12"/>
                <c:pt idx="0">
                  <c:v>Month 1</c:v>
                </c:pt>
                <c:pt idx="1">
                  <c:v>Month 2</c:v>
                </c:pt>
                <c:pt idx="2">
                  <c:v>Month 3</c:v>
                </c:pt>
                <c:pt idx="3">
                  <c:v>Month 4</c:v>
                </c:pt>
                <c:pt idx="4">
                  <c:v>Month 5</c:v>
                </c:pt>
                <c:pt idx="5">
                  <c:v>Month 6</c:v>
                </c:pt>
                <c:pt idx="6">
                  <c:v>Month 7</c:v>
                </c:pt>
                <c:pt idx="7">
                  <c:v>Month 8</c:v>
                </c:pt>
                <c:pt idx="8">
                  <c:v>Month 9</c:v>
                </c:pt>
                <c:pt idx="9">
                  <c:v>Month 10</c:v>
                </c:pt>
                <c:pt idx="10">
                  <c:v>Month 11</c:v>
                </c:pt>
                <c:pt idx="11">
                  <c:v>Month 12</c:v>
                </c:pt>
              </c:strCache>
            </c:strRef>
          </c:cat>
          <c:val>
            <c:numRef>
              <c:f>'Operating Budget'!$B$22:$M$22</c:f>
              <c:numCache>
                <c:formatCode>_("$"* #,##0_);_("$"* \(#,##0\);_("$"* "-"??_);_(@_)</c:formatCode>
                <c:ptCount val="12"/>
                <c:pt idx="0">
                  <c:v>20</c:v>
                </c:pt>
                <c:pt idx="1">
                  <c:v>20</c:v>
                </c:pt>
                <c:pt idx="2">
                  <c:v>20</c:v>
                </c:pt>
                <c:pt idx="3">
                  <c:v>20</c:v>
                </c:pt>
                <c:pt idx="4">
                  <c:v>20</c:v>
                </c:pt>
                <c:pt idx="5">
                  <c:v>20</c:v>
                </c:pt>
                <c:pt idx="6">
                  <c:v>20</c:v>
                </c:pt>
                <c:pt idx="7">
                  <c:v>20</c:v>
                </c:pt>
                <c:pt idx="8">
                  <c:v>20</c:v>
                </c:pt>
                <c:pt idx="9">
                  <c:v>20</c:v>
                </c:pt>
                <c:pt idx="10">
                  <c:v>20</c:v>
                </c:pt>
                <c:pt idx="11">
                  <c:v>20</c:v>
                </c:pt>
              </c:numCache>
            </c:numRef>
          </c:val>
          <c:smooth val="0"/>
          <c:extLst>
            <c:ext xmlns:c16="http://schemas.microsoft.com/office/drawing/2014/chart" uri="{C3380CC4-5D6E-409C-BE32-E72D297353CC}">
              <c16:uniqueId val="{0000000D-DC34-4978-80FB-4D9B3F452617}"/>
            </c:ext>
          </c:extLst>
        </c:ser>
        <c:ser>
          <c:idx val="14"/>
          <c:order val="14"/>
          <c:tx>
            <c:strRef>
              <c:f>'Operating Budget'!$A$23</c:f>
              <c:strCache>
                <c:ptCount val="1"/>
                <c:pt idx="0">
                  <c:v>Utilities - Trash</c:v>
                </c:pt>
              </c:strCache>
            </c:strRef>
          </c:tx>
          <c:spPr>
            <a:ln w="28575" cap="rnd">
              <a:solidFill>
                <a:schemeClr val="accent3">
                  <a:lumMod val="80000"/>
                  <a:lumOff val="20000"/>
                </a:schemeClr>
              </a:solidFill>
              <a:round/>
            </a:ln>
            <a:effectLst/>
          </c:spPr>
          <c:marker>
            <c:symbol val="none"/>
          </c:marker>
          <c:cat>
            <c:strRef>
              <c:f>'Operating Budget'!$B$8:$M$8</c:f>
              <c:strCache>
                <c:ptCount val="12"/>
                <c:pt idx="0">
                  <c:v>Month 1</c:v>
                </c:pt>
                <c:pt idx="1">
                  <c:v>Month 2</c:v>
                </c:pt>
                <c:pt idx="2">
                  <c:v>Month 3</c:v>
                </c:pt>
                <c:pt idx="3">
                  <c:v>Month 4</c:v>
                </c:pt>
                <c:pt idx="4">
                  <c:v>Month 5</c:v>
                </c:pt>
                <c:pt idx="5">
                  <c:v>Month 6</c:v>
                </c:pt>
                <c:pt idx="6">
                  <c:v>Month 7</c:v>
                </c:pt>
                <c:pt idx="7">
                  <c:v>Month 8</c:v>
                </c:pt>
                <c:pt idx="8">
                  <c:v>Month 9</c:v>
                </c:pt>
                <c:pt idx="9">
                  <c:v>Month 10</c:v>
                </c:pt>
                <c:pt idx="10">
                  <c:v>Month 11</c:v>
                </c:pt>
                <c:pt idx="11">
                  <c:v>Month 12</c:v>
                </c:pt>
              </c:strCache>
            </c:strRef>
          </c:cat>
          <c:val>
            <c:numRef>
              <c:f>'Operating Budget'!$B$23:$M$23</c:f>
              <c:numCache>
                <c:formatCode>_("$"* #,##0_);_("$"* \(#,##0\);_("$"* "-"??_);_(@_)</c:formatCode>
                <c:ptCount val="12"/>
                <c:pt idx="0">
                  <c:v>20</c:v>
                </c:pt>
                <c:pt idx="1">
                  <c:v>20</c:v>
                </c:pt>
                <c:pt idx="2">
                  <c:v>20</c:v>
                </c:pt>
                <c:pt idx="3">
                  <c:v>20</c:v>
                </c:pt>
                <c:pt idx="4">
                  <c:v>20</c:v>
                </c:pt>
                <c:pt idx="5">
                  <c:v>20</c:v>
                </c:pt>
                <c:pt idx="6">
                  <c:v>20</c:v>
                </c:pt>
                <c:pt idx="7">
                  <c:v>20</c:v>
                </c:pt>
                <c:pt idx="8">
                  <c:v>20</c:v>
                </c:pt>
                <c:pt idx="9">
                  <c:v>20</c:v>
                </c:pt>
                <c:pt idx="10">
                  <c:v>20</c:v>
                </c:pt>
                <c:pt idx="11">
                  <c:v>20</c:v>
                </c:pt>
              </c:numCache>
            </c:numRef>
          </c:val>
          <c:smooth val="0"/>
          <c:extLst>
            <c:ext xmlns:c16="http://schemas.microsoft.com/office/drawing/2014/chart" uri="{C3380CC4-5D6E-409C-BE32-E72D297353CC}">
              <c16:uniqueId val="{0000000E-DC34-4978-80FB-4D9B3F452617}"/>
            </c:ext>
          </c:extLst>
        </c:ser>
        <c:ser>
          <c:idx val="15"/>
          <c:order val="15"/>
          <c:tx>
            <c:strRef>
              <c:f>'Operating Budget'!$A$24</c:f>
              <c:strCache>
                <c:ptCount val="1"/>
                <c:pt idx="0">
                  <c:v>Utilities - Water</c:v>
                </c:pt>
              </c:strCache>
            </c:strRef>
          </c:tx>
          <c:spPr>
            <a:ln w="28575" cap="rnd">
              <a:solidFill>
                <a:schemeClr val="accent4">
                  <a:lumMod val="80000"/>
                  <a:lumOff val="20000"/>
                </a:schemeClr>
              </a:solidFill>
              <a:round/>
            </a:ln>
            <a:effectLst/>
          </c:spPr>
          <c:marker>
            <c:symbol val="none"/>
          </c:marker>
          <c:cat>
            <c:strRef>
              <c:f>'Operating Budget'!$B$8:$M$8</c:f>
              <c:strCache>
                <c:ptCount val="12"/>
                <c:pt idx="0">
                  <c:v>Month 1</c:v>
                </c:pt>
                <c:pt idx="1">
                  <c:v>Month 2</c:v>
                </c:pt>
                <c:pt idx="2">
                  <c:v>Month 3</c:v>
                </c:pt>
                <c:pt idx="3">
                  <c:v>Month 4</c:v>
                </c:pt>
                <c:pt idx="4">
                  <c:v>Month 5</c:v>
                </c:pt>
                <c:pt idx="5">
                  <c:v>Month 6</c:v>
                </c:pt>
                <c:pt idx="6">
                  <c:v>Month 7</c:v>
                </c:pt>
                <c:pt idx="7">
                  <c:v>Month 8</c:v>
                </c:pt>
                <c:pt idx="8">
                  <c:v>Month 9</c:v>
                </c:pt>
                <c:pt idx="9">
                  <c:v>Month 10</c:v>
                </c:pt>
                <c:pt idx="10">
                  <c:v>Month 11</c:v>
                </c:pt>
                <c:pt idx="11">
                  <c:v>Month 12</c:v>
                </c:pt>
              </c:strCache>
            </c:strRef>
          </c:cat>
          <c:val>
            <c:numRef>
              <c:f>'Operating Budget'!$B$24:$M$24</c:f>
              <c:numCache>
                <c:formatCode>_("$"* #,##0_);_("$"* \(#,##0\);_("$"* "-"??_);_(@_)</c:formatCode>
                <c:ptCount val="12"/>
                <c:pt idx="0">
                  <c:v>0</c:v>
                </c:pt>
                <c:pt idx="1">
                  <c:v>0</c:v>
                </c:pt>
                <c:pt idx="2">
                  <c:v>0</c:v>
                </c:pt>
                <c:pt idx="3">
                  <c:v>0</c:v>
                </c:pt>
                <c:pt idx="4">
                  <c:v>0</c:v>
                </c:pt>
                <c:pt idx="5">
                  <c:v>0</c:v>
                </c:pt>
                <c:pt idx="6">
                  <c:v>0</c:v>
                </c:pt>
                <c:pt idx="7">
                  <c:v>0</c:v>
                </c:pt>
                <c:pt idx="8">
                  <c:v>0</c:v>
                </c:pt>
                <c:pt idx="9">
                  <c:v>0</c:v>
                </c:pt>
                <c:pt idx="10">
                  <c:v>0</c:v>
                </c:pt>
                <c:pt idx="11">
                  <c:v>0</c:v>
                </c:pt>
              </c:numCache>
            </c:numRef>
          </c:val>
          <c:smooth val="0"/>
          <c:extLst>
            <c:ext xmlns:c16="http://schemas.microsoft.com/office/drawing/2014/chart" uri="{C3380CC4-5D6E-409C-BE32-E72D297353CC}">
              <c16:uniqueId val="{0000000F-DC34-4978-80FB-4D9B3F452617}"/>
            </c:ext>
          </c:extLst>
        </c:ser>
        <c:ser>
          <c:idx val="16"/>
          <c:order val="16"/>
          <c:tx>
            <c:strRef>
              <c:f>'Operating Budget'!$A$25</c:f>
              <c:strCache>
                <c:ptCount val="1"/>
                <c:pt idx="0">
                  <c:v>Utilities - Website Hosting</c:v>
                </c:pt>
              </c:strCache>
            </c:strRef>
          </c:tx>
          <c:spPr>
            <a:ln w="28575" cap="rnd">
              <a:solidFill>
                <a:schemeClr val="accent5">
                  <a:lumMod val="80000"/>
                  <a:lumOff val="20000"/>
                </a:schemeClr>
              </a:solidFill>
              <a:round/>
            </a:ln>
            <a:effectLst/>
          </c:spPr>
          <c:marker>
            <c:symbol val="none"/>
          </c:marker>
          <c:cat>
            <c:strRef>
              <c:f>'Operating Budget'!$B$8:$M$8</c:f>
              <c:strCache>
                <c:ptCount val="12"/>
                <c:pt idx="0">
                  <c:v>Month 1</c:v>
                </c:pt>
                <c:pt idx="1">
                  <c:v>Month 2</c:v>
                </c:pt>
                <c:pt idx="2">
                  <c:v>Month 3</c:v>
                </c:pt>
                <c:pt idx="3">
                  <c:v>Month 4</c:v>
                </c:pt>
                <c:pt idx="4">
                  <c:v>Month 5</c:v>
                </c:pt>
                <c:pt idx="5">
                  <c:v>Month 6</c:v>
                </c:pt>
                <c:pt idx="6">
                  <c:v>Month 7</c:v>
                </c:pt>
                <c:pt idx="7">
                  <c:v>Month 8</c:v>
                </c:pt>
                <c:pt idx="8">
                  <c:v>Month 9</c:v>
                </c:pt>
                <c:pt idx="9">
                  <c:v>Month 10</c:v>
                </c:pt>
                <c:pt idx="10">
                  <c:v>Month 11</c:v>
                </c:pt>
                <c:pt idx="11">
                  <c:v>Month 12</c:v>
                </c:pt>
              </c:strCache>
            </c:strRef>
          </c:cat>
          <c:val>
            <c:numRef>
              <c:f>'Operating Budget'!$B$25:$M$25</c:f>
              <c:numCache>
                <c:formatCode>_("$"* #,##0_);_("$"* \(#,##0\);_("$"* "-"??_);_(@_)</c:formatCode>
                <c:ptCount val="12"/>
                <c:pt idx="0">
                  <c:v>20</c:v>
                </c:pt>
                <c:pt idx="1">
                  <c:v>20</c:v>
                </c:pt>
                <c:pt idx="2">
                  <c:v>20</c:v>
                </c:pt>
                <c:pt idx="3">
                  <c:v>20</c:v>
                </c:pt>
                <c:pt idx="4">
                  <c:v>20</c:v>
                </c:pt>
                <c:pt idx="5">
                  <c:v>20</c:v>
                </c:pt>
                <c:pt idx="6">
                  <c:v>20</c:v>
                </c:pt>
                <c:pt idx="7">
                  <c:v>20</c:v>
                </c:pt>
                <c:pt idx="8">
                  <c:v>20</c:v>
                </c:pt>
                <c:pt idx="9">
                  <c:v>20</c:v>
                </c:pt>
                <c:pt idx="10">
                  <c:v>20</c:v>
                </c:pt>
                <c:pt idx="11">
                  <c:v>20</c:v>
                </c:pt>
              </c:numCache>
            </c:numRef>
          </c:val>
          <c:smooth val="0"/>
          <c:extLst>
            <c:ext xmlns:c16="http://schemas.microsoft.com/office/drawing/2014/chart" uri="{C3380CC4-5D6E-409C-BE32-E72D297353CC}">
              <c16:uniqueId val="{00000010-DC34-4978-80FB-4D9B3F452617}"/>
            </c:ext>
          </c:extLst>
        </c:ser>
        <c:ser>
          <c:idx val="17"/>
          <c:order val="17"/>
          <c:tx>
            <c:strRef>
              <c:f>'Operating Budget'!$A$26</c:f>
              <c:strCache>
                <c:ptCount val="1"/>
                <c:pt idx="0">
                  <c:v>Utilities - Internet Access</c:v>
                </c:pt>
              </c:strCache>
            </c:strRef>
          </c:tx>
          <c:spPr>
            <a:ln w="28575" cap="rnd">
              <a:solidFill>
                <a:schemeClr val="accent6">
                  <a:lumMod val="80000"/>
                  <a:lumOff val="20000"/>
                </a:schemeClr>
              </a:solidFill>
              <a:round/>
            </a:ln>
            <a:effectLst/>
          </c:spPr>
          <c:marker>
            <c:symbol val="none"/>
          </c:marker>
          <c:cat>
            <c:strRef>
              <c:f>'Operating Budget'!$B$8:$M$8</c:f>
              <c:strCache>
                <c:ptCount val="12"/>
                <c:pt idx="0">
                  <c:v>Month 1</c:v>
                </c:pt>
                <c:pt idx="1">
                  <c:v>Month 2</c:v>
                </c:pt>
                <c:pt idx="2">
                  <c:v>Month 3</c:v>
                </c:pt>
                <c:pt idx="3">
                  <c:v>Month 4</c:v>
                </c:pt>
                <c:pt idx="4">
                  <c:v>Month 5</c:v>
                </c:pt>
                <c:pt idx="5">
                  <c:v>Month 6</c:v>
                </c:pt>
                <c:pt idx="6">
                  <c:v>Month 7</c:v>
                </c:pt>
                <c:pt idx="7">
                  <c:v>Month 8</c:v>
                </c:pt>
                <c:pt idx="8">
                  <c:v>Month 9</c:v>
                </c:pt>
                <c:pt idx="9">
                  <c:v>Month 10</c:v>
                </c:pt>
                <c:pt idx="10">
                  <c:v>Month 11</c:v>
                </c:pt>
                <c:pt idx="11">
                  <c:v>Month 12</c:v>
                </c:pt>
              </c:strCache>
            </c:strRef>
          </c:cat>
          <c:val>
            <c:numRef>
              <c:f>'Operating Budget'!$B$26:$M$26</c:f>
              <c:numCache>
                <c:formatCode>_("$"* #,##0_);_("$"* \(#,##0\);_("$"* "-"??_);_(@_)</c:formatCode>
                <c:ptCount val="12"/>
                <c:pt idx="0">
                  <c:v>20</c:v>
                </c:pt>
                <c:pt idx="1">
                  <c:v>20</c:v>
                </c:pt>
                <c:pt idx="2">
                  <c:v>20</c:v>
                </c:pt>
                <c:pt idx="3">
                  <c:v>20</c:v>
                </c:pt>
                <c:pt idx="4">
                  <c:v>20</c:v>
                </c:pt>
                <c:pt idx="5">
                  <c:v>20</c:v>
                </c:pt>
                <c:pt idx="6">
                  <c:v>20</c:v>
                </c:pt>
                <c:pt idx="7">
                  <c:v>20</c:v>
                </c:pt>
                <c:pt idx="8">
                  <c:v>20</c:v>
                </c:pt>
                <c:pt idx="9">
                  <c:v>20</c:v>
                </c:pt>
                <c:pt idx="10">
                  <c:v>20</c:v>
                </c:pt>
                <c:pt idx="11">
                  <c:v>20</c:v>
                </c:pt>
              </c:numCache>
            </c:numRef>
          </c:val>
          <c:smooth val="0"/>
          <c:extLst>
            <c:ext xmlns:c16="http://schemas.microsoft.com/office/drawing/2014/chart" uri="{C3380CC4-5D6E-409C-BE32-E72D297353CC}">
              <c16:uniqueId val="{00000011-DC34-4978-80FB-4D9B3F452617}"/>
            </c:ext>
          </c:extLst>
        </c:ser>
        <c:ser>
          <c:idx val="18"/>
          <c:order val="18"/>
          <c:tx>
            <c:strRef>
              <c:f>'Operating Budget'!$A$27</c:f>
              <c:strCache>
                <c:ptCount val="1"/>
                <c:pt idx="0">
                  <c:v>Utilities - Telephone</c:v>
                </c:pt>
              </c:strCache>
            </c:strRef>
          </c:tx>
          <c:spPr>
            <a:ln w="28575" cap="rnd">
              <a:solidFill>
                <a:schemeClr val="accent1">
                  <a:lumMod val="80000"/>
                </a:schemeClr>
              </a:solidFill>
              <a:round/>
            </a:ln>
            <a:effectLst/>
          </c:spPr>
          <c:marker>
            <c:symbol val="none"/>
          </c:marker>
          <c:cat>
            <c:strRef>
              <c:f>'Operating Budget'!$B$8:$M$8</c:f>
              <c:strCache>
                <c:ptCount val="12"/>
                <c:pt idx="0">
                  <c:v>Month 1</c:v>
                </c:pt>
                <c:pt idx="1">
                  <c:v>Month 2</c:v>
                </c:pt>
                <c:pt idx="2">
                  <c:v>Month 3</c:v>
                </c:pt>
                <c:pt idx="3">
                  <c:v>Month 4</c:v>
                </c:pt>
                <c:pt idx="4">
                  <c:v>Month 5</c:v>
                </c:pt>
                <c:pt idx="5">
                  <c:v>Month 6</c:v>
                </c:pt>
                <c:pt idx="6">
                  <c:v>Month 7</c:v>
                </c:pt>
                <c:pt idx="7">
                  <c:v>Month 8</c:v>
                </c:pt>
                <c:pt idx="8">
                  <c:v>Month 9</c:v>
                </c:pt>
                <c:pt idx="9">
                  <c:v>Month 10</c:v>
                </c:pt>
                <c:pt idx="10">
                  <c:v>Month 11</c:v>
                </c:pt>
                <c:pt idx="11">
                  <c:v>Month 12</c:v>
                </c:pt>
              </c:strCache>
            </c:strRef>
          </c:cat>
          <c:val>
            <c:numRef>
              <c:f>'Operating Budget'!$B$27:$M$27</c:f>
              <c:numCache>
                <c:formatCode>_("$"* #,##0_);_("$"* \(#,##0\);_("$"* "-"??_);_(@_)</c:formatCode>
                <c:ptCount val="12"/>
                <c:pt idx="0">
                  <c:v>75</c:v>
                </c:pt>
                <c:pt idx="1">
                  <c:v>75</c:v>
                </c:pt>
                <c:pt idx="2">
                  <c:v>75</c:v>
                </c:pt>
                <c:pt idx="3">
                  <c:v>75</c:v>
                </c:pt>
                <c:pt idx="4">
                  <c:v>75</c:v>
                </c:pt>
                <c:pt idx="5">
                  <c:v>75</c:v>
                </c:pt>
                <c:pt idx="6">
                  <c:v>75</c:v>
                </c:pt>
                <c:pt idx="7">
                  <c:v>75</c:v>
                </c:pt>
                <c:pt idx="8">
                  <c:v>75</c:v>
                </c:pt>
                <c:pt idx="9">
                  <c:v>75</c:v>
                </c:pt>
                <c:pt idx="10">
                  <c:v>75</c:v>
                </c:pt>
                <c:pt idx="11">
                  <c:v>75</c:v>
                </c:pt>
              </c:numCache>
            </c:numRef>
          </c:val>
          <c:smooth val="0"/>
          <c:extLst>
            <c:ext xmlns:c16="http://schemas.microsoft.com/office/drawing/2014/chart" uri="{C3380CC4-5D6E-409C-BE32-E72D297353CC}">
              <c16:uniqueId val="{00000012-DC34-4978-80FB-4D9B3F452617}"/>
            </c:ext>
          </c:extLst>
        </c:ser>
        <c:ser>
          <c:idx val="19"/>
          <c:order val="19"/>
          <c:tx>
            <c:strRef>
              <c:f>'Operating Budget'!$A$28</c:f>
              <c:strCache>
                <c:ptCount val="1"/>
                <c:pt idx="0">
                  <c:v>Other/Misc</c:v>
                </c:pt>
              </c:strCache>
            </c:strRef>
          </c:tx>
          <c:spPr>
            <a:ln w="28575" cap="rnd">
              <a:solidFill>
                <a:schemeClr val="accent2">
                  <a:lumMod val="80000"/>
                </a:schemeClr>
              </a:solidFill>
              <a:round/>
            </a:ln>
            <a:effectLst/>
          </c:spPr>
          <c:marker>
            <c:symbol val="none"/>
          </c:marker>
          <c:cat>
            <c:strRef>
              <c:f>'Operating Budget'!$B$8:$M$8</c:f>
              <c:strCache>
                <c:ptCount val="12"/>
                <c:pt idx="0">
                  <c:v>Month 1</c:v>
                </c:pt>
                <c:pt idx="1">
                  <c:v>Month 2</c:v>
                </c:pt>
                <c:pt idx="2">
                  <c:v>Month 3</c:v>
                </c:pt>
                <c:pt idx="3">
                  <c:v>Month 4</c:v>
                </c:pt>
                <c:pt idx="4">
                  <c:v>Month 5</c:v>
                </c:pt>
                <c:pt idx="5">
                  <c:v>Month 6</c:v>
                </c:pt>
                <c:pt idx="6">
                  <c:v>Month 7</c:v>
                </c:pt>
                <c:pt idx="7">
                  <c:v>Month 8</c:v>
                </c:pt>
                <c:pt idx="8">
                  <c:v>Month 9</c:v>
                </c:pt>
                <c:pt idx="9">
                  <c:v>Month 10</c:v>
                </c:pt>
                <c:pt idx="10">
                  <c:v>Month 11</c:v>
                </c:pt>
                <c:pt idx="11">
                  <c:v>Month 12</c:v>
                </c:pt>
              </c:strCache>
            </c:strRef>
          </c:cat>
          <c:val>
            <c:numRef>
              <c:f>'Operating Budget'!$B$28:$M$28</c:f>
              <c:numCache>
                <c:formatCode>_("$"* #,##0_);_("$"* \(#,##0\);_("$"* "-"??_);_(@_)</c:formatCode>
                <c:ptCount val="12"/>
                <c:pt idx="0">
                  <c:v>100</c:v>
                </c:pt>
                <c:pt idx="1">
                  <c:v>100</c:v>
                </c:pt>
                <c:pt idx="2">
                  <c:v>100</c:v>
                </c:pt>
                <c:pt idx="3">
                  <c:v>100</c:v>
                </c:pt>
                <c:pt idx="4">
                  <c:v>100</c:v>
                </c:pt>
                <c:pt idx="5">
                  <c:v>100</c:v>
                </c:pt>
                <c:pt idx="6">
                  <c:v>100</c:v>
                </c:pt>
                <c:pt idx="7">
                  <c:v>100</c:v>
                </c:pt>
                <c:pt idx="8">
                  <c:v>100</c:v>
                </c:pt>
                <c:pt idx="9">
                  <c:v>100</c:v>
                </c:pt>
                <c:pt idx="10">
                  <c:v>100</c:v>
                </c:pt>
                <c:pt idx="11">
                  <c:v>100</c:v>
                </c:pt>
              </c:numCache>
            </c:numRef>
          </c:val>
          <c:smooth val="0"/>
          <c:extLst>
            <c:ext xmlns:c16="http://schemas.microsoft.com/office/drawing/2014/chart" uri="{C3380CC4-5D6E-409C-BE32-E72D297353CC}">
              <c16:uniqueId val="{00000013-DC34-4978-80FB-4D9B3F452617}"/>
            </c:ext>
          </c:extLst>
        </c:ser>
        <c:dLbls>
          <c:showLegendKey val="0"/>
          <c:showVal val="0"/>
          <c:showCatName val="0"/>
          <c:showSerName val="0"/>
          <c:showPercent val="0"/>
          <c:showBubbleSize val="0"/>
        </c:dLbls>
        <c:smooth val="0"/>
        <c:axId val="1133946912"/>
        <c:axId val="1133939840"/>
      </c:lineChart>
      <c:catAx>
        <c:axId val="1133946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3939840"/>
        <c:crosses val="autoZero"/>
        <c:auto val="1"/>
        <c:lblAlgn val="ctr"/>
        <c:lblOffset val="100"/>
        <c:noMultiLvlLbl val="0"/>
      </c:catAx>
      <c:valAx>
        <c:axId val="1133939840"/>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39469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a:t>Revenue by Type (Yearly)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12"/>
          <c:order val="0"/>
          <c:tx>
            <c:strRef>
              <c:f>'Operating Budget 2021-Draft'!$O$2</c:f>
              <c:strCache>
                <c:ptCount val="1"/>
                <c:pt idx="0">
                  <c:v>Total</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39BE-4507-9DF1-88E5225DA6D5}"/>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39BE-4507-9DF1-88E5225DA6D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39BE-4507-9DF1-88E5225DA6D5}"/>
              </c:ext>
            </c:extLst>
          </c:dPt>
          <c:dPt>
            <c:idx val="3"/>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7-39BE-4507-9DF1-88E5225DA6D5}"/>
              </c:ext>
            </c:extLst>
          </c:dPt>
          <c:dLbls>
            <c:dLbl>
              <c:idx val="2"/>
              <c:layout>
                <c:manualLayout>
                  <c:x val="-0.17056993611692833"/>
                  <c:y val="-0.12383039166173654"/>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7.9351681406593835E-2"/>
                      <c:h val="8.1207227614361333E-2"/>
                    </c:manualLayout>
                  </c15:layout>
                </c:ext>
                <c:ext xmlns:c16="http://schemas.microsoft.com/office/drawing/2014/chart" uri="{C3380CC4-5D6E-409C-BE32-E72D297353CC}">
                  <c16:uniqueId val="{00000005-39BE-4507-9DF1-88E5225DA6D5}"/>
                </c:ext>
              </c:extLst>
            </c:dLbl>
            <c:dLbl>
              <c:idx val="3"/>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8367098508869092"/>
                      <c:h val="9.2634090964277355E-2"/>
                    </c:manualLayout>
                  </c15:layout>
                </c:ext>
                <c:ext xmlns:c16="http://schemas.microsoft.com/office/drawing/2014/chart" uri="{C3380CC4-5D6E-409C-BE32-E72D297353CC}">
                  <c16:uniqueId val="{00000007-39BE-4507-9DF1-88E5225DA6D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('Operating Budget 2021-Draft'!$B$3:$B$5,'Operating Budget 2021-Draft'!$B$8)</c:f>
              <c:strCache>
                <c:ptCount val="4"/>
                <c:pt idx="0">
                  <c:v>Donations [Direct]</c:v>
                </c:pt>
                <c:pt idx="1">
                  <c:v>Donations [Web]</c:v>
                </c:pt>
                <c:pt idx="2">
                  <c:v>Grants</c:v>
                </c:pt>
                <c:pt idx="3">
                  <c:v>Financing Activities</c:v>
                </c:pt>
              </c:strCache>
              <c:extLst/>
            </c:strRef>
          </c:cat>
          <c:val>
            <c:numRef>
              <c:f>('Operating Budget 2021-Draft'!$O$3:$O$5,'Operating Budget 2021-Draft'!$O$8)</c:f>
              <c:numCache>
                <c:formatCode>_("$"* #,##0_);_("$"* \(#,##0\);_("$"* "-"??_);_(@_)</c:formatCode>
                <c:ptCount val="4"/>
                <c:pt idx="0">
                  <c:v>5000</c:v>
                </c:pt>
                <c:pt idx="1">
                  <c:v>5000</c:v>
                </c:pt>
                <c:pt idx="2">
                  <c:v>49999.999999999993</c:v>
                </c:pt>
                <c:pt idx="3">
                  <c:v>49999.999999999993</c:v>
                </c:pt>
              </c:numCache>
              <c:extLst/>
            </c:numRef>
          </c:val>
          <c:extLst>
            <c:ext xmlns:c16="http://schemas.microsoft.com/office/drawing/2014/chart" uri="{C3380CC4-5D6E-409C-BE32-E72D297353CC}">
              <c16:uniqueId val="{00000008-39BE-4507-9DF1-88E5225DA6D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'Operating Budget'!$A$29</c:f>
              <c:strCache>
                <c:ptCount val="1"/>
                <c:pt idx="0">
                  <c:v>Net Expense</c:v>
                </c:pt>
              </c:strCache>
            </c:strRef>
          </c:tx>
          <c:spPr>
            <a:ln w="28575" cap="rnd">
              <a:solidFill>
                <a:schemeClr val="accent1"/>
              </a:solidFill>
              <a:round/>
            </a:ln>
            <a:effectLst/>
          </c:spPr>
          <c:marker>
            <c:symbol val="none"/>
          </c:marker>
          <c:cat>
            <c:strRef>
              <c:f>'Operating Budget'!$B$8:$M$8</c:f>
              <c:strCache>
                <c:ptCount val="12"/>
                <c:pt idx="0">
                  <c:v>Month 1</c:v>
                </c:pt>
                <c:pt idx="1">
                  <c:v>Month 2</c:v>
                </c:pt>
                <c:pt idx="2">
                  <c:v>Month 3</c:v>
                </c:pt>
                <c:pt idx="3">
                  <c:v>Month 4</c:v>
                </c:pt>
                <c:pt idx="4">
                  <c:v>Month 5</c:v>
                </c:pt>
                <c:pt idx="5">
                  <c:v>Month 6</c:v>
                </c:pt>
                <c:pt idx="6">
                  <c:v>Month 7</c:v>
                </c:pt>
                <c:pt idx="7">
                  <c:v>Month 8</c:v>
                </c:pt>
                <c:pt idx="8">
                  <c:v>Month 9</c:v>
                </c:pt>
                <c:pt idx="9">
                  <c:v>Month 10</c:v>
                </c:pt>
                <c:pt idx="10">
                  <c:v>Month 11</c:v>
                </c:pt>
                <c:pt idx="11">
                  <c:v>Month 12</c:v>
                </c:pt>
              </c:strCache>
            </c:strRef>
          </c:cat>
          <c:val>
            <c:numRef>
              <c:f>'Operating Budget'!$B$29:$M$29</c:f>
              <c:numCache>
                <c:formatCode>_("$"* #,##0_);_("$"* \(#,##0\);_("$"* "-"??_);_(@_)</c:formatCode>
                <c:ptCount val="12"/>
                <c:pt idx="0">
                  <c:v>3186.666666666667</c:v>
                </c:pt>
                <c:pt idx="1">
                  <c:v>3186.666666666667</c:v>
                </c:pt>
                <c:pt idx="2">
                  <c:v>3186.666666666667</c:v>
                </c:pt>
                <c:pt idx="3">
                  <c:v>3186.666666666667</c:v>
                </c:pt>
                <c:pt idx="4">
                  <c:v>3186.666666666667</c:v>
                </c:pt>
                <c:pt idx="5">
                  <c:v>3186.666666666667</c:v>
                </c:pt>
                <c:pt idx="6">
                  <c:v>3186.666666666667</c:v>
                </c:pt>
                <c:pt idx="7">
                  <c:v>3186.666666666667</c:v>
                </c:pt>
                <c:pt idx="8">
                  <c:v>3186.666666666667</c:v>
                </c:pt>
                <c:pt idx="9">
                  <c:v>3186.666666666667</c:v>
                </c:pt>
                <c:pt idx="10">
                  <c:v>3186.666666666667</c:v>
                </c:pt>
                <c:pt idx="11">
                  <c:v>3186.666666666667</c:v>
                </c:pt>
              </c:numCache>
            </c:numRef>
          </c:val>
          <c:smooth val="0"/>
          <c:extLst>
            <c:ext xmlns:c16="http://schemas.microsoft.com/office/drawing/2014/chart" uri="{C3380CC4-5D6E-409C-BE32-E72D297353CC}">
              <c16:uniqueId val="{00000000-7A40-4921-A695-93495519950C}"/>
            </c:ext>
          </c:extLst>
        </c:ser>
        <c:dLbls>
          <c:showLegendKey val="0"/>
          <c:showVal val="0"/>
          <c:showCatName val="0"/>
          <c:showSerName val="0"/>
          <c:showPercent val="0"/>
          <c:showBubbleSize val="0"/>
        </c:dLbls>
        <c:smooth val="0"/>
        <c:axId val="1967603120"/>
        <c:axId val="1967603536"/>
      </c:lineChart>
      <c:catAx>
        <c:axId val="1967603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7603536"/>
        <c:crosses val="autoZero"/>
        <c:auto val="1"/>
        <c:lblAlgn val="ctr"/>
        <c:lblOffset val="100"/>
        <c:noMultiLvlLbl val="0"/>
      </c:catAx>
      <c:valAx>
        <c:axId val="1967603536"/>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76031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Net Expense</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'Operating Budget'!$A$29</c:f>
              <c:strCache>
                <c:ptCount val="1"/>
                <c:pt idx="0">
                  <c:v>Net Expense</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321E-4232-B487-59DE349C2D86}"/>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321E-4232-B487-59DE349C2D86}"/>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321E-4232-B487-59DE349C2D86}"/>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321E-4232-B487-59DE349C2D86}"/>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321E-4232-B487-59DE349C2D86}"/>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321E-4232-B487-59DE349C2D86}"/>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321E-4232-B487-59DE349C2D86}"/>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F-321E-4232-B487-59DE349C2D86}"/>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1-321E-4232-B487-59DE349C2D86}"/>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3-321E-4232-B487-59DE349C2D86}"/>
              </c:ext>
            </c:extLst>
          </c:dPt>
          <c:dPt>
            <c:idx val="10"/>
            <c:bubble3D val="0"/>
            <c:spPr>
              <a:solidFill>
                <a:schemeClr val="accent5">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5-321E-4232-B487-59DE349C2D86}"/>
              </c:ext>
            </c:extLst>
          </c:dPt>
          <c:dPt>
            <c:idx val="11"/>
            <c:bubble3D val="0"/>
            <c:spPr>
              <a:solidFill>
                <a:schemeClr val="accent6">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7-321E-4232-B487-59DE349C2D86}"/>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val>
            <c:numRef>
              <c:f>'Operating Budget'!$B$29:$M$29</c:f>
              <c:numCache>
                <c:formatCode>_("$"* #,##0_);_("$"* \(#,##0\);_("$"* "-"??_);_(@_)</c:formatCode>
                <c:ptCount val="12"/>
                <c:pt idx="0">
                  <c:v>3186.666666666667</c:v>
                </c:pt>
                <c:pt idx="1">
                  <c:v>3186.666666666667</c:v>
                </c:pt>
                <c:pt idx="2">
                  <c:v>3186.666666666667</c:v>
                </c:pt>
                <c:pt idx="3">
                  <c:v>3186.666666666667</c:v>
                </c:pt>
                <c:pt idx="4">
                  <c:v>3186.666666666667</c:v>
                </c:pt>
                <c:pt idx="5">
                  <c:v>3186.666666666667</c:v>
                </c:pt>
                <c:pt idx="6">
                  <c:v>3186.666666666667</c:v>
                </c:pt>
                <c:pt idx="7">
                  <c:v>3186.666666666667</c:v>
                </c:pt>
                <c:pt idx="8">
                  <c:v>3186.666666666667</c:v>
                </c:pt>
                <c:pt idx="9">
                  <c:v>3186.666666666667</c:v>
                </c:pt>
                <c:pt idx="10">
                  <c:v>3186.666666666667</c:v>
                </c:pt>
                <c:pt idx="11">
                  <c:v>3186.666666666667</c:v>
                </c:pt>
              </c:numCache>
            </c:numRef>
          </c:val>
          <c:extLst>
            <c:ext xmlns:c16="http://schemas.microsoft.com/office/drawing/2014/chart" uri="{C3380CC4-5D6E-409C-BE32-E72D297353CC}">
              <c16:uniqueId val="{00000018-321E-4232-B487-59DE349C2D86}"/>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rtl="0">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Expenses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tx>
            <c:strRef>
              <c:f>Expenses!$B$1</c:f>
              <c:strCache>
                <c:ptCount val="1"/>
                <c:pt idx="0">
                  <c:v>Month 1</c:v>
                </c:pt>
              </c:strCache>
            </c:strRef>
          </c:tx>
          <c:spPr>
            <a:solidFill>
              <a:schemeClr val="accent1"/>
            </a:solidFill>
            <a:ln>
              <a:noFill/>
            </a:ln>
            <a:effectLst/>
          </c:spPr>
          <c:invertIfNegative val="0"/>
          <c:cat>
            <c:strRef>
              <c:f>Expenses!$A$2:$A$21</c:f>
              <c:strCache>
                <c:ptCount val="20"/>
                <c:pt idx="0">
                  <c:v>Rent</c:v>
                </c:pt>
                <c:pt idx="1">
                  <c:v>Insurance</c:v>
                </c:pt>
                <c:pt idx="2">
                  <c:v>Financing Activities - Interest Expense</c:v>
                </c:pt>
                <c:pt idx="3">
                  <c:v>Legal &amp; Professional Services [incl Marketing]</c:v>
                </c:pt>
                <c:pt idx="4">
                  <c:v>Licenses &amp; Permits</c:v>
                </c:pt>
                <c:pt idx="5">
                  <c:v>Stipend/Payroll</c:v>
                </c:pt>
                <c:pt idx="6">
                  <c:v>Transportation</c:v>
                </c:pt>
                <c:pt idx="7">
                  <c:v>Labor/Administration</c:v>
                </c:pt>
                <c:pt idx="8">
                  <c:v>Cleaning &amp; Maintenance</c:v>
                </c:pt>
                <c:pt idx="9">
                  <c:v>Repairs</c:v>
                </c:pt>
                <c:pt idx="10">
                  <c:v>Supplies - [Materials /Food/snacks/etc.]</c:v>
                </c:pt>
                <c:pt idx="11">
                  <c:v>Utilities - Electric</c:v>
                </c:pt>
                <c:pt idx="12">
                  <c:v>Utilities - Gas</c:v>
                </c:pt>
                <c:pt idx="13">
                  <c:v>Utilities - Sewer</c:v>
                </c:pt>
                <c:pt idx="14">
                  <c:v>Utilities - Trash</c:v>
                </c:pt>
                <c:pt idx="15">
                  <c:v>Utilities - Water</c:v>
                </c:pt>
                <c:pt idx="16">
                  <c:v>Utilities - Website Hosting</c:v>
                </c:pt>
                <c:pt idx="17">
                  <c:v>Utilities - Internet Access</c:v>
                </c:pt>
                <c:pt idx="18">
                  <c:v>Utilities - Telephone</c:v>
                </c:pt>
                <c:pt idx="19">
                  <c:v>Other/Misc</c:v>
                </c:pt>
              </c:strCache>
            </c:strRef>
          </c:cat>
          <c:val>
            <c:numRef>
              <c:f>Expenses!$B$2:$B$21</c:f>
              <c:numCache>
                <c:formatCode>_("$"* #,##0_);_("$"* \(#,##0\);_("$"* "-"??_);_(@_)</c:formatCode>
                <c:ptCount val="20"/>
                <c:pt idx="0">
                  <c:v>1000</c:v>
                </c:pt>
                <c:pt idx="1">
                  <c:v>50</c:v>
                </c:pt>
                <c:pt idx="2">
                  <c:v>166.66666666666669</c:v>
                </c:pt>
                <c:pt idx="3">
                  <c:v>100</c:v>
                </c:pt>
                <c:pt idx="4">
                  <c:v>20</c:v>
                </c:pt>
                <c:pt idx="5">
                  <c:v>400</c:v>
                </c:pt>
                <c:pt idx="6">
                  <c:v>300</c:v>
                </c:pt>
                <c:pt idx="7">
                  <c:v>20</c:v>
                </c:pt>
                <c:pt idx="8">
                  <c:v>100</c:v>
                </c:pt>
                <c:pt idx="9">
                  <c:v>100</c:v>
                </c:pt>
                <c:pt idx="10">
                  <c:v>500</c:v>
                </c:pt>
                <c:pt idx="11">
                  <c:v>100</c:v>
                </c:pt>
                <c:pt idx="12">
                  <c:v>75</c:v>
                </c:pt>
                <c:pt idx="13">
                  <c:v>20</c:v>
                </c:pt>
                <c:pt idx="14">
                  <c:v>20</c:v>
                </c:pt>
                <c:pt idx="15">
                  <c:v>0</c:v>
                </c:pt>
                <c:pt idx="16">
                  <c:v>20</c:v>
                </c:pt>
                <c:pt idx="17">
                  <c:v>20</c:v>
                </c:pt>
                <c:pt idx="18">
                  <c:v>75</c:v>
                </c:pt>
                <c:pt idx="19">
                  <c:v>100</c:v>
                </c:pt>
              </c:numCache>
            </c:numRef>
          </c:val>
          <c:extLst>
            <c:ext xmlns:c16="http://schemas.microsoft.com/office/drawing/2014/chart" uri="{C3380CC4-5D6E-409C-BE32-E72D297353CC}">
              <c16:uniqueId val="{00000000-A8A8-4CA2-BB81-ED232FCDA968}"/>
            </c:ext>
          </c:extLst>
        </c:ser>
        <c:ser>
          <c:idx val="1"/>
          <c:order val="1"/>
          <c:tx>
            <c:strRef>
              <c:f>Expenses!$C$1</c:f>
              <c:strCache>
                <c:ptCount val="1"/>
                <c:pt idx="0">
                  <c:v>Month 2</c:v>
                </c:pt>
              </c:strCache>
            </c:strRef>
          </c:tx>
          <c:spPr>
            <a:solidFill>
              <a:schemeClr val="accent2"/>
            </a:solidFill>
            <a:ln>
              <a:noFill/>
            </a:ln>
            <a:effectLst/>
          </c:spPr>
          <c:invertIfNegative val="0"/>
          <c:cat>
            <c:strRef>
              <c:f>Expenses!$A$2:$A$21</c:f>
              <c:strCache>
                <c:ptCount val="20"/>
                <c:pt idx="0">
                  <c:v>Rent</c:v>
                </c:pt>
                <c:pt idx="1">
                  <c:v>Insurance</c:v>
                </c:pt>
                <c:pt idx="2">
                  <c:v>Financing Activities - Interest Expense</c:v>
                </c:pt>
                <c:pt idx="3">
                  <c:v>Legal &amp; Professional Services [incl Marketing]</c:v>
                </c:pt>
                <c:pt idx="4">
                  <c:v>Licenses &amp; Permits</c:v>
                </c:pt>
                <c:pt idx="5">
                  <c:v>Stipend/Payroll</c:v>
                </c:pt>
                <c:pt idx="6">
                  <c:v>Transportation</c:v>
                </c:pt>
                <c:pt idx="7">
                  <c:v>Labor/Administration</c:v>
                </c:pt>
                <c:pt idx="8">
                  <c:v>Cleaning &amp; Maintenance</c:v>
                </c:pt>
                <c:pt idx="9">
                  <c:v>Repairs</c:v>
                </c:pt>
                <c:pt idx="10">
                  <c:v>Supplies - [Materials /Food/snacks/etc.]</c:v>
                </c:pt>
                <c:pt idx="11">
                  <c:v>Utilities - Electric</c:v>
                </c:pt>
                <c:pt idx="12">
                  <c:v>Utilities - Gas</c:v>
                </c:pt>
                <c:pt idx="13">
                  <c:v>Utilities - Sewer</c:v>
                </c:pt>
                <c:pt idx="14">
                  <c:v>Utilities - Trash</c:v>
                </c:pt>
                <c:pt idx="15">
                  <c:v>Utilities - Water</c:v>
                </c:pt>
                <c:pt idx="16">
                  <c:v>Utilities - Website Hosting</c:v>
                </c:pt>
                <c:pt idx="17">
                  <c:v>Utilities - Internet Access</c:v>
                </c:pt>
                <c:pt idx="18">
                  <c:v>Utilities - Telephone</c:v>
                </c:pt>
                <c:pt idx="19">
                  <c:v>Other/Misc</c:v>
                </c:pt>
              </c:strCache>
            </c:strRef>
          </c:cat>
          <c:val>
            <c:numRef>
              <c:f>Expenses!$C$2:$C$21</c:f>
              <c:numCache>
                <c:formatCode>_("$"* #,##0_);_("$"* \(#,##0\);_("$"* "-"??_);_(@_)</c:formatCode>
                <c:ptCount val="20"/>
                <c:pt idx="0">
                  <c:v>1000</c:v>
                </c:pt>
                <c:pt idx="1">
                  <c:v>50</c:v>
                </c:pt>
                <c:pt idx="2">
                  <c:v>166.66666666666669</c:v>
                </c:pt>
                <c:pt idx="3">
                  <c:v>100</c:v>
                </c:pt>
                <c:pt idx="4">
                  <c:v>20</c:v>
                </c:pt>
                <c:pt idx="5">
                  <c:v>400</c:v>
                </c:pt>
                <c:pt idx="6">
                  <c:v>300</c:v>
                </c:pt>
                <c:pt idx="7">
                  <c:v>20</c:v>
                </c:pt>
                <c:pt idx="8">
                  <c:v>100</c:v>
                </c:pt>
                <c:pt idx="9">
                  <c:v>100</c:v>
                </c:pt>
                <c:pt idx="10">
                  <c:v>500</c:v>
                </c:pt>
                <c:pt idx="11">
                  <c:v>100</c:v>
                </c:pt>
                <c:pt idx="12">
                  <c:v>75</c:v>
                </c:pt>
                <c:pt idx="13">
                  <c:v>20</c:v>
                </c:pt>
                <c:pt idx="14">
                  <c:v>20</c:v>
                </c:pt>
                <c:pt idx="15">
                  <c:v>0</c:v>
                </c:pt>
                <c:pt idx="16">
                  <c:v>20</c:v>
                </c:pt>
                <c:pt idx="17">
                  <c:v>20</c:v>
                </c:pt>
                <c:pt idx="18">
                  <c:v>75</c:v>
                </c:pt>
                <c:pt idx="19">
                  <c:v>100</c:v>
                </c:pt>
              </c:numCache>
            </c:numRef>
          </c:val>
          <c:extLst>
            <c:ext xmlns:c16="http://schemas.microsoft.com/office/drawing/2014/chart" uri="{C3380CC4-5D6E-409C-BE32-E72D297353CC}">
              <c16:uniqueId val="{00000001-A8A8-4CA2-BB81-ED232FCDA968}"/>
            </c:ext>
          </c:extLst>
        </c:ser>
        <c:ser>
          <c:idx val="2"/>
          <c:order val="2"/>
          <c:tx>
            <c:strRef>
              <c:f>Expenses!$D$1</c:f>
              <c:strCache>
                <c:ptCount val="1"/>
                <c:pt idx="0">
                  <c:v>Month 3</c:v>
                </c:pt>
              </c:strCache>
            </c:strRef>
          </c:tx>
          <c:spPr>
            <a:solidFill>
              <a:schemeClr val="accent3"/>
            </a:solidFill>
            <a:ln>
              <a:noFill/>
            </a:ln>
            <a:effectLst/>
          </c:spPr>
          <c:invertIfNegative val="0"/>
          <c:cat>
            <c:strRef>
              <c:f>Expenses!$A$2:$A$21</c:f>
              <c:strCache>
                <c:ptCount val="20"/>
                <c:pt idx="0">
                  <c:v>Rent</c:v>
                </c:pt>
                <c:pt idx="1">
                  <c:v>Insurance</c:v>
                </c:pt>
                <c:pt idx="2">
                  <c:v>Financing Activities - Interest Expense</c:v>
                </c:pt>
                <c:pt idx="3">
                  <c:v>Legal &amp; Professional Services [incl Marketing]</c:v>
                </c:pt>
                <c:pt idx="4">
                  <c:v>Licenses &amp; Permits</c:v>
                </c:pt>
                <c:pt idx="5">
                  <c:v>Stipend/Payroll</c:v>
                </c:pt>
                <c:pt idx="6">
                  <c:v>Transportation</c:v>
                </c:pt>
                <c:pt idx="7">
                  <c:v>Labor/Administration</c:v>
                </c:pt>
                <c:pt idx="8">
                  <c:v>Cleaning &amp; Maintenance</c:v>
                </c:pt>
                <c:pt idx="9">
                  <c:v>Repairs</c:v>
                </c:pt>
                <c:pt idx="10">
                  <c:v>Supplies - [Materials /Food/snacks/etc.]</c:v>
                </c:pt>
                <c:pt idx="11">
                  <c:v>Utilities - Electric</c:v>
                </c:pt>
                <c:pt idx="12">
                  <c:v>Utilities - Gas</c:v>
                </c:pt>
                <c:pt idx="13">
                  <c:v>Utilities - Sewer</c:v>
                </c:pt>
                <c:pt idx="14">
                  <c:v>Utilities - Trash</c:v>
                </c:pt>
                <c:pt idx="15">
                  <c:v>Utilities - Water</c:v>
                </c:pt>
                <c:pt idx="16">
                  <c:v>Utilities - Website Hosting</c:v>
                </c:pt>
                <c:pt idx="17">
                  <c:v>Utilities - Internet Access</c:v>
                </c:pt>
                <c:pt idx="18">
                  <c:v>Utilities - Telephone</c:v>
                </c:pt>
                <c:pt idx="19">
                  <c:v>Other/Misc</c:v>
                </c:pt>
              </c:strCache>
            </c:strRef>
          </c:cat>
          <c:val>
            <c:numRef>
              <c:f>Expenses!$D$2:$D$21</c:f>
              <c:numCache>
                <c:formatCode>_("$"* #,##0_);_("$"* \(#,##0\);_("$"* "-"??_);_(@_)</c:formatCode>
                <c:ptCount val="20"/>
                <c:pt idx="0">
                  <c:v>1000</c:v>
                </c:pt>
                <c:pt idx="1">
                  <c:v>50</c:v>
                </c:pt>
                <c:pt idx="2">
                  <c:v>166.66666666666669</c:v>
                </c:pt>
                <c:pt idx="3">
                  <c:v>100</c:v>
                </c:pt>
                <c:pt idx="4">
                  <c:v>20</c:v>
                </c:pt>
                <c:pt idx="5">
                  <c:v>400</c:v>
                </c:pt>
                <c:pt idx="6">
                  <c:v>300</c:v>
                </c:pt>
                <c:pt idx="7">
                  <c:v>20</c:v>
                </c:pt>
                <c:pt idx="8">
                  <c:v>100</c:v>
                </c:pt>
                <c:pt idx="9">
                  <c:v>100</c:v>
                </c:pt>
                <c:pt idx="10">
                  <c:v>500</c:v>
                </c:pt>
                <c:pt idx="11">
                  <c:v>100</c:v>
                </c:pt>
                <c:pt idx="12">
                  <c:v>75</c:v>
                </c:pt>
                <c:pt idx="13">
                  <c:v>20</c:v>
                </c:pt>
                <c:pt idx="14">
                  <c:v>20</c:v>
                </c:pt>
                <c:pt idx="15">
                  <c:v>0</c:v>
                </c:pt>
                <c:pt idx="16">
                  <c:v>20</c:v>
                </c:pt>
                <c:pt idx="17">
                  <c:v>20</c:v>
                </c:pt>
                <c:pt idx="18">
                  <c:v>75</c:v>
                </c:pt>
                <c:pt idx="19">
                  <c:v>100</c:v>
                </c:pt>
              </c:numCache>
            </c:numRef>
          </c:val>
          <c:extLst>
            <c:ext xmlns:c16="http://schemas.microsoft.com/office/drawing/2014/chart" uri="{C3380CC4-5D6E-409C-BE32-E72D297353CC}">
              <c16:uniqueId val="{00000002-A8A8-4CA2-BB81-ED232FCDA968}"/>
            </c:ext>
          </c:extLst>
        </c:ser>
        <c:ser>
          <c:idx val="3"/>
          <c:order val="3"/>
          <c:tx>
            <c:strRef>
              <c:f>Expenses!$E$1</c:f>
              <c:strCache>
                <c:ptCount val="1"/>
                <c:pt idx="0">
                  <c:v>Month 4</c:v>
                </c:pt>
              </c:strCache>
            </c:strRef>
          </c:tx>
          <c:spPr>
            <a:solidFill>
              <a:schemeClr val="accent4"/>
            </a:solidFill>
            <a:ln>
              <a:noFill/>
            </a:ln>
            <a:effectLst/>
          </c:spPr>
          <c:invertIfNegative val="0"/>
          <c:cat>
            <c:strRef>
              <c:f>Expenses!$A$2:$A$21</c:f>
              <c:strCache>
                <c:ptCount val="20"/>
                <c:pt idx="0">
                  <c:v>Rent</c:v>
                </c:pt>
                <c:pt idx="1">
                  <c:v>Insurance</c:v>
                </c:pt>
                <c:pt idx="2">
                  <c:v>Financing Activities - Interest Expense</c:v>
                </c:pt>
                <c:pt idx="3">
                  <c:v>Legal &amp; Professional Services [incl Marketing]</c:v>
                </c:pt>
                <c:pt idx="4">
                  <c:v>Licenses &amp; Permits</c:v>
                </c:pt>
                <c:pt idx="5">
                  <c:v>Stipend/Payroll</c:v>
                </c:pt>
                <c:pt idx="6">
                  <c:v>Transportation</c:v>
                </c:pt>
                <c:pt idx="7">
                  <c:v>Labor/Administration</c:v>
                </c:pt>
                <c:pt idx="8">
                  <c:v>Cleaning &amp; Maintenance</c:v>
                </c:pt>
                <c:pt idx="9">
                  <c:v>Repairs</c:v>
                </c:pt>
                <c:pt idx="10">
                  <c:v>Supplies - [Materials /Food/snacks/etc.]</c:v>
                </c:pt>
                <c:pt idx="11">
                  <c:v>Utilities - Electric</c:v>
                </c:pt>
                <c:pt idx="12">
                  <c:v>Utilities - Gas</c:v>
                </c:pt>
                <c:pt idx="13">
                  <c:v>Utilities - Sewer</c:v>
                </c:pt>
                <c:pt idx="14">
                  <c:v>Utilities - Trash</c:v>
                </c:pt>
                <c:pt idx="15">
                  <c:v>Utilities - Water</c:v>
                </c:pt>
                <c:pt idx="16">
                  <c:v>Utilities - Website Hosting</c:v>
                </c:pt>
                <c:pt idx="17">
                  <c:v>Utilities - Internet Access</c:v>
                </c:pt>
                <c:pt idx="18">
                  <c:v>Utilities - Telephone</c:v>
                </c:pt>
                <c:pt idx="19">
                  <c:v>Other/Misc</c:v>
                </c:pt>
              </c:strCache>
            </c:strRef>
          </c:cat>
          <c:val>
            <c:numRef>
              <c:f>Expenses!$E$2:$E$21</c:f>
              <c:numCache>
                <c:formatCode>_("$"* #,##0_);_("$"* \(#,##0\);_("$"* "-"??_);_(@_)</c:formatCode>
                <c:ptCount val="20"/>
                <c:pt idx="0">
                  <c:v>1000</c:v>
                </c:pt>
                <c:pt idx="1">
                  <c:v>50</c:v>
                </c:pt>
                <c:pt idx="2">
                  <c:v>166.66666666666669</c:v>
                </c:pt>
                <c:pt idx="3">
                  <c:v>100</c:v>
                </c:pt>
                <c:pt idx="4">
                  <c:v>20</c:v>
                </c:pt>
                <c:pt idx="5">
                  <c:v>400</c:v>
                </c:pt>
                <c:pt idx="6">
                  <c:v>300</c:v>
                </c:pt>
                <c:pt idx="7">
                  <c:v>20</c:v>
                </c:pt>
                <c:pt idx="8">
                  <c:v>100</c:v>
                </c:pt>
                <c:pt idx="9">
                  <c:v>100</c:v>
                </c:pt>
                <c:pt idx="10">
                  <c:v>500</c:v>
                </c:pt>
                <c:pt idx="11">
                  <c:v>100</c:v>
                </c:pt>
                <c:pt idx="12">
                  <c:v>75</c:v>
                </c:pt>
                <c:pt idx="13">
                  <c:v>20</c:v>
                </c:pt>
                <c:pt idx="14">
                  <c:v>20</c:v>
                </c:pt>
                <c:pt idx="15">
                  <c:v>0</c:v>
                </c:pt>
                <c:pt idx="16">
                  <c:v>20</c:v>
                </c:pt>
                <c:pt idx="17">
                  <c:v>20</c:v>
                </c:pt>
                <c:pt idx="18">
                  <c:v>75</c:v>
                </c:pt>
                <c:pt idx="19">
                  <c:v>100</c:v>
                </c:pt>
              </c:numCache>
            </c:numRef>
          </c:val>
          <c:extLst>
            <c:ext xmlns:c16="http://schemas.microsoft.com/office/drawing/2014/chart" uri="{C3380CC4-5D6E-409C-BE32-E72D297353CC}">
              <c16:uniqueId val="{00000003-A8A8-4CA2-BB81-ED232FCDA968}"/>
            </c:ext>
          </c:extLst>
        </c:ser>
        <c:ser>
          <c:idx val="4"/>
          <c:order val="4"/>
          <c:tx>
            <c:strRef>
              <c:f>Expenses!$F$1</c:f>
              <c:strCache>
                <c:ptCount val="1"/>
                <c:pt idx="0">
                  <c:v>Month 5</c:v>
                </c:pt>
              </c:strCache>
            </c:strRef>
          </c:tx>
          <c:spPr>
            <a:solidFill>
              <a:schemeClr val="accent5"/>
            </a:solidFill>
            <a:ln>
              <a:noFill/>
            </a:ln>
            <a:effectLst/>
          </c:spPr>
          <c:invertIfNegative val="0"/>
          <c:cat>
            <c:strRef>
              <c:f>Expenses!$A$2:$A$21</c:f>
              <c:strCache>
                <c:ptCount val="20"/>
                <c:pt idx="0">
                  <c:v>Rent</c:v>
                </c:pt>
                <c:pt idx="1">
                  <c:v>Insurance</c:v>
                </c:pt>
                <c:pt idx="2">
                  <c:v>Financing Activities - Interest Expense</c:v>
                </c:pt>
                <c:pt idx="3">
                  <c:v>Legal &amp; Professional Services [incl Marketing]</c:v>
                </c:pt>
                <c:pt idx="4">
                  <c:v>Licenses &amp; Permits</c:v>
                </c:pt>
                <c:pt idx="5">
                  <c:v>Stipend/Payroll</c:v>
                </c:pt>
                <c:pt idx="6">
                  <c:v>Transportation</c:v>
                </c:pt>
                <c:pt idx="7">
                  <c:v>Labor/Administration</c:v>
                </c:pt>
                <c:pt idx="8">
                  <c:v>Cleaning &amp; Maintenance</c:v>
                </c:pt>
                <c:pt idx="9">
                  <c:v>Repairs</c:v>
                </c:pt>
                <c:pt idx="10">
                  <c:v>Supplies - [Materials /Food/snacks/etc.]</c:v>
                </c:pt>
                <c:pt idx="11">
                  <c:v>Utilities - Electric</c:v>
                </c:pt>
                <c:pt idx="12">
                  <c:v>Utilities - Gas</c:v>
                </c:pt>
                <c:pt idx="13">
                  <c:v>Utilities - Sewer</c:v>
                </c:pt>
                <c:pt idx="14">
                  <c:v>Utilities - Trash</c:v>
                </c:pt>
                <c:pt idx="15">
                  <c:v>Utilities - Water</c:v>
                </c:pt>
                <c:pt idx="16">
                  <c:v>Utilities - Website Hosting</c:v>
                </c:pt>
                <c:pt idx="17">
                  <c:v>Utilities - Internet Access</c:v>
                </c:pt>
                <c:pt idx="18">
                  <c:v>Utilities - Telephone</c:v>
                </c:pt>
                <c:pt idx="19">
                  <c:v>Other/Misc</c:v>
                </c:pt>
              </c:strCache>
            </c:strRef>
          </c:cat>
          <c:val>
            <c:numRef>
              <c:f>Expenses!$F$2:$F$21</c:f>
              <c:numCache>
                <c:formatCode>_("$"* #,##0_);_("$"* \(#,##0\);_("$"* "-"??_);_(@_)</c:formatCode>
                <c:ptCount val="20"/>
                <c:pt idx="0">
                  <c:v>1000</c:v>
                </c:pt>
                <c:pt idx="1">
                  <c:v>50</c:v>
                </c:pt>
                <c:pt idx="2">
                  <c:v>166.66666666666669</c:v>
                </c:pt>
                <c:pt idx="3">
                  <c:v>100</c:v>
                </c:pt>
                <c:pt idx="4">
                  <c:v>20</c:v>
                </c:pt>
                <c:pt idx="5">
                  <c:v>400</c:v>
                </c:pt>
                <c:pt idx="6">
                  <c:v>300</c:v>
                </c:pt>
                <c:pt idx="7">
                  <c:v>20</c:v>
                </c:pt>
                <c:pt idx="8">
                  <c:v>100</c:v>
                </c:pt>
                <c:pt idx="9">
                  <c:v>100</c:v>
                </c:pt>
                <c:pt idx="10">
                  <c:v>500</c:v>
                </c:pt>
                <c:pt idx="11">
                  <c:v>100</c:v>
                </c:pt>
                <c:pt idx="12">
                  <c:v>75</c:v>
                </c:pt>
                <c:pt idx="13">
                  <c:v>20</c:v>
                </c:pt>
                <c:pt idx="14">
                  <c:v>20</c:v>
                </c:pt>
                <c:pt idx="15">
                  <c:v>0</c:v>
                </c:pt>
                <c:pt idx="16">
                  <c:v>20</c:v>
                </c:pt>
                <c:pt idx="17">
                  <c:v>20</c:v>
                </c:pt>
                <c:pt idx="18">
                  <c:v>75</c:v>
                </c:pt>
                <c:pt idx="19">
                  <c:v>100</c:v>
                </c:pt>
              </c:numCache>
            </c:numRef>
          </c:val>
          <c:extLst>
            <c:ext xmlns:c16="http://schemas.microsoft.com/office/drawing/2014/chart" uri="{C3380CC4-5D6E-409C-BE32-E72D297353CC}">
              <c16:uniqueId val="{00000004-A8A8-4CA2-BB81-ED232FCDA968}"/>
            </c:ext>
          </c:extLst>
        </c:ser>
        <c:ser>
          <c:idx val="5"/>
          <c:order val="5"/>
          <c:tx>
            <c:strRef>
              <c:f>Expenses!$G$1</c:f>
              <c:strCache>
                <c:ptCount val="1"/>
                <c:pt idx="0">
                  <c:v>Month 6</c:v>
                </c:pt>
              </c:strCache>
            </c:strRef>
          </c:tx>
          <c:spPr>
            <a:solidFill>
              <a:schemeClr val="accent6"/>
            </a:solidFill>
            <a:ln>
              <a:noFill/>
            </a:ln>
            <a:effectLst/>
          </c:spPr>
          <c:invertIfNegative val="0"/>
          <c:cat>
            <c:strRef>
              <c:f>Expenses!$A$2:$A$21</c:f>
              <c:strCache>
                <c:ptCount val="20"/>
                <c:pt idx="0">
                  <c:v>Rent</c:v>
                </c:pt>
                <c:pt idx="1">
                  <c:v>Insurance</c:v>
                </c:pt>
                <c:pt idx="2">
                  <c:v>Financing Activities - Interest Expense</c:v>
                </c:pt>
                <c:pt idx="3">
                  <c:v>Legal &amp; Professional Services [incl Marketing]</c:v>
                </c:pt>
                <c:pt idx="4">
                  <c:v>Licenses &amp; Permits</c:v>
                </c:pt>
                <c:pt idx="5">
                  <c:v>Stipend/Payroll</c:v>
                </c:pt>
                <c:pt idx="6">
                  <c:v>Transportation</c:v>
                </c:pt>
                <c:pt idx="7">
                  <c:v>Labor/Administration</c:v>
                </c:pt>
                <c:pt idx="8">
                  <c:v>Cleaning &amp; Maintenance</c:v>
                </c:pt>
                <c:pt idx="9">
                  <c:v>Repairs</c:v>
                </c:pt>
                <c:pt idx="10">
                  <c:v>Supplies - [Materials /Food/snacks/etc.]</c:v>
                </c:pt>
                <c:pt idx="11">
                  <c:v>Utilities - Electric</c:v>
                </c:pt>
                <c:pt idx="12">
                  <c:v>Utilities - Gas</c:v>
                </c:pt>
                <c:pt idx="13">
                  <c:v>Utilities - Sewer</c:v>
                </c:pt>
                <c:pt idx="14">
                  <c:v>Utilities - Trash</c:v>
                </c:pt>
                <c:pt idx="15">
                  <c:v>Utilities - Water</c:v>
                </c:pt>
                <c:pt idx="16">
                  <c:v>Utilities - Website Hosting</c:v>
                </c:pt>
                <c:pt idx="17">
                  <c:v>Utilities - Internet Access</c:v>
                </c:pt>
                <c:pt idx="18">
                  <c:v>Utilities - Telephone</c:v>
                </c:pt>
                <c:pt idx="19">
                  <c:v>Other/Misc</c:v>
                </c:pt>
              </c:strCache>
            </c:strRef>
          </c:cat>
          <c:val>
            <c:numRef>
              <c:f>Expenses!$G$2:$G$21</c:f>
              <c:numCache>
                <c:formatCode>_("$"* #,##0_);_("$"* \(#,##0\);_("$"* "-"??_);_(@_)</c:formatCode>
                <c:ptCount val="20"/>
                <c:pt idx="0">
                  <c:v>1000</c:v>
                </c:pt>
                <c:pt idx="1">
                  <c:v>50</c:v>
                </c:pt>
                <c:pt idx="2">
                  <c:v>166.66666666666669</c:v>
                </c:pt>
                <c:pt idx="3">
                  <c:v>100</c:v>
                </c:pt>
                <c:pt idx="4">
                  <c:v>20</c:v>
                </c:pt>
                <c:pt idx="5">
                  <c:v>400</c:v>
                </c:pt>
                <c:pt idx="6">
                  <c:v>300</c:v>
                </c:pt>
                <c:pt idx="7">
                  <c:v>20</c:v>
                </c:pt>
                <c:pt idx="8">
                  <c:v>100</c:v>
                </c:pt>
                <c:pt idx="9">
                  <c:v>100</c:v>
                </c:pt>
                <c:pt idx="10">
                  <c:v>500</c:v>
                </c:pt>
                <c:pt idx="11">
                  <c:v>100</c:v>
                </c:pt>
                <c:pt idx="12">
                  <c:v>75</c:v>
                </c:pt>
                <c:pt idx="13">
                  <c:v>20</c:v>
                </c:pt>
                <c:pt idx="14">
                  <c:v>20</c:v>
                </c:pt>
                <c:pt idx="15">
                  <c:v>0</c:v>
                </c:pt>
                <c:pt idx="16">
                  <c:v>20</c:v>
                </c:pt>
                <c:pt idx="17">
                  <c:v>20</c:v>
                </c:pt>
                <c:pt idx="18">
                  <c:v>75</c:v>
                </c:pt>
                <c:pt idx="19">
                  <c:v>100</c:v>
                </c:pt>
              </c:numCache>
            </c:numRef>
          </c:val>
          <c:extLst>
            <c:ext xmlns:c16="http://schemas.microsoft.com/office/drawing/2014/chart" uri="{C3380CC4-5D6E-409C-BE32-E72D297353CC}">
              <c16:uniqueId val="{00000005-A8A8-4CA2-BB81-ED232FCDA968}"/>
            </c:ext>
          </c:extLst>
        </c:ser>
        <c:ser>
          <c:idx val="6"/>
          <c:order val="6"/>
          <c:tx>
            <c:strRef>
              <c:f>Expenses!$H$1</c:f>
              <c:strCache>
                <c:ptCount val="1"/>
                <c:pt idx="0">
                  <c:v>Month 7</c:v>
                </c:pt>
              </c:strCache>
            </c:strRef>
          </c:tx>
          <c:spPr>
            <a:solidFill>
              <a:schemeClr val="accent1">
                <a:lumMod val="60000"/>
              </a:schemeClr>
            </a:solidFill>
            <a:ln>
              <a:noFill/>
            </a:ln>
            <a:effectLst/>
          </c:spPr>
          <c:invertIfNegative val="0"/>
          <c:cat>
            <c:strRef>
              <c:f>Expenses!$A$2:$A$21</c:f>
              <c:strCache>
                <c:ptCount val="20"/>
                <c:pt idx="0">
                  <c:v>Rent</c:v>
                </c:pt>
                <c:pt idx="1">
                  <c:v>Insurance</c:v>
                </c:pt>
                <c:pt idx="2">
                  <c:v>Financing Activities - Interest Expense</c:v>
                </c:pt>
                <c:pt idx="3">
                  <c:v>Legal &amp; Professional Services [incl Marketing]</c:v>
                </c:pt>
                <c:pt idx="4">
                  <c:v>Licenses &amp; Permits</c:v>
                </c:pt>
                <c:pt idx="5">
                  <c:v>Stipend/Payroll</c:v>
                </c:pt>
                <c:pt idx="6">
                  <c:v>Transportation</c:v>
                </c:pt>
                <c:pt idx="7">
                  <c:v>Labor/Administration</c:v>
                </c:pt>
                <c:pt idx="8">
                  <c:v>Cleaning &amp; Maintenance</c:v>
                </c:pt>
                <c:pt idx="9">
                  <c:v>Repairs</c:v>
                </c:pt>
                <c:pt idx="10">
                  <c:v>Supplies - [Materials /Food/snacks/etc.]</c:v>
                </c:pt>
                <c:pt idx="11">
                  <c:v>Utilities - Electric</c:v>
                </c:pt>
                <c:pt idx="12">
                  <c:v>Utilities - Gas</c:v>
                </c:pt>
                <c:pt idx="13">
                  <c:v>Utilities - Sewer</c:v>
                </c:pt>
                <c:pt idx="14">
                  <c:v>Utilities - Trash</c:v>
                </c:pt>
                <c:pt idx="15">
                  <c:v>Utilities - Water</c:v>
                </c:pt>
                <c:pt idx="16">
                  <c:v>Utilities - Website Hosting</c:v>
                </c:pt>
                <c:pt idx="17">
                  <c:v>Utilities - Internet Access</c:v>
                </c:pt>
                <c:pt idx="18">
                  <c:v>Utilities - Telephone</c:v>
                </c:pt>
                <c:pt idx="19">
                  <c:v>Other/Misc</c:v>
                </c:pt>
              </c:strCache>
            </c:strRef>
          </c:cat>
          <c:val>
            <c:numRef>
              <c:f>Expenses!$H$2:$H$21</c:f>
              <c:numCache>
                <c:formatCode>_("$"* #,##0_);_("$"* \(#,##0\);_("$"* "-"??_);_(@_)</c:formatCode>
                <c:ptCount val="20"/>
                <c:pt idx="0">
                  <c:v>1000</c:v>
                </c:pt>
                <c:pt idx="1">
                  <c:v>50</c:v>
                </c:pt>
                <c:pt idx="2">
                  <c:v>166.66666666666669</c:v>
                </c:pt>
                <c:pt idx="3">
                  <c:v>100</c:v>
                </c:pt>
                <c:pt idx="4">
                  <c:v>20</c:v>
                </c:pt>
                <c:pt idx="5">
                  <c:v>400</c:v>
                </c:pt>
                <c:pt idx="6">
                  <c:v>300</c:v>
                </c:pt>
                <c:pt idx="7">
                  <c:v>20</c:v>
                </c:pt>
                <c:pt idx="8">
                  <c:v>100</c:v>
                </c:pt>
                <c:pt idx="9">
                  <c:v>100</c:v>
                </c:pt>
                <c:pt idx="10">
                  <c:v>500</c:v>
                </c:pt>
                <c:pt idx="11">
                  <c:v>100</c:v>
                </c:pt>
                <c:pt idx="12">
                  <c:v>75</c:v>
                </c:pt>
                <c:pt idx="13">
                  <c:v>20</c:v>
                </c:pt>
                <c:pt idx="14">
                  <c:v>20</c:v>
                </c:pt>
                <c:pt idx="15">
                  <c:v>0</c:v>
                </c:pt>
                <c:pt idx="16">
                  <c:v>20</c:v>
                </c:pt>
                <c:pt idx="17">
                  <c:v>20</c:v>
                </c:pt>
                <c:pt idx="18">
                  <c:v>75</c:v>
                </c:pt>
                <c:pt idx="19">
                  <c:v>100</c:v>
                </c:pt>
              </c:numCache>
            </c:numRef>
          </c:val>
          <c:extLst>
            <c:ext xmlns:c16="http://schemas.microsoft.com/office/drawing/2014/chart" uri="{C3380CC4-5D6E-409C-BE32-E72D297353CC}">
              <c16:uniqueId val="{00000006-A8A8-4CA2-BB81-ED232FCDA968}"/>
            </c:ext>
          </c:extLst>
        </c:ser>
        <c:ser>
          <c:idx val="7"/>
          <c:order val="7"/>
          <c:tx>
            <c:strRef>
              <c:f>Expenses!$I$1</c:f>
              <c:strCache>
                <c:ptCount val="1"/>
                <c:pt idx="0">
                  <c:v>Month 8</c:v>
                </c:pt>
              </c:strCache>
            </c:strRef>
          </c:tx>
          <c:spPr>
            <a:solidFill>
              <a:schemeClr val="accent2">
                <a:lumMod val="60000"/>
              </a:schemeClr>
            </a:solidFill>
            <a:ln>
              <a:noFill/>
            </a:ln>
            <a:effectLst/>
          </c:spPr>
          <c:invertIfNegative val="0"/>
          <c:cat>
            <c:strRef>
              <c:f>Expenses!$A$2:$A$21</c:f>
              <c:strCache>
                <c:ptCount val="20"/>
                <c:pt idx="0">
                  <c:v>Rent</c:v>
                </c:pt>
                <c:pt idx="1">
                  <c:v>Insurance</c:v>
                </c:pt>
                <c:pt idx="2">
                  <c:v>Financing Activities - Interest Expense</c:v>
                </c:pt>
                <c:pt idx="3">
                  <c:v>Legal &amp; Professional Services [incl Marketing]</c:v>
                </c:pt>
                <c:pt idx="4">
                  <c:v>Licenses &amp; Permits</c:v>
                </c:pt>
                <c:pt idx="5">
                  <c:v>Stipend/Payroll</c:v>
                </c:pt>
                <c:pt idx="6">
                  <c:v>Transportation</c:v>
                </c:pt>
                <c:pt idx="7">
                  <c:v>Labor/Administration</c:v>
                </c:pt>
                <c:pt idx="8">
                  <c:v>Cleaning &amp; Maintenance</c:v>
                </c:pt>
                <c:pt idx="9">
                  <c:v>Repairs</c:v>
                </c:pt>
                <c:pt idx="10">
                  <c:v>Supplies - [Materials /Food/snacks/etc.]</c:v>
                </c:pt>
                <c:pt idx="11">
                  <c:v>Utilities - Electric</c:v>
                </c:pt>
                <c:pt idx="12">
                  <c:v>Utilities - Gas</c:v>
                </c:pt>
                <c:pt idx="13">
                  <c:v>Utilities - Sewer</c:v>
                </c:pt>
                <c:pt idx="14">
                  <c:v>Utilities - Trash</c:v>
                </c:pt>
                <c:pt idx="15">
                  <c:v>Utilities - Water</c:v>
                </c:pt>
                <c:pt idx="16">
                  <c:v>Utilities - Website Hosting</c:v>
                </c:pt>
                <c:pt idx="17">
                  <c:v>Utilities - Internet Access</c:v>
                </c:pt>
                <c:pt idx="18">
                  <c:v>Utilities - Telephone</c:v>
                </c:pt>
                <c:pt idx="19">
                  <c:v>Other/Misc</c:v>
                </c:pt>
              </c:strCache>
            </c:strRef>
          </c:cat>
          <c:val>
            <c:numRef>
              <c:f>Expenses!$I$2:$I$21</c:f>
              <c:numCache>
                <c:formatCode>_("$"* #,##0_);_("$"* \(#,##0\);_("$"* "-"??_);_(@_)</c:formatCode>
                <c:ptCount val="20"/>
                <c:pt idx="0">
                  <c:v>1000</c:v>
                </c:pt>
                <c:pt idx="1">
                  <c:v>50</c:v>
                </c:pt>
                <c:pt idx="2">
                  <c:v>166.66666666666669</c:v>
                </c:pt>
                <c:pt idx="3">
                  <c:v>100</c:v>
                </c:pt>
                <c:pt idx="4">
                  <c:v>20</c:v>
                </c:pt>
                <c:pt idx="5">
                  <c:v>400</c:v>
                </c:pt>
                <c:pt idx="6">
                  <c:v>300</c:v>
                </c:pt>
                <c:pt idx="7">
                  <c:v>20</c:v>
                </c:pt>
                <c:pt idx="8">
                  <c:v>100</c:v>
                </c:pt>
                <c:pt idx="9">
                  <c:v>100</c:v>
                </c:pt>
                <c:pt idx="10">
                  <c:v>500</c:v>
                </c:pt>
                <c:pt idx="11">
                  <c:v>100</c:v>
                </c:pt>
                <c:pt idx="12">
                  <c:v>75</c:v>
                </c:pt>
                <c:pt idx="13">
                  <c:v>20</c:v>
                </c:pt>
                <c:pt idx="14">
                  <c:v>20</c:v>
                </c:pt>
                <c:pt idx="15">
                  <c:v>0</c:v>
                </c:pt>
                <c:pt idx="16">
                  <c:v>20</c:v>
                </c:pt>
                <c:pt idx="17">
                  <c:v>20</c:v>
                </c:pt>
                <c:pt idx="18">
                  <c:v>75</c:v>
                </c:pt>
                <c:pt idx="19">
                  <c:v>100</c:v>
                </c:pt>
              </c:numCache>
            </c:numRef>
          </c:val>
          <c:extLst>
            <c:ext xmlns:c16="http://schemas.microsoft.com/office/drawing/2014/chart" uri="{C3380CC4-5D6E-409C-BE32-E72D297353CC}">
              <c16:uniqueId val="{00000007-A8A8-4CA2-BB81-ED232FCDA968}"/>
            </c:ext>
          </c:extLst>
        </c:ser>
        <c:ser>
          <c:idx val="8"/>
          <c:order val="8"/>
          <c:tx>
            <c:strRef>
              <c:f>Expenses!$J$1</c:f>
              <c:strCache>
                <c:ptCount val="1"/>
                <c:pt idx="0">
                  <c:v>Month 9</c:v>
                </c:pt>
              </c:strCache>
            </c:strRef>
          </c:tx>
          <c:spPr>
            <a:solidFill>
              <a:schemeClr val="accent3">
                <a:lumMod val="60000"/>
              </a:schemeClr>
            </a:solidFill>
            <a:ln>
              <a:noFill/>
            </a:ln>
            <a:effectLst/>
          </c:spPr>
          <c:invertIfNegative val="0"/>
          <c:cat>
            <c:strRef>
              <c:f>Expenses!$A$2:$A$21</c:f>
              <c:strCache>
                <c:ptCount val="20"/>
                <c:pt idx="0">
                  <c:v>Rent</c:v>
                </c:pt>
                <c:pt idx="1">
                  <c:v>Insurance</c:v>
                </c:pt>
                <c:pt idx="2">
                  <c:v>Financing Activities - Interest Expense</c:v>
                </c:pt>
                <c:pt idx="3">
                  <c:v>Legal &amp; Professional Services [incl Marketing]</c:v>
                </c:pt>
                <c:pt idx="4">
                  <c:v>Licenses &amp; Permits</c:v>
                </c:pt>
                <c:pt idx="5">
                  <c:v>Stipend/Payroll</c:v>
                </c:pt>
                <c:pt idx="6">
                  <c:v>Transportation</c:v>
                </c:pt>
                <c:pt idx="7">
                  <c:v>Labor/Administration</c:v>
                </c:pt>
                <c:pt idx="8">
                  <c:v>Cleaning &amp; Maintenance</c:v>
                </c:pt>
                <c:pt idx="9">
                  <c:v>Repairs</c:v>
                </c:pt>
                <c:pt idx="10">
                  <c:v>Supplies - [Materials /Food/snacks/etc.]</c:v>
                </c:pt>
                <c:pt idx="11">
                  <c:v>Utilities - Electric</c:v>
                </c:pt>
                <c:pt idx="12">
                  <c:v>Utilities - Gas</c:v>
                </c:pt>
                <c:pt idx="13">
                  <c:v>Utilities - Sewer</c:v>
                </c:pt>
                <c:pt idx="14">
                  <c:v>Utilities - Trash</c:v>
                </c:pt>
                <c:pt idx="15">
                  <c:v>Utilities - Water</c:v>
                </c:pt>
                <c:pt idx="16">
                  <c:v>Utilities - Website Hosting</c:v>
                </c:pt>
                <c:pt idx="17">
                  <c:v>Utilities - Internet Access</c:v>
                </c:pt>
                <c:pt idx="18">
                  <c:v>Utilities - Telephone</c:v>
                </c:pt>
                <c:pt idx="19">
                  <c:v>Other/Misc</c:v>
                </c:pt>
              </c:strCache>
            </c:strRef>
          </c:cat>
          <c:val>
            <c:numRef>
              <c:f>Expenses!$J$2:$J$21</c:f>
              <c:numCache>
                <c:formatCode>_("$"* #,##0_);_("$"* \(#,##0\);_("$"* "-"??_);_(@_)</c:formatCode>
                <c:ptCount val="20"/>
                <c:pt idx="0">
                  <c:v>1000</c:v>
                </c:pt>
                <c:pt idx="1">
                  <c:v>50</c:v>
                </c:pt>
                <c:pt idx="2">
                  <c:v>166.66666666666669</c:v>
                </c:pt>
                <c:pt idx="3">
                  <c:v>100</c:v>
                </c:pt>
                <c:pt idx="4">
                  <c:v>20</c:v>
                </c:pt>
                <c:pt idx="5">
                  <c:v>400</c:v>
                </c:pt>
                <c:pt idx="6">
                  <c:v>300</c:v>
                </c:pt>
                <c:pt idx="7">
                  <c:v>20</c:v>
                </c:pt>
                <c:pt idx="8">
                  <c:v>100</c:v>
                </c:pt>
                <c:pt idx="9">
                  <c:v>100</c:v>
                </c:pt>
                <c:pt idx="10">
                  <c:v>500</c:v>
                </c:pt>
                <c:pt idx="11">
                  <c:v>100</c:v>
                </c:pt>
                <c:pt idx="12">
                  <c:v>75</c:v>
                </c:pt>
                <c:pt idx="13">
                  <c:v>20</c:v>
                </c:pt>
                <c:pt idx="14">
                  <c:v>20</c:v>
                </c:pt>
                <c:pt idx="15">
                  <c:v>0</c:v>
                </c:pt>
                <c:pt idx="16">
                  <c:v>20</c:v>
                </c:pt>
                <c:pt idx="17">
                  <c:v>20</c:v>
                </c:pt>
                <c:pt idx="18">
                  <c:v>75</c:v>
                </c:pt>
                <c:pt idx="19">
                  <c:v>100</c:v>
                </c:pt>
              </c:numCache>
            </c:numRef>
          </c:val>
          <c:extLst>
            <c:ext xmlns:c16="http://schemas.microsoft.com/office/drawing/2014/chart" uri="{C3380CC4-5D6E-409C-BE32-E72D297353CC}">
              <c16:uniqueId val="{00000008-A8A8-4CA2-BB81-ED232FCDA968}"/>
            </c:ext>
          </c:extLst>
        </c:ser>
        <c:ser>
          <c:idx val="9"/>
          <c:order val="9"/>
          <c:tx>
            <c:strRef>
              <c:f>Expenses!$K$1</c:f>
              <c:strCache>
                <c:ptCount val="1"/>
                <c:pt idx="0">
                  <c:v>Month 10</c:v>
                </c:pt>
              </c:strCache>
            </c:strRef>
          </c:tx>
          <c:spPr>
            <a:solidFill>
              <a:schemeClr val="accent4">
                <a:lumMod val="60000"/>
              </a:schemeClr>
            </a:solidFill>
            <a:ln>
              <a:noFill/>
            </a:ln>
            <a:effectLst/>
          </c:spPr>
          <c:invertIfNegative val="0"/>
          <c:cat>
            <c:strRef>
              <c:f>Expenses!$A$2:$A$21</c:f>
              <c:strCache>
                <c:ptCount val="20"/>
                <c:pt idx="0">
                  <c:v>Rent</c:v>
                </c:pt>
                <c:pt idx="1">
                  <c:v>Insurance</c:v>
                </c:pt>
                <c:pt idx="2">
                  <c:v>Financing Activities - Interest Expense</c:v>
                </c:pt>
                <c:pt idx="3">
                  <c:v>Legal &amp; Professional Services [incl Marketing]</c:v>
                </c:pt>
                <c:pt idx="4">
                  <c:v>Licenses &amp; Permits</c:v>
                </c:pt>
                <c:pt idx="5">
                  <c:v>Stipend/Payroll</c:v>
                </c:pt>
                <c:pt idx="6">
                  <c:v>Transportation</c:v>
                </c:pt>
                <c:pt idx="7">
                  <c:v>Labor/Administration</c:v>
                </c:pt>
                <c:pt idx="8">
                  <c:v>Cleaning &amp; Maintenance</c:v>
                </c:pt>
                <c:pt idx="9">
                  <c:v>Repairs</c:v>
                </c:pt>
                <c:pt idx="10">
                  <c:v>Supplies - [Materials /Food/snacks/etc.]</c:v>
                </c:pt>
                <c:pt idx="11">
                  <c:v>Utilities - Electric</c:v>
                </c:pt>
                <c:pt idx="12">
                  <c:v>Utilities - Gas</c:v>
                </c:pt>
                <c:pt idx="13">
                  <c:v>Utilities - Sewer</c:v>
                </c:pt>
                <c:pt idx="14">
                  <c:v>Utilities - Trash</c:v>
                </c:pt>
                <c:pt idx="15">
                  <c:v>Utilities - Water</c:v>
                </c:pt>
                <c:pt idx="16">
                  <c:v>Utilities - Website Hosting</c:v>
                </c:pt>
                <c:pt idx="17">
                  <c:v>Utilities - Internet Access</c:v>
                </c:pt>
                <c:pt idx="18">
                  <c:v>Utilities - Telephone</c:v>
                </c:pt>
                <c:pt idx="19">
                  <c:v>Other/Misc</c:v>
                </c:pt>
              </c:strCache>
            </c:strRef>
          </c:cat>
          <c:val>
            <c:numRef>
              <c:f>Expenses!$K$2:$K$21</c:f>
              <c:numCache>
                <c:formatCode>_("$"* #,##0_);_("$"* \(#,##0\);_("$"* "-"??_);_(@_)</c:formatCode>
                <c:ptCount val="20"/>
                <c:pt idx="0">
                  <c:v>1000</c:v>
                </c:pt>
                <c:pt idx="1">
                  <c:v>50</c:v>
                </c:pt>
                <c:pt idx="2">
                  <c:v>166.66666666666669</c:v>
                </c:pt>
                <c:pt idx="3">
                  <c:v>100</c:v>
                </c:pt>
                <c:pt idx="4">
                  <c:v>20</c:v>
                </c:pt>
                <c:pt idx="5">
                  <c:v>400</c:v>
                </c:pt>
                <c:pt idx="6">
                  <c:v>300</c:v>
                </c:pt>
                <c:pt idx="7">
                  <c:v>20</c:v>
                </c:pt>
                <c:pt idx="8">
                  <c:v>100</c:v>
                </c:pt>
                <c:pt idx="9">
                  <c:v>100</c:v>
                </c:pt>
                <c:pt idx="10">
                  <c:v>500</c:v>
                </c:pt>
                <c:pt idx="11">
                  <c:v>100</c:v>
                </c:pt>
                <c:pt idx="12">
                  <c:v>75</c:v>
                </c:pt>
                <c:pt idx="13">
                  <c:v>20</c:v>
                </c:pt>
                <c:pt idx="14">
                  <c:v>20</c:v>
                </c:pt>
                <c:pt idx="15">
                  <c:v>0</c:v>
                </c:pt>
                <c:pt idx="16">
                  <c:v>20</c:v>
                </c:pt>
                <c:pt idx="17">
                  <c:v>20</c:v>
                </c:pt>
                <c:pt idx="18">
                  <c:v>75</c:v>
                </c:pt>
                <c:pt idx="19">
                  <c:v>100</c:v>
                </c:pt>
              </c:numCache>
            </c:numRef>
          </c:val>
          <c:extLst>
            <c:ext xmlns:c16="http://schemas.microsoft.com/office/drawing/2014/chart" uri="{C3380CC4-5D6E-409C-BE32-E72D297353CC}">
              <c16:uniqueId val="{00000009-A8A8-4CA2-BB81-ED232FCDA968}"/>
            </c:ext>
          </c:extLst>
        </c:ser>
        <c:ser>
          <c:idx val="10"/>
          <c:order val="10"/>
          <c:tx>
            <c:strRef>
              <c:f>Expenses!$L$1</c:f>
              <c:strCache>
                <c:ptCount val="1"/>
                <c:pt idx="0">
                  <c:v>Month 11</c:v>
                </c:pt>
              </c:strCache>
            </c:strRef>
          </c:tx>
          <c:spPr>
            <a:solidFill>
              <a:schemeClr val="accent5">
                <a:lumMod val="60000"/>
              </a:schemeClr>
            </a:solidFill>
            <a:ln>
              <a:noFill/>
            </a:ln>
            <a:effectLst/>
          </c:spPr>
          <c:invertIfNegative val="0"/>
          <c:cat>
            <c:strRef>
              <c:f>Expenses!$A$2:$A$21</c:f>
              <c:strCache>
                <c:ptCount val="20"/>
                <c:pt idx="0">
                  <c:v>Rent</c:v>
                </c:pt>
                <c:pt idx="1">
                  <c:v>Insurance</c:v>
                </c:pt>
                <c:pt idx="2">
                  <c:v>Financing Activities - Interest Expense</c:v>
                </c:pt>
                <c:pt idx="3">
                  <c:v>Legal &amp; Professional Services [incl Marketing]</c:v>
                </c:pt>
                <c:pt idx="4">
                  <c:v>Licenses &amp; Permits</c:v>
                </c:pt>
                <c:pt idx="5">
                  <c:v>Stipend/Payroll</c:v>
                </c:pt>
                <c:pt idx="6">
                  <c:v>Transportation</c:v>
                </c:pt>
                <c:pt idx="7">
                  <c:v>Labor/Administration</c:v>
                </c:pt>
                <c:pt idx="8">
                  <c:v>Cleaning &amp; Maintenance</c:v>
                </c:pt>
                <c:pt idx="9">
                  <c:v>Repairs</c:v>
                </c:pt>
                <c:pt idx="10">
                  <c:v>Supplies - [Materials /Food/snacks/etc.]</c:v>
                </c:pt>
                <c:pt idx="11">
                  <c:v>Utilities - Electric</c:v>
                </c:pt>
                <c:pt idx="12">
                  <c:v>Utilities - Gas</c:v>
                </c:pt>
                <c:pt idx="13">
                  <c:v>Utilities - Sewer</c:v>
                </c:pt>
                <c:pt idx="14">
                  <c:v>Utilities - Trash</c:v>
                </c:pt>
                <c:pt idx="15">
                  <c:v>Utilities - Water</c:v>
                </c:pt>
                <c:pt idx="16">
                  <c:v>Utilities - Website Hosting</c:v>
                </c:pt>
                <c:pt idx="17">
                  <c:v>Utilities - Internet Access</c:v>
                </c:pt>
                <c:pt idx="18">
                  <c:v>Utilities - Telephone</c:v>
                </c:pt>
                <c:pt idx="19">
                  <c:v>Other/Misc</c:v>
                </c:pt>
              </c:strCache>
            </c:strRef>
          </c:cat>
          <c:val>
            <c:numRef>
              <c:f>Expenses!$L$2:$L$21</c:f>
              <c:numCache>
                <c:formatCode>_("$"* #,##0_);_("$"* \(#,##0\);_("$"* "-"??_);_(@_)</c:formatCode>
                <c:ptCount val="20"/>
                <c:pt idx="0">
                  <c:v>1000</c:v>
                </c:pt>
                <c:pt idx="1">
                  <c:v>50</c:v>
                </c:pt>
                <c:pt idx="2">
                  <c:v>166.66666666666669</c:v>
                </c:pt>
                <c:pt idx="3">
                  <c:v>100</c:v>
                </c:pt>
                <c:pt idx="4">
                  <c:v>20</c:v>
                </c:pt>
                <c:pt idx="5">
                  <c:v>400</c:v>
                </c:pt>
                <c:pt idx="6">
                  <c:v>300</c:v>
                </c:pt>
                <c:pt idx="7">
                  <c:v>20</c:v>
                </c:pt>
                <c:pt idx="8">
                  <c:v>100</c:v>
                </c:pt>
                <c:pt idx="9">
                  <c:v>100</c:v>
                </c:pt>
                <c:pt idx="10">
                  <c:v>500</c:v>
                </c:pt>
                <c:pt idx="11">
                  <c:v>100</c:v>
                </c:pt>
                <c:pt idx="12">
                  <c:v>75</c:v>
                </c:pt>
                <c:pt idx="13">
                  <c:v>20</c:v>
                </c:pt>
                <c:pt idx="14">
                  <c:v>20</c:v>
                </c:pt>
                <c:pt idx="15">
                  <c:v>0</c:v>
                </c:pt>
                <c:pt idx="16">
                  <c:v>20</c:v>
                </c:pt>
                <c:pt idx="17">
                  <c:v>20</c:v>
                </c:pt>
                <c:pt idx="18">
                  <c:v>75</c:v>
                </c:pt>
                <c:pt idx="19">
                  <c:v>100</c:v>
                </c:pt>
              </c:numCache>
            </c:numRef>
          </c:val>
          <c:extLst>
            <c:ext xmlns:c16="http://schemas.microsoft.com/office/drawing/2014/chart" uri="{C3380CC4-5D6E-409C-BE32-E72D297353CC}">
              <c16:uniqueId val="{0000000A-A8A8-4CA2-BB81-ED232FCDA968}"/>
            </c:ext>
          </c:extLst>
        </c:ser>
        <c:ser>
          <c:idx val="11"/>
          <c:order val="11"/>
          <c:tx>
            <c:strRef>
              <c:f>Expenses!$M$1</c:f>
              <c:strCache>
                <c:ptCount val="1"/>
                <c:pt idx="0">
                  <c:v>Month 12</c:v>
                </c:pt>
              </c:strCache>
            </c:strRef>
          </c:tx>
          <c:spPr>
            <a:solidFill>
              <a:schemeClr val="accent6">
                <a:lumMod val="60000"/>
              </a:schemeClr>
            </a:solidFill>
            <a:ln>
              <a:noFill/>
            </a:ln>
            <a:effectLst/>
          </c:spPr>
          <c:invertIfNegative val="0"/>
          <c:cat>
            <c:strRef>
              <c:f>Expenses!$A$2:$A$21</c:f>
              <c:strCache>
                <c:ptCount val="20"/>
                <c:pt idx="0">
                  <c:v>Rent</c:v>
                </c:pt>
                <c:pt idx="1">
                  <c:v>Insurance</c:v>
                </c:pt>
                <c:pt idx="2">
                  <c:v>Financing Activities - Interest Expense</c:v>
                </c:pt>
                <c:pt idx="3">
                  <c:v>Legal &amp; Professional Services [incl Marketing]</c:v>
                </c:pt>
                <c:pt idx="4">
                  <c:v>Licenses &amp; Permits</c:v>
                </c:pt>
                <c:pt idx="5">
                  <c:v>Stipend/Payroll</c:v>
                </c:pt>
                <c:pt idx="6">
                  <c:v>Transportation</c:v>
                </c:pt>
                <c:pt idx="7">
                  <c:v>Labor/Administration</c:v>
                </c:pt>
                <c:pt idx="8">
                  <c:v>Cleaning &amp; Maintenance</c:v>
                </c:pt>
                <c:pt idx="9">
                  <c:v>Repairs</c:v>
                </c:pt>
                <c:pt idx="10">
                  <c:v>Supplies - [Materials /Food/snacks/etc.]</c:v>
                </c:pt>
                <c:pt idx="11">
                  <c:v>Utilities - Electric</c:v>
                </c:pt>
                <c:pt idx="12">
                  <c:v>Utilities - Gas</c:v>
                </c:pt>
                <c:pt idx="13">
                  <c:v>Utilities - Sewer</c:v>
                </c:pt>
                <c:pt idx="14">
                  <c:v>Utilities - Trash</c:v>
                </c:pt>
                <c:pt idx="15">
                  <c:v>Utilities - Water</c:v>
                </c:pt>
                <c:pt idx="16">
                  <c:v>Utilities - Website Hosting</c:v>
                </c:pt>
                <c:pt idx="17">
                  <c:v>Utilities - Internet Access</c:v>
                </c:pt>
                <c:pt idx="18">
                  <c:v>Utilities - Telephone</c:v>
                </c:pt>
                <c:pt idx="19">
                  <c:v>Other/Misc</c:v>
                </c:pt>
              </c:strCache>
            </c:strRef>
          </c:cat>
          <c:val>
            <c:numRef>
              <c:f>Expenses!$M$2:$M$21</c:f>
              <c:numCache>
                <c:formatCode>_("$"* #,##0_);_("$"* \(#,##0\);_("$"* "-"??_);_(@_)</c:formatCode>
                <c:ptCount val="20"/>
                <c:pt idx="0">
                  <c:v>1000</c:v>
                </c:pt>
                <c:pt idx="1">
                  <c:v>50</c:v>
                </c:pt>
                <c:pt idx="2">
                  <c:v>166.66666666666669</c:v>
                </c:pt>
                <c:pt idx="3">
                  <c:v>100</c:v>
                </c:pt>
                <c:pt idx="4">
                  <c:v>20</c:v>
                </c:pt>
                <c:pt idx="5">
                  <c:v>400</c:v>
                </c:pt>
                <c:pt idx="6">
                  <c:v>300</c:v>
                </c:pt>
                <c:pt idx="7">
                  <c:v>20</c:v>
                </c:pt>
                <c:pt idx="8">
                  <c:v>100</c:v>
                </c:pt>
                <c:pt idx="9">
                  <c:v>100</c:v>
                </c:pt>
                <c:pt idx="10">
                  <c:v>500</c:v>
                </c:pt>
                <c:pt idx="11">
                  <c:v>100</c:v>
                </c:pt>
                <c:pt idx="12">
                  <c:v>75</c:v>
                </c:pt>
                <c:pt idx="13">
                  <c:v>20</c:v>
                </c:pt>
                <c:pt idx="14">
                  <c:v>20</c:v>
                </c:pt>
                <c:pt idx="15">
                  <c:v>0</c:v>
                </c:pt>
                <c:pt idx="16">
                  <c:v>20</c:v>
                </c:pt>
                <c:pt idx="17">
                  <c:v>20</c:v>
                </c:pt>
                <c:pt idx="18">
                  <c:v>75</c:v>
                </c:pt>
                <c:pt idx="19">
                  <c:v>100</c:v>
                </c:pt>
              </c:numCache>
            </c:numRef>
          </c:val>
          <c:extLst>
            <c:ext xmlns:c16="http://schemas.microsoft.com/office/drawing/2014/chart" uri="{C3380CC4-5D6E-409C-BE32-E72D297353CC}">
              <c16:uniqueId val="{0000000B-A8A8-4CA2-BB81-ED232FCDA968}"/>
            </c:ext>
          </c:extLst>
        </c:ser>
        <c:dLbls>
          <c:showLegendKey val="0"/>
          <c:showVal val="0"/>
          <c:showCatName val="0"/>
          <c:showSerName val="0"/>
          <c:showPercent val="0"/>
          <c:showBubbleSize val="0"/>
        </c:dLbls>
        <c:gapWidth val="150"/>
        <c:overlap val="100"/>
        <c:axId val="1936429200"/>
        <c:axId val="1936442096"/>
      </c:barChart>
      <c:catAx>
        <c:axId val="19364292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6442096"/>
        <c:crosses val="autoZero"/>
        <c:auto val="1"/>
        <c:lblAlgn val="ctr"/>
        <c:lblOffset val="100"/>
        <c:noMultiLvlLbl val="0"/>
      </c:catAx>
      <c:valAx>
        <c:axId val="1936442096"/>
        <c:scaling>
          <c:orientation val="minMax"/>
        </c:scaling>
        <c:delete val="0"/>
        <c:axPos val="b"/>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64292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Net Expense Total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'Operating Budget'!$A$29</c:f>
              <c:strCache>
                <c:ptCount val="1"/>
                <c:pt idx="0">
                  <c:v>Net Expense</c:v>
                </c:pt>
              </c:strCache>
            </c:strRef>
          </c:tx>
          <c:spPr>
            <a:solidFill>
              <a:schemeClr val="accent1"/>
            </a:solidFill>
            <a:ln>
              <a:noFill/>
            </a:ln>
            <a:effectLst/>
          </c:spPr>
          <c:invertIfNegative val="0"/>
          <c:val>
            <c:numRef>
              <c:f>'Operating Budget'!$N$29</c:f>
              <c:numCache>
                <c:formatCode>_("$"* #,##0_);_("$"* \(#,##0\);_("$"* "-"??_);_(@_)</c:formatCode>
                <c:ptCount val="1"/>
                <c:pt idx="0">
                  <c:v>38240.000000000007</c:v>
                </c:pt>
              </c:numCache>
            </c:numRef>
          </c:val>
          <c:extLst>
            <c:ext xmlns:c16="http://schemas.microsoft.com/office/drawing/2014/chart" uri="{C3380CC4-5D6E-409C-BE32-E72D297353CC}">
              <c16:uniqueId val="{00000000-F731-4935-B59D-989AEC4189F7}"/>
            </c:ext>
          </c:extLst>
        </c:ser>
        <c:dLbls>
          <c:showLegendKey val="0"/>
          <c:showVal val="0"/>
          <c:showCatName val="0"/>
          <c:showSerName val="0"/>
          <c:showPercent val="0"/>
          <c:showBubbleSize val="0"/>
        </c:dLbls>
        <c:gapWidth val="219"/>
        <c:overlap val="-27"/>
        <c:axId val="83336640"/>
        <c:axId val="83334976"/>
      </c:barChart>
      <c:catAx>
        <c:axId val="8333664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334976"/>
        <c:crosses val="autoZero"/>
        <c:auto val="1"/>
        <c:lblAlgn val="ctr"/>
        <c:lblOffset val="100"/>
        <c:noMultiLvlLbl val="0"/>
      </c:catAx>
      <c:valAx>
        <c:axId val="83334976"/>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3366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Revenue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'Operating Budget'!$A$2</c:f>
              <c:strCache>
                <c:ptCount val="1"/>
                <c:pt idx="0">
                  <c:v>Donations [Direct]</c:v>
                </c:pt>
              </c:strCache>
            </c:strRef>
          </c:tx>
          <c:spPr>
            <a:ln w="28575" cap="rnd">
              <a:solidFill>
                <a:schemeClr val="accent1"/>
              </a:solidFill>
              <a:round/>
            </a:ln>
            <a:effectLst/>
          </c:spPr>
          <c:marker>
            <c:symbol val="none"/>
          </c:marker>
          <c:cat>
            <c:strRef>
              <c:f>'Operating Budget'!$B$1:$M$1</c:f>
              <c:strCache>
                <c:ptCount val="12"/>
                <c:pt idx="0">
                  <c:v>Month 1</c:v>
                </c:pt>
                <c:pt idx="1">
                  <c:v>Month 2</c:v>
                </c:pt>
                <c:pt idx="2">
                  <c:v>Month 3</c:v>
                </c:pt>
                <c:pt idx="3">
                  <c:v>Month 4</c:v>
                </c:pt>
                <c:pt idx="4">
                  <c:v>Month 5</c:v>
                </c:pt>
                <c:pt idx="5">
                  <c:v>Month 6</c:v>
                </c:pt>
                <c:pt idx="6">
                  <c:v>Month 7</c:v>
                </c:pt>
                <c:pt idx="7">
                  <c:v>Month 8</c:v>
                </c:pt>
                <c:pt idx="8">
                  <c:v>Month 9</c:v>
                </c:pt>
                <c:pt idx="9">
                  <c:v>Month 10</c:v>
                </c:pt>
                <c:pt idx="10">
                  <c:v>Month 11</c:v>
                </c:pt>
                <c:pt idx="11">
                  <c:v>Month 12</c:v>
                </c:pt>
              </c:strCache>
            </c:strRef>
          </c:cat>
          <c:val>
            <c:numRef>
              <c:f>'Operating Budget'!$B$2:$M$2</c:f>
              <c:numCache>
                <c:formatCode>_("$"* #,##0_);_("$"* \(#,##0\);_("$"* "-"??_);_(@_)</c:formatCode>
                <c:ptCount val="12"/>
                <c:pt idx="0">
                  <c:v>416.66666666666669</c:v>
                </c:pt>
                <c:pt idx="1">
                  <c:v>416.66666666666669</c:v>
                </c:pt>
                <c:pt idx="2">
                  <c:v>416.66666666666669</c:v>
                </c:pt>
                <c:pt idx="3">
                  <c:v>416.66666666666669</c:v>
                </c:pt>
                <c:pt idx="4">
                  <c:v>416.66666666666669</c:v>
                </c:pt>
                <c:pt idx="5">
                  <c:v>416.66666666666669</c:v>
                </c:pt>
                <c:pt idx="6">
                  <c:v>416.66666666666669</c:v>
                </c:pt>
                <c:pt idx="7">
                  <c:v>416.66666666666669</c:v>
                </c:pt>
                <c:pt idx="8">
                  <c:v>416.66666666666669</c:v>
                </c:pt>
                <c:pt idx="9">
                  <c:v>416.66666666666669</c:v>
                </c:pt>
                <c:pt idx="10">
                  <c:v>416.66666666666669</c:v>
                </c:pt>
                <c:pt idx="11">
                  <c:v>416.66666666666669</c:v>
                </c:pt>
              </c:numCache>
            </c:numRef>
          </c:val>
          <c:smooth val="0"/>
          <c:extLst>
            <c:ext xmlns:c16="http://schemas.microsoft.com/office/drawing/2014/chart" uri="{C3380CC4-5D6E-409C-BE32-E72D297353CC}">
              <c16:uniqueId val="{00000000-75EF-464F-8194-6655A8819EEE}"/>
            </c:ext>
          </c:extLst>
        </c:ser>
        <c:ser>
          <c:idx val="1"/>
          <c:order val="1"/>
          <c:tx>
            <c:strRef>
              <c:f>'Operating Budget'!$A$3</c:f>
              <c:strCache>
                <c:ptCount val="1"/>
                <c:pt idx="0">
                  <c:v>Donations [Web]</c:v>
                </c:pt>
              </c:strCache>
            </c:strRef>
          </c:tx>
          <c:spPr>
            <a:ln w="28575" cap="rnd">
              <a:solidFill>
                <a:schemeClr val="accent2"/>
              </a:solidFill>
              <a:round/>
            </a:ln>
            <a:effectLst/>
          </c:spPr>
          <c:marker>
            <c:symbol val="none"/>
          </c:marker>
          <c:cat>
            <c:strRef>
              <c:f>'Operating Budget'!$B$1:$M$1</c:f>
              <c:strCache>
                <c:ptCount val="12"/>
                <c:pt idx="0">
                  <c:v>Month 1</c:v>
                </c:pt>
                <c:pt idx="1">
                  <c:v>Month 2</c:v>
                </c:pt>
                <c:pt idx="2">
                  <c:v>Month 3</c:v>
                </c:pt>
                <c:pt idx="3">
                  <c:v>Month 4</c:v>
                </c:pt>
                <c:pt idx="4">
                  <c:v>Month 5</c:v>
                </c:pt>
                <c:pt idx="5">
                  <c:v>Month 6</c:v>
                </c:pt>
                <c:pt idx="6">
                  <c:v>Month 7</c:v>
                </c:pt>
                <c:pt idx="7">
                  <c:v>Month 8</c:v>
                </c:pt>
                <c:pt idx="8">
                  <c:v>Month 9</c:v>
                </c:pt>
                <c:pt idx="9">
                  <c:v>Month 10</c:v>
                </c:pt>
                <c:pt idx="10">
                  <c:v>Month 11</c:v>
                </c:pt>
                <c:pt idx="11">
                  <c:v>Month 12</c:v>
                </c:pt>
              </c:strCache>
            </c:strRef>
          </c:cat>
          <c:val>
            <c:numRef>
              <c:f>'Operating Budget'!$B$3:$M$3</c:f>
              <c:numCache>
                <c:formatCode>_("$"* #,##0_);_("$"* \(#,##0\);_("$"* "-"??_);_(@_)</c:formatCode>
                <c:ptCount val="12"/>
                <c:pt idx="0">
                  <c:v>416.66666666666669</c:v>
                </c:pt>
                <c:pt idx="1">
                  <c:v>416.66666666666669</c:v>
                </c:pt>
                <c:pt idx="2">
                  <c:v>416.66666666666669</c:v>
                </c:pt>
                <c:pt idx="3">
                  <c:v>416.66666666666669</c:v>
                </c:pt>
                <c:pt idx="4">
                  <c:v>416.66666666666669</c:v>
                </c:pt>
                <c:pt idx="5">
                  <c:v>416.66666666666669</c:v>
                </c:pt>
                <c:pt idx="6">
                  <c:v>416.66666666666669</c:v>
                </c:pt>
                <c:pt idx="7">
                  <c:v>416.66666666666669</c:v>
                </c:pt>
                <c:pt idx="8">
                  <c:v>416.66666666666669</c:v>
                </c:pt>
                <c:pt idx="9">
                  <c:v>416.66666666666669</c:v>
                </c:pt>
                <c:pt idx="10">
                  <c:v>416.66666666666669</c:v>
                </c:pt>
                <c:pt idx="11">
                  <c:v>416.66666666666669</c:v>
                </c:pt>
              </c:numCache>
            </c:numRef>
          </c:val>
          <c:smooth val="0"/>
          <c:extLst>
            <c:ext xmlns:c16="http://schemas.microsoft.com/office/drawing/2014/chart" uri="{C3380CC4-5D6E-409C-BE32-E72D297353CC}">
              <c16:uniqueId val="{00000001-75EF-464F-8194-6655A8819EEE}"/>
            </c:ext>
          </c:extLst>
        </c:ser>
        <c:ser>
          <c:idx val="2"/>
          <c:order val="2"/>
          <c:tx>
            <c:strRef>
              <c:f>'Operating Budget'!$A$4</c:f>
              <c:strCache>
                <c:ptCount val="1"/>
                <c:pt idx="0">
                  <c:v>Grants</c:v>
                </c:pt>
              </c:strCache>
            </c:strRef>
          </c:tx>
          <c:spPr>
            <a:ln w="28575" cap="rnd">
              <a:solidFill>
                <a:schemeClr val="accent3"/>
              </a:solidFill>
              <a:round/>
            </a:ln>
            <a:effectLst/>
          </c:spPr>
          <c:marker>
            <c:symbol val="none"/>
          </c:marker>
          <c:cat>
            <c:strRef>
              <c:f>'Operating Budget'!$B$1:$M$1</c:f>
              <c:strCache>
                <c:ptCount val="12"/>
                <c:pt idx="0">
                  <c:v>Month 1</c:v>
                </c:pt>
                <c:pt idx="1">
                  <c:v>Month 2</c:v>
                </c:pt>
                <c:pt idx="2">
                  <c:v>Month 3</c:v>
                </c:pt>
                <c:pt idx="3">
                  <c:v>Month 4</c:v>
                </c:pt>
                <c:pt idx="4">
                  <c:v>Month 5</c:v>
                </c:pt>
                <c:pt idx="5">
                  <c:v>Month 6</c:v>
                </c:pt>
                <c:pt idx="6">
                  <c:v>Month 7</c:v>
                </c:pt>
                <c:pt idx="7">
                  <c:v>Month 8</c:v>
                </c:pt>
                <c:pt idx="8">
                  <c:v>Month 9</c:v>
                </c:pt>
                <c:pt idx="9">
                  <c:v>Month 10</c:v>
                </c:pt>
                <c:pt idx="10">
                  <c:v>Month 11</c:v>
                </c:pt>
                <c:pt idx="11">
                  <c:v>Month 12</c:v>
                </c:pt>
              </c:strCache>
            </c:strRef>
          </c:cat>
          <c:val>
            <c:numRef>
              <c:f>'Operating Budget'!$B$4:$M$4</c:f>
              <c:numCache>
                <c:formatCode>_("$"* #,##0_);_("$"* \(#,##0\);_("$"* "-"??_);_(@_)</c:formatCode>
                <c:ptCount val="12"/>
                <c:pt idx="0">
                  <c:v>4166.666666666667</c:v>
                </c:pt>
                <c:pt idx="1">
                  <c:v>4166.666666666667</c:v>
                </c:pt>
                <c:pt idx="2">
                  <c:v>4166.666666666667</c:v>
                </c:pt>
                <c:pt idx="3">
                  <c:v>4166.666666666667</c:v>
                </c:pt>
                <c:pt idx="4">
                  <c:v>4166.666666666667</c:v>
                </c:pt>
                <c:pt idx="5">
                  <c:v>4166.666666666667</c:v>
                </c:pt>
                <c:pt idx="6">
                  <c:v>4166.666666666667</c:v>
                </c:pt>
                <c:pt idx="7">
                  <c:v>4166.666666666667</c:v>
                </c:pt>
                <c:pt idx="8">
                  <c:v>4166.666666666667</c:v>
                </c:pt>
                <c:pt idx="9">
                  <c:v>4166.666666666667</c:v>
                </c:pt>
                <c:pt idx="10">
                  <c:v>4166.666666666667</c:v>
                </c:pt>
                <c:pt idx="11">
                  <c:v>4166.666666666667</c:v>
                </c:pt>
              </c:numCache>
            </c:numRef>
          </c:val>
          <c:smooth val="0"/>
          <c:extLst>
            <c:ext xmlns:c16="http://schemas.microsoft.com/office/drawing/2014/chart" uri="{C3380CC4-5D6E-409C-BE32-E72D297353CC}">
              <c16:uniqueId val="{00000002-75EF-464F-8194-6655A8819EEE}"/>
            </c:ext>
          </c:extLst>
        </c:ser>
        <c:ser>
          <c:idx val="3"/>
          <c:order val="3"/>
          <c:tx>
            <c:strRef>
              <c:f>'Operating Budget'!$A$5</c:f>
              <c:strCache>
                <c:ptCount val="1"/>
                <c:pt idx="0">
                  <c:v>Net Revenue (1)</c:v>
                </c:pt>
              </c:strCache>
            </c:strRef>
          </c:tx>
          <c:spPr>
            <a:ln w="28575" cap="rnd">
              <a:solidFill>
                <a:schemeClr val="accent4"/>
              </a:solidFill>
              <a:round/>
            </a:ln>
            <a:effectLst/>
          </c:spPr>
          <c:marker>
            <c:symbol val="none"/>
          </c:marker>
          <c:cat>
            <c:strRef>
              <c:f>'Operating Budget'!$B$1:$M$1</c:f>
              <c:strCache>
                <c:ptCount val="12"/>
                <c:pt idx="0">
                  <c:v>Month 1</c:v>
                </c:pt>
                <c:pt idx="1">
                  <c:v>Month 2</c:v>
                </c:pt>
                <c:pt idx="2">
                  <c:v>Month 3</c:v>
                </c:pt>
                <c:pt idx="3">
                  <c:v>Month 4</c:v>
                </c:pt>
                <c:pt idx="4">
                  <c:v>Month 5</c:v>
                </c:pt>
                <c:pt idx="5">
                  <c:v>Month 6</c:v>
                </c:pt>
                <c:pt idx="6">
                  <c:v>Month 7</c:v>
                </c:pt>
                <c:pt idx="7">
                  <c:v>Month 8</c:v>
                </c:pt>
                <c:pt idx="8">
                  <c:v>Month 9</c:v>
                </c:pt>
                <c:pt idx="9">
                  <c:v>Month 10</c:v>
                </c:pt>
                <c:pt idx="10">
                  <c:v>Month 11</c:v>
                </c:pt>
                <c:pt idx="11">
                  <c:v>Month 12</c:v>
                </c:pt>
              </c:strCache>
            </c:strRef>
          </c:cat>
          <c:val>
            <c:numRef>
              <c:f>'Operating Budget'!$B$5:$M$5</c:f>
              <c:numCache>
                <c:formatCode>_("$"* #,##0_);_("$"* \(#,##0\);_("$"* "-"??_);_(@_)</c:formatCode>
                <c:ptCount val="12"/>
                <c:pt idx="0">
                  <c:v>5000</c:v>
                </c:pt>
                <c:pt idx="1">
                  <c:v>5000</c:v>
                </c:pt>
                <c:pt idx="2">
                  <c:v>5000</c:v>
                </c:pt>
                <c:pt idx="3">
                  <c:v>5000</c:v>
                </c:pt>
                <c:pt idx="4">
                  <c:v>5000</c:v>
                </c:pt>
                <c:pt idx="5">
                  <c:v>5000</c:v>
                </c:pt>
                <c:pt idx="6">
                  <c:v>5000</c:v>
                </c:pt>
                <c:pt idx="7">
                  <c:v>5000</c:v>
                </c:pt>
                <c:pt idx="8">
                  <c:v>5000</c:v>
                </c:pt>
                <c:pt idx="9">
                  <c:v>5000</c:v>
                </c:pt>
                <c:pt idx="10">
                  <c:v>5000</c:v>
                </c:pt>
                <c:pt idx="11">
                  <c:v>5000</c:v>
                </c:pt>
              </c:numCache>
            </c:numRef>
          </c:val>
          <c:smooth val="0"/>
          <c:extLst>
            <c:ext xmlns:c16="http://schemas.microsoft.com/office/drawing/2014/chart" uri="{C3380CC4-5D6E-409C-BE32-E72D297353CC}">
              <c16:uniqueId val="{00000003-75EF-464F-8194-6655A8819EEE}"/>
            </c:ext>
          </c:extLst>
        </c:ser>
        <c:ser>
          <c:idx val="4"/>
          <c:order val="4"/>
          <c:tx>
            <c:strRef>
              <c:f>'Operating Budget'!$A$6</c:f>
              <c:strCache>
                <c:ptCount val="1"/>
                <c:pt idx="0">
                  <c:v>Financing Activities</c:v>
                </c:pt>
              </c:strCache>
            </c:strRef>
          </c:tx>
          <c:spPr>
            <a:ln w="28575" cap="rnd">
              <a:solidFill>
                <a:schemeClr val="accent5"/>
              </a:solidFill>
              <a:round/>
            </a:ln>
            <a:effectLst/>
          </c:spPr>
          <c:marker>
            <c:symbol val="none"/>
          </c:marker>
          <c:cat>
            <c:strRef>
              <c:f>'Operating Budget'!$B$1:$M$1</c:f>
              <c:strCache>
                <c:ptCount val="12"/>
                <c:pt idx="0">
                  <c:v>Month 1</c:v>
                </c:pt>
                <c:pt idx="1">
                  <c:v>Month 2</c:v>
                </c:pt>
                <c:pt idx="2">
                  <c:v>Month 3</c:v>
                </c:pt>
                <c:pt idx="3">
                  <c:v>Month 4</c:v>
                </c:pt>
                <c:pt idx="4">
                  <c:v>Month 5</c:v>
                </c:pt>
                <c:pt idx="5">
                  <c:v>Month 6</c:v>
                </c:pt>
                <c:pt idx="6">
                  <c:v>Month 7</c:v>
                </c:pt>
                <c:pt idx="7">
                  <c:v>Month 8</c:v>
                </c:pt>
                <c:pt idx="8">
                  <c:v>Month 9</c:v>
                </c:pt>
                <c:pt idx="9">
                  <c:v>Month 10</c:v>
                </c:pt>
                <c:pt idx="10">
                  <c:v>Month 11</c:v>
                </c:pt>
                <c:pt idx="11">
                  <c:v>Month 12</c:v>
                </c:pt>
              </c:strCache>
            </c:strRef>
          </c:cat>
          <c:val>
            <c:numRef>
              <c:f>'Operating Budget'!$B$6:$M$6</c:f>
              <c:numCache>
                <c:formatCode>_("$"* #,##0_);_("$"* \(#,##0\);_("$"* "-"??_);_(@_)</c:formatCode>
                <c:ptCount val="12"/>
                <c:pt idx="0">
                  <c:v>4166.666666666667</c:v>
                </c:pt>
                <c:pt idx="1">
                  <c:v>4166.666666666667</c:v>
                </c:pt>
                <c:pt idx="2">
                  <c:v>4166.666666666667</c:v>
                </c:pt>
                <c:pt idx="3">
                  <c:v>4166.666666666667</c:v>
                </c:pt>
                <c:pt idx="4">
                  <c:v>4166.666666666667</c:v>
                </c:pt>
                <c:pt idx="5">
                  <c:v>4166.666666666667</c:v>
                </c:pt>
                <c:pt idx="6">
                  <c:v>4166.666666666667</c:v>
                </c:pt>
                <c:pt idx="7">
                  <c:v>4166.666666666667</c:v>
                </c:pt>
                <c:pt idx="8">
                  <c:v>4166.666666666667</c:v>
                </c:pt>
                <c:pt idx="9">
                  <c:v>4166.666666666667</c:v>
                </c:pt>
                <c:pt idx="10">
                  <c:v>4166.666666666667</c:v>
                </c:pt>
                <c:pt idx="11">
                  <c:v>4166.666666666667</c:v>
                </c:pt>
              </c:numCache>
            </c:numRef>
          </c:val>
          <c:smooth val="0"/>
          <c:extLst>
            <c:ext xmlns:c16="http://schemas.microsoft.com/office/drawing/2014/chart" uri="{C3380CC4-5D6E-409C-BE32-E72D297353CC}">
              <c16:uniqueId val="{00000004-75EF-464F-8194-6655A8819EEE}"/>
            </c:ext>
          </c:extLst>
        </c:ser>
        <c:ser>
          <c:idx val="5"/>
          <c:order val="5"/>
          <c:tx>
            <c:strRef>
              <c:f>'Operating Budget'!$A$7</c:f>
              <c:strCache>
                <c:ptCount val="1"/>
                <c:pt idx="0">
                  <c:v>Net Revenue (2)</c:v>
                </c:pt>
              </c:strCache>
            </c:strRef>
          </c:tx>
          <c:spPr>
            <a:ln w="28575" cap="rnd">
              <a:solidFill>
                <a:schemeClr val="accent6"/>
              </a:solidFill>
              <a:round/>
            </a:ln>
            <a:effectLst/>
          </c:spPr>
          <c:marker>
            <c:symbol val="none"/>
          </c:marker>
          <c:cat>
            <c:strRef>
              <c:f>'Operating Budget'!$B$1:$M$1</c:f>
              <c:strCache>
                <c:ptCount val="12"/>
                <c:pt idx="0">
                  <c:v>Month 1</c:v>
                </c:pt>
                <c:pt idx="1">
                  <c:v>Month 2</c:v>
                </c:pt>
                <c:pt idx="2">
                  <c:v>Month 3</c:v>
                </c:pt>
                <c:pt idx="3">
                  <c:v>Month 4</c:v>
                </c:pt>
                <c:pt idx="4">
                  <c:v>Month 5</c:v>
                </c:pt>
                <c:pt idx="5">
                  <c:v>Month 6</c:v>
                </c:pt>
                <c:pt idx="6">
                  <c:v>Month 7</c:v>
                </c:pt>
                <c:pt idx="7">
                  <c:v>Month 8</c:v>
                </c:pt>
                <c:pt idx="8">
                  <c:v>Month 9</c:v>
                </c:pt>
                <c:pt idx="9">
                  <c:v>Month 10</c:v>
                </c:pt>
                <c:pt idx="10">
                  <c:v>Month 11</c:v>
                </c:pt>
                <c:pt idx="11">
                  <c:v>Month 12</c:v>
                </c:pt>
              </c:strCache>
            </c:strRef>
          </c:cat>
          <c:val>
            <c:numRef>
              <c:f>'Operating Budget'!$B$7:$M$7</c:f>
              <c:numCache>
                <c:formatCode>_("$"* #,##0_);_("$"* \(#,##0\);_("$"* "-"??_);_(@_)</c:formatCode>
                <c:ptCount val="12"/>
                <c:pt idx="0">
                  <c:v>9166.6666666666679</c:v>
                </c:pt>
                <c:pt idx="1">
                  <c:v>9166.6666666666679</c:v>
                </c:pt>
                <c:pt idx="2">
                  <c:v>9166.6666666666679</c:v>
                </c:pt>
                <c:pt idx="3">
                  <c:v>9166.6666666666679</c:v>
                </c:pt>
                <c:pt idx="4">
                  <c:v>9166.6666666666679</c:v>
                </c:pt>
                <c:pt idx="5">
                  <c:v>9166.6666666666679</c:v>
                </c:pt>
                <c:pt idx="6">
                  <c:v>9166.6666666666679</c:v>
                </c:pt>
                <c:pt idx="7">
                  <c:v>9166.6666666666679</c:v>
                </c:pt>
                <c:pt idx="8">
                  <c:v>9166.6666666666679</c:v>
                </c:pt>
                <c:pt idx="9">
                  <c:v>9166.6666666666679</c:v>
                </c:pt>
                <c:pt idx="10">
                  <c:v>9166.6666666666679</c:v>
                </c:pt>
                <c:pt idx="11">
                  <c:v>9166.6666666666679</c:v>
                </c:pt>
              </c:numCache>
            </c:numRef>
          </c:val>
          <c:smooth val="0"/>
          <c:extLst>
            <c:ext xmlns:c16="http://schemas.microsoft.com/office/drawing/2014/chart" uri="{C3380CC4-5D6E-409C-BE32-E72D297353CC}">
              <c16:uniqueId val="{00000005-75EF-464F-8194-6655A8819EEE}"/>
            </c:ext>
          </c:extLst>
        </c:ser>
        <c:dLbls>
          <c:showLegendKey val="0"/>
          <c:showVal val="0"/>
          <c:showCatName val="0"/>
          <c:showSerName val="0"/>
          <c:showPercent val="0"/>
          <c:showBubbleSize val="0"/>
        </c:dLbls>
        <c:smooth val="0"/>
        <c:axId val="1745722848"/>
        <c:axId val="1745723680"/>
      </c:lineChart>
      <c:catAx>
        <c:axId val="1745722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5723680"/>
        <c:crosses val="autoZero"/>
        <c:auto val="1"/>
        <c:lblAlgn val="ctr"/>
        <c:lblOffset val="100"/>
        <c:noMultiLvlLbl val="0"/>
      </c:catAx>
      <c:valAx>
        <c:axId val="1745723680"/>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57228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Quarter</a:t>
            </a:r>
            <a:r>
              <a:rPr lang="en-US" baseline="0"/>
              <a:t> 1 Revenue</a:t>
            </a:r>
            <a:endParaRPr lang="en-US"/>
          </a:p>
        </c:rich>
      </c:tx>
      <c:layout>
        <c:manualLayout>
          <c:xMode val="edge"/>
          <c:yMode val="edge"/>
          <c:x val="0.46426183985349812"/>
          <c:y val="1.048218029350104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'Operating Budget'!$C$2</c:f>
              <c:strCache>
                <c:ptCount val="1"/>
                <c:pt idx="0">
                  <c:v>Month 1</c:v>
                </c:pt>
              </c:strCache>
            </c:strRef>
          </c:tx>
          <c:spPr>
            <a:solidFill>
              <a:schemeClr val="accent1"/>
            </a:solidFill>
            <a:ln>
              <a:noFill/>
            </a:ln>
            <a:effectLst/>
          </c:spPr>
          <c:invertIfNegative val="0"/>
          <c:cat>
            <c:strRef>
              <c:f>'Operating Budget'!$B$3:$B$9</c:f>
              <c:strCache>
                <c:ptCount val="7"/>
                <c:pt idx="0">
                  <c:v>Donations [Direct]</c:v>
                </c:pt>
                <c:pt idx="1">
                  <c:v>Donations [Web]</c:v>
                </c:pt>
                <c:pt idx="2">
                  <c:v>Grants</c:v>
                </c:pt>
                <c:pt idx="3">
                  <c:v>Net Revenue (1)</c:v>
                </c:pt>
                <c:pt idx="5">
                  <c:v>Financing Activities</c:v>
                </c:pt>
                <c:pt idx="6">
                  <c:v>Net Revenue (2)</c:v>
                </c:pt>
              </c:strCache>
            </c:strRef>
          </c:cat>
          <c:val>
            <c:numRef>
              <c:f>'Operating Budget'!$C$3:$C$9</c:f>
              <c:numCache>
                <c:formatCode>_("$"* #,##0_);_("$"* \(#,##0\);_("$"* "-"??_);_(@_)</c:formatCode>
                <c:ptCount val="7"/>
                <c:pt idx="0">
                  <c:v>416.66666666666669</c:v>
                </c:pt>
                <c:pt idx="1">
                  <c:v>416.66666666666669</c:v>
                </c:pt>
                <c:pt idx="2">
                  <c:v>4166.666666666667</c:v>
                </c:pt>
                <c:pt idx="3">
                  <c:v>5000</c:v>
                </c:pt>
                <c:pt idx="5">
                  <c:v>4166.666666666667</c:v>
                </c:pt>
                <c:pt idx="6">
                  <c:v>9166.6666666666679</c:v>
                </c:pt>
              </c:numCache>
            </c:numRef>
          </c:val>
          <c:extLst>
            <c:ext xmlns:c16="http://schemas.microsoft.com/office/drawing/2014/chart" uri="{C3380CC4-5D6E-409C-BE32-E72D297353CC}">
              <c16:uniqueId val="{00000000-B4E0-4B09-BDF8-A2CEC89AC00C}"/>
            </c:ext>
          </c:extLst>
        </c:ser>
        <c:ser>
          <c:idx val="1"/>
          <c:order val="1"/>
          <c:tx>
            <c:strRef>
              <c:f>'Operating Budget'!$D$2</c:f>
              <c:strCache>
                <c:ptCount val="1"/>
                <c:pt idx="0">
                  <c:v>Month 2</c:v>
                </c:pt>
              </c:strCache>
            </c:strRef>
          </c:tx>
          <c:spPr>
            <a:solidFill>
              <a:schemeClr val="accent2"/>
            </a:solidFill>
            <a:ln>
              <a:noFill/>
            </a:ln>
            <a:effectLst/>
          </c:spPr>
          <c:invertIfNegative val="0"/>
          <c:cat>
            <c:strRef>
              <c:f>'Operating Budget'!$B$3:$B$9</c:f>
              <c:strCache>
                <c:ptCount val="7"/>
                <c:pt idx="0">
                  <c:v>Donations [Direct]</c:v>
                </c:pt>
                <c:pt idx="1">
                  <c:v>Donations [Web]</c:v>
                </c:pt>
                <c:pt idx="2">
                  <c:v>Grants</c:v>
                </c:pt>
                <c:pt idx="3">
                  <c:v>Net Revenue (1)</c:v>
                </c:pt>
                <c:pt idx="5">
                  <c:v>Financing Activities</c:v>
                </c:pt>
                <c:pt idx="6">
                  <c:v>Net Revenue (2)</c:v>
                </c:pt>
              </c:strCache>
            </c:strRef>
          </c:cat>
          <c:val>
            <c:numRef>
              <c:f>'Operating Budget'!$D$3:$D$9</c:f>
              <c:numCache>
                <c:formatCode>_("$"* #,##0_);_("$"* \(#,##0\);_("$"* "-"??_);_(@_)</c:formatCode>
                <c:ptCount val="7"/>
                <c:pt idx="0">
                  <c:v>416.66666666666669</c:v>
                </c:pt>
                <c:pt idx="1">
                  <c:v>416.66666666666669</c:v>
                </c:pt>
                <c:pt idx="2">
                  <c:v>4166.666666666667</c:v>
                </c:pt>
                <c:pt idx="3">
                  <c:v>5000</c:v>
                </c:pt>
                <c:pt idx="5">
                  <c:v>4166.666666666667</c:v>
                </c:pt>
                <c:pt idx="6">
                  <c:v>9166.6666666666679</c:v>
                </c:pt>
              </c:numCache>
            </c:numRef>
          </c:val>
          <c:extLst>
            <c:ext xmlns:c16="http://schemas.microsoft.com/office/drawing/2014/chart" uri="{C3380CC4-5D6E-409C-BE32-E72D297353CC}">
              <c16:uniqueId val="{00000001-B4E0-4B09-BDF8-A2CEC89AC00C}"/>
            </c:ext>
          </c:extLst>
        </c:ser>
        <c:ser>
          <c:idx val="2"/>
          <c:order val="2"/>
          <c:tx>
            <c:strRef>
              <c:f>'Operating Budget'!$E$2</c:f>
              <c:strCache>
                <c:ptCount val="1"/>
                <c:pt idx="0">
                  <c:v>Month 3</c:v>
                </c:pt>
              </c:strCache>
            </c:strRef>
          </c:tx>
          <c:spPr>
            <a:solidFill>
              <a:schemeClr val="accent3"/>
            </a:solidFill>
            <a:ln>
              <a:noFill/>
            </a:ln>
            <a:effectLst/>
          </c:spPr>
          <c:invertIfNegative val="0"/>
          <c:cat>
            <c:strRef>
              <c:f>'Operating Budget'!$B$3:$B$9</c:f>
              <c:strCache>
                <c:ptCount val="7"/>
                <c:pt idx="0">
                  <c:v>Donations [Direct]</c:v>
                </c:pt>
                <c:pt idx="1">
                  <c:v>Donations [Web]</c:v>
                </c:pt>
                <c:pt idx="2">
                  <c:v>Grants</c:v>
                </c:pt>
                <c:pt idx="3">
                  <c:v>Net Revenue (1)</c:v>
                </c:pt>
                <c:pt idx="5">
                  <c:v>Financing Activities</c:v>
                </c:pt>
                <c:pt idx="6">
                  <c:v>Net Revenue (2)</c:v>
                </c:pt>
              </c:strCache>
            </c:strRef>
          </c:cat>
          <c:val>
            <c:numRef>
              <c:f>'Operating Budget'!$E$3:$E$9</c:f>
              <c:numCache>
                <c:formatCode>_("$"* #,##0_);_("$"* \(#,##0\);_("$"* "-"??_);_(@_)</c:formatCode>
                <c:ptCount val="7"/>
                <c:pt idx="0">
                  <c:v>416.66666666666669</c:v>
                </c:pt>
                <c:pt idx="1">
                  <c:v>416.66666666666669</c:v>
                </c:pt>
                <c:pt idx="2">
                  <c:v>4166.666666666667</c:v>
                </c:pt>
                <c:pt idx="3">
                  <c:v>5000</c:v>
                </c:pt>
                <c:pt idx="5">
                  <c:v>4166.666666666667</c:v>
                </c:pt>
                <c:pt idx="6">
                  <c:v>9166.6666666666679</c:v>
                </c:pt>
              </c:numCache>
            </c:numRef>
          </c:val>
          <c:extLst>
            <c:ext xmlns:c16="http://schemas.microsoft.com/office/drawing/2014/chart" uri="{C3380CC4-5D6E-409C-BE32-E72D297353CC}">
              <c16:uniqueId val="{00000002-B4E0-4B09-BDF8-A2CEC89AC00C}"/>
            </c:ext>
          </c:extLst>
        </c:ser>
        <c:dLbls>
          <c:showLegendKey val="0"/>
          <c:showVal val="0"/>
          <c:showCatName val="0"/>
          <c:showSerName val="0"/>
          <c:showPercent val="0"/>
          <c:showBubbleSize val="0"/>
        </c:dLbls>
        <c:gapWidth val="150"/>
        <c:overlap val="100"/>
        <c:axId val="1980272368"/>
        <c:axId val="1980290672"/>
      </c:barChart>
      <c:catAx>
        <c:axId val="1980272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0290672"/>
        <c:crosses val="autoZero"/>
        <c:auto val="1"/>
        <c:lblAlgn val="ctr"/>
        <c:lblOffset val="100"/>
        <c:noMultiLvlLbl val="0"/>
      </c:catAx>
      <c:valAx>
        <c:axId val="1980290672"/>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0272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'Operating Budget'!$A$5</c:f>
              <c:strCache>
                <c:ptCount val="1"/>
                <c:pt idx="0">
                  <c:v>Net Revenue (1)</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6F2D-451E-AB0A-CB9F5BF3F9CC}"/>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6F2D-451E-AB0A-CB9F5BF3F9CC}"/>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6F2D-451E-AB0A-CB9F5BF3F9CC}"/>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6F2D-451E-AB0A-CB9F5BF3F9CC}"/>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6F2D-451E-AB0A-CB9F5BF3F9CC}"/>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6F2D-451E-AB0A-CB9F5BF3F9CC}"/>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6F2D-451E-AB0A-CB9F5BF3F9CC}"/>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F-6F2D-451E-AB0A-CB9F5BF3F9CC}"/>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1-6F2D-451E-AB0A-CB9F5BF3F9CC}"/>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3-6F2D-451E-AB0A-CB9F5BF3F9CC}"/>
              </c:ext>
            </c:extLst>
          </c:dPt>
          <c:dPt>
            <c:idx val="10"/>
            <c:bubble3D val="0"/>
            <c:spPr>
              <a:solidFill>
                <a:schemeClr val="accent5">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5-6F2D-451E-AB0A-CB9F5BF3F9CC}"/>
              </c:ext>
            </c:extLst>
          </c:dPt>
          <c:dPt>
            <c:idx val="11"/>
            <c:bubble3D val="0"/>
            <c:spPr>
              <a:solidFill>
                <a:schemeClr val="accent6">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7-6F2D-451E-AB0A-CB9F5BF3F9CC}"/>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val>
            <c:numRef>
              <c:f>'Operating Budget'!$B$5:$M$5</c:f>
              <c:numCache>
                <c:formatCode>_("$"* #,##0_);_("$"* \(#,##0\);_("$"* "-"??_);_(@_)</c:formatCode>
                <c:ptCount val="12"/>
                <c:pt idx="0">
                  <c:v>5000</c:v>
                </c:pt>
                <c:pt idx="1">
                  <c:v>5000</c:v>
                </c:pt>
                <c:pt idx="2">
                  <c:v>5000</c:v>
                </c:pt>
                <c:pt idx="3">
                  <c:v>5000</c:v>
                </c:pt>
                <c:pt idx="4">
                  <c:v>5000</c:v>
                </c:pt>
                <c:pt idx="5">
                  <c:v>5000</c:v>
                </c:pt>
                <c:pt idx="6">
                  <c:v>5000</c:v>
                </c:pt>
                <c:pt idx="7">
                  <c:v>5000</c:v>
                </c:pt>
                <c:pt idx="8">
                  <c:v>5000</c:v>
                </c:pt>
                <c:pt idx="9">
                  <c:v>5000</c:v>
                </c:pt>
                <c:pt idx="10">
                  <c:v>5000</c:v>
                </c:pt>
                <c:pt idx="11">
                  <c:v>5000</c:v>
                </c:pt>
              </c:numCache>
            </c:numRef>
          </c:val>
          <c:extLst>
            <c:ext xmlns:c16="http://schemas.microsoft.com/office/drawing/2014/chart" uri="{C3380CC4-5D6E-409C-BE32-E72D297353CC}">
              <c16:uniqueId val="{00000018-6F2D-451E-AB0A-CB9F5BF3F9CC}"/>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rtl="0">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Revenue</a:t>
            </a:r>
            <a:r>
              <a:rPr lang="en-US" baseline="0" dirty="0"/>
              <a:t> vs. Expenses</a:t>
            </a:r>
            <a:endParaRPr lang="en-US" dirty="0"/>
          </a:p>
        </c:rich>
      </c:tx>
      <c:layout>
        <c:manualLayout>
          <c:xMode val="edge"/>
          <c:yMode val="edge"/>
          <c:x val="0.39860026805727761"/>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5955776032986015E-2"/>
          <c:y val="8.6902637762653265E-2"/>
          <c:w val="0.93144760328778109"/>
          <c:h val="0.81570004778361005"/>
        </c:manualLayout>
      </c:layout>
      <c:barChart>
        <c:barDir val="col"/>
        <c:grouping val="stacked"/>
        <c:varyColors val="0"/>
        <c:ser>
          <c:idx val="0"/>
          <c:order val="0"/>
          <c:tx>
            <c:strRef>
              <c:f>Sheet2!$A$2</c:f>
              <c:strCache>
                <c:ptCount val="1"/>
                <c:pt idx="0">
                  <c:v>Net Revenue (1)</c:v>
                </c:pt>
              </c:strCache>
            </c:strRef>
          </c:tx>
          <c:spPr>
            <a:solidFill>
              <a:schemeClr val="accent1"/>
            </a:solidFill>
            <a:ln>
              <a:noFill/>
            </a:ln>
            <a:effectLst/>
          </c:spPr>
          <c:invertIfNegative val="0"/>
          <c:cat>
            <c:strRef>
              <c:f>Sheet2!$B$1:$M$1</c:f>
              <c:strCache>
                <c:ptCount val="12"/>
                <c:pt idx="0">
                  <c:v>Month 1</c:v>
                </c:pt>
                <c:pt idx="1">
                  <c:v>Month 2</c:v>
                </c:pt>
                <c:pt idx="2">
                  <c:v>Month 3</c:v>
                </c:pt>
                <c:pt idx="3">
                  <c:v>Month 4</c:v>
                </c:pt>
                <c:pt idx="4">
                  <c:v>Month 5</c:v>
                </c:pt>
                <c:pt idx="5">
                  <c:v>Month 6</c:v>
                </c:pt>
                <c:pt idx="6">
                  <c:v>Month 7</c:v>
                </c:pt>
                <c:pt idx="7">
                  <c:v>Month 8</c:v>
                </c:pt>
                <c:pt idx="8">
                  <c:v>Month 9</c:v>
                </c:pt>
                <c:pt idx="9">
                  <c:v>Month 10</c:v>
                </c:pt>
                <c:pt idx="10">
                  <c:v>Month 11</c:v>
                </c:pt>
                <c:pt idx="11">
                  <c:v>Month 12</c:v>
                </c:pt>
              </c:strCache>
            </c:strRef>
          </c:cat>
          <c:val>
            <c:numRef>
              <c:f>Sheet2!$B$2:$M$2</c:f>
              <c:numCache>
                <c:formatCode>_("$"* #,##0_);_("$"* \(#,##0\);_("$"* "-"??_);_(@_)</c:formatCode>
                <c:ptCount val="12"/>
                <c:pt idx="0">
                  <c:v>5000</c:v>
                </c:pt>
                <c:pt idx="1">
                  <c:v>5000</c:v>
                </c:pt>
                <c:pt idx="2">
                  <c:v>5000</c:v>
                </c:pt>
                <c:pt idx="3">
                  <c:v>5000</c:v>
                </c:pt>
                <c:pt idx="4">
                  <c:v>5000</c:v>
                </c:pt>
                <c:pt idx="5">
                  <c:v>5000</c:v>
                </c:pt>
                <c:pt idx="6">
                  <c:v>5000</c:v>
                </c:pt>
                <c:pt idx="7">
                  <c:v>5000</c:v>
                </c:pt>
                <c:pt idx="8">
                  <c:v>5000</c:v>
                </c:pt>
                <c:pt idx="9">
                  <c:v>5000</c:v>
                </c:pt>
                <c:pt idx="10">
                  <c:v>5000</c:v>
                </c:pt>
                <c:pt idx="11">
                  <c:v>5000</c:v>
                </c:pt>
              </c:numCache>
            </c:numRef>
          </c:val>
          <c:extLst>
            <c:ext xmlns:c16="http://schemas.microsoft.com/office/drawing/2014/chart" uri="{C3380CC4-5D6E-409C-BE32-E72D297353CC}">
              <c16:uniqueId val="{00000000-FB0E-4017-9AB7-2E197C3583AD}"/>
            </c:ext>
          </c:extLst>
        </c:ser>
        <c:ser>
          <c:idx val="1"/>
          <c:order val="1"/>
          <c:tx>
            <c:strRef>
              <c:f>Sheet2!$A$3</c:f>
              <c:strCache>
                <c:ptCount val="1"/>
                <c:pt idx="0">
                  <c:v>Net Revenue (2)</c:v>
                </c:pt>
              </c:strCache>
            </c:strRef>
          </c:tx>
          <c:spPr>
            <a:solidFill>
              <a:schemeClr val="accent2"/>
            </a:solidFill>
            <a:ln>
              <a:noFill/>
            </a:ln>
            <a:effectLst/>
          </c:spPr>
          <c:invertIfNegative val="0"/>
          <c:cat>
            <c:strRef>
              <c:f>Sheet2!$B$1:$M$1</c:f>
              <c:strCache>
                <c:ptCount val="12"/>
                <c:pt idx="0">
                  <c:v>Month 1</c:v>
                </c:pt>
                <c:pt idx="1">
                  <c:v>Month 2</c:v>
                </c:pt>
                <c:pt idx="2">
                  <c:v>Month 3</c:v>
                </c:pt>
                <c:pt idx="3">
                  <c:v>Month 4</c:v>
                </c:pt>
                <c:pt idx="4">
                  <c:v>Month 5</c:v>
                </c:pt>
                <c:pt idx="5">
                  <c:v>Month 6</c:v>
                </c:pt>
                <c:pt idx="6">
                  <c:v>Month 7</c:v>
                </c:pt>
                <c:pt idx="7">
                  <c:v>Month 8</c:v>
                </c:pt>
                <c:pt idx="8">
                  <c:v>Month 9</c:v>
                </c:pt>
                <c:pt idx="9">
                  <c:v>Month 10</c:v>
                </c:pt>
                <c:pt idx="10">
                  <c:v>Month 11</c:v>
                </c:pt>
                <c:pt idx="11">
                  <c:v>Month 12</c:v>
                </c:pt>
              </c:strCache>
            </c:strRef>
          </c:cat>
          <c:val>
            <c:numRef>
              <c:f>Sheet2!$B$3:$M$3</c:f>
              <c:numCache>
                <c:formatCode>_("$"* #,##0_);_("$"* \(#,##0\);_("$"* "-"??_);_(@_)</c:formatCode>
                <c:ptCount val="12"/>
                <c:pt idx="0">
                  <c:v>9166.6666666666679</c:v>
                </c:pt>
                <c:pt idx="1">
                  <c:v>9166.6666666666679</c:v>
                </c:pt>
                <c:pt idx="2">
                  <c:v>9166.6666666666679</c:v>
                </c:pt>
                <c:pt idx="3">
                  <c:v>9166.6666666666679</c:v>
                </c:pt>
                <c:pt idx="4">
                  <c:v>9166.6666666666679</c:v>
                </c:pt>
                <c:pt idx="5">
                  <c:v>9166.6666666666679</c:v>
                </c:pt>
                <c:pt idx="6">
                  <c:v>9166.6666666666679</c:v>
                </c:pt>
                <c:pt idx="7">
                  <c:v>9166.6666666666679</c:v>
                </c:pt>
                <c:pt idx="8">
                  <c:v>9166.6666666666679</c:v>
                </c:pt>
                <c:pt idx="9">
                  <c:v>9166.6666666666679</c:v>
                </c:pt>
                <c:pt idx="10">
                  <c:v>9166.6666666666679</c:v>
                </c:pt>
                <c:pt idx="11">
                  <c:v>9166.6666666666679</c:v>
                </c:pt>
              </c:numCache>
            </c:numRef>
          </c:val>
          <c:extLst>
            <c:ext xmlns:c16="http://schemas.microsoft.com/office/drawing/2014/chart" uri="{C3380CC4-5D6E-409C-BE32-E72D297353CC}">
              <c16:uniqueId val="{00000001-FB0E-4017-9AB7-2E197C3583AD}"/>
            </c:ext>
          </c:extLst>
        </c:ser>
        <c:ser>
          <c:idx val="2"/>
          <c:order val="2"/>
          <c:tx>
            <c:strRef>
              <c:f>Sheet2!$A$4</c:f>
              <c:strCache>
                <c:ptCount val="1"/>
                <c:pt idx="0">
                  <c:v>Net Expense</c:v>
                </c:pt>
              </c:strCache>
            </c:strRef>
          </c:tx>
          <c:spPr>
            <a:solidFill>
              <a:schemeClr val="accent3"/>
            </a:solidFill>
            <a:ln>
              <a:noFill/>
            </a:ln>
            <a:effectLst/>
          </c:spPr>
          <c:invertIfNegative val="0"/>
          <c:cat>
            <c:strRef>
              <c:f>Sheet2!$B$1:$M$1</c:f>
              <c:strCache>
                <c:ptCount val="12"/>
                <c:pt idx="0">
                  <c:v>Month 1</c:v>
                </c:pt>
                <c:pt idx="1">
                  <c:v>Month 2</c:v>
                </c:pt>
                <c:pt idx="2">
                  <c:v>Month 3</c:v>
                </c:pt>
                <c:pt idx="3">
                  <c:v>Month 4</c:v>
                </c:pt>
                <c:pt idx="4">
                  <c:v>Month 5</c:v>
                </c:pt>
                <c:pt idx="5">
                  <c:v>Month 6</c:v>
                </c:pt>
                <c:pt idx="6">
                  <c:v>Month 7</c:v>
                </c:pt>
                <c:pt idx="7">
                  <c:v>Month 8</c:v>
                </c:pt>
                <c:pt idx="8">
                  <c:v>Month 9</c:v>
                </c:pt>
                <c:pt idx="9">
                  <c:v>Month 10</c:v>
                </c:pt>
                <c:pt idx="10">
                  <c:v>Month 11</c:v>
                </c:pt>
                <c:pt idx="11">
                  <c:v>Month 12</c:v>
                </c:pt>
              </c:strCache>
            </c:strRef>
          </c:cat>
          <c:val>
            <c:numRef>
              <c:f>Sheet2!$B$4:$M$4</c:f>
              <c:numCache>
                <c:formatCode>_("$"* #,##0_);_("$"* \(#,##0\);_("$"* "-"??_);_(@_)</c:formatCode>
                <c:ptCount val="12"/>
                <c:pt idx="0">
                  <c:v>3186.666666666667</c:v>
                </c:pt>
                <c:pt idx="1">
                  <c:v>3186.666666666667</c:v>
                </c:pt>
                <c:pt idx="2">
                  <c:v>3186.666666666667</c:v>
                </c:pt>
                <c:pt idx="3">
                  <c:v>3186.666666666667</c:v>
                </c:pt>
                <c:pt idx="4">
                  <c:v>3186.666666666667</c:v>
                </c:pt>
                <c:pt idx="5">
                  <c:v>3186.666666666667</c:v>
                </c:pt>
                <c:pt idx="6">
                  <c:v>3186.666666666667</c:v>
                </c:pt>
                <c:pt idx="7">
                  <c:v>3186.666666666667</c:v>
                </c:pt>
                <c:pt idx="8">
                  <c:v>3186.666666666667</c:v>
                </c:pt>
                <c:pt idx="9">
                  <c:v>3186.666666666667</c:v>
                </c:pt>
                <c:pt idx="10">
                  <c:v>3186.666666666667</c:v>
                </c:pt>
                <c:pt idx="11">
                  <c:v>3186.666666666667</c:v>
                </c:pt>
              </c:numCache>
            </c:numRef>
          </c:val>
          <c:extLst>
            <c:ext xmlns:c16="http://schemas.microsoft.com/office/drawing/2014/chart" uri="{C3380CC4-5D6E-409C-BE32-E72D297353CC}">
              <c16:uniqueId val="{00000002-FB0E-4017-9AB7-2E197C3583AD}"/>
            </c:ext>
          </c:extLst>
        </c:ser>
        <c:dLbls>
          <c:showLegendKey val="0"/>
          <c:showVal val="0"/>
          <c:showCatName val="0"/>
          <c:showSerName val="0"/>
          <c:showPercent val="0"/>
          <c:showBubbleSize val="0"/>
        </c:dLbls>
        <c:gapWidth val="150"/>
        <c:overlap val="100"/>
        <c:axId val="1936468720"/>
        <c:axId val="1936465808"/>
      </c:barChart>
      <c:catAx>
        <c:axId val="1936468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6465808"/>
        <c:crosses val="autoZero"/>
        <c:auto val="1"/>
        <c:lblAlgn val="ctr"/>
        <c:lblOffset val="100"/>
        <c:noMultiLvlLbl val="0"/>
      </c:catAx>
      <c:valAx>
        <c:axId val="1936465808"/>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6468720"/>
        <c:crosses val="autoZero"/>
        <c:crossBetween val="between"/>
      </c:valAx>
      <c:spPr>
        <a:noFill/>
        <a:ln>
          <a:noFill/>
        </a:ln>
        <a:effectLst/>
      </c:spPr>
    </c:plotArea>
    <c:legend>
      <c:legendPos val="b"/>
      <c:layout>
        <c:manualLayout>
          <c:xMode val="edge"/>
          <c:yMode val="edge"/>
          <c:x val="0.11936071823160968"/>
          <c:y val="0.12017888703931415"/>
          <c:w val="0.41429983415510657"/>
          <c:h val="5.1268776367971343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'Operating Budget'!$A$7</c:f>
              <c:strCache>
                <c:ptCount val="1"/>
                <c:pt idx="0">
                  <c:v>Net Revenue (2)</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E01F-417B-84CC-992A1D0A366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E01F-417B-84CC-992A1D0A366F}"/>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E01F-417B-84CC-992A1D0A366F}"/>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E01F-417B-84CC-992A1D0A366F}"/>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E01F-417B-84CC-992A1D0A366F}"/>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E01F-417B-84CC-992A1D0A366F}"/>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E01F-417B-84CC-992A1D0A366F}"/>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F-E01F-417B-84CC-992A1D0A366F}"/>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1-E01F-417B-84CC-992A1D0A366F}"/>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3-E01F-417B-84CC-992A1D0A366F}"/>
              </c:ext>
            </c:extLst>
          </c:dPt>
          <c:dPt>
            <c:idx val="10"/>
            <c:bubble3D val="0"/>
            <c:spPr>
              <a:solidFill>
                <a:schemeClr val="accent5">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5-E01F-417B-84CC-992A1D0A366F}"/>
              </c:ext>
            </c:extLst>
          </c:dPt>
          <c:dPt>
            <c:idx val="11"/>
            <c:bubble3D val="0"/>
            <c:spPr>
              <a:solidFill>
                <a:schemeClr val="accent6">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7-E01F-417B-84CC-992A1D0A366F}"/>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val>
            <c:numRef>
              <c:f>'Operating Budget'!$B$7:$M$7</c:f>
              <c:numCache>
                <c:formatCode>_("$"* #,##0_);_("$"* \(#,##0\);_("$"* "-"??_);_(@_)</c:formatCode>
                <c:ptCount val="12"/>
                <c:pt idx="0">
                  <c:v>9166.6666666666679</c:v>
                </c:pt>
                <c:pt idx="1">
                  <c:v>9166.6666666666679</c:v>
                </c:pt>
                <c:pt idx="2">
                  <c:v>9166.6666666666679</c:v>
                </c:pt>
                <c:pt idx="3">
                  <c:v>9166.6666666666679</c:v>
                </c:pt>
                <c:pt idx="4">
                  <c:v>9166.6666666666679</c:v>
                </c:pt>
                <c:pt idx="5">
                  <c:v>9166.6666666666679</c:v>
                </c:pt>
                <c:pt idx="6">
                  <c:v>9166.6666666666679</c:v>
                </c:pt>
                <c:pt idx="7">
                  <c:v>9166.6666666666679</c:v>
                </c:pt>
                <c:pt idx="8">
                  <c:v>9166.6666666666679</c:v>
                </c:pt>
                <c:pt idx="9">
                  <c:v>9166.6666666666679</c:v>
                </c:pt>
                <c:pt idx="10">
                  <c:v>9166.6666666666679</c:v>
                </c:pt>
                <c:pt idx="11">
                  <c:v>9166.6666666666679</c:v>
                </c:pt>
              </c:numCache>
            </c:numRef>
          </c:val>
          <c:extLst>
            <c:ext xmlns:c16="http://schemas.microsoft.com/office/drawing/2014/chart" uri="{C3380CC4-5D6E-409C-BE32-E72D297353CC}">
              <c16:uniqueId val="{00000018-E01F-417B-84CC-992A1D0A366F}"/>
            </c:ext>
          </c:extLst>
        </c:ser>
        <c:ser>
          <c:idx val="1"/>
          <c:order val="1"/>
          <c:tx>
            <c:strRef>
              <c:f>'Operating Budget'!$B$1</c:f>
              <c:strCache>
                <c:ptCount val="1"/>
                <c:pt idx="0">
                  <c:v>Month 1</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A-E01F-417B-84CC-992A1D0A366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C-E01F-417B-84CC-992A1D0A366F}"/>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E-E01F-417B-84CC-992A1D0A366F}"/>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0-E01F-417B-84CC-992A1D0A366F}"/>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2-E01F-417B-84CC-992A1D0A366F}"/>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4-E01F-417B-84CC-992A1D0A366F}"/>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6-E01F-417B-84CC-992A1D0A366F}"/>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8-E01F-417B-84CC-992A1D0A366F}"/>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A-E01F-417B-84CC-992A1D0A366F}"/>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C-E01F-417B-84CC-992A1D0A366F}"/>
              </c:ext>
            </c:extLst>
          </c:dPt>
          <c:dPt>
            <c:idx val="10"/>
            <c:bubble3D val="0"/>
            <c:spPr>
              <a:solidFill>
                <a:schemeClr val="accent5">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E-E01F-417B-84CC-992A1D0A366F}"/>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val>
            <c:numRef>
              <c:f>'Operating Budget'!$C$1:$M$1</c:f>
              <c:numCache>
                <c:formatCode>General</c:formatCode>
                <c:ptCount val="11"/>
                <c:pt idx="0">
                  <c:v>0</c:v>
                </c:pt>
                <c:pt idx="1">
                  <c:v>0</c:v>
                </c:pt>
                <c:pt idx="2">
                  <c:v>0</c:v>
                </c:pt>
                <c:pt idx="3">
                  <c:v>0</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2F-E01F-417B-84CC-992A1D0A366F}"/>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rtl="0">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Month 1-12 Revenue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'Operating Budget'!$B$1</c:f>
              <c:strCache>
                <c:ptCount val="1"/>
                <c:pt idx="0">
                  <c:v>Month 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95D-4CAE-8DC0-607E209CB99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95D-4CAE-8DC0-607E209CB99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95D-4CAE-8DC0-607E209CB99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95D-4CAE-8DC0-607E209CB99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095D-4CAE-8DC0-607E209CB99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095D-4CAE-8DC0-607E209CB99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'Operating Budget'!$A$2:$A$7</c:f>
              <c:strCache>
                <c:ptCount val="6"/>
                <c:pt idx="0">
                  <c:v>Donations [Direct]</c:v>
                </c:pt>
                <c:pt idx="1">
                  <c:v>Donations [Web]</c:v>
                </c:pt>
                <c:pt idx="2">
                  <c:v>Grants</c:v>
                </c:pt>
                <c:pt idx="3">
                  <c:v>Net Revenue (1)</c:v>
                </c:pt>
                <c:pt idx="4">
                  <c:v>Financing Activities</c:v>
                </c:pt>
                <c:pt idx="5">
                  <c:v>Net Revenue (2)</c:v>
                </c:pt>
              </c:strCache>
            </c:strRef>
          </c:cat>
          <c:val>
            <c:numRef>
              <c:f>'Operating Budget'!$B$2:$B$7</c:f>
              <c:numCache>
                <c:formatCode>_("$"* #,##0_);_("$"* \(#,##0\);_("$"* "-"??_);_(@_)</c:formatCode>
                <c:ptCount val="6"/>
                <c:pt idx="0">
                  <c:v>416.66666666666669</c:v>
                </c:pt>
                <c:pt idx="1">
                  <c:v>416.66666666666669</c:v>
                </c:pt>
                <c:pt idx="2">
                  <c:v>4166.666666666667</c:v>
                </c:pt>
                <c:pt idx="3">
                  <c:v>5000</c:v>
                </c:pt>
                <c:pt idx="4">
                  <c:v>4166.666666666667</c:v>
                </c:pt>
                <c:pt idx="5">
                  <c:v>9166.6666666666679</c:v>
                </c:pt>
              </c:numCache>
            </c:numRef>
          </c:val>
          <c:extLst>
            <c:ext xmlns:c16="http://schemas.microsoft.com/office/drawing/2014/chart" uri="{C3380CC4-5D6E-409C-BE32-E72D297353CC}">
              <c16:uniqueId val="{0000000C-095D-4CAE-8DC0-607E209CB992}"/>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Month 1-12 Revenue</a:t>
            </a:r>
          </a:p>
        </c:rich>
      </c:tx>
      <c:layout>
        <c:manualLayout>
          <c:xMode val="edge"/>
          <c:yMode val="edge"/>
          <c:x val="0.46895921942787278"/>
          <c:y val="1.6036652319064079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'Operating Budget'!$B$1</c:f>
              <c:strCache>
                <c:ptCount val="1"/>
                <c:pt idx="0">
                  <c:v>Month 1</c:v>
                </c:pt>
              </c:strCache>
            </c:strRef>
          </c:tx>
          <c:explosion val="11"/>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5992-468C-B315-494FEB5B2E92}"/>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5992-468C-B315-494FEB5B2E92}"/>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5992-468C-B315-494FEB5B2E92}"/>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5992-468C-B315-494FEB5B2E92}"/>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('Operating Budget'!$A$2:$A$4,'Operating Budget'!$A$6)</c:f>
              <c:strCache>
                <c:ptCount val="4"/>
                <c:pt idx="0">
                  <c:v>Donations [Direct]</c:v>
                </c:pt>
                <c:pt idx="1">
                  <c:v>Donations [Web]</c:v>
                </c:pt>
                <c:pt idx="2">
                  <c:v>Grants</c:v>
                </c:pt>
                <c:pt idx="3">
                  <c:v>Financing Activities</c:v>
                </c:pt>
              </c:strCache>
            </c:strRef>
          </c:cat>
          <c:val>
            <c:numRef>
              <c:f>('Operating Budget'!$B$2:$B$4,'Operating Budget'!$B$6)</c:f>
              <c:numCache>
                <c:formatCode>_("$"* #,##0_);_("$"* \(#,##0\);_("$"* "-"??_);_(@_)</c:formatCode>
                <c:ptCount val="4"/>
                <c:pt idx="0">
                  <c:v>416.66666666666669</c:v>
                </c:pt>
                <c:pt idx="1">
                  <c:v>416.66666666666669</c:v>
                </c:pt>
                <c:pt idx="2">
                  <c:v>4166.666666666667</c:v>
                </c:pt>
                <c:pt idx="3">
                  <c:v>4166.666666666667</c:v>
                </c:pt>
              </c:numCache>
            </c:numRef>
          </c:val>
          <c:extLst>
            <c:ext xmlns:c16="http://schemas.microsoft.com/office/drawing/2014/chart" uri="{C3380CC4-5D6E-409C-BE32-E72D297353CC}">
              <c16:uniqueId val="{00000008-5992-468C-B315-494FEB5B2E92}"/>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Net Revenue Total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('Operating Budget'!$A$5,'Operating Budget'!$A$7)</c:f>
              <c:strCache>
                <c:ptCount val="2"/>
                <c:pt idx="0">
                  <c:v>Net Revenue (1)</c:v>
                </c:pt>
                <c:pt idx="1">
                  <c:v>Net Revenue (2)</c:v>
                </c:pt>
              </c:strCache>
            </c:strRef>
          </c:cat>
          <c:val>
            <c:numRef>
              <c:f>('Operating Budget'!$N$5,'Operating Budget'!$N$7)</c:f>
              <c:numCache>
                <c:formatCode>_("$"* #,##0_);_("$"* \(#,##0\);_("$"* "-"??_);_(@_)</c:formatCode>
                <c:ptCount val="2"/>
                <c:pt idx="0">
                  <c:v>60000</c:v>
                </c:pt>
                <c:pt idx="1">
                  <c:v>110000.00000000004</c:v>
                </c:pt>
              </c:numCache>
            </c:numRef>
          </c:val>
          <c:extLst>
            <c:ext xmlns:c16="http://schemas.microsoft.com/office/drawing/2014/chart" uri="{C3380CC4-5D6E-409C-BE32-E72D297353CC}">
              <c16:uniqueId val="{00000000-3C95-4707-8F20-51F72DDFC359}"/>
            </c:ext>
          </c:extLst>
        </c:ser>
        <c:dLbls>
          <c:showLegendKey val="0"/>
          <c:showVal val="0"/>
          <c:showCatName val="0"/>
          <c:showSerName val="0"/>
          <c:showPercent val="0"/>
          <c:showBubbleSize val="0"/>
        </c:dLbls>
        <c:gapWidth val="219"/>
        <c:overlap val="-27"/>
        <c:axId val="1680623920"/>
        <c:axId val="1680631408"/>
      </c:barChart>
      <c:catAx>
        <c:axId val="1680623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0631408"/>
        <c:crosses val="autoZero"/>
        <c:auto val="1"/>
        <c:lblAlgn val="ctr"/>
        <c:lblOffset val="100"/>
        <c:noMultiLvlLbl val="0"/>
      </c:catAx>
      <c:valAx>
        <c:axId val="1680631408"/>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06239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Net Revenue Margin Total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('Operating Budget'!$A$33,'Operating Budget'!$A$36)</c:f>
              <c:strCache>
                <c:ptCount val="2"/>
                <c:pt idx="0">
                  <c:v>Margin - [Net Revenue (1)]</c:v>
                </c:pt>
                <c:pt idx="1">
                  <c:v>Margin - [Net Revenue (2)]</c:v>
                </c:pt>
              </c:strCache>
            </c:strRef>
          </c:cat>
          <c:val>
            <c:numRef>
              <c:f>('Operating Budget'!$N$33,'Operating Budget'!$N$36)</c:f>
              <c:numCache>
                <c:formatCode>_("$"* #,##0_);_("$"* \(#,##0\);_("$"* "-"??_);_(@_)</c:formatCode>
                <c:ptCount val="2"/>
                <c:pt idx="0">
                  <c:v>21759.999999999989</c:v>
                </c:pt>
                <c:pt idx="1">
                  <c:v>71760.000000000015</c:v>
                </c:pt>
              </c:numCache>
            </c:numRef>
          </c:val>
          <c:extLst>
            <c:ext xmlns:c16="http://schemas.microsoft.com/office/drawing/2014/chart" uri="{C3380CC4-5D6E-409C-BE32-E72D297353CC}">
              <c16:uniqueId val="{00000000-33AC-4038-ADFC-2426D6CD5A69}"/>
            </c:ext>
          </c:extLst>
        </c:ser>
        <c:dLbls>
          <c:showLegendKey val="0"/>
          <c:showVal val="0"/>
          <c:showCatName val="0"/>
          <c:showSerName val="0"/>
          <c:showPercent val="0"/>
          <c:showBubbleSize val="0"/>
        </c:dLbls>
        <c:gapWidth val="219"/>
        <c:overlap val="-27"/>
        <c:axId val="38235104"/>
        <c:axId val="38233024"/>
      </c:barChart>
      <c:catAx>
        <c:axId val="38235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233024"/>
        <c:crosses val="autoZero"/>
        <c:auto val="1"/>
        <c:lblAlgn val="ctr"/>
        <c:lblOffset val="100"/>
        <c:noMultiLvlLbl val="0"/>
      </c:catAx>
      <c:valAx>
        <c:axId val="38233024"/>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2351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'Operating Budget'!$A$34</c:f>
              <c:strCache>
                <c:ptCount val="1"/>
                <c:pt idx="0">
                  <c:v>Margin % - [Net Revenue (1)]</c:v>
                </c:pt>
              </c:strCache>
            </c:strRef>
          </c:tx>
          <c:spPr>
            <a:ln w="28575" cap="rnd">
              <a:solidFill>
                <a:schemeClr val="accent1"/>
              </a:solidFill>
              <a:round/>
            </a:ln>
            <a:effectLst/>
          </c:spPr>
          <c:marker>
            <c:symbol val="none"/>
          </c:marker>
          <c:val>
            <c:numRef>
              <c:f>'Operating Budget'!$B$34:$M$34</c:f>
              <c:numCache>
                <c:formatCode>0.00%</c:formatCode>
                <c:ptCount val="12"/>
                <c:pt idx="0">
                  <c:v>0.36266666666666658</c:v>
                </c:pt>
                <c:pt idx="1">
                  <c:v>0.36266666666666658</c:v>
                </c:pt>
                <c:pt idx="2">
                  <c:v>0.36266666666666658</c:v>
                </c:pt>
                <c:pt idx="3">
                  <c:v>0.36266666666666658</c:v>
                </c:pt>
                <c:pt idx="4">
                  <c:v>0.36266666666666658</c:v>
                </c:pt>
                <c:pt idx="5">
                  <c:v>0.36266666666666658</c:v>
                </c:pt>
                <c:pt idx="6">
                  <c:v>0.36266666666666658</c:v>
                </c:pt>
                <c:pt idx="7">
                  <c:v>0.36266666666666658</c:v>
                </c:pt>
                <c:pt idx="8">
                  <c:v>0.36266666666666658</c:v>
                </c:pt>
                <c:pt idx="9">
                  <c:v>0.36266666666666658</c:v>
                </c:pt>
                <c:pt idx="10">
                  <c:v>0.36266666666666658</c:v>
                </c:pt>
                <c:pt idx="11">
                  <c:v>0.36266666666666658</c:v>
                </c:pt>
              </c:numCache>
            </c:numRef>
          </c:val>
          <c:smooth val="0"/>
          <c:extLst>
            <c:ext xmlns:c16="http://schemas.microsoft.com/office/drawing/2014/chart" uri="{C3380CC4-5D6E-409C-BE32-E72D297353CC}">
              <c16:uniqueId val="{00000000-EA02-4AE5-970D-C7E470186BF2}"/>
            </c:ext>
          </c:extLst>
        </c:ser>
        <c:dLbls>
          <c:showLegendKey val="0"/>
          <c:showVal val="0"/>
          <c:showCatName val="0"/>
          <c:showSerName val="0"/>
          <c:showPercent val="0"/>
          <c:showBubbleSize val="0"/>
        </c:dLbls>
        <c:smooth val="0"/>
        <c:axId val="2105089088"/>
        <c:axId val="2105097824"/>
      </c:lineChart>
      <c:catAx>
        <c:axId val="210508908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5097824"/>
        <c:crosses val="autoZero"/>
        <c:auto val="1"/>
        <c:lblAlgn val="ctr"/>
        <c:lblOffset val="100"/>
        <c:noMultiLvlLbl val="0"/>
      </c:catAx>
      <c:valAx>
        <c:axId val="210509782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50890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'Operating Budget'!$A$37</c:f>
              <c:strCache>
                <c:ptCount val="1"/>
                <c:pt idx="0">
                  <c:v>Margin % - [Net Revenue (2)]</c:v>
                </c:pt>
              </c:strCache>
            </c:strRef>
          </c:tx>
          <c:spPr>
            <a:ln w="28575" cap="rnd">
              <a:solidFill>
                <a:schemeClr val="accent1"/>
              </a:solidFill>
              <a:round/>
            </a:ln>
            <a:effectLst/>
          </c:spPr>
          <c:marker>
            <c:symbol val="none"/>
          </c:marker>
          <c:val>
            <c:numRef>
              <c:f>'Operating Budget'!$B$37:$M$37</c:f>
              <c:numCache>
                <c:formatCode>0.00%</c:formatCode>
                <c:ptCount val="12"/>
                <c:pt idx="0">
                  <c:v>0.65236363636363637</c:v>
                </c:pt>
                <c:pt idx="1">
                  <c:v>0.65236363636363637</c:v>
                </c:pt>
                <c:pt idx="2">
                  <c:v>0.65236363636363637</c:v>
                </c:pt>
                <c:pt idx="3">
                  <c:v>0.65236363636363637</c:v>
                </c:pt>
                <c:pt idx="4">
                  <c:v>0.65236363636363637</c:v>
                </c:pt>
                <c:pt idx="5">
                  <c:v>0.65236363636363637</c:v>
                </c:pt>
                <c:pt idx="6">
                  <c:v>0.65236363636363637</c:v>
                </c:pt>
                <c:pt idx="7">
                  <c:v>0.65236363636363637</c:v>
                </c:pt>
                <c:pt idx="8">
                  <c:v>0.65236363636363637</c:v>
                </c:pt>
                <c:pt idx="9">
                  <c:v>0.65236363636363637</c:v>
                </c:pt>
                <c:pt idx="10">
                  <c:v>0.65236363636363637</c:v>
                </c:pt>
                <c:pt idx="11">
                  <c:v>0.65236363636363637</c:v>
                </c:pt>
              </c:numCache>
            </c:numRef>
          </c:val>
          <c:smooth val="0"/>
          <c:extLst>
            <c:ext xmlns:c16="http://schemas.microsoft.com/office/drawing/2014/chart" uri="{C3380CC4-5D6E-409C-BE32-E72D297353CC}">
              <c16:uniqueId val="{00000000-4E8F-42E5-8B16-35E5EF8BA800}"/>
            </c:ext>
          </c:extLst>
        </c:ser>
        <c:dLbls>
          <c:showLegendKey val="0"/>
          <c:showVal val="0"/>
          <c:showCatName val="0"/>
          <c:showSerName val="0"/>
          <c:showPercent val="0"/>
          <c:showBubbleSize val="0"/>
        </c:dLbls>
        <c:smooth val="0"/>
        <c:axId val="38282176"/>
        <c:axId val="38283008"/>
      </c:lineChart>
      <c:catAx>
        <c:axId val="3828217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283008"/>
        <c:crosses val="autoZero"/>
        <c:auto val="1"/>
        <c:lblAlgn val="ctr"/>
        <c:lblOffset val="100"/>
        <c:noMultiLvlLbl val="0"/>
      </c:catAx>
      <c:valAx>
        <c:axId val="382830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2821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Margin</a:t>
            </a:r>
            <a:r>
              <a:rPr lang="en-US" baseline="0"/>
              <a:t> % Net Revenue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'Operating Budget'!$A$34</c:f>
              <c:strCache>
                <c:ptCount val="1"/>
                <c:pt idx="0">
                  <c:v>Margin % - [Net Revenue (1)]</c:v>
                </c:pt>
              </c:strCache>
            </c:strRef>
          </c:tx>
          <c:spPr>
            <a:ln w="28575" cap="rnd">
              <a:solidFill>
                <a:schemeClr val="accent1"/>
              </a:solidFill>
              <a:round/>
            </a:ln>
            <a:effectLst/>
          </c:spPr>
          <c:marker>
            <c:symbol val="none"/>
          </c:marker>
          <c:val>
            <c:numRef>
              <c:f>'Operating Budget'!$B$34:$M$34</c:f>
              <c:numCache>
                <c:formatCode>0.00%</c:formatCode>
                <c:ptCount val="12"/>
                <c:pt idx="0">
                  <c:v>0.36266666666666658</c:v>
                </c:pt>
                <c:pt idx="1">
                  <c:v>0.36266666666666658</c:v>
                </c:pt>
                <c:pt idx="2">
                  <c:v>0.36266666666666658</c:v>
                </c:pt>
                <c:pt idx="3">
                  <c:v>0.36266666666666658</c:v>
                </c:pt>
                <c:pt idx="4">
                  <c:v>0.36266666666666658</c:v>
                </c:pt>
                <c:pt idx="5">
                  <c:v>0.36266666666666658</c:v>
                </c:pt>
                <c:pt idx="6">
                  <c:v>0.36266666666666658</c:v>
                </c:pt>
                <c:pt idx="7">
                  <c:v>0.36266666666666658</c:v>
                </c:pt>
                <c:pt idx="8">
                  <c:v>0.36266666666666658</c:v>
                </c:pt>
                <c:pt idx="9">
                  <c:v>0.36266666666666658</c:v>
                </c:pt>
                <c:pt idx="10">
                  <c:v>0.36266666666666658</c:v>
                </c:pt>
                <c:pt idx="11">
                  <c:v>0.36266666666666658</c:v>
                </c:pt>
              </c:numCache>
            </c:numRef>
          </c:val>
          <c:smooth val="0"/>
          <c:extLst>
            <c:ext xmlns:c16="http://schemas.microsoft.com/office/drawing/2014/chart" uri="{C3380CC4-5D6E-409C-BE32-E72D297353CC}">
              <c16:uniqueId val="{00000000-7E02-4FBF-9397-25754C551773}"/>
            </c:ext>
          </c:extLst>
        </c:ser>
        <c:ser>
          <c:idx val="1"/>
          <c:order val="1"/>
          <c:tx>
            <c:strRef>
              <c:f>'Operating Budget'!$A$37</c:f>
              <c:strCache>
                <c:ptCount val="1"/>
                <c:pt idx="0">
                  <c:v>Margin % - [Net Revenue (2)]</c:v>
                </c:pt>
              </c:strCache>
            </c:strRef>
          </c:tx>
          <c:spPr>
            <a:ln w="28575" cap="rnd">
              <a:solidFill>
                <a:schemeClr val="accent2"/>
              </a:solidFill>
              <a:round/>
            </a:ln>
            <a:effectLst/>
          </c:spPr>
          <c:marker>
            <c:symbol val="none"/>
          </c:marker>
          <c:val>
            <c:numRef>
              <c:f>'Operating Budget'!$B$37:$M$37</c:f>
              <c:numCache>
                <c:formatCode>0.00%</c:formatCode>
                <c:ptCount val="12"/>
                <c:pt idx="0">
                  <c:v>0.65236363636363637</c:v>
                </c:pt>
                <c:pt idx="1">
                  <c:v>0.65236363636363637</c:v>
                </c:pt>
                <c:pt idx="2">
                  <c:v>0.65236363636363637</c:v>
                </c:pt>
                <c:pt idx="3">
                  <c:v>0.65236363636363637</c:v>
                </c:pt>
                <c:pt idx="4">
                  <c:v>0.65236363636363637</c:v>
                </c:pt>
                <c:pt idx="5">
                  <c:v>0.65236363636363637</c:v>
                </c:pt>
                <c:pt idx="6">
                  <c:v>0.65236363636363637</c:v>
                </c:pt>
                <c:pt idx="7">
                  <c:v>0.65236363636363637</c:v>
                </c:pt>
                <c:pt idx="8">
                  <c:v>0.65236363636363637</c:v>
                </c:pt>
                <c:pt idx="9">
                  <c:v>0.65236363636363637</c:v>
                </c:pt>
                <c:pt idx="10">
                  <c:v>0.65236363636363637</c:v>
                </c:pt>
                <c:pt idx="11">
                  <c:v>0.65236363636363637</c:v>
                </c:pt>
              </c:numCache>
            </c:numRef>
          </c:val>
          <c:smooth val="0"/>
          <c:extLst>
            <c:ext xmlns:c16="http://schemas.microsoft.com/office/drawing/2014/chart" uri="{C3380CC4-5D6E-409C-BE32-E72D297353CC}">
              <c16:uniqueId val="{00000001-7E02-4FBF-9397-25754C551773}"/>
            </c:ext>
          </c:extLst>
        </c:ser>
        <c:dLbls>
          <c:showLegendKey val="0"/>
          <c:showVal val="0"/>
          <c:showCatName val="0"/>
          <c:showSerName val="0"/>
          <c:showPercent val="0"/>
          <c:showBubbleSize val="0"/>
        </c:dLbls>
        <c:smooth val="0"/>
        <c:axId val="67705328"/>
        <c:axId val="67705744"/>
      </c:lineChart>
      <c:catAx>
        <c:axId val="6770532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705744"/>
        <c:crosses val="autoZero"/>
        <c:auto val="1"/>
        <c:lblAlgn val="ctr"/>
        <c:lblOffset val="100"/>
        <c:noMultiLvlLbl val="0"/>
      </c:catAx>
      <c:valAx>
        <c:axId val="677057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705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Net</a:t>
            </a:r>
            <a:r>
              <a:rPr lang="en-US" baseline="0"/>
              <a:t> Revenue Margin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'Operating Budget'!$A$33</c:f>
              <c:strCache>
                <c:ptCount val="1"/>
                <c:pt idx="0">
                  <c:v>Margin - [Net Revenue (1)]</c:v>
                </c:pt>
              </c:strCache>
            </c:strRef>
          </c:tx>
          <c:spPr>
            <a:ln w="28575" cap="rnd">
              <a:solidFill>
                <a:schemeClr val="accent1"/>
              </a:solidFill>
              <a:round/>
            </a:ln>
            <a:effectLst/>
          </c:spPr>
          <c:marker>
            <c:symbol val="none"/>
          </c:marker>
          <c:val>
            <c:numRef>
              <c:f>'Operating Budget'!$B$33:$M$33</c:f>
              <c:numCache>
                <c:formatCode>_("$"* #,##0_);_("$"* \(#,##0\);_("$"* "-"??_);_(@_)</c:formatCode>
                <c:ptCount val="12"/>
                <c:pt idx="0">
                  <c:v>1813.333333333333</c:v>
                </c:pt>
                <c:pt idx="1">
                  <c:v>1813.333333333333</c:v>
                </c:pt>
                <c:pt idx="2">
                  <c:v>1813.333333333333</c:v>
                </c:pt>
                <c:pt idx="3">
                  <c:v>1813.333333333333</c:v>
                </c:pt>
                <c:pt idx="4">
                  <c:v>1813.333333333333</c:v>
                </c:pt>
                <c:pt idx="5">
                  <c:v>1813.333333333333</c:v>
                </c:pt>
                <c:pt idx="6">
                  <c:v>1813.333333333333</c:v>
                </c:pt>
                <c:pt idx="7">
                  <c:v>1813.333333333333</c:v>
                </c:pt>
                <c:pt idx="8">
                  <c:v>1813.333333333333</c:v>
                </c:pt>
                <c:pt idx="9">
                  <c:v>1813.333333333333</c:v>
                </c:pt>
                <c:pt idx="10">
                  <c:v>1813.333333333333</c:v>
                </c:pt>
                <c:pt idx="11">
                  <c:v>1813.333333333333</c:v>
                </c:pt>
              </c:numCache>
            </c:numRef>
          </c:val>
          <c:smooth val="0"/>
          <c:extLst>
            <c:ext xmlns:c16="http://schemas.microsoft.com/office/drawing/2014/chart" uri="{C3380CC4-5D6E-409C-BE32-E72D297353CC}">
              <c16:uniqueId val="{00000000-E364-4E60-A210-1EF1D5B1AD4C}"/>
            </c:ext>
          </c:extLst>
        </c:ser>
        <c:ser>
          <c:idx val="1"/>
          <c:order val="1"/>
          <c:tx>
            <c:strRef>
              <c:f>'Operating Budget'!$A$36</c:f>
              <c:strCache>
                <c:ptCount val="1"/>
                <c:pt idx="0">
                  <c:v>Margin - [Net Revenue (2)]</c:v>
                </c:pt>
              </c:strCache>
            </c:strRef>
          </c:tx>
          <c:spPr>
            <a:ln w="28575" cap="rnd">
              <a:solidFill>
                <a:schemeClr val="accent2"/>
              </a:solidFill>
              <a:round/>
            </a:ln>
            <a:effectLst/>
          </c:spPr>
          <c:marker>
            <c:symbol val="none"/>
          </c:marker>
          <c:val>
            <c:numRef>
              <c:f>'Operating Budget'!$B$36:$M$36</c:f>
              <c:numCache>
                <c:formatCode>_("$"* #,##0_);_("$"* \(#,##0\);_("$"* "-"??_);_(@_)</c:formatCode>
                <c:ptCount val="12"/>
                <c:pt idx="0">
                  <c:v>5980.0000000000009</c:v>
                </c:pt>
                <c:pt idx="1">
                  <c:v>5980.0000000000009</c:v>
                </c:pt>
                <c:pt idx="2">
                  <c:v>5980.0000000000009</c:v>
                </c:pt>
                <c:pt idx="3">
                  <c:v>5980.0000000000009</c:v>
                </c:pt>
                <c:pt idx="4">
                  <c:v>5980.0000000000009</c:v>
                </c:pt>
                <c:pt idx="5">
                  <c:v>5980.0000000000009</c:v>
                </c:pt>
                <c:pt idx="6">
                  <c:v>5980.0000000000009</c:v>
                </c:pt>
                <c:pt idx="7">
                  <c:v>5980.0000000000009</c:v>
                </c:pt>
                <c:pt idx="8">
                  <c:v>5980.0000000000009</c:v>
                </c:pt>
                <c:pt idx="9">
                  <c:v>5980.0000000000009</c:v>
                </c:pt>
                <c:pt idx="10">
                  <c:v>5980.0000000000009</c:v>
                </c:pt>
                <c:pt idx="11">
                  <c:v>5980.0000000000009</c:v>
                </c:pt>
              </c:numCache>
            </c:numRef>
          </c:val>
          <c:smooth val="0"/>
          <c:extLst>
            <c:ext xmlns:c16="http://schemas.microsoft.com/office/drawing/2014/chart" uri="{C3380CC4-5D6E-409C-BE32-E72D297353CC}">
              <c16:uniqueId val="{00000001-E364-4E60-A210-1EF1D5B1AD4C}"/>
            </c:ext>
          </c:extLst>
        </c:ser>
        <c:dLbls>
          <c:showLegendKey val="0"/>
          <c:showVal val="0"/>
          <c:showCatName val="0"/>
          <c:showSerName val="0"/>
          <c:showPercent val="0"/>
          <c:showBubbleSize val="0"/>
        </c:dLbls>
        <c:smooth val="0"/>
        <c:axId val="98943744"/>
        <c:axId val="98944576"/>
      </c:lineChart>
      <c:catAx>
        <c:axId val="9894374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944576"/>
        <c:crosses val="autoZero"/>
        <c:auto val="1"/>
        <c:lblAlgn val="ctr"/>
        <c:lblOffset val="100"/>
        <c:noMultiLvlLbl val="0"/>
      </c:catAx>
      <c:valAx>
        <c:axId val="98944576"/>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9437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r>
              <a:rPr lang="en-US"/>
              <a:t>Expenses (</a:t>
            </a:r>
            <a:r>
              <a:rPr lang="en-US" sz="1400" b="0" i="0" u="none" strike="noStrike" baseline="0">
                <a:effectLst/>
              </a:rPr>
              <a:t>Yearly)</a:t>
            </a:r>
            <a:endParaRPr lang="en-US"/>
          </a:p>
        </c:rich>
      </c:tx>
      <c:overlay val="0"/>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'Operating Budget 2021-Draft'!$B$12</c:f>
              <c:strCache>
                <c:ptCount val="1"/>
                <c:pt idx="0">
                  <c:v>Expenses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'Operating Budget 2021-Draft'!$B$13:$B$32</c:f>
              <c:strCache>
                <c:ptCount val="20"/>
                <c:pt idx="0">
                  <c:v>Utilities - Water</c:v>
                </c:pt>
                <c:pt idx="1">
                  <c:v>Licenses &amp; Permits</c:v>
                </c:pt>
                <c:pt idx="2">
                  <c:v>Labor/Administration</c:v>
                </c:pt>
                <c:pt idx="3">
                  <c:v>Utilities - Sewer</c:v>
                </c:pt>
                <c:pt idx="4">
                  <c:v>Utilities - Trash</c:v>
                </c:pt>
                <c:pt idx="5">
                  <c:v>Utilities - Website Hosting</c:v>
                </c:pt>
                <c:pt idx="6">
                  <c:v>Utilities - Internet Access</c:v>
                </c:pt>
                <c:pt idx="7">
                  <c:v>Insurance</c:v>
                </c:pt>
                <c:pt idx="8">
                  <c:v>Utilities - Gas</c:v>
                </c:pt>
                <c:pt idx="9">
                  <c:v>Utilities - Telephone</c:v>
                </c:pt>
                <c:pt idx="10">
                  <c:v>Legal &amp; Professional Services [incl Marketing]</c:v>
                </c:pt>
                <c:pt idx="11">
                  <c:v>Cleaning &amp; Maintenance</c:v>
                </c:pt>
                <c:pt idx="12">
                  <c:v>Repairs</c:v>
                </c:pt>
                <c:pt idx="13">
                  <c:v>Utilities - Electric</c:v>
                </c:pt>
                <c:pt idx="14">
                  <c:v>Other/Misc</c:v>
                </c:pt>
                <c:pt idx="15">
                  <c:v>Financing Activities - Interest Expense</c:v>
                </c:pt>
                <c:pt idx="16">
                  <c:v>Transportation</c:v>
                </c:pt>
                <c:pt idx="17">
                  <c:v>Stipend/Payroll</c:v>
                </c:pt>
                <c:pt idx="18">
                  <c:v>Supplies - [Materials /Food/snacks/etc.]</c:v>
                </c:pt>
                <c:pt idx="19">
                  <c:v>Rent</c:v>
                </c:pt>
              </c:strCache>
            </c:strRef>
          </c:cat>
          <c:val>
            <c:numRef>
              <c:f>'Operating Budget 2021-Draft'!$O$13:$O$32</c:f>
              <c:numCache>
                <c:formatCode>_("$"* #,##0_);_("$"* \(#,##0\);_("$"* "-"??_);_(@_)</c:formatCode>
                <c:ptCount val="20"/>
                <c:pt idx="0">
                  <c:v>0</c:v>
                </c:pt>
                <c:pt idx="1">
                  <c:v>240</c:v>
                </c:pt>
                <c:pt idx="2">
                  <c:v>240</c:v>
                </c:pt>
                <c:pt idx="3">
                  <c:v>240</c:v>
                </c:pt>
                <c:pt idx="4">
                  <c:v>240</c:v>
                </c:pt>
                <c:pt idx="5">
                  <c:v>240</c:v>
                </c:pt>
                <c:pt idx="6">
                  <c:v>240</c:v>
                </c:pt>
                <c:pt idx="7">
                  <c:v>600</c:v>
                </c:pt>
                <c:pt idx="8">
                  <c:v>900</c:v>
                </c:pt>
                <c:pt idx="9">
                  <c:v>900</c:v>
                </c:pt>
                <c:pt idx="10">
                  <c:v>1200</c:v>
                </c:pt>
                <c:pt idx="11">
                  <c:v>1200</c:v>
                </c:pt>
                <c:pt idx="12">
                  <c:v>1200</c:v>
                </c:pt>
                <c:pt idx="13">
                  <c:v>1200</c:v>
                </c:pt>
                <c:pt idx="14">
                  <c:v>1200</c:v>
                </c:pt>
                <c:pt idx="15">
                  <c:v>2000.0000000000007</c:v>
                </c:pt>
                <c:pt idx="16">
                  <c:v>3600</c:v>
                </c:pt>
                <c:pt idx="17">
                  <c:v>4800</c:v>
                </c:pt>
                <c:pt idx="18">
                  <c:v>6000</c:v>
                </c:pt>
                <c:pt idx="19">
                  <c:v>12000</c:v>
                </c:pt>
              </c:numCache>
            </c:numRef>
          </c:val>
          <c:extLst>
            <c:ext xmlns:c16="http://schemas.microsoft.com/office/drawing/2014/chart" uri="{C3380CC4-5D6E-409C-BE32-E72D297353CC}">
              <c16:uniqueId val="{00000000-D0C2-40BC-8920-A2C684254970}"/>
            </c:ext>
          </c:extLst>
        </c:ser>
        <c:dLbls>
          <c:showLegendKey val="0"/>
          <c:showVal val="1"/>
          <c:showCatName val="0"/>
          <c:showSerName val="0"/>
          <c:showPercent val="0"/>
          <c:showBubbleSize val="0"/>
        </c:dLbls>
        <c:gapWidth val="50"/>
        <c:axId val="1143596352"/>
        <c:axId val="1143597008"/>
        <c:extLst>
          <c:ext xmlns:c15="http://schemas.microsoft.com/office/drawing/2012/chart" uri="{02D57815-91ED-43cb-92C2-25804820EDAC}">
            <c15:filteredBarSeries>
              <c15:ser>
                <c:idx val="1"/>
                <c:order val="1"/>
                <c:tx>
                  <c:strRef>
                    <c:extLst>
                      <c:ext uri="{02D57815-91ED-43cb-92C2-25804820EDAC}">
                        <c15:formulaRef>
                          <c15:sqref>'Operating Budget 2021-Draft'!$D$12</c15:sqref>
                        </c15:formulaRef>
                      </c:ext>
                    </c:extLst>
                    <c:strCache>
                      <c:ptCount val="1"/>
                      <c:pt idx="0">
                        <c:v>Month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'Operating Budget 2021-Draft'!$B$13:$B$32</c15:sqref>
                        </c15:formulaRef>
                      </c:ext>
                    </c:extLst>
                    <c:strCache>
                      <c:ptCount val="20"/>
                      <c:pt idx="0">
                        <c:v>Utilities - Water</c:v>
                      </c:pt>
                      <c:pt idx="1">
                        <c:v>Licenses &amp; Permits</c:v>
                      </c:pt>
                      <c:pt idx="2">
                        <c:v>Labor/Administration</c:v>
                      </c:pt>
                      <c:pt idx="3">
                        <c:v>Utilities - Sewer</c:v>
                      </c:pt>
                      <c:pt idx="4">
                        <c:v>Utilities - Trash</c:v>
                      </c:pt>
                      <c:pt idx="5">
                        <c:v>Utilities - Website Hosting</c:v>
                      </c:pt>
                      <c:pt idx="6">
                        <c:v>Utilities - Internet Access</c:v>
                      </c:pt>
                      <c:pt idx="7">
                        <c:v>Insurance</c:v>
                      </c:pt>
                      <c:pt idx="8">
                        <c:v>Utilities - Gas</c:v>
                      </c:pt>
                      <c:pt idx="9">
                        <c:v>Utilities - Telephone</c:v>
                      </c:pt>
                      <c:pt idx="10">
                        <c:v>Legal &amp; Professional Services [incl Marketing]</c:v>
                      </c:pt>
                      <c:pt idx="11">
                        <c:v>Cleaning &amp; Maintenance</c:v>
                      </c:pt>
                      <c:pt idx="12">
                        <c:v>Repairs</c:v>
                      </c:pt>
                      <c:pt idx="13">
                        <c:v>Utilities - Electric</c:v>
                      </c:pt>
                      <c:pt idx="14">
                        <c:v>Other/Misc</c:v>
                      </c:pt>
                      <c:pt idx="15">
                        <c:v>Financing Activities - Interest Expense</c:v>
                      </c:pt>
                      <c:pt idx="16">
                        <c:v>Transportation</c:v>
                      </c:pt>
                      <c:pt idx="17">
                        <c:v>Stipend/Payroll</c:v>
                      </c:pt>
                      <c:pt idx="18">
                        <c:v>Supplies - [Materials /Food/snacks/etc.]</c:v>
                      </c:pt>
                      <c:pt idx="19">
                        <c:v>Rent</c:v>
                      </c:pt>
                    </c:strCache>
                  </c:strRef>
                </c:cat>
                <c:val>
                  <c:numRef>
                    <c:extLst>
                      <c:ext uri="{02D57815-91ED-43cb-92C2-25804820EDAC}">
                        <c15:formulaRef>
                          <c15:sqref>'Operating Budget 2021-Draft'!$D$13:$D$32</c15:sqref>
                        </c15:formulaRef>
                      </c:ext>
                    </c:extLst>
                    <c:numCache>
                      <c:formatCode>_("$"* #,##0_);_("$"* \(#,##0\);_("$"* "-"??_);_(@_)</c:formatCode>
                      <c:ptCount val="20"/>
                      <c:pt idx="0">
                        <c:v>0</c:v>
                      </c:pt>
                      <c:pt idx="1">
                        <c:v>20</c:v>
                      </c:pt>
                      <c:pt idx="2">
                        <c:v>20</c:v>
                      </c:pt>
                      <c:pt idx="3">
                        <c:v>20</c:v>
                      </c:pt>
                      <c:pt idx="4">
                        <c:v>20</c:v>
                      </c:pt>
                      <c:pt idx="5">
                        <c:v>20</c:v>
                      </c:pt>
                      <c:pt idx="6">
                        <c:v>20</c:v>
                      </c:pt>
                      <c:pt idx="7">
                        <c:v>50</c:v>
                      </c:pt>
                      <c:pt idx="8">
                        <c:v>75</c:v>
                      </c:pt>
                      <c:pt idx="9">
                        <c:v>75</c:v>
                      </c:pt>
                      <c:pt idx="10">
                        <c:v>100</c:v>
                      </c:pt>
                      <c:pt idx="11">
                        <c:v>100</c:v>
                      </c:pt>
                      <c:pt idx="12">
                        <c:v>100</c:v>
                      </c:pt>
                      <c:pt idx="13">
                        <c:v>100</c:v>
                      </c:pt>
                      <c:pt idx="14">
                        <c:v>100</c:v>
                      </c:pt>
                      <c:pt idx="15">
                        <c:v>166.66666666666669</c:v>
                      </c:pt>
                      <c:pt idx="16">
                        <c:v>300</c:v>
                      </c:pt>
                      <c:pt idx="17">
                        <c:v>400</c:v>
                      </c:pt>
                      <c:pt idx="18">
                        <c:v>500</c:v>
                      </c:pt>
                      <c:pt idx="19">
                        <c:v>1000</c:v>
                      </c:pt>
                    </c:numCache>
                  </c:numRef>
                </c:val>
                <c:extLst>
                  <c:ext xmlns:c16="http://schemas.microsoft.com/office/drawing/2014/chart" uri="{C3380CC4-5D6E-409C-BE32-E72D297353CC}">
                    <c16:uniqueId val="{00000001-D0C2-40BC-8920-A2C684254970}"/>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'Operating Budget 2021-Draft'!$E$12</c15:sqref>
                        </c15:formulaRef>
                      </c:ext>
                    </c:extLst>
                    <c:strCache>
                      <c:ptCount val="1"/>
                      <c:pt idx="0">
                        <c:v>Month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'Operating Budget 2021-Draft'!$B$13:$B$32</c15:sqref>
                        </c15:formulaRef>
                      </c:ext>
                    </c:extLst>
                    <c:strCache>
                      <c:ptCount val="20"/>
                      <c:pt idx="0">
                        <c:v>Utilities - Water</c:v>
                      </c:pt>
                      <c:pt idx="1">
                        <c:v>Licenses &amp; Permits</c:v>
                      </c:pt>
                      <c:pt idx="2">
                        <c:v>Labor/Administration</c:v>
                      </c:pt>
                      <c:pt idx="3">
                        <c:v>Utilities - Sewer</c:v>
                      </c:pt>
                      <c:pt idx="4">
                        <c:v>Utilities - Trash</c:v>
                      </c:pt>
                      <c:pt idx="5">
                        <c:v>Utilities - Website Hosting</c:v>
                      </c:pt>
                      <c:pt idx="6">
                        <c:v>Utilities - Internet Access</c:v>
                      </c:pt>
                      <c:pt idx="7">
                        <c:v>Insurance</c:v>
                      </c:pt>
                      <c:pt idx="8">
                        <c:v>Utilities - Gas</c:v>
                      </c:pt>
                      <c:pt idx="9">
                        <c:v>Utilities - Telephone</c:v>
                      </c:pt>
                      <c:pt idx="10">
                        <c:v>Legal &amp; Professional Services [incl Marketing]</c:v>
                      </c:pt>
                      <c:pt idx="11">
                        <c:v>Cleaning &amp; Maintenance</c:v>
                      </c:pt>
                      <c:pt idx="12">
                        <c:v>Repairs</c:v>
                      </c:pt>
                      <c:pt idx="13">
                        <c:v>Utilities - Electric</c:v>
                      </c:pt>
                      <c:pt idx="14">
                        <c:v>Other/Misc</c:v>
                      </c:pt>
                      <c:pt idx="15">
                        <c:v>Financing Activities - Interest Expense</c:v>
                      </c:pt>
                      <c:pt idx="16">
                        <c:v>Transportation</c:v>
                      </c:pt>
                      <c:pt idx="17">
                        <c:v>Stipend/Payroll</c:v>
                      </c:pt>
                      <c:pt idx="18">
                        <c:v>Supplies - [Materials /Food/snacks/etc.]</c:v>
                      </c:pt>
                      <c:pt idx="19">
                        <c:v>Rent</c:v>
                      </c:pt>
                    </c:strCache>
                  </c:strRef>
                </c:cat>
                <c:val>
                  <c:numRef>
                    <c:extLst xmlns:c15="http://schemas.microsoft.com/office/drawing/2012/chart">
                      <c:ext xmlns:c15="http://schemas.microsoft.com/office/drawing/2012/chart" uri="{02D57815-91ED-43cb-92C2-25804820EDAC}">
                        <c15:formulaRef>
                          <c15:sqref>'Operating Budget 2021-Draft'!$E$13:$E$32</c15:sqref>
                        </c15:formulaRef>
                      </c:ext>
                    </c:extLst>
                    <c:numCache>
                      <c:formatCode>_("$"* #,##0_);_("$"* \(#,##0\);_("$"* "-"??_);_(@_)</c:formatCode>
                      <c:ptCount val="20"/>
                      <c:pt idx="0">
                        <c:v>0</c:v>
                      </c:pt>
                      <c:pt idx="1">
                        <c:v>20</c:v>
                      </c:pt>
                      <c:pt idx="2">
                        <c:v>20</c:v>
                      </c:pt>
                      <c:pt idx="3">
                        <c:v>20</c:v>
                      </c:pt>
                      <c:pt idx="4">
                        <c:v>20</c:v>
                      </c:pt>
                      <c:pt idx="5">
                        <c:v>20</c:v>
                      </c:pt>
                      <c:pt idx="6">
                        <c:v>20</c:v>
                      </c:pt>
                      <c:pt idx="7">
                        <c:v>50</c:v>
                      </c:pt>
                      <c:pt idx="8">
                        <c:v>75</c:v>
                      </c:pt>
                      <c:pt idx="9">
                        <c:v>75</c:v>
                      </c:pt>
                      <c:pt idx="10">
                        <c:v>100</c:v>
                      </c:pt>
                      <c:pt idx="11">
                        <c:v>100</c:v>
                      </c:pt>
                      <c:pt idx="12">
                        <c:v>100</c:v>
                      </c:pt>
                      <c:pt idx="13">
                        <c:v>100</c:v>
                      </c:pt>
                      <c:pt idx="14">
                        <c:v>100</c:v>
                      </c:pt>
                      <c:pt idx="15">
                        <c:v>166.66666666666669</c:v>
                      </c:pt>
                      <c:pt idx="16">
                        <c:v>300</c:v>
                      </c:pt>
                      <c:pt idx="17">
                        <c:v>400</c:v>
                      </c:pt>
                      <c:pt idx="18">
                        <c:v>500</c:v>
                      </c:pt>
                      <c:pt idx="19">
                        <c:v>1000</c:v>
                      </c:pt>
                    </c:numCache>
                  </c:numRef>
                </c:val>
                <c:extLst xmlns:c15="http://schemas.microsoft.com/office/drawing/2012/chart">
                  <c:ext xmlns:c16="http://schemas.microsoft.com/office/drawing/2014/chart" uri="{C3380CC4-5D6E-409C-BE32-E72D297353CC}">
                    <c16:uniqueId val="{00000002-D0C2-40BC-8920-A2C684254970}"/>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'Operating Budget 2021-Draft'!$F$12</c15:sqref>
                        </c15:formulaRef>
                      </c:ext>
                    </c:extLst>
                    <c:strCache>
                      <c:ptCount val="1"/>
                      <c:pt idx="0">
                        <c:v>Month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'Operating Budget 2021-Draft'!$B$13:$B$32</c15:sqref>
                        </c15:formulaRef>
                      </c:ext>
                    </c:extLst>
                    <c:strCache>
                      <c:ptCount val="20"/>
                      <c:pt idx="0">
                        <c:v>Utilities - Water</c:v>
                      </c:pt>
                      <c:pt idx="1">
                        <c:v>Licenses &amp; Permits</c:v>
                      </c:pt>
                      <c:pt idx="2">
                        <c:v>Labor/Administration</c:v>
                      </c:pt>
                      <c:pt idx="3">
                        <c:v>Utilities - Sewer</c:v>
                      </c:pt>
                      <c:pt idx="4">
                        <c:v>Utilities - Trash</c:v>
                      </c:pt>
                      <c:pt idx="5">
                        <c:v>Utilities - Website Hosting</c:v>
                      </c:pt>
                      <c:pt idx="6">
                        <c:v>Utilities - Internet Access</c:v>
                      </c:pt>
                      <c:pt idx="7">
                        <c:v>Insurance</c:v>
                      </c:pt>
                      <c:pt idx="8">
                        <c:v>Utilities - Gas</c:v>
                      </c:pt>
                      <c:pt idx="9">
                        <c:v>Utilities - Telephone</c:v>
                      </c:pt>
                      <c:pt idx="10">
                        <c:v>Legal &amp; Professional Services [incl Marketing]</c:v>
                      </c:pt>
                      <c:pt idx="11">
                        <c:v>Cleaning &amp; Maintenance</c:v>
                      </c:pt>
                      <c:pt idx="12">
                        <c:v>Repairs</c:v>
                      </c:pt>
                      <c:pt idx="13">
                        <c:v>Utilities - Electric</c:v>
                      </c:pt>
                      <c:pt idx="14">
                        <c:v>Other/Misc</c:v>
                      </c:pt>
                      <c:pt idx="15">
                        <c:v>Financing Activities - Interest Expense</c:v>
                      </c:pt>
                      <c:pt idx="16">
                        <c:v>Transportation</c:v>
                      </c:pt>
                      <c:pt idx="17">
                        <c:v>Stipend/Payroll</c:v>
                      </c:pt>
                      <c:pt idx="18">
                        <c:v>Supplies - [Materials /Food/snacks/etc.]</c:v>
                      </c:pt>
                      <c:pt idx="19">
                        <c:v>Rent</c:v>
                      </c:pt>
                    </c:strCache>
                  </c:strRef>
                </c:cat>
                <c:val>
                  <c:numRef>
                    <c:extLst xmlns:c15="http://schemas.microsoft.com/office/drawing/2012/chart">
                      <c:ext xmlns:c15="http://schemas.microsoft.com/office/drawing/2012/chart" uri="{02D57815-91ED-43cb-92C2-25804820EDAC}">
                        <c15:formulaRef>
                          <c15:sqref>'Operating Budget 2021-Draft'!$F$13:$F$32</c15:sqref>
                        </c15:formulaRef>
                      </c:ext>
                    </c:extLst>
                    <c:numCache>
                      <c:formatCode>_("$"* #,##0_);_("$"* \(#,##0\);_("$"* "-"??_);_(@_)</c:formatCode>
                      <c:ptCount val="20"/>
                      <c:pt idx="0">
                        <c:v>0</c:v>
                      </c:pt>
                      <c:pt idx="1">
                        <c:v>20</c:v>
                      </c:pt>
                      <c:pt idx="2">
                        <c:v>20</c:v>
                      </c:pt>
                      <c:pt idx="3">
                        <c:v>20</c:v>
                      </c:pt>
                      <c:pt idx="4">
                        <c:v>20</c:v>
                      </c:pt>
                      <c:pt idx="5">
                        <c:v>20</c:v>
                      </c:pt>
                      <c:pt idx="6">
                        <c:v>20</c:v>
                      </c:pt>
                      <c:pt idx="7">
                        <c:v>50</c:v>
                      </c:pt>
                      <c:pt idx="8">
                        <c:v>75</c:v>
                      </c:pt>
                      <c:pt idx="9">
                        <c:v>75</c:v>
                      </c:pt>
                      <c:pt idx="10">
                        <c:v>100</c:v>
                      </c:pt>
                      <c:pt idx="11">
                        <c:v>100</c:v>
                      </c:pt>
                      <c:pt idx="12">
                        <c:v>100</c:v>
                      </c:pt>
                      <c:pt idx="13">
                        <c:v>100</c:v>
                      </c:pt>
                      <c:pt idx="14">
                        <c:v>100</c:v>
                      </c:pt>
                      <c:pt idx="15">
                        <c:v>166.66666666666669</c:v>
                      </c:pt>
                      <c:pt idx="16">
                        <c:v>300</c:v>
                      </c:pt>
                      <c:pt idx="17">
                        <c:v>400</c:v>
                      </c:pt>
                      <c:pt idx="18">
                        <c:v>500</c:v>
                      </c:pt>
                      <c:pt idx="19">
                        <c:v>1000</c:v>
                      </c:pt>
                    </c:numCache>
                  </c:numRef>
                </c:val>
                <c:extLst xmlns:c15="http://schemas.microsoft.com/office/drawing/2012/chart">
                  <c:ext xmlns:c16="http://schemas.microsoft.com/office/drawing/2014/chart" uri="{C3380CC4-5D6E-409C-BE32-E72D297353CC}">
                    <c16:uniqueId val="{00000003-D0C2-40BC-8920-A2C684254970}"/>
                  </c:ext>
                </c:extLst>
              </c15:ser>
            </c15:filteredBarSeries>
            <c15:filteredBarSeries>
              <c15:ser>
                <c:idx val="4"/>
                <c:order val="4"/>
                <c:tx>
                  <c:strRef>
                    <c:extLst xmlns:c15="http://schemas.microsoft.com/office/drawing/2012/chart">
                      <c:ext xmlns:c15="http://schemas.microsoft.com/office/drawing/2012/chart" uri="{02D57815-91ED-43cb-92C2-25804820EDAC}">
                        <c15:formulaRef>
                          <c15:sqref>'Operating Budget 2021-Draft'!$G$12</c15:sqref>
                        </c15:formulaRef>
                      </c:ext>
                    </c:extLst>
                    <c:strCache>
                      <c:ptCount val="1"/>
                      <c:pt idx="0">
                        <c:v>Month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'Operating Budget 2021-Draft'!$B$13:$B$32</c15:sqref>
                        </c15:formulaRef>
                      </c:ext>
                    </c:extLst>
                    <c:strCache>
                      <c:ptCount val="20"/>
                      <c:pt idx="0">
                        <c:v>Utilities - Water</c:v>
                      </c:pt>
                      <c:pt idx="1">
                        <c:v>Licenses &amp; Permits</c:v>
                      </c:pt>
                      <c:pt idx="2">
                        <c:v>Labor/Administration</c:v>
                      </c:pt>
                      <c:pt idx="3">
                        <c:v>Utilities - Sewer</c:v>
                      </c:pt>
                      <c:pt idx="4">
                        <c:v>Utilities - Trash</c:v>
                      </c:pt>
                      <c:pt idx="5">
                        <c:v>Utilities - Website Hosting</c:v>
                      </c:pt>
                      <c:pt idx="6">
                        <c:v>Utilities - Internet Access</c:v>
                      </c:pt>
                      <c:pt idx="7">
                        <c:v>Insurance</c:v>
                      </c:pt>
                      <c:pt idx="8">
                        <c:v>Utilities - Gas</c:v>
                      </c:pt>
                      <c:pt idx="9">
                        <c:v>Utilities - Telephone</c:v>
                      </c:pt>
                      <c:pt idx="10">
                        <c:v>Legal &amp; Professional Services [incl Marketing]</c:v>
                      </c:pt>
                      <c:pt idx="11">
                        <c:v>Cleaning &amp; Maintenance</c:v>
                      </c:pt>
                      <c:pt idx="12">
                        <c:v>Repairs</c:v>
                      </c:pt>
                      <c:pt idx="13">
                        <c:v>Utilities - Electric</c:v>
                      </c:pt>
                      <c:pt idx="14">
                        <c:v>Other/Misc</c:v>
                      </c:pt>
                      <c:pt idx="15">
                        <c:v>Financing Activities - Interest Expense</c:v>
                      </c:pt>
                      <c:pt idx="16">
                        <c:v>Transportation</c:v>
                      </c:pt>
                      <c:pt idx="17">
                        <c:v>Stipend/Payroll</c:v>
                      </c:pt>
                      <c:pt idx="18">
                        <c:v>Supplies - [Materials /Food/snacks/etc.]</c:v>
                      </c:pt>
                      <c:pt idx="19">
                        <c:v>Rent</c:v>
                      </c:pt>
                    </c:strCache>
                  </c:strRef>
                </c:cat>
                <c:val>
                  <c:numRef>
                    <c:extLst xmlns:c15="http://schemas.microsoft.com/office/drawing/2012/chart">
                      <c:ext xmlns:c15="http://schemas.microsoft.com/office/drawing/2012/chart" uri="{02D57815-91ED-43cb-92C2-25804820EDAC}">
                        <c15:formulaRef>
                          <c15:sqref>'Operating Budget 2021-Draft'!$G$13:$G$32</c15:sqref>
                        </c15:formulaRef>
                      </c:ext>
                    </c:extLst>
                    <c:numCache>
                      <c:formatCode>_("$"* #,##0_);_("$"* \(#,##0\);_("$"* "-"??_);_(@_)</c:formatCode>
                      <c:ptCount val="20"/>
                      <c:pt idx="0">
                        <c:v>0</c:v>
                      </c:pt>
                      <c:pt idx="1">
                        <c:v>20</c:v>
                      </c:pt>
                      <c:pt idx="2">
                        <c:v>20</c:v>
                      </c:pt>
                      <c:pt idx="3">
                        <c:v>20</c:v>
                      </c:pt>
                      <c:pt idx="4">
                        <c:v>20</c:v>
                      </c:pt>
                      <c:pt idx="5">
                        <c:v>20</c:v>
                      </c:pt>
                      <c:pt idx="6">
                        <c:v>20</c:v>
                      </c:pt>
                      <c:pt idx="7">
                        <c:v>50</c:v>
                      </c:pt>
                      <c:pt idx="8">
                        <c:v>75</c:v>
                      </c:pt>
                      <c:pt idx="9">
                        <c:v>75</c:v>
                      </c:pt>
                      <c:pt idx="10">
                        <c:v>100</c:v>
                      </c:pt>
                      <c:pt idx="11">
                        <c:v>100</c:v>
                      </c:pt>
                      <c:pt idx="12">
                        <c:v>100</c:v>
                      </c:pt>
                      <c:pt idx="13">
                        <c:v>100</c:v>
                      </c:pt>
                      <c:pt idx="14">
                        <c:v>100</c:v>
                      </c:pt>
                      <c:pt idx="15">
                        <c:v>166.66666666666669</c:v>
                      </c:pt>
                      <c:pt idx="16">
                        <c:v>300</c:v>
                      </c:pt>
                      <c:pt idx="17">
                        <c:v>400</c:v>
                      </c:pt>
                      <c:pt idx="18">
                        <c:v>500</c:v>
                      </c:pt>
                      <c:pt idx="19">
                        <c:v>1000</c:v>
                      </c:pt>
                    </c:numCache>
                  </c:numRef>
                </c:val>
                <c:extLst xmlns:c15="http://schemas.microsoft.com/office/drawing/2012/chart">
                  <c:ext xmlns:c16="http://schemas.microsoft.com/office/drawing/2014/chart" uri="{C3380CC4-5D6E-409C-BE32-E72D297353CC}">
                    <c16:uniqueId val="{00000004-D0C2-40BC-8920-A2C684254970}"/>
                  </c:ext>
                </c:extLst>
              </c15:ser>
            </c15:filteredBarSeries>
            <c15:filteredBarSeries>
              <c15:ser>
                <c:idx val="5"/>
                <c:order val="5"/>
                <c:tx>
                  <c:strRef>
                    <c:extLst xmlns:c15="http://schemas.microsoft.com/office/drawing/2012/chart">
                      <c:ext xmlns:c15="http://schemas.microsoft.com/office/drawing/2012/chart" uri="{02D57815-91ED-43cb-92C2-25804820EDAC}">
                        <c15:formulaRef>
                          <c15:sqref>'Operating Budget 2021-Draft'!$H$12</c15:sqref>
                        </c15:formulaRef>
                      </c:ext>
                    </c:extLst>
                    <c:strCache>
                      <c:ptCount val="1"/>
                      <c:pt idx="0">
                        <c:v>Month 6</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'Operating Budget 2021-Draft'!$B$13:$B$32</c15:sqref>
                        </c15:formulaRef>
                      </c:ext>
                    </c:extLst>
                    <c:strCache>
                      <c:ptCount val="20"/>
                      <c:pt idx="0">
                        <c:v>Utilities - Water</c:v>
                      </c:pt>
                      <c:pt idx="1">
                        <c:v>Licenses &amp; Permits</c:v>
                      </c:pt>
                      <c:pt idx="2">
                        <c:v>Labor/Administration</c:v>
                      </c:pt>
                      <c:pt idx="3">
                        <c:v>Utilities - Sewer</c:v>
                      </c:pt>
                      <c:pt idx="4">
                        <c:v>Utilities - Trash</c:v>
                      </c:pt>
                      <c:pt idx="5">
                        <c:v>Utilities - Website Hosting</c:v>
                      </c:pt>
                      <c:pt idx="6">
                        <c:v>Utilities - Internet Access</c:v>
                      </c:pt>
                      <c:pt idx="7">
                        <c:v>Insurance</c:v>
                      </c:pt>
                      <c:pt idx="8">
                        <c:v>Utilities - Gas</c:v>
                      </c:pt>
                      <c:pt idx="9">
                        <c:v>Utilities - Telephone</c:v>
                      </c:pt>
                      <c:pt idx="10">
                        <c:v>Legal &amp; Professional Services [incl Marketing]</c:v>
                      </c:pt>
                      <c:pt idx="11">
                        <c:v>Cleaning &amp; Maintenance</c:v>
                      </c:pt>
                      <c:pt idx="12">
                        <c:v>Repairs</c:v>
                      </c:pt>
                      <c:pt idx="13">
                        <c:v>Utilities - Electric</c:v>
                      </c:pt>
                      <c:pt idx="14">
                        <c:v>Other/Misc</c:v>
                      </c:pt>
                      <c:pt idx="15">
                        <c:v>Financing Activities - Interest Expense</c:v>
                      </c:pt>
                      <c:pt idx="16">
                        <c:v>Transportation</c:v>
                      </c:pt>
                      <c:pt idx="17">
                        <c:v>Stipend/Payroll</c:v>
                      </c:pt>
                      <c:pt idx="18">
                        <c:v>Supplies - [Materials /Food/snacks/etc.]</c:v>
                      </c:pt>
                      <c:pt idx="19">
                        <c:v>Rent</c:v>
                      </c:pt>
                    </c:strCache>
                  </c:strRef>
                </c:cat>
                <c:val>
                  <c:numRef>
                    <c:extLst xmlns:c15="http://schemas.microsoft.com/office/drawing/2012/chart">
                      <c:ext xmlns:c15="http://schemas.microsoft.com/office/drawing/2012/chart" uri="{02D57815-91ED-43cb-92C2-25804820EDAC}">
                        <c15:formulaRef>
                          <c15:sqref>'Operating Budget 2021-Draft'!$H$13:$H$32</c15:sqref>
                        </c15:formulaRef>
                      </c:ext>
                    </c:extLst>
                    <c:numCache>
                      <c:formatCode>_("$"* #,##0_);_("$"* \(#,##0\);_("$"* "-"??_);_(@_)</c:formatCode>
                      <c:ptCount val="20"/>
                      <c:pt idx="0">
                        <c:v>0</c:v>
                      </c:pt>
                      <c:pt idx="1">
                        <c:v>20</c:v>
                      </c:pt>
                      <c:pt idx="2">
                        <c:v>20</c:v>
                      </c:pt>
                      <c:pt idx="3">
                        <c:v>20</c:v>
                      </c:pt>
                      <c:pt idx="4">
                        <c:v>20</c:v>
                      </c:pt>
                      <c:pt idx="5">
                        <c:v>20</c:v>
                      </c:pt>
                      <c:pt idx="6">
                        <c:v>20</c:v>
                      </c:pt>
                      <c:pt idx="7">
                        <c:v>50</c:v>
                      </c:pt>
                      <c:pt idx="8">
                        <c:v>75</c:v>
                      </c:pt>
                      <c:pt idx="9">
                        <c:v>75</c:v>
                      </c:pt>
                      <c:pt idx="10">
                        <c:v>100</c:v>
                      </c:pt>
                      <c:pt idx="11">
                        <c:v>100</c:v>
                      </c:pt>
                      <c:pt idx="12">
                        <c:v>100</c:v>
                      </c:pt>
                      <c:pt idx="13">
                        <c:v>100</c:v>
                      </c:pt>
                      <c:pt idx="14">
                        <c:v>100</c:v>
                      </c:pt>
                      <c:pt idx="15">
                        <c:v>166.66666666666669</c:v>
                      </c:pt>
                      <c:pt idx="16">
                        <c:v>300</c:v>
                      </c:pt>
                      <c:pt idx="17">
                        <c:v>400</c:v>
                      </c:pt>
                      <c:pt idx="18">
                        <c:v>500</c:v>
                      </c:pt>
                      <c:pt idx="19">
                        <c:v>1000</c:v>
                      </c:pt>
                    </c:numCache>
                  </c:numRef>
                </c:val>
                <c:extLst xmlns:c15="http://schemas.microsoft.com/office/drawing/2012/chart">
                  <c:ext xmlns:c16="http://schemas.microsoft.com/office/drawing/2014/chart" uri="{C3380CC4-5D6E-409C-BE32-E72D297353CC}">
                    <c16:uniqueId val="{00000005-D0C2-40BC-8920-A2C684254970}"/>
                  </c:ext>
                </c:extLst>
              </c15:ser>
            </c15:filteredBarSeries>
            <c15:filteredBarSeries>
              <c15:ser>
                <c:idx val="6"/>
                <c:order val="6"/>
                <c:tx>
                  <c:strRef>
                    <c:extLst xmlns:c15="http://schemas.microsoft.com/office/drawing/2012/chart">
                      <c:ext xmlns:c15="http://schemas.microsoft.com/office/drawing/2012/chart" uri="{02D57815-91ED-43cb-92C2-25804820EDAC}">
                        <c15:formulaRef>
                          <c15:sqref>'Operating Budget 2021-Draft'!$I$12</c15:sqref>
                        </c15:formulaRef>
                      </c:ext>
                    </c:extLst>
                    <c:strCache>
                      <c:ptCount val="1"/>
                      <c:pt idx="0">
                        <c:v>Month 7</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'Operating Budget 2021-Draft'!$B$13:$B$32</c15:sqref>
                        </c15:formulaRef>
                      </c:ext>
                    </c:extLst>
                    <c:strCache>
                      <c:ptCount val="20"/>
                      <c:pt idx="0">
                        <c:v>Utilities - Water</c:v>
                      </c:pt>
                      <c:pt idx="1">
                        <c:v>Licenses &amp; Permits</c:v>
                      </c:pt>
                      <c:pt idx="2">
                        <c:v>Labor/Administration</c:v>
                      </c:pt>
                      <c:pt idx="3">
                        <c:v>Utilities - Sewer</c:v>
                      </c:pt>
                      <c:pt idx="4">
                        <c:v>Utilities - Trash</c:v>
                      </c:pt>
                      <c:pt idx="5">
                        <c:v>Utilities - Website Hosting</c:v>
                      </c:pt>
                      <c:pt idx="6">
                        <c:v>Utilities - Internet Access</c:v>
                      </c:pt>
                      <c:pt idx="7">
                        <c:v>Insurance</c:v>
                      </c:pt>
                      <c:pt idx="8">
                        <c:v>Utilities - Gas</c:v>
                      </c:pt>
                      <c:pt idx="9">
                        <c:v>Utilities - Telephone</c:v>
                      </c:pt>
                      <c:pt idx="10">
                        <c:v>Legal &amp; Professional Services [incl Marketing]</c:v>
                      </c:pt>
                      <c:pt idx="11">
                        <c:v>Cleaning &amp; Maintenance</c:v>
                      </c:pt>
                      <c:pt idx="12">
                        <c:v>Repairs</c:v>
                      </c:pt>
                      <c:pt idx="13">
                        <c:v>Utilities - Electric</c:v>
                      </c:pt>
                      <c:pt idx="14">
                        <c:v>Other/Misc</c:v>
                      </c:pt>
                      <c:pt idx="15">
                        <c:v>Financing Activities - Interest Expense</c:v>
                      </c:pt>
                      <c:pt idx="16">
                        <c:v>Transportation</c:v>
                      </c:pt>
                      <c:pt idx="17">
                        <c:v>Stipend/Payroll</c:v>
                      </c:pt>
                      <c:pt idx="18">
                        <c:v>Supplies - [Materials /Food/snacks/etc.]</c:v>
                      </c:pt>
                      <c:pt idx="19">
                        <c:v>Rent</c:v>
                      </c:pt>
                    </c:strCache>
                  </c:strRef>
                </c:cat>
                <c:val>
                  <c:numRef>
                    <c:extLst xmlns:c15="http://schemas.microsoft.com/office/drawing/2012/chart">
                      <c:ext xmlns:c15="http://schemas.microsoft.com/office/drawing/2012/chart" uri="{02D57815-91ED-43cb-92C2-25804820EDAC}">
                        <c15:formulaRef>
                          <c15:sqref>'Operating Budget 2021-Draft'!$I$13:$I$32</c15:sqref>
                        </c15:formulaRef>
                      </c:ext>
                    </c:extLst>
                    <c:numCache>
                      <c:formatCode>_("$"* #,##0_);_("$"* \(#,##0\);_("$"* "-"??_);_(@_)</c:formatCode>
                      <c:ptCount val="20"/>
                      <c:pt idx="0">
                        <c:v>0</c:v>
                      </c:pt>
                      <c:pt idx="1">
                        <c:v>20</c:v>
                      </c:pt>
                      <c:pt idx="2">
                        <c:v>20</c:v>
                      </c:pt>
                      <c:pt idx="3">
                        <c:v>20</c:v>
                      </c:pt>
                      <c:pt idx="4">
                        <c:v>20</c:v>
                      </c:pt>
                      <c:pt idx="5">
                        <c:v>20</c:v>
                      </c:pt>
                      <c:pt idx="6">
                        <c:v>20</c:v>
                      </c:pt>
                      <c:pt idx="7">
                        <c:v>50</c:v>
                      </c:pt>
                      <c:pt idx="8">
                        <c:v>75</c:v>
                      </c:pt>
                      <c:pt idx="9">
                        <c:v>75</c:v>
                      </c:pt>
                      <c:pt idx="10">
                        <c:v>100</c:v>
                      </c:pt>
                      <c:pt idx="11">
                        <c:v>100</c:v>
                      </c:pt>
                      <c:pt idx="12">
                        <c:v>100</c:v>
                      </c:pt>
                      <c:pt idx="13">
                        <c:v>100</c:v>
                      </c:pt>
                      <c:pt idx="14">
                        <c:v>100</c:v>
                      </c:pt>
                      <c:pt idx="15">
                        <c:v>166.66666666666669</c:v>
                      </c:pt>
                      <c:pt idx="16">
                        <c:v>300</c:v>
                      </c:pt>
                      <c:pt idx="17">
                        <c:v>400</c:v>
                      </c:pt>
                      <c:pt idx="18">
                        <c:v>500</c:v>
                      </c:pt>
                      <c:pt idx="19">
                        <c:v>1000</c:v>
                      </c:pt>
                    </c:numCache>
                  </c:numRef>
                </c:val>
                <c:extLst xmlns:c15="http://schemas.microsoft.com/office/drawing/2012/chart">
                  <c:ext xmlns:c16="http://schemas.microsoft.com/office/drawing/2014/chart" uri="{C3380CC4-5D6E-409C-BE32-E72D297353CC}">
                    <c16:uniqueId val="{00000006-D0C2-40BC-8920-A2C684254970}"/>
                  </c:ext>
                </c:extLst>
              </c15:ser>
            </c15:filteredBarSeries>
            <c15:filteredBarSeries>
              <c15:ser>
                <c:idx val="7"/>
                <c:order val="7"/>
                <c:tx>
                  <c:strRef>
                    <c:extLst xmlns:c15="http://schemas.microsoft.com/office/drawing/2012/chart">
                      <c:ext xmlns:c15="http://schemas.microsoft.com/office/drawing/2012/chart" uri="{02D57815-91ED-43cb-92C2-25804820EDAC}">
                        <c15:formulaRef>
                          <c15:sqref>'Operating Budget 2021-Draft'!$J$12</c15:sqref>
                        </c15:formulaRef>
                      </c:ext>
                    </c:extLst>
                    <c:strCache>
                      <c:ptCount val="1"/>
                      <c:pt idx="0">
                        <c:v>Month 8</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'Operating Budget 2021-Draft'!$B$13:$B$32</c15:sqref>
                        </c15:formulaRef>
                      </c:ext>
                    </c:extLst>
                    <c:strCache>
                      <c:ptCount val="20"/>
                      <c:pt idx="0">
                        <c:v>Utilities - Water</c:v>
                      </c:pt>
                      <c:pt idx="1">
                        <c:v>Licenses &amp; Permits</c:v>
                      </c:pt>
                      <c:pt idx="2">
                        <c:v>Labor/Administration</c:v>
                      </c:pt>
                      <c:pt idx="3">
                        <c:v>Utilities - Sewer</c:v>
                      </c:pt>
                      <c:pt idx="4">
                        <c:v>Utilities - Trash</c:v>
                      </c:pt>
                      <c:pt idx="5">
                        <c:v>Utilities - Website Hosting</c:v>
                      </c:pt>
                      <c:pt idx="6">
                        <c:v>Utilities - Internet Access</c:v>
                      </c:pt>
                      <c:pt idx="7">
                        <c:v>Insurance</c:v>
                      </c:pt>
                      <c:pt idx="8">
                        <c:v>Utilities - Gas</c:v>
                      </c:pt>
                      <c:pt idx="9">
                        <c:v>Utilities - Telephone</c:v>
                      </c:pt>
                      <c:pt idx="10">
                        <c:v>Legal &amp; Professional Services [incl Marketing]</c:v>
                      </c:pt>
                      <c:pt idx="11">
                        <c:v>Cleaning &amp; Maintenance</c:v>
                      </c:pt>
                      <c:pt idx="12">
                        <c:v>Repairs</c:v>
                      </c:pt>
                      <c:pt idx="13">
                        <c:v>Utilities - Electric</c:v>
                      </c:pt>
                      <c:pt idx="14">
                        <c:v>Other/Misc</c:v>
                      </c:pt>
                      <c:pt idx="15">
                        <c:v>Financing Activities - Interest Expense</c:v>
                      </c:pt>
                      <c:pt idx="16">
                        <c:v>Transportation</c:v>
                      </c:pt>
                      <c:pt idx="17">
                        <c:v>Stipend/Payroll</c:v>
                      </c:pt>
                      <c:pt idx="18">
                        <c:v>Supplies - [Materials /Food/snacks/etc.]</c:v>
                      </c:pt>
                      <c:pt idx="19">
                        <c:v>Rent</c:v>
                      </c:pt>
                    </c:strCache>
                  </c:strRef>
                </c:cat>
                <c:val>
                  <c:numRef>
                    <c:extLst xmlns:c15="http://schemas.microsoft.com/office/drawing/2012/chart">
                      <c:ext xmlns:c15="http://schemas.microsoft.com/office/drawing/2012/chart" uri="{02D57815-91ED-43cb-92C2-25804820EDAC}">
                        <c15:formulaRef>
                          <c15:sqref>'Operating Budget 2021-Draft'!$J$13:$J$32</c15:sqref>
                        </c15:formulaRef>
                      </c:ext>
                    </c:extLst>
                    <c:numCache>
                      <c:formatCode>_("$"* #,##0_);_("$"* \(#,##0\);_("$"* "-"??_);_(@_)</c:formatCode>
                      <c:ptCount val="20"/>
                      <c:pt idx="0">
                        <c:v>0</c:v>
                      </c:pt>
                      <c:pt idx="1">
                        <c:v>20</c:v>
                      </c:pt>
                      <c:pt idx="2">
                        <c:v>20</c:v>
                      </c:pt>
                      <c:pt idx="3">
                        <c:v>20</c:v>
                      </c:pt>
                      <c:pt idx="4">
                        <c:v>20</c:v>
                      </c:pt>
                      <c:pt idx="5">
                        <c:v>20</c:v>
                      </c:pt>
                      <c:pt idx="6">
                        <c:v>20</c:v>
                      </c:pt>
                      <c:pt idx="7">
                        <c:v>50</c:v>
                      </c:pt>
                      <c:pt idx="8">
                        <c:v>75</c:v>
                      </c:pt>
                      <c:pt idx="9">
                        <c:v>75</c:v>
                      </c:pt>
                      <c:pt idx="10">
                        <c:v>100</c:v>
                      </c:pt>
                      <c:pt idx="11">
                        <c:v>100</c:v>
                      </c:pt>
                      <c:pt idx="12">
                        <c:v>100</c:v>
                      </c:pt>
                      <c:pt idx="13">
                        <c:v>100</c:v>
                      </c:pt>
                      <c:pt idx="14">
                        <c:v>100</c:v>
                      </c:pt>
                      <c:pt idx="15">
                        <c:v>166.66666666666669</c:v>
                      </c:pt>
                      <c:pt idx="16">
                        <c:v>300</c:v>
                      </c:pt>
                      <c:pt idx="17">
                        <c:v>400</c:v>
                      </c:pt>
                      <c:pt idx="18">
                        <c:v>500</c:v>
                      </c:pt>
                      <c:pt idx="19">
                        <c:v>1000</c:v>
                      </c:pt>
                    </c:numCache>
                  </c:numRef>
                </c:val>
                <c:extLst xmlns:c15="http://schemas.microsoft.com/office/drawing/2012/chart">
                  <c:ext xmlns:c16="http://schemas.microsoft.com/office/drawing/2014/chart" uri="{C3380CC4-5D6E-409C-BE32-E72D297353CC}">
                    <c16:uniqueId val="{00000007-D0C2-40BC-8920-A2C684254970}"/>
                  </c:ext>
                </c:extLst>
              </c15:ser>
            </c15:filteredBarSeries>
            <c15:filteredBarSeries>
              <c15:ser>
                <c:idx val="8"/>
                <c:order val="8"/>
                <c:tx>
                  <c:strRef>
                    <c:extLst xmlns:c15="http://schemas.microsoft.com/office/drawing/2012/chart">
                      <c:ext xmlns:c15="http://schemas.microsoft.com/office/drawing/2012/chart" uri="{02D57815-91ED-43cb-92C2-25804820EDAC}">
                        <c15:formulaRef>
                          <c15:sqref>'Operating Budget 2021-Draft'!$K$12</c15:sqref>
                        </c15:formulaRef>
                      </c:ext>
                    </c:extLst>
                    <c:strCache>
                      <c:ptCount val="1"/>
                      <c:pt idx="0">
                        <c:v>Month 9</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'Operating Budget 2021-Draft'!$B$13:$B$32</c15:sqref>
                        </c15:formulaRef>
                      </c:ext>
                    </c:extLst>
                    <c:strCache>
                      <c:ptCount val="20"/>
                      <c:pt idx="0">
                        <c:v>Utilities - Water</c:v>
                      </c:pt>
                      <c:pt idx="1">
                        <c:v>Licenses &amp; Permits</c:v>
                      </c:pt>
                      <c:pt idx="2">
                        <c:v>Labor/Administration</c:v>
                      </c:pt>
                      <c:pt idx="3">
                        <c:v>Utilities - Sewer</c:v>
                      </c:pt>
                      <c:pt idx="4">
                        <c:v>Utilities - Trash</c:v>
                      </c:pt>
                      <c:pt idx="5">
                        <c:v>Utilities - Website Hosting</c:v>
                      </c:pt>
                      <c:pt idx="6">
                        <c:v>Utilities - Internet Access</c:v>
                      </c:pt>
                      <c:pt idx="7">
                        <c:v>Insurance</c:v>
                      </c:pt>
                      <c:pt idx="8">
                        <c:v>Utilities - Gas</c:v>
                      </c:pt>
                      <c:pt idx="9">
                        <c:v>Utilities - Telephone</c:v>
                      </c:pt>
                      <c:pt idx="10">
                        <c:v>Legal &amp; Professional Services [incl Marketing]</c:v>
                      </c:pt>
                      <c:pt idx="11">
                        <c:v>Cleaning &amp; Maintenance</c:v>
                      </c:pt>
                      <c:pt idx="12">
                        <c:v>Repairs</c:v>
                      </c:pt>
                      <c:pt idx="13">
                        <c:v>Utilities - Electric</c:v>
                      </c:pt>
                      <c:pt idx="14">
                        <c:v>Other/Misc</c:v>
                      </c:pt>
                      <c:pt idx="15">
                        <c:v>Financing Activities - Interest Expense</c:v>
                      </c:pt>
                      <c:pt idx="16">
                        <c:v>Transportation</c:v>
                      </c:pt>
                      <c:pt idx="17">
                        <c:v>Stipend/Payroll</c:v>
                      </c:pt>
                      <c:pt idx="18">
                        <c:v>Supplies - [Materials /Food/snacks/etc.]</c:v>
                      </c:pt>
                      <c:pt idx="19">
                        <c:v>Rent</c:v>
                      </c:pt>
                    </c:strCache>
                  </c:strRef>
                </c:cat>
                <c:val>
                  <c:numRef>
                    <c:extLst xmlns:c15="http://schemas.microsoft.com/office/drawing/2012/chart">
                      <c:ext xmlns:c15="http://schemas.microsoft.com/office/drawing/2012/chart" uri="{02D57815-91ED-43cb-92C2-25804820EDAC}">
                        <c15:formulaRef>
                          <c15:sqref>'Operating Budget 2021-Draft'!$K$13:$K$32</c15:sqref>
                        </c15:formulaRef>
                      </c:ext>
                    </c:extLst>
                    <c:numCache>
                      <c:formatCode>_("$"* #,##0_);_("$"* \(#,##0\);_("$"* "-"??_);_(@_)</c:formatCode>
                      <c:ptCount val="20"/>
                      <c:pt idx="0">
                        <c:v>0</c:v>
                      </c:pt>
                      <c:pt idx="1">
                        <c:v>20</c:v>
                      </c:pt>
                      <c:pt idx="2">
                        <c:v>20</c:v>
                      </c:pt>
                      <c:pt idx="3">
                        <c:v>20</c:v>
                      </c:pt>
                      <c:pt idx="4">
                        <c:v>20</c:v>
                      </c:pt>
                      <c:pt idx="5">
                        <c:v>20</c:v>
                      </c:pt>
                      <c:pt idx="6">
                        <c:v>20</c:v>
                      </c:pt>
                      <c:pt idx="7">
                        <c:v>50</c:v>
                      </c:pt>
                      <c:pt idx="8">
                        <c:v>75</c:v>
                      </c:pt>
                      <c:pt idx="9">
                        <c:v>75</c:v>
                      </c:pt>
                      <c:pt idx="10">
                        <c:v>100</c:v>
                      </c:pt>
                      <c:pt idx="11">
                        <c:v>100</c:v>
                      </c:pt>
                      <c:pt idx="12">
                        <c:v>100</c:v>
                      </c:pt>
                      <c:pt idx="13">
                        <c:v>100</c:v>
                      </c:pt>
                      <c:pt idx="14">
                        <c:v>100</c:v>
                      </c:pt>
                      <c:pt idx="15">
                        <c:v>166.66666666666669</c:v>
                      </c:pt>
                      <c:pt idx="16">
                        <c:v>300</c:v>
                      </c:pt>
                      <c:pt idx="17">
                        <c:v>400</c:v>
                      </c:pt>
                      <c:pt idx="18">
                        <c:v>500</c:v>
                      </c:pt>
                      <c:pt idx="19">
                        <c:v>1000</c:v>
                      </c:pt>
                    </c:numCache>
                  </c:numRef>
                </c:val>
                <c:extLst xmlns:c15="http://schemas.microsoft.com/office/drawing/2012/chart">
                  <c:ext xmlns:c16="http://schemas.microsoft.com/office/drawing/2014/chart" uri="{C3380CC4-5D6E-409C-BE32-E72D297353CC}">
                    <c16:uniqueId val="{00000008-D0C2-40BC-8920-A2C684254970}"/>
                  </c:ext>
                </c:extLst>
              </c15:ser>
            </c15:filteredBarSeries>
            <c15:filteredBarSeries>
              <c15:ser>
                <c:idx val="9"/>
                <c:order val="9"/>
                <c:tx>
                  <c:strRef>
                    <c:extLst xmlns:c15="http://schemas.microsoft.com/office/drawing/2012/chart">
                      <c:ext xmlns:c15="http://schemas.microsoft.com/office/drawing/2012/chart" uri="{02D57815-91ED-43cb-92C2-25804820EDAC}">
                        <c15:formulaRef>
                          <c15:sqref>'Operating Budget 2021-Draft'!$L$12</c15:sqref>
                        </c15:formulaRef>
                      </c:ext>
                    </c:extLst>
                    <c:strCache>
                      <c:ptCount val="1"/>
                      <c:pt idx="0">
                        <c:v>Month 10</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'Operating Budget 2021-Draft'!$B$13:$B$32</c15:sqref>
                        </c15:formulaRef>
                      </c:ext>
                    </c:extLst>
                    <c:strCache>
                      <c:ptCount val="20"/>
                      <c:pt idx="0">
                        <c:v>Utilities - Water</c:v>
                      </c:pt>
                      <c:pt idx="1">
                        <c:v>Licenses &amp; Permits</c:v>
                      </c:pt>
                      <c:pt idx="2">
                        <c:v>Labor/Administration</c:v>
                      </c:pt>
                      <c:pt idx="3">
                        <c:v>Utilities - Sewer</c:v>
                      </c:pt>
                      <c:pt idx="4">
                        <c:v>Utilities - Trash</c:v>
                      </c:pt>
                      <c:pt idx="5">
                        <c:v>Utilities - Website Hosting</c:v>
                      </c:pt>
                      <c:pt idx="6">
                        <c:v>Utilities - Internet Access</c:v>
                      </c:pt>
                      <c:pt idx="7">
                        <c:v>Insurance</c:v>
                      </c:pt>
                      <c:pt idx="8">
                        <c:v>Utilities - Gas</c:v>
                      </c:pt>
                      <c:pt idx="9">
                        <c:v>Utilities - Telephone</c:v>
                      </c:pt>
                      <c:pt idx="10">
                        <c:v>Legal &amp; Professional Services [incl Marketing]</c:v>
                      </c:pt>
                      <c:pt idx="11">
                        <c:v>Cleaning &amp; Maintenance</c:v>
                      </c:pt>
                      <c:pt idx="12">
                        <c:v>Repairs</c:v>
                      </c:pt>
                      <c:pt idx="13">
                        <c:v>Utilities - Electric</c:v>
                      </c:pt>
                      <c:pt idx="14">
                        <c:v>Other/Misc</c:v>
                      </c:pt>
                      <c:pt idx="15">
                        <c:v>Financing Activities - Interest Expense</c:v>
                      </c:pt>
                      <c:pt idx="16">
                        <c:v>Transportation</c:v>
                      </c:pt>
                      <c:pt idx="17">
                        <c:v>Stipend/Payroll</c:v>
                      </c:pt>
                      <c:pt idx="18">
                        <c:v>Supplies - [Materials /Food/snacks/etc.]</c:v>
                      </c:pt>
                      <c:pt idx="19">
                        <c:v>Rent</c:v>
                      </c:pt>
                    </c:strCache>
                  </c:strRef>
                </c:cat>
                <c:val>
                  <c:numRef>
                    <c:extLst xmlns:c15="http://schemas.microsoft.com/office/drawing/2012/chart">
                      <c:ext xmlns:c15="http://schemas.microsoft.com/office/drawing/2012/chart" uri="{02D57815-91ED-43cb-92C2-25804820EDAC}">
                        <c15:formulaRef>
                          <c15:sqref>'Operating Budget 2021-Draft'!$L$13:$L$32</c15:sqref>
                        </c15:formulaRef>
                      </c:ext>
                    </c:extLst>
                    <c:numCache>
                      <c:formatCode>_("$"* #,##0_);_("$"* \(#,##0\);_("$"* "-"??_);_(@_)</c:formatCode>
                      <c:ptCount val="20"/>
                      <c:pt idx="0">
                        <c:v>0</c:v>
                      </c:pt>
                      <c:pt idx="1">
                        <c:v>20</c:v>
                      </c:pt>
                      <c:pt idx="2">
                        <c:v>20</c:v>
                      </c:pt>
                      <c:pt idx="3">
                        <c:v>20</c:v>
                      </c:pt>
                      <c:pt idx="4">
                        <c:v>20</c:v>
                      </c:pt>
                      <c:pt idx="5">
                        <c:v>20</c:v>
                      </c:pt>
                      <c:pt idx="6">
                        <c:v>20</c:v>
                      </c:pt>
                      <c:pt idx="7">
                        <c:v>50</c:v>
                      </c:pt>
                      <c:pt idx="8">
                        <c:v>75</c:v>
                      </c:pt>
                      <c:pt idx="9">
                        <c:v>75</c:v>
                      </c:pt>
                      <c:pt idx="10">
                        <c:v>100</c:v>
                      </c:pt>
                      <c:pt idx="11">
                        <c:v>100</c:v>
                      </c:pt>
                      <c:pt idx="12">
                        <c:v>100</c:v>
                      </c:pt>
                      <c:pt idx="13">
                        <c:v>100</c:v>
                      </c:pt>
                      <c:pt idx="14">
                        <c:v>100</c:v>
                      </c:pt>
                      <c:pt idx="15">
                        <c:v>166.66666666666669</c:v>
                      </c:pt>
                      <c:pt idx="16">
                        <c:v>300</c:v>
                      </c:pt>
                      <c:pt idx="17">
                        <c:v>400</c:v>
                      </c:pt>
                      <c:pt idx="18">
                        <c:v>500</c:v>
                      </c:pt>
                      <c:pt idx="19">
                        <c:v>1000</c:v>
                      </c:pt>
                    </c:numCache>
                  </c:numRef>
                </c:val>
                <c:extLst xmlns:c15="http://schemas.microsoft.com/office/drawing/2012/chart">
                  <c:ext xmlns:c16="http://schemas.microsoft.com/office/drawing/2014/chart" uri="{C3380CC4-5D6E-409C-BE32-E72D297353CC}">
                    <c16:uniqueId val="{00000009-D0C2-40BC-8920-A2C684254970}"/>
                  </c:ext>
                </c:extLst>
              </c15:ser>
            </c15:filteredBarSeries>
            <c15:filteredBarSeries>
              <c15:ser>
                <c:idx val="10"/>
                <c:order val="10"/>
                <c:tx>
                  <c:strRef>
                    <c:extLst xmlns:c15="http://schemas.microsoft.com/office/drawing/2012/chart">
                      <c:ext xmlns:c15="http://schemas.microsoft.com/office/drawing/2012/chart" uri="{02D57815-91ED-43cb-92C2-25804820EDAC}">
                        <c15:formulaRef>
                          <c15:sqref>'Operating Budget 2021-Draft'!$M$12</c15:sqref>
                        </c15:formulaRef>
                      </c:ext>
                    </c:extLst>
                    <c:strCache>
                      <c:ptCount val="1"/>
                      <c:pt idx="0">
                        <c:v>Month 11</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'Operating Budget 2021-Draft'!$B$13:$B$32</c15:sqref>
                        </c15:formulaRef>
                      </c:ext>
                    </c:extLst>
                    <c:strCache>
                      <c:ptCount val="20"/>
                      <c:pt idx="0">
                        <c:v>Utilities - Water</c:v>
                      </c:pt>
                      <c:pt idx="1">
                        <c:v>Licenses &amp; Permits</c:v>
                      </c:pt>
                      <c:pt idx="2">
                        <c:v>Labor/Administration</c:v>
                      </c:pt>
                      <c:pt idx="3">
                        <c:v>Utilities - Sewer</c:v>
                      </c:pt>
                      <c:pt idx="4">
                        <c:v>Utilities - Trash</c:v>
                      </c:pt>
                      <c:pt idx="5">
                        <c:v>Utilities - Website Hosting</c:v>
                      </c:pt>
                      <c:pt idx="6">
                        <c:v>Utilities - Internet Access</c:v>
                      </c:pt>
                      <c:pt idx="7">
                        <c:v>Insurance</c:v>
                      </c:pt>
                      <c:pt idx="8">
                        <c:v>Utilities - Gas</c:v>
                      </c:pt>
                      <c:pt idx="9">
                        <c:v>Utilities - Telephone</c:v>
                      </c:pt>
                      <c:pt idx="10">
                        <c:v>Legal &amp; Professional Services [incl Marketing]</c:v>
                      </c:pt>
                      <c:pt idx="11">
                        <c:v>Cleaning &amp; Maintenance</c:v>
                      </c:pt>
                      <c:pt idx="12">
                        <c:v>Repairs</c:v>
                      </c:pt>
                      <c:pt idx="13">
                        <c:v>Utilities - Electric</c:v>
                      </c:pt>
                      <c:pt idx="14">
                        <c:v>Other/Misc</c:v>
                      </c:pt>
                      <c:pt idx="15">
                        <c:v>Financing Activities - Interest Expense</c:v>
                      </c:pt>
                      <c:pt idx="16">
                        <c:v>Transportation</c:v>
                      </c:pt>
                      <c:pt idx="17">
                        <c:v>Stipend/Payroll</c:v>
                      </c:pt>
                      <c:pt idx="18">
                        <c:v>Supplies - [Materials /Food/snacks/etc.]</c:v>
                      </c:pt>
                      <c:pt idx="19">
                        <c:v>Rent</c:v>
                      </c:pt>
                    </c:strCache>
                  </c:strRef>
                </c:cat>
                <c:val>
                  <c:numRef>
                    <c:extLst xmlns:c15="http://schemas.microsoft.com/office/drawing/2012/chart">
                      <c:ext xmlns:c15="http://schemas.microsoft.com/office/drawing/2012/chart" uri="{02D57815-91ED-43cb-92C2-25804820EDAC}">
                        <c15:formulaRef>
                          <c15:sqref>'Operating Budget 2021-Draft'!$M$13:$M$32</c15:sqref>
                        </c15:formulaRef>
                      </c:ext>
                    </c:extLst>
                    <c:numCache>
                      <c:formatCode>_("$"* #,##0_);_("$"* \(#,##0\);_("$"* "-"??_);_(@_)</c:formatCode>
                      <c:ptCount val="20"/>
                      <c:pt idx="0">
                        <c:v>0</c:v>
                      </c:pt>
                      <c:pt idx="1">
                        <c:v>20</c:v>
                      </c:pt>
                      <c:pt idx="2">
                        <c:v>20</c:v>
                      </c:pt>
                      <c:pt idx="3">
                        <c:v>20</c:v>
                      </c:pt>
                      <c:pt idx="4">
                        <c:v>20</c:v>
                      </c:pt>
                      <c:pt idx="5">
                        <c:v>20</c:v>
                      </c:pt>
                      <c:pt idx="6">
                        <c:v>20</c:v>
                      </c:pt>
                      <c:pt idx="7">
                        <c:v>50</c:v>
                      </c:pt>
                      <c:pt idx="8">
                        <c:v>75</c:v>
                      </c:pt>
                      <c:pt idx="9">
                        <c:v>75</c:v>
                      </c:pt>
                      <c:pt idx="10">
                        <c:v>100</c:v>
                      </c:pt>
                      <c:pt idx="11">
                        <c:v>100</c:v>
                      </c:pt>
                      <c:pt idx="12">
                        <c:v>100</c:v>
                      </c:pt>
                      <c:pt idx="13">
                        <c:v>100</c:v>
                      </c:pt>
                      <c:pt idx="14">
                        <c:v>100</c:v>
                      </c:pt>
                      <c:pt idx="15">
                        <c:v>166.66666666666669</c:v>
                      </c:pt>
                      <c:pt idx="16">
                        <c:v>300</c:v>
                      </c:pt>
                      <c:pt idx="17">
                        <c:v>400</c:v>
                      </c:pt>
                      <c:pt idx="18">
                        <c:v>500</c:v>
                      </c:pt>
                      <c:pt idx="19">
                        <c:v>1000</c:v>
                      </c:pt>
                    </c:numCache>
                  </c:numRef>
                </c:val>
                <c:extLst xmlns:c15="http://schemas.microsoft.com/office/drawing/2012/chart">
                  <c:ext xmlns:c16="http://schemas.microsoft.com/office/drawing/2014/chart" uri="{C3380CC4-5D6E-409C-BE32-E72D297353CC}">
                    <c16:uniqueId val="{0000000A-D0C2-40BC-8920-A2C684254970}"/>
                  </c:ext>
                </c:extLst>
              </c15:ser>
            </c15:filteredBarSeries>
            <c15:filteredBarSeries>
              <c15:ser>
                <c:idx val="11"/>
                <c:order val="11"/>
                <c:tx>
                  <c:strRef>
                    <c:extLst xmlns:c15="http://schemas.microsoft.com/office/drawing/2012/chart">
                      <c:ext xmlns:c15="http://schemas.microsoft.com/office/drawing/2012/chart" uri="{02D57815-91ED-43cb-92C2-25804820EDAC}">
                        <c15:formulaRef>
                          <c15:sqref>'Operating Budget 2021-Draft'!$N$12</c15:sqref>
                        </c15:formulaRef>
                      </c:ext>
                    </c:extLst>
                    <c:strCache>
                      <c:ptCount val="1"/>
                      <c:pt idx="0">
                        <c:v>Month 12</c:v>
                      </c:pt>
                    </c:strCache>
                  </c:strRef>
                </c:tx>
                <c:spPr>
                  <a:solidFill>
                    <a:schemeClr val="accent6">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'Operating Budget 2021-Draft'!$B$13:$B$32</c15:sqref>
                        </c15:formulaRef>
                      </c:ext>
                    </c:extLst>
                    <c:strCache>
                      <c:ptCount val="20"/>
                      <c:pt idx="0">
                        <c:v>Utilities - Water</c:v>
                      </c:pt>
                      <c:pt idx="1">
                        <c:v>Licenses &amp; Permits</c:v>
                      </c:pt>
                      <c:pt idx="2">
                        <c:v>Labor/Administration</c:v>
                      </c:pt>
                      <c:pt idx="3">
                        <c:v>Utilities - Sewer</c:v>
                      </c:pt>
                      <c:pt idx="4">
                        <c:v>Utilities - Trash</c:v>
                      </c:pt>
                      <c:pt idx="5">
                        <c:v>Utilities - Website Hosting</c:v>
                      </c:pt>
                      <c:pt idx="6">
                        <c:v>Utilities - Internet Access</c:v>
                      </c:pt>
                      <c:pt idx="7">
                        <c:v>Insurance</c:v>
                      </c:pt>
                      <c:pt idx="8">
                        <c:v>Utilities - Gas</c:v>
                      </c:pt>
                      <c:pt idx="9">
                        <c:v>Utilities - Telephone</c:v>
                      </c:pt>
                      <c:pt idx="10">
                        <c:v>Legal &amp; Professional Services [incl Marketing]</c:v>
                      </c:pt>
                      <c:pt idx="11">
                        <c:v>Cleaning &amp; Maintenance</c:v>
                      </c:pt>
                      <c:pt idx="12">
                        <c:v>Repairs</c:v>
                      </c:pt>
                      <c:pt idx="13">
                        <c:v>Utilities - Electric</c:v>
                      </c:pt>
                      <c:pt idx="14">
                        <c:v>Other/Misc</c:v>
                      </c:pt>
                      <c:pt idx="15">
                        <c:v>Financing Activities - Interest Expense</c:v>
                      </c:pt>
                      <c:pt idx="16">
                        <c:v>Transportation</c:v>
                      </c:pt>
                      <c:pt idx="17">
                        <c:v>Stipend/Payroll</c:v>
                      </c:pt>
                      <c:pt idx="18">
                        <c:v>Supplies - [Materials /Food/snacks/etc.]</c:v>
                      </c:pt>
                      <c:pt idx="19">
                        <c:v>Rent</c:v>
                      </c:pt>
                    </c:strCache>
                  </c:strRef>
                </c:cat>
                <c:val>
                  <c:numRef>
                    <c:extLst xmlns:c15="http://schemas.microsoft.com/office/drawing/2012/chart">
                      <c:ext xmlns:c15="http://schemas.microsoft.com/office/drawing/2012/chart" uri="{02D57815-91ED-43cb-92C2-25804820EDAC}">
                        <c15:formulaRef>
                          <c15:sqref>'Operating Budget 2021-Draft'!$N$13:$N$32</c15:sqref>
                        </c15:formulaRef>
                      </c:ext>
                    </c:extLst>
                    <c:numCache>
                      <c:formatCode>_("$"* #,##0_);_("$"* \(#,##0\);_("$"* "-"??_);_(@_)</c:formatCode>
                      <c:ptCount val="20"/>
                      <c:pt idx="0">
                        <c:v>0</c:v>
                      </c:pt>
                      <c:pt idx="1">
                        <c:v>20</c:v>
                      </c:pt>
                      <c:pt idx="2">
                        <c:v>20</c:v>
                      </c:pt>
                      <c:pt idx="3">
                        <c:v>20</c:v>
                      </c:pt>
                      <c:pt idx="4">
                        <c:v>20</c:v>
                      </c:pt>
                      <c:pt idx="5">
                        <c:v>20</c:v>
                      </c:pt>
                      <c:pt idx="6">
                        <c:v>20</c:v>
                      </c:pt>
                      <c:pt idx="7">
                        <c:v>50</c:v>
                      </c:pt>
                      <c:pt idx="8">
                        <c:v>75</c:v>
                      </c:pt>
                      <c:pt idx="9">
                        <c:v>75</c:v>
                      </c:pt>
                      <c:pt idx="10">
                        <c:v>100</c:v>
                      </c:pt>
                      <c:pt idx="11">
                        <c:v>100</c:v>
                      </c:pt>
                      <c:pt idx="12">
                        <c:v>100</c:v>
                      </c:pt>
                      <c:pt idx="13">
                        <c:v>100</c:v>
                      </c:pt>
                      <c:pt idx="14">
                        <c:v>100</c:v>
                      </c:pt>
                      <c:pt idx="15">
                        <c:v>166.66666666666669</c:v>
                      </c:pt>
                      <c:pt idx="16">
                        <c:v>300</c:v>
                      </c:pt>
                      <c:pt idx="17">
                        <c:v>400</c:v>
                      </c:pt>
                      <c:pt idx="18">
                        <c:v>500</c:v>
                      </c:pt>
                      <c:pt idx="19">
                        <c:v>1000</c:v>
                      </c:pt>
                    </c:numCache>
                  </c:numRef>
                </c:val>
                <c:extLst xmlns:c15="http://schemas.microsoft.com/office/drawing/2012/chart">
                  <c:ext xmlns:c16="http://schemas.microsoft.com/office/drawing/2014/chart" uri="{C3380CC4-5D6E-409C-BE32-E72D297353CC}">
                    <c16:uniqueId val="{0000000B-D0C2-40BC-8920-A2C684254970}"/>
                  </c:ext>
                </c:extLst>
              </c15:ser>
            </c15:filteredBarSeries>
          </c:ext>
        </c:extLst>
      </c:barChart>
      <c:catAx>
        <c:axId val="11435963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1143597008"/>
        <c:crosses val="autoZero"/>
        <c:auto val="1"/>
        <c:lblAlgn val="ctr"/>
        <c:lblOffset val="100"/>
        <c:noMultiLvlLbl val="0"/>
      </c:catAx>
      <c:valAx>
        <c:axId val="1143597008"/>
        <c:scaling>
          <c:orientation val="minMax"/>
        </c:scaling>
        <c:delete val="0"/>
        <c:axPos val="b"/>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114359635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a:t>Revenue by Type (Yearly)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12"/>
          <c:order val="0"/>
          <c:tx>
            <c:strRef>
              <c:f>'Operating Budget 2021-Draft'!$O$2</c:f>
              <c:strCache>
                <c:ptCount val="1"/>
                <c:pt idx="0">
                  <c:v>Total</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53E0-40A8-8396-DDC2AC4403D2}"/>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53E0-40A8-8396-DDC2AC4403D2}"/>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53E0-40A8-8396-DDC2AC4403D2}"/>
              </c:ext>
            </c:extLst>
          </c:dPt>
          <c:dPt>
            <c:idx val="3"/>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7-53E0-40A8-8396-DDC2AC4403D2}"/>
              </c:ext>
            </c:extLst>
          </c:dPt>
          <c:dLbls>
            <c:dLbl>
              <c:idx val="2"/>
              <c:layout>
                <c:manualLayout>
                  <c:x val="8.4453478188757453E-2"/>
                  <c:y val="-5.3781903728710653E-3"/>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7144347248891734"/>
                      <c:h val="0.10752991269641407"/>
                    </c:manualLayout>
                  </c15:layout>
                </c:ext>
                <c:ext xmlns:c16="http://schemas.microsoft.com/office/drawing/2014/chart" uri="{C3380CC4-5D6E-409C-BE32-E72D297353CC}">
                  <c16:uniqueId val="{00000005-53E0-40A8-8396-DDC2AC4403D2}"/>
                </c:ext>
              </c:extLst>
            </c:dLbl>
            <c:dLbl>
              <c:idx val="3"/>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8367098508869092"/>
                      <c:h val="9.2634090964277355E-2"/>
                    </c:manualLayout>
                  </c15:layout>
                </c:ext>
                <c:ext xmlns:c16="http://schemas.microsoft.com/office/drawing/2014/chart" uri="{C3380CC4-5D6E-409C-BE32-E72D297353CC}">
                  <c16:uniqueId val="{00000007-53E0-40A8-8396-DDC2AC4403D2}"/>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('Operating Budget 2021-Draft'!$B$3:$B$5,'Operating Budget 2021-Draft'!$B$8)</c:f>
              <c:strCache>
                <c:ptCount val="4"/>
                <c:pt idx="0">
                  <c:v>Donations [Direct]</c:v>
                </c:pt>
                <c:pt idx="1">
                  <c:v>Donations [Web]</c:v>
                </c:pt>
                <c:pt idx="2">
                  <c:v>Grants</c:v>
                </c:pt>
                <c:pt idx="3">
                  <c:v>Financing Activities</c:v>
                </c:pt>
              </c:strCache>
              <c:extLst/>
            </c:strRef>
          </c:cat>
          <c:val>
            <c:numRef>
              <c:f>('Operating Budget 2021-Draft'!$O$3:$O$5,'Operating Budget 2021-Draft'!$O$8)</c:f>
              <c:numCache>
                <c:formatCode>_("$"* #,##0_);_("$"* \(#,##0\);_("$"* "-"??_);_(@_)</c:formatCode>
                <c:ptCount val="4"/>
                <c:pt idx="0">
                  <c:v>5000</c:v>
                </c:pt>
                <c:pt idx="1">
                  <c:v>5000</c:v>
                </c:pt>
                <c:pt idx="2">
                  <c:v>49999.999999999993</c:v>
                </c:pt>
                <c:pt idx="3">
                  <c:v>49999.999999999993</c:v>
                </c:pt>
              </c:numCache>
              <c:extLst/>
            </c:numRef>
          </c:val>
          <c:extLst>
            <c:ext xmlns:c16="http://schemas.microsoft.com/office/drawing/2014/chart" uri="{C3380CC4-5D6E-409C-BE32-E72D297353CC}">
              <c16:uniqueId val="{00000008-53E0-40A8-8396-DDC2AC4403D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Revenue</a:t>
            </a:r>
            <a:r>
              <a:rPr lang="en-US" baseline="0" dirty="0"/>
              <a:t> vs. Expenses</a:t>
            </a:r>
            <a:endParaRPr lang="en-US" dirty="0"/>
          </a:p>
        </c:rich>
      </c:tx>
      <c:layout>
        <c:manualLayout>
          <c:xMode val="edge"/>
          <c:yMode val="edge"/>
          <c:x val="0.39860026805727761"/>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5955776032986015E-2"/>
          <c:y val="8.6902637762653265E-2"/>
          <c:w val="0.93144760328778109"/>
          <c:h val="0.81570004778361005"/>
        </c:manualLayout>
      </c:layout>
      <c:barChart>
        <c:barDir val="col"/>
        <c:grouping val="stacked"/>
        <c:varyColors val="0"/>
        <c:ser>
          <c:idx val="0"/>
          <c:order val="0"/>
          <c:tx>
            <c:strRef>
              <c:f>Sheet2!$A$2</c:f>
              <c:strCache>
                <c:ptCount val="1"/>
                <c:pt idx="0">
                  <c:v>Net Revenue (1)</c:v>
                </c:pt>
              </c:strCache>
            </c:strRef>
          </c:tx>
          <c:spPr>
            <a:solidFill>
              <a:schemeClr val="accent1"/>
            </a:solidFill>
            <a:ln>
              <a:noFill/>
            </a:ln>
            <a:effectLst/>
          </c:spPr>
          <c:invertIfNegative val="0"/>
          <c:cat>
            <c:strRef>
              <c:f>Sheet2!$B$1:$M$1</c:f>
              <c:strCache>
                <c:ptCount val="12"/>
                <c:pt idx="0">
                  <c:v>Month 1</c:v>
                </c:pt>
                <c:pt idx="1">
                  <c:v>Month 2</c:v>
                </c:pt>
                <c:pt idx="2">
                  <c:v>Month 3</c:v>
                </c:pt>
                <c:pt idx="3">
                  <c:v>Month 4</c:v>
                </c:pt>
                <c:pt idx="4">
                  <c:v>Month 5</c:v>
                </c:pt>
                <c:pt idx="5">
                  <c:v>Month 6</c:v>
                </c:pt>
                <c:pt idx="6">
                  <c:v>Month 7</c:v>
                </c:pt>
                <c:pt idx="7">
                  <c:v>Month 8</c:v>
                </c:pt>
                <c:pt idx="8">
                  <c:v>Month 9</c:v>
                </c:pt>
                <c:pt idx="9">
                  <c:v>Month 10</c:v>
                </c:pt>
                <c:pt idx="10">
                  <c:v>Month 11</c:v>
                </c:pt>
                <c:pt idx="11">
                  <c:v>Month 12</c:v>
                </c:pt>
              </c:strCache>
            </c:strRef>
          </c:cat>
          <c:val>
            <c:numRef>
              <c:f>Sheet2!$B$2:$M$2</c:f>
              <c:numCache>
                <c:formatCode>_("$"* #,##0_);_("$"* \(#,##0\);_("$"* "-"??_);_(@_)</c:formatCode>
                <c:ptCount val="12"/>
                <c:pt idx="0">
                  <c:v>5000</c:v>
                </c:pt>
                <c:pt idx="1">
                  <c:v>5000</c:v>
                </c:pt>
                <c:pt idx="2">
                  <c:v>5000</c:v>
                </c:pt>
                <c:pt idx="3">
                  <c:v>5000</c:v>
                </c:pt>
                <c:pt idx="4">
                  <c:v>5000</c:v>
                </c:pt>
                <c:pt idx="5">
                  <c:v>5000</c:v>
                </c:pt>
                <c:pt idx="6">
                  <c:v>5000</c:v>
                </c:pt>
                <c:pt idx="7">
                  <c:v>5000</c:v>
                </c:pt>
                <c:pt idx="8">
                  <c:v>5000</c:v>
                </c:pt>
                <c:pt idx="9">
                  <c:v>5000</c:v>
                </c:pt>
                <c:pt idx="10">
                  <c:v>5000</c:v>
                </c:pt>
                <c:pt idx="11">
                  <c:v>5000</c:v>
                </c:pt>
              </c:numCache>
            </c:numRef>
          </c:val>
          <c:extLst>
            <c:ext xmlns:c16="http://schemas.microsoft.com/office/drawing/2014/chart" uri="{C3380CC4-5D6E-409C-BE32-E72D297353CC}">
              <c16:uniqueId val="{00000000-81E1-4B78-8BA6-E13F71BAC6CB}"/>
            </c:ext>
          </c:extLst>
        </c:ser>
        <c:ser>
          <c:idx val="1"/>
          <c:order val="1"/>
          <c:tx>
            <c:strRef>
              <c:f>Sheet2!$A$3</c:f>
              <c:strCache>
                <c:ptCount val="1"/>
                <c:pt idx="0">
                  <c:v>Net Revenue (2)</c:v>
                </c:pt>
              </c:strCache>
            </c:strRef>
          </c:tx>
          <c:spPr>
            <a:solidFill>
              <a:schemeClr val="accent2"/>
            </a:solidFill>
            <a:ln>
              <a:noFill/>
            </a:ln>
            <a:effectLst/>
          </c:spPr>
          <c:invertIfNegative val="0"/>
          <c:cat>
            <c:strRef>
              <c:f>Sheet2!$B$1:$M$1</c:f>
              <c:strCache>
                <c:ptCount val="12"/>
                <c:pt idx="0">
                  <c:v>Month 1</c:v>
                </c:pt>
                <c:pt idx="1">
                  <c:v>Month 2</c:v>
                </c:pt>
                <c:pt idx="2">
                  <c:v>Month 3</c:v>
                </c:pt>
                <c:pt idx="3">
                  <c:v>Month 4</c:v>
                </c:pt>
                <c:pt idx="4">
                  <c:v>Month 5</c:v>
                </c:pt>
                <c:pt idx="5">
                  <c:v>Month 6</c:v>
                </c:pt>
                <c:pt idx="6">
                  <c:v>Month 7</c:v>
                </c:pt>
                <c:pt idx="7">
                  <c:v>Month 8</c:v>
                </c:pt>
                <c:pt idx="8">
                  <c:v>Month 9</c:v>
                </c:pt>
                <c:pt idx="9">
                  <c:v>Month 10</c:v>
                </c:pt>
                <c:pt idx="10">
                  <c:v>Month 11</c:v>
                </c:pt>
                <c:pt idx="11">
                  <c:v>Month 12</c:v>
                </c:pt>
              </c:strCache>
            </c:strRef>
          </c:cat>
          <c:val>
            <c:numRef>
              <c:f>Sheet2!$B$3:$M$3</c:f>
              <c:numCache>
                <c:formatCode>_("$"* #,##0_);_("$"* \(#,##0\);_("$"* "-"??_);_(@_)</c:formatCode>
                <c:ptCount val="12"/>
                <c:pt idx="0">
                  <c:v>9166.6666666666679</c:v>
                </c:pt>
                <c:pt idx="1">
                  <c:v>9166.6666666666679</c:v>
                </c:pt>
                <c:pt idx="2">
                  <c:v>9166.6666666666679</c:v>
                </c:pt>
                <c:pt idx="3">
                  <c:v>9166.6666666666679</c:v>
                </c:pt>
                <c:pt idx="4">
                  <c:v>9166.6666666666679</c:v>
                </c:pt>
                <c:pt idx="5">
                  <c:v>9166.6666666666679</c:v>
                </c:pt>
                <c:pt idx="6">
                  <c:v>9166.6666666666679</c:v>
                </c:pt>
                <c:pt idx="7">
                  <c:v>9166.6666666666679</c:v>
                </c:pt>
                <c:pt idx="8">
                  <c:v>9166.6666666666679</c:v>
                </c:pt>
                <c:pt idx="9">
                  <c:v>9166.6666666666679</c:v>
                </c:pt>
                <c:pt idx="10">
                  <c:v>9166.6666666666679</c:v>
                </c:pt>
                <c:pt idx="11">
                  <c:v>9166.6666666666679</c:v>
                </c:pt>
              </c:numCache>
            </c:numRef>
          </c:val>
          <c:extLst>
            <c:ext xmlns:c16="http://schemas.microsoft.com/office/drawing/2014/chart" uri="{C3380CC4-5D6E-409C-BE32-E72D297353CC}">
              <c16:uniqueId val="{00000001-81E1-4B78-8BA6-E13F71BAC6CB}"/>
            </c:ext>
          </c:extLst>
        </c:ser>
        <c:ser>
          <c:idx val="2"/>
          <c:order val="2"/>
          <c:tx>
            <c:strRef>
              <c:f>Sheet2!$A$4</c:f>
              <c:strCache>
                <c:ptCount val="1"/>
                <c:pt idx="0">
                  <c:v>Net Expense</c:v>
                </c:pt>
              </c:strCache>
            </c:strRef>
          </c:tx>
          <c:spPr>
            <a:solidFill>
              <a:schemeClr val="accent3"/>
            </a:solidFill>
            <a:ln>
              <a:noFill/>
            </a:ln>
            <a:effectLst/>
          </c:spPr>
          <c:invertIfNegative val="0"/>
          <c:cat>
            <c:strRef>
              <c:f>Sheet2!$B$1:$M$1</c:f>
              <c:strCache>
                <c:ptCount val="12"/>
                <c:pt idx="0">
                  <c:v>Month 1</c:v>
                </c:pt>
                <c:pt idx="1">
                  <c:v>Month 2</c:v>
                </c:pt>
                <c:pt idx="2">
                  <c:v>Month 3</c:v>
                </c:pt>
                <c:pt idx="3">
                  <c:v>Month 4</c:v>
                </c:pt>
                <c:pt idx="4">
                  <c:v>Month 5</c:v>
                </c:pt>
                <c:pt idx="5">
                  <c:v>Month 6</c:v>
                </c:pt>
                <c:pt idx="6">
                  <c:v>Month 7</c:v>
                </c:pt>
                <c:pt idx="7">
                  <c:v>Month 8</c:v>
                </c:pt>
                <c:pt idx="8">
                  <c:v>Month 9</c:v>
                </c:pt>
                <c:pt idx="9">
                  <c:v>Month 10</c:v>
                </c:pt>
                <c:pt idx="10">
                  <c:v>Month 11</c:v>
                </c:pt>
                <c:pt idx="11">
                  <c:v>Month 12</c:v>
                </c:pt>
              </c:strCache>
            </c:strRef>
          </c:cat>
          <c:val>
            <c:numRef>
              <c:f>Sheet2!$B$4:$M$4</c:f>
              <c:numCache>
                <c:formatCode>_("$"* #,##0_);_("$"* \(#,##0\);_("$"* "-"??_);_(@_)</c:formatCode>
                <c:ptCount val="12"/>
                <c:pt idx="0">
                  <c:v>3186.666666666667</c:v>
                </c:pt>
                <c:pt idx="1">
                  <c:v>3186.666666666667</c:v>
                </c:pt>
                <c:pt idx="2">
                  <c:v>3186.666666666667</c:v>
                </c:pt>
                <c:pt idx="3">
                  <c:v>3186.666666666667</c:v>
                </c:pt>
                <c:pt idx="4">
                  <c:v>3186.666666666667</c:v>
                </c:pt>
                <c:pt idx="5">
                  <c:v>3186.666666666667</c:v>
                </c:pt>
                <c:pt idx="6">
                  <c:v>3186.666666666667</c:v>
                </c:pt>
                <c:pt idx="7">
                  <c:v>3186.666666666667</c:v>
                </c:pt>
                <c:pt idx="8">
                  <c:v>3186.666666666667</c:v>
                </c:pt>
                <c:pt idx="9">
                  <c:v>3186.666666666667</c:v>
                </c:pt>
                <c:pt idx="10">
                  <c:v>3186.666666666667</c:v>
                </c:pt>
                <c:pt idx="11">
                  <c:v>3186.666666666667</c:v>
                </c:pt>
              </c:numCache>
            </c:numRef>
          </c:val>
          <c:extLst>
            <c:ext xmlns:c16="http://schemas.microsoft.com/office/drawing/2014/chart" uri="{C3380CC4-5D6E-409C-BE32-E72D297353CC}">
              <c16:uniqueId val="{00000002-81E1-4B78-8BA6-E13F71BAC6CB}"/>
            </c:ext>
          </c:extLst>
        </c:ser>
        <c:dLbls>
          <c:showLegendKey val="0"/>
          <c:showVal val="0"/>
          <c:showCatName val="0"/>
          <c:showSerName val="0"/>
          <c:showPercent val="0"/>
          <c:showBubbleSize val="0"/>
        </c:dLbls>
        <c:gapWidth val="150"/>
        <c:overlap val="100"/>
        <c:axId val="1936468720"/>
        <c:axId val="1936465808"/>
      </c:barChart>
      <c:catAx>
        <c:axId val="1936468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6465808"/>
        <c:crosses val="autoZero"/>
        <c:auto val="1"/>
        <c:lblAlgn val="ctr"/>
        <c:lblOffset val="100"/>
        <c:noMultiLvlLbl val="0"/>
      </c:catAx>
      <c:valAx>
        <c:axId val="1936465808"/>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6468720"/>
        <c:crosses val="autoZero"/>
        <c:crossBetween val="between"/>
      </c:valAx>
      <c:spPr>
        <a:noFill/>
        <a:ln>
          <a:noFill/>
        </a:ln>
        <a:effectLst/>
      </c:spPr>
    </c:plotArea>
    <c:legend>
      <c:legendPos val="b"/>
      <c:layout>
        <c:manualLayout>
          <c:xMode val="edge"/>
          <c:yMode val="edge"/>
          <c:x val="0.11936071823160968"/>
          <c:y val="0.12017888703931415"/>
          <c:w val="0.71820025490505546"/>
          <c:h val="5.1268776367971343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r>
              <a:rPr lang="en-US"/>
              <a:t>Expenses (</a:t>
            </a:r>
            <a:r>
              <a:rPr lang="en-US" sz="1400" b="0" i="0" u="none" strike="noStrike" baseline="0">
                <a:effectLst/>
              </a:rPr>
              <a:t>Yearly)</a:t>
            </a:r>
            <a:endParaRPr lang="en-US"/>
          </a:p>
        </c:rich>
      </c:tx>
      <c:overlay val="0"/>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'Operating Budget 2021-Draft'!$B$12</c:f>
              <c:strCache>
                <c:ptCount val="1"/>
                <c:pt idx="0">
                  <c:v>Expenses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'Operating Budget 2021-Draft'!$B$13:$B$32</c:f>
              <c:strCache>
                <c:ptCount val="20"/>
                <c:pt idx="0">
                  <c:v>Utilities - Water</c:v>
                </c:pt>
                <c:pt idx="1">
                  <c:v>Licenses &amp; Permits</c:v>
                </c:pt>
                <c:pt idx="2">
                  <c:v>Labor/Administration</c:v>
                </c:pt>
                <c:pt idx="3">
                  <c:v>Utilities - Sewer</c:v>
                </c:pt>
                <c:pt idx="4">
                  <c:v>Utilities - Trash</c:v>
                </c:pt>
                <c:pt idx="5">
                  <c:v>Utilities - Website Hosting</c:v>
                </c:pt>
                <c:pt idx="6">
                  <c:v>Utilities - Internet Access</c:v>
                </c:pt>
                <c:pt idx="7">
                  <c:v>Insurance</c:v>
                </c:pt>
                <c:pt idx="8">
                  <c:v>Utilities - Gas</c:v>
                </c:pt>
                <c:pt idx="9">
                  <c:v>Utilities - Telephone</c:v>
                </c:pt>
                <c:pt idx="10">
                  <c:v>Legal &amp; Professional Services [incl Marketing]</c:v>
                </c:pt>
                <c:pt idx="11">
                  <c:v>Cleaning &amp; Maintenance</c:v>
                </c:pt>
                <c:pt idx="12">
                  <c:v>Repairs</c:v>
                </c:pt>
                <c:pt idx="13">
                  <c:v>Utilities - Electric</c:v>
                </c:pt>
                <c:pt idx="14">
                  <c:v>Other/Misc</c:v>
                </c:pt>
                <c:pt idx="15">
                  <c:v>Financing Activities - Interest Expense</c:v>
                </c:pt>
                <c:pt idx="16">
                  <c:v>Transportation</c:v>
                </c:pt>
                <c:pt idx="17">
                  <c:v>Stipend/Payroll</c:v>
                </c:pt>
                <c:pt idx="18">
                  <c:v>Supplies - [Materials /Food/snacks/etc.]</c:v>
                </c:pt>
                <c:pt idx="19">
                  <c:v>Rent</c:v>
                </c:pt>
              </c:strCache>
            </c:strRef>
          </c:cat>
          <c:val>
            <c:numRef>
              <c:f>'Operating Budget 2021-Draft'!$O$13:$O$32</c:f>
              <c:numCache>
                <c:formatCode>_("$"* #,##0_);_("$"* \(#,##0\);_("$"* "-"??_);_(@_)</c:formatCode>
                <c:ptCount val="20"/>
                <c:pt idx="0">
                  <c:v>0</c:v>
                </c:pt>
                <c:pt idx="1">
                  <c:v>240</c:v>
                </c:pt>
                <c:pt idx="2">
                  <c:v>240</c:v>
                </c:pt>
                <c:pt idx="3">
                  <c:v>240</c:v>
                </c:pt>
                <c:pt idx="4">
                  <c:v>240</c:v>
                </c:pt>
                <c:pt idx="5">
                  <c:v>240</c:v>
                </c:pt>
                <c:pt idx="6">
                  <c:v>240</c:v>
                </c:pt>
                <c:pt idx="7">
                  <c:v>600</c:v>
                </c:pt>
                <c:pt idx="8">
                  <c:v>900</c:v>
                </c:pt>
                <c:pt idx="9">
                  <c:v>900</c:v>
                </c:pt>
                <c:pt idx="10">
                  <c:v>1200</c:v>
                </c:pt>
                <c:pt idx="11">
                  <c:v>1200</c:v>
                </c:pt>
                <c:pt idx="12">
                  <c:v>1200</c:v>
                </c:pt>
                <c:pt idx="13">
                  <c:v>1200</c:v>
                </c:pt>
                <c:pt idx="14">
                  <c:v>1200</c:v>
                </c:pt>
                <c:pt idx="15">
                  <c:v>2000.0000000000007</c:v>
                </c:pt>
                <c:pt idx="16">
                  <c:v>3600</c:v>
                </c:pt>
                <c:pt idx="17">
                  <c:v>4800</c:v>
                </c:pt>
                <c:pt idx="18">
                  <c:v>6000</c:v>
                </c:pt>
                <c:pt idx="19">
                  <c:v>12000</c:v>
                </c:pt>
              </c:numCache>
            </c:numRef>
          </c:val>
          <c:extLst>
            <c:ext xmlns:c16="http://schemas.microsoft.com/office/drawing/2014/chart" uri="{C3380CC4-5D6E-409C-BE32-E72D297353CC}">
              <c16:uniqueId val="{00000000-E6CD-4E02-8E59-0A6175E80B8F}"/>
            </c:ext>
          </c:extLst>
        </c:ser>
        <c:dLbls>
          <c:showLegendKey val="0"/>
          <c:showVal val="1"/>
          <c:showCatName val="0"/>
          <c:showSerName val="0"/>
          <c:showPercent val="0"/>
          <c:showBubbleSize val="0"/>
        </c:dLbls>
        <c:gapWidth val="50"/>
        <c:axId val="1143596352"/>
        <c:axId val="1143597008"/>
        <c:extLst>
          <c:ext xmlns:c15="http://schemas.microsoft.com/office/drawing/2012/chart" uri="{02D57815-91ED-43cb-92C2-25804820EDAC}">
            <c15:filteredBarSeries>
              <c15:ser>
                <c:idx val="1"/>
                <c:order val="1"/>
                <c:tx>
                  <c:strRef>
                    <c:extLst>
                      <c:ext uri="{02D57815-91ED-43cb-92C2-25804820EDAC}">
                        <c15:formulaRef>
                          <c15:sqref>'Operating Budget 2021-Draft'!$D$12</c15:sqref>
                        </c15:formulaRef>
                      </c:ext>
                    </c:extLst>
                    <c:strCache>
                      <c:ptCount val="1"/>
                      <c:pt idx="0">
                        <c:v>Month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'Operating Budget 2021-Draft'!$B$13:$B$32</c15:sqref>
                        </c15:formulaRef>
                      </c:ext>
                    </c:extLst>
                    <c:strCache>
                      <c:ptCount val="20"/>
                      <c:pt idx="0">
                        <c:v>Utilities - Water</c:v>
                      </c:pt>
                      <c:pt idx="1">
                        <c:v>Licenses &amp; Permits</c:v>
                      </c:pt>
                      <c:pt idx="2">
                        <c:v>Labor/Administration</c:v>
                      </c:pt>
                      <c:pt idx="3">
                        <c:v>Utilities - Sewer</c:v>
                      </c:pt>
                      <c:pt idx="4">
                        <c:v>Utilities - Trash</c:v>
                      </c:pt>
                      <c:pt idx="5">
                        <c:v>Utilities - Website Hosting</c:v>
                      </c:pt>
                      <c:pt idx="6">
                        <c:v>Utilities - Internet Access</c:v>
                      </c:pt>
                      <c:pt idx="7">
                        <c:v>Insurance</c:v>
                      </c:pt>
                      <c:pt idx="8">
                        <c:v>Utilities - Gas</c:v>
                      </c:pt>
                      <c:pt idx="9">
                        <c:v>Utilities - Telephone</c:v>
                      </c:pt>
                      <c:pt idx="10">
                        <c:v>Legal &amp; Professional Services [incl Marketing]</c:v>
                      </c:pt>
                      <c:pt idx="11">
                        <c:v>Cleaning &amp; Maintenance</c:v>
                      </c:pt>
                      <c:pt idx="12">
                        <c:v>Repairs</c:v>
                      </c:pt>
                      <c:pt idx="13">
                        <c:v>Utilities - Electric</c:v>
                      </c:pt>
                      <c:pt idx="14">
                        <c:v>Other/Misc</c:v>
                      </c:pt>
                      <c:pt idx="15">
                        <c:v>Financing Activities - Interest Expense</c:v>
                      </c:pt>
                      <c:pt idx="16">
                        <c:v>Transportation</c:v>
                      </c:pt>
                      <c:pt idx="17">
                        <c:v>Stipend/Payroll</c:v>
                      </c:pt>
                      <c:pt idx="18">
                        <c:v>Supplies - [Materials /Food/snacks/etc.]</c:v>
                      </c:pt>
                      <c:pt idx="19">
                        <c:v>Rent</c:v>
                      </c:pt>
                    </c:strCache>
                  </c:strRef>
                </c:cat>
                <c:val>
                  <c:numRef>
                    <c:extLst>
                      <c:ext uri="{02D57815-91ED-43cb-92C2-25804820EDAC}">
                        <c15:formulaRef>
                          <c15:sqref>'Operating Budget 2021-Draft'!$D$13:$D$32</c15:sqref>
                        </c15:formulaRef>
                      </c:ext>
                    </c:extLst>
                    <c:numCache>
                      <c:formatCode>_("$"* #,##0_);_("$"* \(#,##0\);_("$"* "-"??_);_(@_)</c:formatCode>
                      <c:ptCount val="20"/>
                      <c:pt idx="0">
                        <c:v>0</c:v>
                      </c:pt>
                      <c:pt idx="1">
                        <c:v>20</c:v>
                      </c:pt>
                      <c:pt idx="2">
                        <c:v>20</c:v>
                      </c:pt>
                      <c:pt idx="3">
                        <c:v>20</c:v>
                      </c:pt>
                      <c:pt idx="4">
                        <c:v>20</c:v>
                      </c:pt>
                      <c:pt idx="5">
                        <c:v>20</c:v>
                      </c:pt>
                      <c:pt idx="6">
                        <c:v>20</c:v>
                      </c:pt>
                      <c:pt idx="7">
                        <c:v>50</c:v>
                      </c:pt>
                      <c:pt idx="8">
                        <c:v>75</c:v>
                      </c:pt>
                      <c:pt idx="9">
                        <c:v>75</c:v>
                      </c:pt>
                      <c:pt idx="10">
                        <c:v>100</c:v>
                      </c:pt>
                      <c:pt idx="11">
                        <c:v>100</c:v>
                      </c:pt>
                      <c:pt idx="12">
                        <c:v>100</c:v>
                      </c:pt>
                      <c:pt idx="13">
                        <c:v>100</c:v>
                      </c:pt>
                      <c:pt idx="14">
                        <c:v>100</c:v>
                      </c:pt>
                      <c:pt idx="15">
                        <c:v>166.66666666666669</c:v>
                      </c:pt>
                      <c:pt idx="16">
                        <c:v>300</c:v>
                      </c:pt>
                      <c:pt idx="17">
                        <c:v>400</c:v>
                      </c:pt>
                      <c:pt idx="18">
                        <c:v>500</c:v>
                      </c:pt>
                      <c:pt idx="19">
                        <c:v>1000</c:v>
                      </c:pt>
                    </c:numCache>
                  </c:numRef>
                </c:val>
                <c:extLst>
                  <c:ext xmlns:c16="http://schemas.microsoft.com/office/drawing/2014/chart" uri="{C3380CC4-5D6E-409C-BE32-E72D297353CC}">
                    <c16:uniqueId val="{00000001-E6CD-4E02-8E59-0A6175E80B8F}"/>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'Operating Budget 2021-Draft'!$E$12</c15:sqref>
                        </c15:formulaRef>
                      </c:ext>
                    </c:extLst>
                    <c:strCache>
                      <c:ptCount val="1"/>
                      <c:pt idx="0">
                        <c:v>Month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'Operating Budget 2021-Draft'!$B$13:$B$32</c15:sqref>
                        </c15:formulaRef>
                      </c:ext>
                    </c:extLst>
                    <c:strCache>
                      <c:ptCount val="20"/>
                      <c:pt idx="0">
                        <c:v>Utilities - Water</c:v>
                      </c:pt>
                      <c:pt idx="1">
                        <c:v>Licenses &amp; Permits</c:v>
                      </c:pt>
                      <c:pt idx="2">
                        <c:v>Labor/Administration</c:v>
                      </c:pt>
                      <c:pt idx="3">
                        <c:v>Utilities - Sewer</c:v>
                      </c:pt>
                      <c:pt idx="4">
                        <c:v>Utilities - Trash</c:v>
                      </c:pt>
                      <c:pt idx="5">
                        <c:v>Utilities - Website Hosting</c:v>
                      </c:pt>
                      <c:pt idx="6">
                        <c:v>Utilities - Internet Access</c:v>
                      </c:pt>
                      <c:pt idx="7">
                        <c:v>Insurance</c:v>
                      </c:pt>
                      <c:pt idx="8">
                        <c:v>Utilities - Gas</c:v>
                      </c:pt>
                      <c:pt idx="9">
                        <c:v>Utilities - Telephone</c:v>
                      </c:pt>
                      <c:pt idx="10">
                        <c:v>Legal &amp; Professional Services [incl Marketing]</c:v>
                      </c:pt>
                      <c:pt idx="11">
                        <c:v>Cleaning &amp; Maintenance</c:v>
                      </c:pt>
                      <c:pt idx="12">
                        <c:v>Repairs</c:v>
                      </c:pt>
                      <c:pt idx="13">
                        <c:v>Utilities - Electric</c:v>
                      </c:pt>
                      <c:pt idx="14">
                        <c:v>Other/Misc</c:v>
                      </c:pt>
                      <c:pt idx="15">
                        <c:v>Financing Activities - Interest Expense</c:v>
                      </c:pt>
                      <c:pt idx="16">
                        <c:v>Transportation</c:v>
                      </c:pt>
                      <c:pt idx="17">
                        <c:v>Stipend/Payroll</c:v>
                      </c:pt>
                      <c:pt idx="18">
                        <c:v>Supplies - [Materials /Food/snacks/etc.]</c:v>
                      </c:pt>
                      <c:pt idx="19">
                        <c:v>Rent</c:v>
                      </c:pt>
                    </c:strCache>
                  </c:strRef>
                </c:cat>
                <c:val>
                  <c:numRef>
                    <c:extLst xmlns:c15="http://schemas.microsoft.com/office/drawing/2012/chart">
                      <c:ext xmlns:c15="http://schemas.microsoft.com/office/drawing/2012/chart" uri="{02D57815-91ED-43cb-92C2-25804820EDAC}">
                        <c15:formulaRef>
                          <c15:sqref>'Operating Budget 2021-Draft'!$E$13:$E$32</c15:sqref>
                        </c15:formulaRef>
                      </c:ext>
                    </c:extLst>
                    <c:numCache>
                      <c:formatCode>_("$"* #,##0_);_("$"* \(#,##0\);_("$"* "-"??_);_(@_)</c:formatCode>
                      <c:ptCount val="20"/>
                      <c:pt idx="0">
                        <c:v>0</c:v>
                      </c:pt>
                      <c:pt idx="1">
                        <c:v>20</c:v>
                      </c:pt>
                      <c:pt idx="2">
                        <c:v>20</c:v>
                      </c:pt>
                      <c:pt idx="3">
                        <c:v>20</c:v>
                      </c:pt>
                      <c:pt idx="4">
                        <c:v>20</c:v>
                      </c:pt>
                      <c:pt idx="5">
                        <c:v>20</c:v>
                      </c:pt>
                      <c:pt idx="6">
                        <c:v>20</c:v>
                      </c:pt>
                      <c:pt idx="7">
                        <c:v>50</c:v>
                      </c:pt>
                      <c:pt idx="8">
                        <c:v>75</c:v>
                      </c:pt>
                      <c:pt idx="9">
                        <c:v>75</c:v>
                      </c:pt>
                      <c:pt idx="10">
                        <c:v>100</c:v>
                      </c:pt>
                      <c:pt idx="11">
                        <c:v>100</c:v>
                      </c:pt>
                      <c:pt idx="12">
                        <c:v>100</c:v>
                      </c:pt>
                      <c:pt idx="13">
                        <c:v>100</c:v>
                      </c:pt>
                      <c:pt idx="14">
                        <c:v>100</c:v>
                      </c:pt>
                      <c:pt idx="15">
                        <c:v>166.66666666666669</c:v>
                      </c:pt>
                      <c:pt idx="16">
                        <c:v>300</c:v>
                      </c:pt>
                      <c:pt idx="17">
                        <c:v>400</c:v>
                      </c:pt>
                      <c:pt idx="18">
                        <c:v>500</c:v>
                      </c:pt>
                      <c:pt idx="19">
                        <c:v>1000</c:v>
                      </c:pt>
                    </c:numCache>
                  </c:numRef>
                </c:val>
                <c:extLst xmlns:c15="http://schemas.microsoft.com/office/drawing/2012/chart">
                  <c:ext xmlns:c16="http://schemas.microsoft.com/office/drawing/2014/chart" uri="{C3380CC4-5D6E-409C-BE32-E72D297353CC}">
                    <c16:uniqueId val="{00000002-E6CD-4E02-8E59-0A6175E80B8F}"/>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'Operating Budget 2021-Draft'!$F$12</c15:sqref>
                        </c15:formulaRef>
                      </c:ext>
                    </c:extLst>
                    <c:strCache>
                      <c:ptCount val="1"/>
                      <c:pt idx="0">
                        <c:v>Month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'Operating Budget 2021-Draft'!$B$13:$B$32</c15:sqref>
                        </c15:formulaRef>
                      </c:ext>
                    </c:extLst>
                    <c:strCache>
                      <c:ptCount val="20"/>
                      <c:pt idx="0">
                        <c:v>Utilities - Water</c:v>
                      </c:pt>
                      <c:pt idx="1">
                        <c:v>Licenses &amp; Permits</c:v>
                      </c:pt>
                      <c:pt idx="2">
                        <c:v>Labor/Administration</c:v>
                      </c:pt>
                      <c:pt idx="3">
                        <c:v>Utilities - Sewer</c:v>
                      </c:pt>
                      <c:pt idx="4">
                        <c:v>Utilities - Trash</c:v>
                      </c:pt>
                      <c:pt idx="5">
                        <c:v>Utilities - Website Hosting</c:v>
                      </c:pt>
                      <c:pt idx="6">
                        <c:v>Utilities - Internet Access</c:v>
                      </c:pt>
                      <c:pt idx="7">
                        <c:v>Insurance</c:v>
                      </c:pt>
                      <c:pt idx="8">
                        <c:v>Utilities - Gas</c:v>
                      </c:pt>
                      <c:pt idx="9">
                        <c:v>Utilities - Telephone</c:v>
                      </c:pt>
                      <c:pt idx="10">
                        <c:v>Legal &amp; Professional Services [incl Marketing]</c:v>
                      </c:pt>
                      <c:pt idx="11">
                        <c:v>Cleaning &amp; Maintenance</c:v>
                      </c:pt>
                      <c:pt idx="12">
                        <c:v>Repairs</c:v>
                      </c:pt>
                      <c:pt idx="13">
                        <c:v>Utilities - Electric</c:v>
                      </c:pt>
                      <c:pt idx="14">
                        <c:v>Other/Misc</c:v>
                      </c:pt>
                      <c:pt idx="15">
                        <c:v>Financing Activities - Interest Expense</c:v>
                      </c:pt>
                      <c:pt idx="16">
                        <c:v>Transportation</c:v>
                      </c:pt>
                      <c:pt idx="17">
                        <c:v>Stipend/Payroll</c:v>
                      </c:pt>
                      <c:pt idx="18">
                        <c:v>Supplies - [Materials /Food/snacks/etc.]</c:v>
                      </c:pt>
                      <c:pt idx="19">
                        <c:v>Rent</c:v>
                      </c:pt>
                    </c:strCache>
                  </c:strRef>
                </c:cat>
                <c:val>
                  <c:numRef>
                    <c:extLst xmlns:c15="http://schemas.microsoft.com/office/drawing/2012/chart">
                      <c:ext xmlns:c15="http://schemas.microsoft.com/office/drawing/2012/chart" uri="{02D57815-91ED-43cb-92C2-25804820EDAC}">
                        <c15:formulaRef>
                          <c15:sqref>'Operating Budget 2021-Draft'!$F$13:$F$32</c15:sqref>
                        </c15:formulaRef>
                      </c:ext>
                    </c:extLst>
                    <c:numCache>
                      <c:formatCode>_("$"* #,##0_);_("$"* \(#,##0\);_("$"* "-"??_);_(@_)</c:formatCode>
                      <c:ptCount val="20"/>
                      <c:pt idx="0">
                        <c:v>0</c:v>
                      </c:pt>
                      <c:pt idx="1">
                        <c:v>20</c:v>
                      </c:pt>
                      <c:pt idx="2">
                        <c:v>20</c:v>
                      </c:pt>
                      <c:pt idx="3">
                        <c:v>20</c:v>
                      </c:pt>
                      <c:pt idx="4">
                        <c:v>20</c:v>
                      </c:pt>
                      <c:pt idx="5">
                        <c:v>20</c:v>
                      </c:pt>
                      <c:pt idx="6">
                        <c:v>20</c:v>
                      </c:pt>
                      <c:pt idx="7">
                        <c:v>50</c:v>
                      </c:pt>
                      <c:pt idx="8">
                        <c:v>75</c:v>
                      </c:pt>
                      <c:pt idx="9">
                        <c:v>75</c:v>
                      </c:pt>
                      <c:pt idx="10">
                        <c:v>100</c:v>
                      </c:pt>
                      <c:pt idx="11">
                        <c:v>100</c:v>
                      </c:pt>
                      <c:pt idx="12">
                        <c:v>100</c:v>
                      </c:pt>
                      <c:pt idx="13">
                        <c:v>100</c:v>
                      </c:pt>
                      <c:pt idx="14">
                        <c:v>100</c:v>
                      </c:pt>
                      <c:pt idx="15">
                        <c:v>166.66666666666669</c:v>
                      </c:pt>
                      <c:pt idx="16">
                        <c:v>300</c:v>
                      </c:pt>
                      <c:pt idx="17">
                        <c:v>400</c:v>
                      </c:pt>
                      <c:pt idx="18">
                        <c:v>500</c:v>
                      </c:pt>
                      <c:pt idx="19">
                        <c:v>1000</c:v>
                      </c:pt>
                    </c:numCache>
                  </c:numRef>
                </c:val>
                <c:extLst xmlns:c15="http://schemas.microsoft.com/office/drawing/2012/chart">
                  <c:ext xmlns:c16="http://schemas.microsoft.com/office/drawing/2014/chart" uri="{C3380CC4-5D6E-409C-BE32-E72D297353CC}">
                    <c16:uniqueId val="{00000003-E6CD-4E02-8E59-0A6175E80B8F}"/>
                  </c:ext>
                </c:extLst>
              </c15:ser>
            </c15:filteredBarSeries>
            <c15:filteredBarSeries>
              <c15:ser>
                <c:idx val="4"/>
                <c:order val="4"/>
                <c:tx>
                  <c:strRef>
                    <c:extLst xmlns:c15="http://schemas.microsoft.com/office/drawing/2012/chart">
                      <c:ext xmlns:c15="http://schemas.microsoft.com/office/drawing/2012/chart" uri="{02D57815-91ED-43cb-92C2-25804820EDAC}">
                        <c15:formulaRef>
                          <c15:sqref>'Operating Budget 2021-Draft'!$G$12</c15:sqref>
                        </c15:formulaRef>
                      </c:ext>
                    </c:extLst>
                    <c:strCache>
                      <c:ptCount val="1"/>
                      <c:pt idx="0">
                        <c:v>Month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'Operating Budget 2021-Draft'!$B$13:$B$32</c15:sqref>
                        </c15:formulaRef>
                      </c:ext>
                    </c:extLst>
                    <c:strCache>
                      <c:ptCount val="20"/>
                      <c:pt idx="0">
                        <c:v>Utilities - Water</c:v>
                      </c:pt>
                      <c:pt idx="1">
                        <c:v>Licenses &amp; Permits</c:v>
                      </c:pt>
                      <c:pt idx="2">
                        <c:v>Labor/Administration</c:v>
                      </c:pt>
                      <c:pt idx="3">
                        <c:v>Utilities - Sewer</c:v>
                      </c:pt>
                      <c:pt idx="4">
                        <c:v>Utilities - Trash</c:v>
                      </c:pt>
                      <c:pt idx="5">
                        <c:v>Utilities - Website Hosting</c:v>
                      </c:pt>
                      <c:pt idx="6">
                        <c:v>Utilities - Internet Access</c:v>
                      </c:pt>
                      <c:pt idx="7">
                        <c:v>Insurance</c:v>
                      </c:pt>
                      <c:pt idx="8">
                        <c:v>Utilities - Gas</c:v>
                      </c:pt>
                      <c:pt idx="9">
                        <c:v>Utilities - Telephone</c:v>
                      </c:pt>
                      <c:pt idx="10">
                        <c:v>Legal &amp; Professional Services [incl Marketing]</c:v>
                      </c:pt>
                      <c:pt idx="11">
                        <c:v>Cleaning &amp; Maintenance</c:v>
                      </c:pt>
                      <c:pt idx="12">
                        <c:v>Repairs</c:v>
                      </c:pt>
                      <c:pt idx="13">
                        <c:v>Utilities - Electric</c:v>
                      </c:pt>
                      <c:pt idx="14">
                        <c:v>Other/Misc</c:v>
                      </c:pt>
                      <c:pt idx="15">
                        <c:v>Financing Activities - Interest Expense</c:v>
                      </c:pt>
                      <c:pt idx="16">
                        <c:v>Transportation</c:v>
                      </c:pt>
                      <c:pt idx="17">
                        <c:v>Stipend/Payroll</c:v>
                      </c:pt>
                      <c:pt idx="18">
                        <c:v>Supplies - [Materials /Food/snacks/etc.]</c:v>
                      </c:pt>
                      <c:pt idx="19">
                        <c:v>Rent</c:v>
                      </c:pt>
                    </c:strCache>
                  </c:strRef>
                </c:cat>
                <c:val>
                  <c:numRef>
                    <c:extLst xmlns:c15="http://schemas.microsoft.com/office/drawing/2012/chart">
                      <c:ext xmlns:c15="http://schemas.microsoft.com/office/drawing/2012/chart" uri="{02D57815-91ED-43cb-92C2-25804820EDAC}">
                        <c15:formulaRef>
                          <c15:sqref>'Operating Budget 2021-Draft'!$G$13:$G$32</c15:sqref>
                        </c15:formulaRef>
                      </c:ext>
                    </c:extLst>
                    <c:numCache>
                      <c:formatCode>_("$"* #,##0_);_("$"* \(#,##0\);_("$"* "-"??_);_(@_)</c:formatCode>
                      <c:ptCount val="20"/>
                      <c:pt idx="0">
                        <c:v>0</c:v>
                      </c:pt>
                      <c:pt idx="1">
                        <c:v>20</c:v>
                      </c:pt>
                      <c:pt idx="2">
                        <c:v>20</c:v>
                      </c:pt>
                      <c:pt idx="3">
                        <c:v>20</c:v>
                      </c:pt>
                      <c:pt idx="4">
                        <c:v>20</c:v>
                      </c:pt>
                      <c:pt idx="5">
                        <c:v>20</c:v>
                      </c:pt>
                      <c:pt idx="6">
                        <c:v>20</c:v>
                      </c:pt>
                      <c:pt idx="7">
                        <c:v>50</c:v>
                      </c:pt>
                      <c:pt idx="8">
                        <c:v>75</c:v>
                      </c:pt>
                      <c:pt idx="9">
                        <c:v>75</c:v>
                      </c:pt>
                      <c:pt idx="10">
                        <c:v>100</c:v>
                      </c:pt>
                      <c:pt idx="11">
                        <c:v>100</c:v>
                      </c:pt>
                      <c:pt idx="12">
                        <c:v>100</c:v>
                      </c:pt>
                      <c:pt idx="13">
                        <c:v>100</c:v>
                      </c:pt>
                      <c:pt idx="14">
                        <c:v>100</c:v>
                      </c:pt>
                      <c:pt idx="15">
                        <c:v>166.66666666666669</c:v>
                      </c:pt>
                      <c:pt idx="16">
                        <c:v>300</c:v>
                      </c:pt>
                      <c:pt idx="17">
                        <c:v>400</c:v>
                      </c:pt>
                      <c:pt idx="18">
                        <c:v>500</c:v>
                      </c:pt>
                      <c:pt idx="19">
                        <c:v>1000</c:v>
                      </c:pt>
                    </c:numCache>
                  </c:numRef>
                </c:val>
                <c:extLst xmlns:c15="http://schemas.microsoft.com/office/drawing/2012/chart">
                  <c:ext xmlns:c16="http://schemas.microsoft.com/office/drawing/2014/chart" uri="{C3380CC4-5D6E-409C-BE32-E72D297353CC}">
                    <c16:uniqueId val="{00000004-E6CD-4E02-8E59-0A6175E80B8F}"/>
                  </c:ext>
                </c:extLst>
              </c15:ser>
            </c15:filteredBarSeries>
            <c15:filteredBarSeries>
              <c15:ser>
                <c:idx val="5"/>
                <c:order val="5"/>
                <c:tx>
                  <c:strRef>
                    <c:extLst xmlns:c15="http://schemas.microsoft.com/office/drawing/2012/chart">
                      <c:ext xmlns:c15="http://schemas.microsoft.com/office/drawing/2012/chart" uri="{02D57815-91ED-43cb-92C2-25804820EDAC}">
                        <c15:formulaRef>
                          <c15:sqref>'Operating Budget 2021-Draft'!$H$12</c15:sqref>
                        </c15:formulaRef>
                      </c:ext>
                    </c:extLst>
                    <c:strCache>
                      <c:ptCount val="1"/>
                      <c:pt idx="0">
                        <c:v>Month 6</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'Operating Budget 2021-Draft'!$B$13:$B$32</c15:sqref>
                        </c15:formulaRef>
                      </c:ext>
                    </c:extLst>
                    <c:strCache>
                      <c:ptCount val="20"/>
                      <c:pt idx="0">
                        <c:v>Utilities - Water</c:v>
                      </c:pt>
                      <c:pt idx="1">
                        <c:v>Licenses &amp; Permits</c:v>
                      </c:pt>
                      <c:pt idx="2">
                        <c:v>Labor/Administration</c:v>
                      </c:pt>
                      <c:pt idx="3">
                        <c:v>Utilities - Sewer</c:v>
                      </c:pt>
                      <c:pt idx="4">
                        <c:v>Utilities - Trash</c:v>
                      </c:pt>
                      <c:pt idx="5">
                        <c:v>Utilities - Website Hosting</c:v>
                      </c:pt>
                      <c:pt idx="6">
                        <c:v>Utilities - Internet Access</c:v>
                      </c:pt>
                      <c:pt idx="7">
                        <c:v>Insurance</c:v>
                      </c:pt>
                      <c:pt idx="8">
                        <c:v>Utilities - Gas</c:v>
                      </c:pt>
                      <c:pt idx="9">
                        <c:v>Utilities - Telephone</c:v>
                      </c:pt>
                      <c:pt idx="10">
                        <c:v>Legal &amp; Professional Services [incl Marketing]</c:v>
                      </c:pt>
                      <c:pt idx="11">
                        <c:v>Cleaning &amp; Maintenance</c:v>
                      </c:pt>
                      <c:pt idx="12">
                        <c:v>Repairs</c:v>
                      </c:pt>
                      <c:pt idx="13">
                        <c:v>Utilities - Electric</c:v>
                      </c:pt>
                      <c:pt idx="14">
                        <c:v>Other/Misc</c:v>
                      </c:pt>
                      <c:pt idx="15">
                        <c:v>Financing Activities - Interest Expense</c:v>
                      </c:pt>
                      <c:pt idx="16">
                        <c:v>Transportation</c:v>
                      </c:pt>
                      <c:pt idx="17">
                        <c:v>Stipend/Payroll</c:v>
                      </c:pt>
                      <c:pt idx="18">
                        <c:v>Supplies - [Materials /Food/snacks/etc.]</c:v>
                      </c:pt>
                      <c:pt idx="19">
                        <c:v>Rent</c:v>
                      </c:pt>
                    </c:strCache>
                  </c:strRef>
                </c:cat>
                <c:val>
                  <c:numRef>
                    <c:extLst xmlns:c15="http://schemas.microsoft.com/office/drawing/2012/chart">
                      <c:ext xmlns:c15="http://schemas.microsoft.com/office/drawing/2012/chart" uri="{02D57815-91ED-43cb-92C2-25804820EDAC}">
                        <c15:formulaRef>
                          <c15:sqref>'Operating Budget 2021-Draft'!$H$13:$H$32</c15:sqref>
                        </c15:formulaRef>
                      </c:ext>
                    </c:extLst>
                    <c:numCache>
                      <c:formatCode>_("$"* #,##0_);_("$"* \(#,##0\);_("$"* "-"??_);_(@_)</c:formatCode>
                      <c:ptCount val="20"/>
                      <c:pt idx="0">
                        <c:v>0</c:v>
                      </c:pt>
                      <c:pt idx="1">
                        <c:v>20</c:v>
                      </c:pt>
                      <c:pt idx="2">
                        <c:v>20</c:v>
                      </c:pt>
                      <c:pt idx="3">
                        <c:v>20</c:v>
                      </c:pt>
                      <c:pt idx="4">
                        <c:v>20</c:v>
                      </c:pt>
                      <c:pt idx="5">
                        <c:v>20</c:v>
                      </c:pt>
                      <c:pt idx="6">
                        <c:v>20</c:v>
                      </c:pt>
                      <c:pt idx="7">
                        <c:v>50</c:v>
                      </c:pt>
                      <c:pt idx="8">
                        <c:v>75</c:v>
                      </c:pt>
                      <c:pt idx="9">
                        <c:v>75</c:v>
                      </c:pt>
                      <c:pt idx="10">
                        <c:v>100</c:v>
                      </c:pt>
                      <c:pt idx="11">
                        <c:v>100</c:v>
                      </c:pt>
                      <c:pt idx="12">
                        <c:v>100</c:v>
                      </c:pt>
                      <c:pt idx="13">
                        <c:v>100</c:v>
                      </c:pt>
                      <c:pt idx="14">
                        <c:v>100</c:v>
                      </c:pt>
                      <c:pt idx="15">
                        <c:v>166.66666666666669</c:v>
                      </c:pt>
                      <c:pt idx="16">
                        <c:v>300</c:v>
                      </c:pt>
                      <c:pt idx="17">
                        <c:v>400</c:v>
                      </c:pt>
                      <c:pt idx="18">
                        <c:v>500</c:v>
                      </c:pt>
                      <c:pt idx="19">
                        <c:v>1000</c:v>
                      </c:pt>
                    </c:numCache>
                  </c:numRef>
                </c:val>
                <c:extLst xmlns:c15="http://schemas.microsoft.com/office/drawing/2012/chart">
                  <c:ext xmlns:c16="http://schemas.microsoft.com/office/drawing/2014/chart" uri="{C3380CC4-5D6E-409C-BE32-E72D297353CC}">
                    <c16:uniqueId val="{00000005-E6CD-4E02-8E59-0A6175E80B8F}"/>
                  </c:ext>
                </c:extLst>
              </c15:ser>
            </c15:filteredBarSeries>
            <c15:filteredBarSeries>
              <c15:ser>
                <c:idx val="6"/>
                <c:order val="6"/>
                <c:tx>
                  <c:strRef>
                    <c:extLst xmlns:c15="http://schemas.microsoft.com/office/drawing/2012/chart">
                      <c:ext xmlns:c15="http://schemas.microsoft.com/office/drawing/2012/chart" uri="{02D57815-91ED-43cb-92C2-25804820EDAC}">
                        <c15:formulaRef>
                          <c15:sqref>'Operating Budget 2021-Draft'!$I$12</c15:sqref>
                        </c15:formulaRef>
                      </c:ext>
                    </c:extLst>
                    <c:strCache>
                      <c:ptCount val="1"/>
                      <c:pt idx="0">
                        <c:v>Month 7</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'Operating Budget 2021-Draft'!$B$13:$B$32</c15:sqref>
                        </c15:formulaRef>
                      </c:ext>
                    </c:extLst>
                    <c:strCache>
                      <c:ptCount val="20"/>
                      <c:pt idx="0">
                        <c:v>Utilities - Water</c:v>
                      </c:pt>
                      <c:pt idx="1">
                        <c:v>Licenses &amp; Permits</c:v>
                      </c:pt>
                      <c:pt idx="2">
                        <c:v>Labor/Administration</c:v>
                      </c:pt>
                      <c:pt idx="3">
                        <c:v>Utilities - Sewer</c:v>
                      </c:pt>
                      <c:pt idx="4">
                        <c:v>Utilities - Trash</c:v>
                      </c:pt>
                      <c:pt idx="5">
                        <c:v>Utilities - Website Hosting</c:v>
                      </c:pt>
                      <c:pt idx="6">
                        <c:v>Utilities - Internet Access</c:v>
                      </c:pt>
                      <c:pt idx="7">
                        <c:v>Insurance</c:v>
                      </c:pt>
                      <c:pt idx="8">
                        <c:v>Utilities - Gas</c:v>
                      </c:pt>
                      <c:pt idx="9">
                        <c:v>Utilities - Telephone</c:v>
                      </c:pt>
                      <c:pt idx="10">
                        <c:v>Legal &amp; Professional Services [incl Marketing]</c:v>
                      </c:pt>
                      <c:pt idx="11">
                        <c:v>Cleaning &amp; Maintenance</c:v>
                      </c:pt>
                      <c:pt idx="12">
                        <c:v>Repairs</c:v>
                      </c:pt>
                      <c:pt idx="13">
                        <c:v>Utilities - Electric</c:v>
                      </c:pt>
                      <c:pt idx="14">
                        <c:v>Other/Misc</c:v>
                      </c:pt>
                      <c:pt idx="15">
                        <c:v>Financing Activities - Interest Expense</c:v>
                      </c:pt>
                      <c:pt idx="16">
                        <c:v>Transportation</c:v>
                      </c:pt>
                      <c:pt idx="17">
                        <c:v>Stipend/Payroll</c:v>
                      </c:pt>
                      <c:pt idx="18">
                        <c:v>Supplies - [Materials /Food/snacks/etc.]</c:v>
                      </c:pt>
                      <c:pt idx="19">
                        <c:v>Rent</c:v>
                      </c:pt>
                    </c:strCache>
                  </c:strRef>
                </c:cat>
                <c:val>
                  <c:numRef>
                    <c:extLst xmlns:c15="http://schemas.microsoft.com/office/drawing/2012/chart">
                      <c:ext xmlns:c15="http://schemas.microsoft.com/office/drawing/2012/chart" uri="{02D57815-91ED-43cb-92C2-25804820EDAC}">
                        <c15:formulaRef>
                          <c15:sqref>'Operating Budget 2021-Draft'!$I$13:$I$32</c15:sqref>
                        </c15:formulaRef>
                      </c:ext>
                    </c:extLst>
                    <c:numCache>
                      <c:formatCode>_("$"* #,##0_);_("$"* \(#,##0\);_("$"* "-"??_);_(@_)</c:formatCode>
                      <c:ptCount val="20"/>
                      <c:pt idx="0">
                        <c:v>0</c:v>
                      </c:pt>
                      <c:pt idx="1">
                        <c:v>20</c:v>
                      </c:pt>
                      <c:pt idx="2">
                        <c:v>20</c:v>
                      </c:pt>
                      <c:pt idx="3">
                        <c:v>20</c:v>
                      </c:pt>
                      <c:pt idx="4">
                        <c:v>20</c:v>
                      </c:pt>
                      <c:pt idx="5">
                        <c:v>20</c:v>
                      </c:pt>
                      <c:pt idx="6">
                        <c:v>20</c:v>
                      </c:pt>
                      <c:pt idx="7">
                        <c:v>50</c:v>
                      </c:pt>
                      <c:pt idx="8">
                        <c:v>75</c:v>
                      </c:pt>
                      <c:pt idx="9">
                        <c:v>75</c:v>
                      </c:pt>
                      <c:pt idx="10">
                        <c:v>100</c:v>
                      </c:pt>
                      <c:pt idx="11">
                        <c:v>100</c:v>
                      </c:pt>
                      <c:pt idx="12">
                        <c:v>100</c:v>
                      </c:pt>
                      <c:pt idx="13">
                        <c:v>100</c:v>
                      </c:pt>
                      <c:pt idx="14">
                        <c:v>100</c:v>
                      </c:pt>
                      <c:pt idx="15">
                        <c:v>166.66666666666669</c:v>
                      </c:pt>
                      <c:pt idx="16">
                        <c:v>300</c:v>
                      </c:pt>
                      <c:pt idx="17">
                        <c:v>400</c:v>
                      </c:pt>
                      <c:pt idx="18">
                        <c:v>500</c:v>
                      </c:pt>
                      <c:pt idx="19">
                        <c:v>1000</c:v>
                      </c:pt>
                    </c:numCache>
                  </c:numRef>
                </c:val>
                <c:extLst xmlns:c15="http://schemas.microsoft.com/office/drawing/2012/chart">
                  <c:ext xmlns:c16="http://schemas.microsoft.com/office/drawing/2014/chart" uri="{C3380CC4-5D6E-409C-BE32-E72D297353CC}">
                    <c16:uniqueId val="{00000006-E6CD-4E02-8E59-0A6175E80B8F}"/>
                  </c:ext>
                </c:extLst>
              </c15:ser>
            </c15:filteredBarSeries>
            <c15:filteredBarSeries>
              <c15:ser>
                <c:idx val="7"/>
                <c:order val="7"/>
                <c:tx>
                  <c:strRef>
                    <c:extLst xmlns:c15="http://schemas.microsoft.com/office/drawing/2012/chart">
                      <c:ext xmlns:c15="http://schemas.microsoft.com/office/drawing/2012/chart" uri="{02D57815-91ED-43cb-92C2-25804820EDAC}">
                        <c15:formulaRef>
                          <c15:sqref>'Operating Budget 2021-Draft'!$J$12</c15:sqref>
                        </c15:formulaRef>
                      </c:ext>
                    </c:extLst>
                    <c:strCache>
                      <c:ptCount val="1"/>
                      <c:pt idx="0">
                        <c:v>Month 8</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'Operating Budget 2021-Draft'!$B$13:$B$32</c15:sqref>
                        </c15:formulaRef>
                      </c:ext>
                    </c:extLst>
                    <c:strCache>
                      <c:ptCount val="20"/>
                      <c:pt idx="0">
                        <c:v>Utilities - Water</c:v>
                      </c:pt>
                      <c:pt idx="1">
                        <c:v>Licenses &amp; Permits</c:v>
                      </c:pt>
                      <c:pt idx="2">
                        <c:v>Labor/Administration</c:v>
                      </c:pt>
                      <c:pt idx="3">
                        <c:v>Utilities - Sewer</c:v>
                      </c:pt>
                      <c:pt idx="4">
                        <c:v>Utilities - Trash</c:v>
                      </c:pt>
                      <c:pt idx="5">
                        <c:v>Utilities - Website Hosting</c:v>
                      </c:pt>
                      <c:pt idx="6">
                        <c:v>Utilities - Internet Access</c:v>
                      </c:pt>
                      <c:pt idx="7">
                        <c:v>Insurance</c:v>
                      </c:pt>
                      <c:pt idx="8">
                        <c:v>Utilities - Gas</c:v>
                      </c:pt>
                      <c:pt idx="9">
                        <c:v>Utilities - Telephone</c:v>
                      </c:pt>
                      <c:pt idx="10">
                        <c:v>Legal &amp; Professional Services [incl Marketing]</c:v>
                      </c:pt>
                      <c:pt idx="11">
                        <c:v>Cleaning &amp; Maintenance</c:v>
                      </c:pt>
                      <c:pt idx="12">
                        <c:v>Repairs</c:v>
                      </c:pt>
                      <c:pt idx="13">
                        <c:v>Utilities - Electric</c:v>
                      </c:pt>
                      <c:pt idx="14">
                        <c:v>Other/Misc</c:v>
                      </c:pt>
                      <c:pt idx="15">
                        <c:v>Financing Activities - Interest Expense</c:v>
                      </c:pt>
                      <c:pt idx="16">
                        <c:v>Transportation</c:v>
                      </c:pt>
                      <c:pt idx="17">
                        <c:v>Stipend/Payroll</c:v>
                      </c:pt>
                      <c:pt idx="18">
                        <c:v>Supplies - [Materials /Food/snacks/etc.]</c:v>
                      </c:pt>
                      <c:pt idx="19">
                        <c:v>Rent</c:v>
                      </c:pt>
                    </c:strCache>
                  </c:strRef>
                </c:cat>
                <c:val>
                  <c:numRef>
                    <c:extLst xmlns:c15="http://schemas.microsoft.com/office/drawing/2012/chart">
                      <c:ext xmlns:c15="http://schemas.microsoft.com/office/drawing/2012/chart" uri="{02D57815-91ED-43cb-92C2-25804820EDAC}">
                        <c15:formulaRef>
                          <c15:sqref>'Operating Budget 2021-Draft'!$J$13:$J$32</c15:sqref>
                        </c15:formulaRef>
                      </c:ext>
                    </c:extLst>
                    <c:numCache>
                      <c:formatCode>_("$"* #,##0_);_("$"* \(#,##0\);_("$"* "-"??_);_(@_)</c:formatCode>
                      <c:ptCount val="20"/>
                      <c:pt idx="0">
                        <c:v>0</c:v>
                      </c:pt>
                      <c:pt idx="1">
                        <c:v>20</c:v>
                      </c:pt>
                      <c:pt idx="2">
                        <c:v>20</c:v>
                      </c:pt>
                      <c:pt idx="3">
                        <c:v>20</c:v>
                      </c:pt>
                      <c:pt idx="4">
                        <c:v>20</c:v>
                      </c:pt>
                      <c:pt idx="5">
                        <c:v>20</c:v>
                      </c:pt>
                      <c:pt idx="6">
                        <c:v>20</c:v>
                      </c:pt>
                      <c:pt idx="7">
                        <c:v>50</c:v>
                      </c:pt>
                      <c:pt idx="8">
                        <c:v>75</c:v>
                      </c:pt>
                      <c:pt idx="9">
                        <c:v>75</c:v>
                      </c:pt>
                      <c:pt idx="10">
                        <c:v>100</c:v>
                      </c:pt>
                      <c:pt idx="11">
                        <c:v>100</c:v>
                      </c:pt>
                      <c:pt idx="12">
                        <c:v>100</c:v>
                      </c:pt>
                      <c:pt idx="13">
                        <c:v>100</c:v>
                      </c:pt>
                      <c:pt idx="14">
                        <c:v>100</c:v>
                      </c:pt>
                      <c:pt idx="15">
                        <c:v>166.66666666666669</c:v>
                      </c:pt>
                      <c:pt idx="16">
                        <c:v>300</c:v>
                      </c:pt>
                      <c:pt idx="17">
                        <c:v>400</c:v>
                      </c:pt>
                      <c:pt idx="18">
                        <c:v>500</c:v>
                      </c:pt>
                      <c:pt idx="19">
                        <c:v>1000</c:v>
                      </c:pt>
                    </c:numCache>
                  </c:numRef>
                </c:val>
                <c:extLst xmlns:c15="http://schemas.microsoft.com/office/drawing/2012/chart">
                  <c:ext xmlns:c16="http://schemas.microsoft.com/office/drawing/2014/chart" uri="{C3380CC4-5D6E-409C-BE32-E72D297353CC}">
                    <c16:uniqueId val="{00000007-E6CD-4E02-8E59-0A6175E80B8F}"/>
                  </c:ext>
                </c:extLst>
              </c15:ser>
            </c15:filteredBarSeries>
            <c15:filteredBarSeries>
              <c15:ser>
                <c:idx val="8"/>
                <c:order val="8"/>
                <c:tx>
                  <c:strRef>
                    <c:extLst xmlns:c15="http://schemas.microsoft.com/office/drawing/2012/chart">
                      <c:ext xmlns:c15="http://schemas.microsoft.com/office/drawing/2012/chart" uri="{02D57815-91ED-43cb-92C2-25804820EDAC}">
                        <c15:formulaRef>
                          <c15:sqref>'Operating Budget 2021-Draft'!$K$12</c15:sqref>
                        </c15:formulaRef>
                      </c:ext>
                    </c:extLst>
                    <c:strCache>
                      <c:ptCount val="1"/>
                      <c:pt idx="0">
                        <c:v>Month 9</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'Operating Budget 2021-Draft'!$B$13:$B$32</c15:sqref>
                        </c15:formulaRef>
                      </c:ext>
                    </c:extLst>
                    <c:strCache>
                      <c:ptCount val="20"/>
                      <c:pt idx="0">
                        <c:v>Utilities - Water</c:v>
                      </c:pt>
                      <c:pt idx="1">
                        <c:v>Licenses &amp; Permits</c:v>
                      </c:pt>
                      <c:pt idx="2">
                        <c:v>Labor/Administration</c:v>
                      </c:pt>
                      <c:pt idx="3">
                        <c:v>Utilities - Sewer</c:v>
                      </c:pt>
                      <c:pt idx="4">
                        <c:v>Utilities - Trash</c:v>
                      </c:pt>
                      <c:pt idx="5">
                        <c:v>Utilities - Website Hosting</c:v>
                      </c:pt>
                      <c:pt idx="6">
                        <c:v>Utilities - Internet Access</c:v>
                      </c:pt>
                      <c:pt idx="7">
                        <c:v>Insurance</c:v>
                      </c:pt>
                      <c:pt idx="8">
                        <c:v>Utilities - Gas</c:v>
                      </c:pt>
                      <c:pt idx="9">
                        <c:v>Utilities - Telephone</c:v>
                      </c:pt>
                      <c:pt idx="10">
                        <c:v>Legal &amp; Professional Services [incl Marketing]</c:v>
                      </c:pt>
                      <c:pt idx="11">
                        <c:v>Cleaning &amp; Maintenance</c:v>
                      </c:pt>
                      <c:pt idx="12">
                        <c:v>Repairs</c:v>
                      </c:pt>
                      <c:pt idx="13">
                        <c:v>Utilities - Electric</c:v>
                      </c:pt>
                      <c:pt idx="14">
                        <c:v>Other/Misc</c:v>
                      </c:pt>
                      <c:pt idx="15">
                        <c:v>Financing Activities - Interest Expense</c:v>
                      </c:pt>
                      <c:pt idx="16">
                        <c:v>Transportation</c:v>
                      </c:pt>
                      <c:pt idx="17">
                        <c:v>Stipend/Payroll</c:v>
                      </c:pt>
                      <c:pt idx="18">
                        <c:v>Supplies - [Materials /Food/snacks/etc.]</c:v>
                      </c:pt>
                      <c:pt idx="19">
                        <c:v>Rent</c:v>
                      </c:pt>
                    </c:strCache>
                  </c:strRef>
                </c:cat>
                <c:val>
                  <c:numRef>
                    <c:extLst xmlns:c15="http://schemas.microsoft.com/office/drawing/2012/chart">
                      <c:ext xmlns:c15="http://schemas.microsoft.com/office/drawing/2012/chart" uri="{02D57815-91ED-43cb-92C2-25804820EDAC}">
                        <c15:formulaRef>
                          <c15:sqref>'Operating Budget 2021-Draft'!$K$13:$K$32</c15:sqref>
                        </c15:formulaRef>
                      </c:ext>
                    </c:extLst>
                    <c:numCache>
                      <c:formatCode>_("$"* #,##0_);_("$"* \(#,##0\);_("$"* "-"??_);_(@_)</c:formatCode>
                      <c:ptCount val="20"/>
                      <c:pt idx="0">
                        <c:v>0</c:v>
                      </c:pt>
                      <c:pt idx="1">
                        <c:v>20</c:v>
                      </c:pt>
                      <c:pt idx="2">
                        <c:v>20</c:v>
                      </c:pt>
                      <c:pt idx="3">
                        <c:v>20</c:v>
                      </c:pt>
                      <c:pt idx="4">
                        <c:v>20</c:v>
                      </c:pt>
                      <c:pt idx="5">
                        <c:v>20</c:v>
                      </c:pt>
                      <c:pt idx="6">
                        <c:v>20</c:v>
                      </c:pt>
                      <c:pt idx="7">
                        <c:v>50</c:v>
                      </c:pt>
                      <c:pt idx="8">
                        <c:v>75</c:v>
                      </c:pt>
                      <c:pt idx="9">
                        <c:v>75</c:v>
                      </c:pt>
                      <c:pt idx="10">
                        <c:v>100</c:v>
                      </c:pt>
                      <c:pt idx="11">
                        <c:v>100</c:v>
                      </c:pt>
                      <c:pt idx="12">
                        <c:v>100</c:v>
                      </c:pt>
                      <c:pt idx="13">
                        <c:v>100</c:v>
                      </c:pt>
                      <c:pt idx="14">
                        <c:v>100</c:v>
                      </c:pt>
                      <c:pt idx="15">
                        <c:v>166.66666666666669</c:v>
                      </c:pt>
                      <c:pt idx="16">
                        <c:v>300</c:v>
                      </c:pt>
                      <c:pt idx="17">
                        <c:v>400</c:v>
                      </c:pt>
                      <c:pt idx="18">
                        <c:v>500</c:v>
                      </c:pt>
                      <c:pt idx="19">
                        <c:v>1000</c:v>
                      </c:pt>
                    </c:numCache>
                  </c:numRef>
                </c:val>
                <c:extLst xmlns:c15="http://schemas.microsoft.com/office/drawing/2012/chart">
                  <c:ext xmlns:c16="http://schemas.microsoft.com/office/drawing/2014/chart" uri="{C3380CC4-5D6E-409C-BE32-E72D297353CC}">
                    <c16:uniqueId val="{00000008-E6CD-4E02-8E59-0A6175E80B8F}"/>
                  </c:ext>
                </c:extLst>
              </c15:ser>
            </c15:filteredBarSeries>
            <c15:filteredBarSeries>
              <c15:ser>
                <c:idx val="9"/>
                <c:order val="9"/>
                <c:tx>
                  <c:strRef>
                    <c:extLst xmlns:c15="http://schemas.microsoft.com/office/drawing/2012/chart">
                      <c:ext xmlns:c15="http://schemas.microsoft.com/office/drawing/2012/chart" uri="{02D57815-91ED-43cb-92C2-25804820EDAC}">
                        <c15:formulaRef>
                          <c15:sqref>'Operating Budget 2021-Draft'!$L$12</c15:sqref>
                        </c15:formulaRef>
                      </c:ext>
                    </c:extLst>
                    <c:strCache>
                      <c:ptCount val="1"/>
                      <c:pt idx="0">
                        <c:v>Month 10</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'Operating Budget 2021-Draft'!$B$13:$B$32</c15:sqref>
                        </c15:formulaRef>
                      </c:ext>
                    </c:extLst>
                    <c:strCache>
                      <c:ptCount val="20"/>
                      <c:pt idx="0">
                        <c:v>Utilities - Water</c:v>
                      </c:pt>
                      <c:pt idx="1">
                        <c:v>Licenses &amp; Permits</c:v>
                      </c:pt>
                      <c:pt idx="2">
                        <c:v>Labor/Administration</c:v>
                      </c:pt>
                      <c:pt idx="3">
                        <c:v>Utilities - Sewer</c:v>
                      </c:pt>
                      <c:pt idx="4">
                        <c:v>Utilities - Trash</c:v>
                      </c:pt>
                      <c:pt idx="5">
                        <c:v>Utilities - Website Hosting</c:v>
                      </c:pt>
                      <c:pt idx="6">
                        <c:v>Utilities - Internet Access</c:v>
                      </c:pt>
                      <c:pt idx="7">
                        <c:v>Insurance</c:v>
                      </c:pt>
                      <c:pt idx="8">
                        <c:v>Utilities - Gas</c:v>
                      </c:pt>
                      <c:pt idx="9">
                        <c:v>Utilities - Telephone</c:v>
                      </c:pt>
                      <c:pt idx="10">
                        <c:v>Legal &amp; Professional Services [incl Marketing]</c:v>
                      </c:pt>
                      <c:pt idx="11">
                        <c:v>Cleaning &amp; Maintenance</c:v>
                      </c:pt>
                      <c:pt idx="12">
                        <c:v>Repairs</c:v>
                      </c:pt>
                      <c:pt idx="13">
                        <c:v>Utilities - Electric</c:v>
                      </c:pt>
                      <c:pt idx="14">
                        <c:v>Other/Misc</c:v>
                      </c:pt>
                      <c:pt idx="15">
                        <c:v>Financing Activities - Interest Expense</c:v>
                      </c:pt>
                      <c:pt idx="16">
                        <c:v>Transportation</c:v>
                      </c:pt>
                      <c:pt idx="17">
                        <c:v>Stipend/Payroll</c:v>
                      </c:pt>
                      <c:pt idx="18">
                        <c:v>Supplies - [Materials /Food/snacks/etc.]</c:v>
                      </c:pt>
                      <c:pt idx="19">
                        <c:v>Rent</c:v>
                      </c:pt>
                    </c:strCache>
                  </c:strRef>
                </c:cat>
                <c:val>
                  <c:numRef>
                    <c:extLst xmlns:c15="http://schemas.microsoft.com/office/drawing/2012/chart">
                      <c:ext xmlns:c15="http://schemas.microsoft.com/office/drawing/2012/chart" uri="{02D57815-91ED-43cb-92C2-25804820EDAC}">
                        <c15:formulaRef>
                          <c15:sqref>'Operating Budget 2021-Draft'!$L$13:$L$32</c15:sqref>
                        </c15:formulaRef>
                      </c:ext>
                    </c:extLst>
                    <c:numCache>
                      <c:formatCode>_("$"* #,##0_);_("$"* \(#,##0\);_("$"* "-"??_);_(@_)</c:formatCode>
                      <c:ptCount val="20"/>
                      <c:pt idx="0">
                        <c:v>0</c:v>
                      </c:pt>
                      <c:pt idx="1">
                        <c:v>20</c:v>
                      </c:pt>
                      <c:pt idx="2">
                        <c:v>20</c:v>
                      </c:pt>
                      <c:pt idx="3">
                        <c:v>20</c:v>
                      </c:pt>
                      <c:pt idx="4">
                        <c:v>20</c:v>
                      </c:pt>
                      <c:pt idx="5">
                        <c:v>20</c:v>
                      </c:pt>
                      <c:pt idx="6">
                        <c:v>20</c:v>
                      </c:pt>
                      <c:pt idx="7">
                        <c:v>50</c:v>
                      </c:pt>
                      <c:pt idx="8">
                        <c:v>75</c:v>
                      </c:pt>
                      <c:pt idx="9">
                        <c:v>75</c:v>
                      </c:pt>
                      <c:pt idx="10">
                        <c:v>100</c:v>
                      </c:pt>
                      <c:pt idx="11">
                        <c:v>100</c:v>
                      </c:pt>
                      <c:pt idx="12">
                        <c:v>100</c:v>
                      </c:pt>
                      <c:pt idx="13">
                        <c:v>100</c:v>
                      </c:pt>
                      <c:pt idx="14">
                        <c:v>100</c:v>
                      </c:pt>
                      <c:pt idx="15">
                        <c:v>166.66666666666669</c:v>
                      </c:pt>
                      <c:pt idx="16">
                        <c:v>300</c:v>
                      </c:pt>
                      <c:pt idx="17">
                        <c:v>400</c:v>
                      </c:pt>
                      <c:pt idx="18">
                        <c:v>500</c:v>
                      </c:pt>
                      <c:pt idx="19">
                        <c:v>1000</c:v>
                      </c:pt>
                    </c:numCache>
                  </c:numRef>
                </c:val>
                <c:extLst xmlns:c15="http://schemas.microsoft.com/office/drawing/2012/chart">
                  <c:ext xmlns:c16="http://schemas.microsoft.com/office/drawing/2014/chart" uri="{C3380CC4-5D6E-409C-BE32-E72D297353CC}">
                    <c16:uniqueId val="{00000009-E6CD-4E02-8E59-0A6175E80B8F}"/>
                  </c:ext>
                </c:extLst>
              </c15:ser>
            </c15:filteredBarSeries>
            <c15:filteredBarSeries>
              <c15:ser>
                <c:idx val="10"/>
                <c:order val="10"/>
                <c:tx>
                  <c:strRef>
                    <c:extLst xmlns:c15="http://schemas.microsoft.com/office/drawing/2012/chart">
                      <c:ext xmlns:c15="http://schemas.microsoft.com/office/drawing/2012/chart" uri="{02D57815-91ED-43cb-92C2-25804820EDAC}">
                        <c15:formulaRef>
                          <c15:sqref>'Operating Budget 2021-Draft'!$M$12</c15:sqref>
                        </c15:formulaRef>
                      </c:ext>
                    </c:extLst>
                    <c:strCache>
                      <c:ptCount val="1"/>
                      <c:pt idx="0">
                        <c:v>Month 11</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'Operating Budget 2021-Draft'!$B$13:$B$32</c15:sqref>
                        </c15:formulaRef>
                      </c:ext>
                    </c:extLst>
                    <c:strCache>
                      <c:ptCount val="20"/>
                      <c:pt idx="0">
                        <c:v>Utilities - Water</c:v>
                      </c:pt>
                      <c:pt idx="1">
                        <c:v>Licenses &amp; Permits</c:v>
                      </c:pt>
                      <c:pt idx="2">
                        <c:v>Labor/Administration</c:v>
                      </c:pt>
                      <c:pt idx="3">
                        <c:v>Utilities - Sewer</c:v>
                      </c:pt>
                      <c:pt idx="4">
                        <c:v>Utilities - Trash</c:v>
                      </c:pt>
                      <c:pt idx="5">
                        <c:v>Utilities - Website Hosting</c:v>
                      </c:pt>
                      <c:pt idx="6">
                        <c:v>Utilities - Internet Access</c:v>
                      </c:pt>
                      <c:pt idx="7">
                        <c:v>Insurance</c:v>
                      </c:pt>
                      <c:pt idx="8">
                        <c:v>Utilities - Gas</c:v>
                      </c:pt>
                      <c:pt idx="9">
                        <c:v>Utilities - Telephone</c:v>
                      </c:pt>
                      <c:pt idx="10">
                        <c:v>Legal &amp; Professional Services [incl Marketing]</c:v>
                      </c:pt>
                      <c:pt idx="11">
                        <c:v>Cleaning &amp; Maintenance</c:v>
                      </c:pt>
                      <c:pt idx="12">
                        <c:v>Repairs</c:v>
                      </c:pt>
                      <c:pt idx="13">
                        <c:v>Utilities - Electric</c:v>
                      </c:pt>
                      <c:pt idx="14">
                        <c:v>Other/Misc</c:v>
                      </c:pt>
                      <c:pt idx="15">
                        <c:v>Financing Activities - Interest Expense</c:v>
                      </c:pt>
                      <c:pt idx="16">
                        <c:v>Transportation</c:v>
                      </c:pt>
                      <c:pt idx="17">
                        <c:v>Stipend/Payroll</c:v>
                      </c:pt>
                      <c:pt idx="18">
                        <c:v>Supplies - [Materials /Food/snacks/etc.]</c:v>
                      </c:pt>
                      <c:pt idx="19">
                        <c:v>Rent</c:v>
                      </c:pt>
                    </c:strCache>
                  </c:strRef>
                </c:cat>
                <c:val>
                  <c:numRef>
                    <c:extLst xmlns:c15="http://schemas.microsoft.com/office/drawing/2012/chart">
                      <c:ext xmlns:c15="http://schemas.microsoft.com/office/drawing/2012/chart" uri="{02D57815-91ED-43cb-92C2-25804820EDAC}">
                        <c15:formulaRef>
                          <c15:sqref>'Operating Budget 2021-Draft'!$M$13:$M$32</c15:sqref>
                        </c15:formulaRef>
                      </c:ext>
                    </c:extLst>
                    <c:numCache>
                      <c:formatCode>_("$"* #,##0_);_("$"* \(#,##0\);_("$"* "-"??_);_(@_)</c:formatCode>
                      <c:ptCount val="20"/>
                      <c:pt idx="0">
                        <c:v>0</c:v>
                      </c:pt>
                      <c:pt idx="1">
                        <c:v>20</c:v>
                      </c:pt>
                      <c:pt idx="2">
                        <c:v>20</c:v>
                      </c:pt>
                      <c:pt idx="3">
                        <c:v>20</c:v>
                      </c:pt>
                      <c:pt idx="4">
                        <c:v>20</c:v>
                      </c:pt>
                      <c:pt idx="5">
                        <c:v>20</c:v>
                      </c:pt>
                      <c:pt idx="6">
                        <c:v>20</c:v>
                      </c:pt>
                      <c:pt idx="7">
                        <c:v>50</c:v>
                      </c:pt>
                      <c:pt idx="8">
                        <c:v>75</c:v>
                      </c:pt>
                      <c:pt idx="9">
                        <c:v>75</c:v>
                      </c:pt>
                      <c:pt idx="10">
                        <c:v>100</c:v>
                      </c:pt>
                      <c:pt idx="11">
                        <c:v>100</c:v>
                      </c:pt>
                      <c:pt idx="12">
                        <c:v>100</c:v>
                      </c:pt>
                      <c:pt idx="13">
                        <c:v>100</c:v>
                      </c:pt>
                      <c:pt idx="14">
                        <c:v>100</c:v>
                      </c:pt>
                      <c:pt idx="15">
                        <c:v>166.66666666666669</c:v>
                      </c:pt>
                      <c:pt idx="16">
                        <c:v>300</c:v>
                      </c:pt>
                      <c:pt idx="17">
                        <c:v>400</c:v>
                      </c:pt>
                      <c:pt idx="18">
                        <c:v>500</c:v>
                      </c:pt>
                      <c:pt idx="19">
                        <c:v>1000</c:v>
                      </c:pt>
                    </c:numCache>
                  </c:numRef>
                </c:val>
                <c:extLst xmlns:c15="http://schemas.microsoft.com/office/drawing/2012/chart">
                  <c:ext xmlns:c16="http://schemas.microsoft.com/office/drawing/2014/chart" uri="{C3380CC4-5D6E-409C-BE32-E72D297353CC}">
                    <c16:uniqueId val="{0000000A-E6CD-4E02-8E59-0A6175E80B8F}"/>
                  </c:ext>
                </c:extLst>
              </c15:ser>
            </c15:filteredBarSeries>
            <c15:filteredBarSeries>
              <c15:ser>
                <c:idx val="11"/>
                <c:order val="11"/>
                <c:tx>
                  <c:strRef>
                    <c:extLst xmlns:c15="http://schemas.microsoft.com/office/drawing/2012/chart">
                      <c:ext xmlns:c15="http://schemas.microsoft.com/office/drawing/2012/chart" uri="{02D57815-91ED-43cb-92C2-25804820EDAC}">
                        <c15:formulaRef>
                          <c15:sqref>'Operating Budget 2021-Draft'!$N$12</c15:sqref>
                        </c15:formulaRef>
                      </c:ext>
                    </c:extLst>
                    <c:strCache>
                      <c:ptCount val="1"/>
                      <c:pt idx="0">
                        <c:v>Month 12</c:v>
                      </c:pt>
                    </c:strCache>
                  </c:strRef>
                </c:tx>
                <c:spPr>
                  <a:solidFill>
                    <a:schemeClr val="accent6">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'Operating Budget 2021-Draft'!$B$13:$B$32</c15:sqref>
                        </c15:formulaRef>
                      </c:ext>
                    </c:extLst>
                    <c:strCache>
                      <c:ptCount val="20"/>
                      <c:pt idx="0">
                        <c:v>Utilities - Water</c:v>
                      </c:pt>
                      <c:pt idx="1">
                        <c:v>Licenses &amp; Permits</c:v>
                      </c:pt>
                      <c:pt idx="2">
                        <c:v>Labor/Administration</c:v>
                      </c:pt>
                      <c:pt idx="3">
                        <c:v>Utilities - Sewer</c:v>
                      </c:pt>
                      <c:pt idx="4">
                        <c:v>Utilities - Trash</c:v>
                      </c:pt>
                      <c:pt idx="5">
                        <c:v>Utilities - Website Hosting</c:v>
                      </c:pt>
                      <c:pt idx="6">
                        <c:v>Utilities - Internet Access</c:v>
                      </c:pt>
                      <c:pt idx="7">
                        <c:v>Insurance</c:v>
                      </c:pt>
                      <c:pt idx="8">
                        <c:v>Utilities - Gas</c:v>
                      </c:pt>
                      <c:pt idx="9">
                        <c:v>Utilities - Telephone</c:v>
                      </c:pt>
                      <c:pt idx="10">
                        <c:v>Legal &amp; Professional Services [incl Marketing]</c:v>
                      </c:pt>
                      <c:pt idx="11">
                        <c:v>Cleaning &amp; Maintenance</c:v>
                      </c:pt>
                      <c:pt idx="12">
                        <c:v>Repairs</c:v>
                      </c:pt>
                      <c:pt idx="13">
                        <c:v>Utilities - Electric</c:v>
                      </c:pt>
                      <c:pt idx="14">
                        <c:v>Other/Misc</c:v>
                      </c:pt>
                      <c:pt idx="15">
                        <c:v>Financing Activities - Interest Expense</c:v>
                      </c:pt>
                      <c:pt idx="16">
                        <c:v>Transportation</c:v>
                      </c:pt>
                      <c:pt idx="17">
                        <c:v>Stipend/Payroll</c:v>
                      </c:pt>
                      <c:pt idx="18">
                        <c:v>Supplies - [Materials /Food/snacks/etc.]</c:v>
                      </c:pt>
                      <c:pt idx="19">
                        <c:v>Rent</c:v>
                      </c:pt>
                    </c:strCache>
                  </c:strRef>
                </c:cat>
                <c:val>
                  <c:numRef>
                    <c:extLst xmlns:c15="http://schemas.microsoft.com/office/drawing/2012/chart">
                      <c:ext xmlns:c15="http://schemas.microsoft.com/office/drawing/2012/chart" uri="{02D57815-91ED-43cb-92C2-25804820EDAC}">
                        <c15:formulaRef>
                          <c15:sqref>'Operating Budget 2021-Draft'!$N$13:$N$32</c15:sqref>
                        </c15:formulaRef>
                      </c:ext>
                    </c:extLst>
                    <c:numCache>
                      <c:formatCode>_("$"* #,##0_);_("$"* \(#,##0\);_("$"* "-"??_);_(@_)</c:formatCode>
                      <c:ptCount val="20"/>
                      <c:pt idx="0">
                        <c:v>0</c:v>
                      </c:pt>
                      <c:pt idx="1">
                        <c:v>20</c:v>
                      </c:pt>
                      <c:pt idx="2">
                        <c:v>20</c:v>
                      </c:pt>
                      <c:pt idx="3">
                        <c:v>20</c:v>
                      </c:pt>
                      <c:pt idx="4">
                        <c:v>20</c:v>
                      </c:pt>
                      <c:pt idx="5">
                        <c:v>20</c:v>
                      </c:pt>
                      <c:pt idx="6">
                        <c:v>20</c:v>
                      </c:pt>
                      <c:pt idx="7">
                        <c:v>50</c:v>
                      </c:pt>
                      <c:pt idx="8">
                        <c:v>75</c:v>
                      </c:pt>
                      <c:pt idx="9">
                        <c:v>75</c:v>
                      </c:pt>
                      <c:pt idx="10">
                        <c:v>100</c:v>
                      </c:pt>
                      <c:pt idx="11">
                        <c:v>100</c:v>
                      </c:pt>
                      <c:pt idx="12">
                        <c:v>100</c:v>
                      </c:pt>
                      <c:pt idx="13">
                        <c:v>100</c:v>
                      </c:pt>
                      <c:pt idx="14">
                        <c:v>100</c:v>
                      </c:pt>
                      <c:pt idx="15">
                        <c:v>166.66666666666669</c:v>
                      </c:pt>
                      <c:pt idx="16">
                        <c:v>300</c:v>
                      </c:pt>
                      <c:pt idx="17">
                        <c:v>400</c:v>
                      </c:pt>
                      <c:pt idx="18">
                        <c:v>500</c:v>
                      </c:pt>
                      <c:pt idx="19">
                        <c:v>1000</c:v>
                      </c:pt>
                    </c:numCache>
                  </c:numRef>
                </c:val>
                <c:extLst xmlns:c15="http://schemas.microsoft.com/office/drawing/2012/chart">
                  <c:ext xmlns:c16="http://schemas.microsoft.com/office/drawing/2014/chart" uri="{C3380CC4-5D6E-409C-BE32-E72D297353CC}">
                    <c16:uniqueId val="{0000000B-E6CD-4E02-8E59-0A6175E80B8F}"/>
                  </c:ext>
                </c:extLst>
              </c15:ser>
            </c15:filteredBarSeries>
          </c:ext>
        </c:extLst>
      </c:barChart>
      <c:catAx>
        <c:axId val="11435963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1143597008"/>
        <c:crosses val="autoZero"/>
        <c:auto val="1"/>
        <c:lblAlgn val="ctr"/>
        <c:lblOffset val="100"/>
        <c:noMultiLvlLbl val="0"/>
      </c:catAx>
      <c:valAx>
        <c:axId val="1143597008"/>
        <c:scaling>
          <c:orientation val="minMax"/>
        </c:scaling>
        <c:delete val="0"/>
        <c:axPos val="b"/>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114359635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Revenue vs. Expenses and Margins (</a:t>
            </a:r>
            <a:r>
              <a:rPr lang="en-US" sz="1400" b="0" i="0" u="none" strike="noStrike" baseline="0">
                <a:effectLst/>
              </a:rPr>
              <a:t>Monthly)</a:t>
            </a:r>
            <a:endParaRPr lang="en-US"/>
          </a:p>
          <a:p>
            <a:pPr>
              <a:defRPr/>
            </a:pP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'Operating Budget 2021-Draft'!$B$3</c:f>
              <c:strCache>
                <c:ptCount val="1"/>
                <c:pt idx="0">
                  <c:v>Donations [Direct]</c:v>
                </c:pt>
              </c:strCache>
            </c:strRef>
          </c:tx>
          <c:spPr>
            <a:solidFill>
              <a:schemeClr val="accent1"/>
            </a:solidFill>
            <a:ln>
              <a:noFill/>
            </a:ln>
            <a:effectLst/>
          </c:spPr>
          <c:invertIfNegative val="0"/>
          <c:cat>
            <c:strRef>
              <c:f>'Operating Budget 2021-Draft'!$C$2:$N$2</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'Operating Budget 2021-Draft'!$C$3:$N$3</c:f>
              <c:numCache>
                <c:formatCode>_("$"* #,##0_);_("$"* \(#,##0\);_("$"* "-"??_);_(@_)</c:formatCode>
                <c:ptCount val="12"/>
                <c:pt idx="0">
                  <c:v>416.66666666666669</c:v>
                </c:pt>
                <c:pt idx="1">
                  <c:v>416.66666666666669</c:v>
                </c:pt>
                <c:pt idx="2">
                  <c:v>416.66666666666669</c:v>
                </c:pt>
                <c:pt idx="3">
                  <c:v>416.66666666666669</c:v>
                </c:pt>
                <c:pt idx="4">
                  <c:v>416.66666666666669</c:v>
                </c:pt>
                <c:pt idx="5">
                  <c:v>416.66666666666669</c:v>
                </c:pt>
                <c:pt idx="6">
                  <c:v>416.66666666666669</c:v>
                </c:pt>
                <c:pt idx="7">
                  <c:v>416.66666666666669</c:v>
                </c:pt>
                <c:pt idx="8">
                  <c:v>416.66666666666669</c:v>
                </c:pt>
                <c:pt idx="9">
                  <c:v>416.66666666666669</c:v>
                </c:pt>
                <c:pt idx="10">
                  <c:v>416.66666666666669</c:v>
                </c:pt>
                <c:pt idx="11">
                  <c:v>416.66666666666669</c:v>
                </c:pt>
              </c:numCache>
            </c:numRef>
          </c:val>
          <c:extLst>
            <c:ext xmlns:c16="http://schemas.microsoft.com/office/drawing/2014/chart" uri="{C3380CC4-5D6E-409C-BE32-E72D297353CC}">
              <c16:uniqueId val="{00000000-EFAC-4736-8CD0-52D2FFE3A595}"/>
            </c:ext>
          </c:extLst>
        </c:ser>
        <c:ser>
          <c:idx val="1"/>
          <c:order val="1"/>
          <c:tx>
            <c:strRef>
              <c:f>'Operating Budget 2021-Draft'!$B$4</c:f>
              <c:strCache>
                <c:ptCount val="1"/>
                <c:pt idx="0">
                  <c:v>Donations [Web]</c:v>
                </c:pt>
              </c:strCache>
            </c:strRef>
          </c:tx>
          <c:spPr>
            <a:solidFill>
              <a:schemeClr val="accent2"/>
            </a:solidFill>
            <a:ln>
              <a:noFill/>
            </a:ln>
            <a:effectLst/>
          </c:spPr>
          <c:invertIfNegative val="0"/>
          <c:cat>
            <c:strRef>
              <c:f>'Operating Budget 2021-Draft'!$C$2:$N$2</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'Operating Budget 2021-Draft'!$C$4:$N$4</c:f>
              <c:numCache>
                <c:formatCode>_("$"* #,##0_);_("$"* \(#,##0\);_("$"* "-"??_);_(@_)</c:formatCode>
                <c:ptCount val="12"/>
                <c:pt idx="0">
                  <c:v>416.66666666666669</c:v>
                </c:pt>
                <c:pt idx="1">
                  <c:v>416.66666666666669</c:v>
                </c:pt>
                <c:pt idx="2">
                  <c:v>416.66666666666669</c:v>
                </c:pt>
                <c:pt idx="3">
                  <c:v>416.66666666666669</c:v>
                </c:pt>
                <c:pt idx="4">
                  <c:v>416.66666666666669</c:v>
                </c:pt>
                <c:pt idx="5">
                  <c:v>416.66666666666669</c:v>
                </c:pt>
                <c:pt idx="6">
                  <c:v>416.66666666666669</c:v>
                </c:pt>
                <c:pt idx="7">
                  <c:v>416.66666666666669</c:v>
                </c:pt>
                <c:pt idx="8">
                  <c:v>416.66666666666669</c:v>
                </c:pt>
                <c:pt idx="9">
                  <c:v>416.66666666666669</c:v>
                </c:pt>
                <c:pt idx="10">
                  <c:v>416.66666666666669</c:v>
                </c:pt>
                <c:pt idx="11">
                  <c:v>416.66666666666669</c:v>
                </c:pt>
              </c:numCache>
            </c:numRef>
          </c:val>
          <c:extLst>
            <c:ext xmlns:c16="http://schemas.microsoft.com/office/drawing/2014/chart" uri="{C3380CC4-5D6E-409C-BE32-E72D297353CC}">
              <c16:uniqueId val="{00000001-EFAC-4736-8CD0-52D2FFE3A595}"/>
            </c:ext>
          </c:extLst>
        </c:ser>
        <c:ser>
          <c:idx val="2"/>
          <c:order val="2"/>
          <c:tx>
            <c:strRef>
              <c:f>'Operating Budget 2021-Draft'!$B$5</c:f>
              <c:strCache>
                <c:ptCount val="1"/>
                <c:pt idx="0">
                  <c:v>Grants</c:v>
                </c:pt>
              </c:strCache>
            </c:strRef>
          </c:tx>
          <c:spPr>
            <a:solidFill>
              <a:schemeClr val="accent3"/>
            </a:solidFill>
            <a:ln>
              <a:noFill/>
            </a:ln>
            <a:effectLst/>
          </c:spPr>
          <c:invertIfNegative val="0"/>
          <c:cat>
            <c:strRef>
              <c:f>'Operating Budget 2021-Draft'!$C$2:$N$2</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'Operating Budget 2021-Draft'!$C$5:$N$5</c:f>
              <c:numCache>
                <c:formatCode>_("$"* #,##0_);_("$"* \(#,##0\);_("$"* "-"??_);_(@_)</c:formatCode>
                <c:ptCount val="12"/>
                <c:pt idx="0">
                  <c:v>4166.666666666667</c:v>
                </c:pt>
                <c:pt idx="1">
                  <c:v>4166.666666666667</c:v>
                </c:pt>
                <c:pt idx="2">
                  <c:v>4166.666666666667</c:v>
                </c:pt>
                <c:pt idx="3">
                  <c:v>4166.666666666667</c:v>
                </c:pt>
                <c:pt idx="4">
                  <c:v>4166.666666666667</c:v>
                </c:pt>
                <c:pt idx="5">
                  <c:v>4166.666666666667</c:v>
                </c:pt>
                <c:pt idx="6">
                  <c:v>4166.666666666667</c:v>
                </c:pt>
                <c:pt idx="7">
                  <c:v>4166.666666666667</c:v>
                </c:pt>
                <c:pt idx="8">
                  <c:v>4166.666666666667</c:v>
                </c:pt>
                <c:pt idx="9">
                  <c:v>4166.666666666667</c:v>
                </c:pt>
                <c:pt idx="10">
                  <c:v>4166.666666666667</c:v>
                </c:pt>
                <c:pt idx="11">
                  <c:v>4166.666666666667</c:v>
                </c:pt>
              </c:numCache>
            </c:numRef>
          </c:val>
          <c:extLst>
            <c:ext xmlns:c16="http://schemas.microsoft.com/office/drawing/2014/chart" uri="{C3380CC4-5D6E-409C-BE32-E72D297353CC}">
              <c16:uniqueId val="{00000002-EFAC-4736-8CD0-52D2FFE3A595}"/>
            </c:ext>
          </c:extLst>
        </c:ser>
        <c:ser>
          <c:idx val="3"/>
          <c:order val="3"/>
          <c:tx>
            <c:v>Financing Activities</c:v>
          </c:tx>
          <c:spPr>
            <a:solidFill>
              <a:schemeClr val="accent4"/>
            </a:solidFill>
            <a:ln>
              <a:noFill/>
            </a:ln>
            <a:effectLst/>
          </c:spPr>
          <c:invertIfNegative val="0"/>
          <c:val>
            <c:numRef>
              <c:f>'Operating Budget 2021-Draft'!$C$8:$N$8</c:f>
              <c:numCache>
                <c:formatCode>_("$"* #,##0_);_("$"* \(#,##0\);_("$"* "-"??_);_(@_)</c:formatCode>
                <c:ptCount val="12"/>
                <c:pt idx="0">
                  <c:v>4166.666666666667</c:v>
                </c:pt>
                <c:pt idx="1">
                  <c:v>4166.666666666667</c:v>
                </c:pt>
                <c:pt idx="2">
                  <c:v>4166.666666666667</c:v>
                </c:pt>
                <c:pt idx="3">
                  <c:v>4166.666666666667</c:v>
                </c:pt>
                <c:pt idx="4">
                  <c:v>4166.666666666667</c:v>
                </c:pt>
                <c:pt idx="5">
                  <c:v>4166.666666666667</c:v>
                </c:pt>
                <c:pt idx="6">
                  <c:v>4166.666666666667</c:v>
                </c:pt>
                <c:pt idx="7">
                  <c:v>4166.666666666667</c:v>
                </c:pt>
                <c:pt idx="8">
                  <c:v>4166.666666666667</c:v>
                </c:pt>
                <c:pt idx="9">
                  <c:v>4166.666666666667</c:v>
                </c:pt>
                <c:pt idx="10">
                  <c:v>4166.666666666667</c:v>
                </c:pt>
                <c:pt idx="11">
                  <c:v>4166.666666666667</c:v>
                </c:pt>
              </c:numCache>
            </c:numRef>
          </c:val>
          <c:extLst>
            <c:ext xmlns:c16="http://schemas.microsoft.com/office/drawing/2014/chart" uri="{C3380CC4-5D6E-409C-BE32-E72D297353CC}">
              <c16:uniqueId val="{00000003-EFAC-4736-8CD0-52D2FFE3A595}"/>
            </c:ext>
          </c:extLst>
        </c:ser>
        <c:dLbls>
          <c:showLegendKey val="0"/>
          <c:showVal val="0"/>
          <c:showCatName val="0"/>
          <c:showSerName val="0"/>
          <c:showPercent val="0"/>
          <c:showBubbleSize val="0"/>
        </c:dLbls>
        <c:gapWidth val="150"/>
        <c:overlap val="100"/>
        <c:axId val="1146774464"/>
        <c:axId val="1146777088"/>
      </c:barChart>
      <c:lineChart>
        <c:grouping val="standard"/>
        <c:varyColors val="0"/>
        <c:ser>
          <c:idx val="4"/>
          <c:order val="4"/>
          <c:tx>
            <c:v>Net Expense</c:v>
          </c:tx>
          <c:spPr>
            <a:ln w="28575" cap="rnd">
              <a:solidFill>
                <a:schemeClr val="accent5"/>
              </a:solidFill>
              <a:round/>
            </a:ln>
            <a:effectLst/>
          </c:spPr>
          <c:marker>
            <c:symbol val="none"/>
          </c:marker>
          <c:val>
            <c:numRef>
              <c:f>'Operating Budget 2021-Draft'!$C$33:$N$33</c:f>
              <c:numCache>
                <c:formatCode>_("$"* #,##0_);_("$"* \(#,##0\);_("$"* "-"??_);_(@_)</c:formatCode>
                <c:ptCount val="12"/>
                <c:pt idx="0">
                  <c:v>3186.666666666667</c:v>
                </c:pt>
                <c:pt idx="1">
                  <c:v>3186.666666666667</c:v>
                </c:pt>
                <c:pt idx="2">
                  <c:v>3186.666666666667</c:v>
                </c:pt>
                <c:pt idx="3">
                  <c:v>3186.666666666667</c:v>
                </c:pt>
                <c:pt idx="4">
                  <c:v>3186.666666666667</c:v>
                </c:pt>
                <c:pt idx="5">
                  <c:v>3186.666666666667</c:v>
                </c:pt>
                <c:pt idx="6">
                  <c:v>3186.666666666667</c:v>
                </c:pt>
                <c:pt idx="7">
                  <c:v>3186.666666666667</c:v>
                </c:pt>
                <c:pt idx="8">
                  <c:v>3186.666666666667</c:v>
                </c:pt>
                <c:pt idx="9">
                  <c:v>3186.666666666667</c:v>
                </c:pt>
                <c:pt idx="10">
                  <c:v>3186.666666666667</c:v>
                </c:pt>
                <c:pt idx="11">
                  <c:v>3186.666666666667</c:v>
                </c:pt>
              </c:numCache>
            </c:numRef>
          </c:val>
          <c:smooth val="0"/>
          <c:extLst>
            <c:ext xmlns:c16="http://schemas.microsoft.com/office/drawing/2014/chart" uri="{C3380CC4-5D6E-409C-BE32-E72D297353CC}">
              <c16:uniqueId val="{00000004-EFAC-4736-8CD0-52D2FFE3A595}"/>
            </c:ext>
          </c:extLst>
        </c:ser>
        <c:ser>
          <c:idx val="5"/>
          <c:order val="5"/>
          <c:tx>
            <c:strRef>
              <c:f>'Operating Budget 2021-Draft'!$B$37</c:f>
              <c:strCache>
                <c:ptCount val="1"/>
                <c:pt idx="0">
                  <c:v>Margin - [Net Revenue (1)]</c:v>
                </c:pt>
              </c:strCache>
            </c:strRef>
          </c:tx>
          <c:spPr>
            <a:ln w="28575" cap="rnd">
              <a:solidFill>
                <a:schemeClr val="accent6"/>
              </a:solidFill>
              <a:round/>
            </a:ln>
            <a:effectLst/>
          </c:spPr>
          <c:marker>
            <c:symbol val="none"/>
          </c:marker>
          <c:val>
            <c:numRef>
              <c:f>'Operating Budget 2021-Draft'!$C$37:$N$37</c:f>
              <c:numCache>
                <c:formatCode>_("$"* #,##0_);_("$"* \(#,##0\);_("$"* "-"??_);_(@_)</c:formatCode>
                <c:ptCount val="12"/>
                <c:pt idx="0">
                  <c:v>1813.333333333333</c:v>
                </c:pt>
                <c:pt idx="1">
                  <c:v>1813.333333333333</c:v>
                </c:pt>
                <c:pt idx="2">
                  <c:v>1813.333333333333</c:v>
                </c:pt>
                <c:pt idx="3">
                  <c:v>1813.333333333333</c:v>
                </c:pt>
                <c:pt idx="4">
                  <c:v>1813.333333333333</c:v>
                </c:pt>
                <c:pt idx="5">
                  <c:v>1813.333333333333</c:v>
                </c:pt>
                <c:pt idx="6">
                  <c:v>1813.333333333333</c:v>
                </c:pt>
                <c:pt idx="7">
                  <c:v>1813.333333333333</c:v>
                </c:pt>
                <c:pt idx="8">
                  <c:v>1813.333333333333</c:v>
                </c:pt>
                <c:pt idx="9">
                  <c:v>1813.333333333333</c:v>
                </c:pt>
                <c:pt idx="10">
                  <c:v>1813.333333333333</c:v>
                </c:pt>
                <c:pt idx="11">
                  <c:v>1813.333333333333</c:v>
                </c:pt>
              </c:numCache>
            </c:numRef>
          </c:val>
          <c:smooth val="0"/>
          <c:extLst>
            <c:ext xmlns:c16="http://schemas.microsoft.com/office/drawing/2014/chart" uri="{C3380CC4-5D6E-409C-BE32-E72D297353CC}">
              <c16:uniqueId val="{00000005-EFAC-4736-8CD0-52D2FFE3A595}"/>
            </c:ext>
          </c:extLst>
        </c:ser>
        <c:ser>
          <c:idx val="6"/>
          <c:order val="6"/>
          <c:tx>
            <c:strRef>
              <c:f>'Operating Budget 2021-Draft'!$B$40</c:f>
              <c:strCache>
                <c:ptCount val="1"/>
                <c:pt idx="0">
                  <c:v>Margin - [Net Revenue (2)]</c:v>
                </c:pt>
              </c:strCache>
            </c:strRef>
          </c:tx>
          <c:spPr>
            <a:ln w="28575" cap="rnd">
              <a:solidFill>
                <a:schemeClr val="accent1">
                  <a:lumMod val="60000"/>
                </a:schemeClr>
              </a:solidFill>
              <a:round/>
            </a:ln>
            <a:effectLst/>
          </c:spPr>
          <c:marker>
            <c:symbol val="none"/>
          </c:marker>
          <c:val>
            <c:numRef>
              <c:f>'Operating Budget 2021-Draft'!$C$40:$N$40</c:f>
              <c:numCache>
                <c:formatCode>_("$"* #,##0_);_("$"* \(#,##0\);_("$"* "-"??_);_(@_)</c:formatCode>
                <c:ptCount val="12"/>
                <c:pt idx="0">
                  <c:v>5980.0000000000009</c:v>
                </c:pt>
                <c:pt idx="1">
                  <c:v>5980.0000000000009</c:v>
                </c:pt>
                <c:pt idx="2">
                  <c:v>5980.0000000000009</c:v>
                </c:pt>
                <c:pt idx="3">
                  <c:v>5980.0000000000009</c:v>
                </c:pt>
                <c:pt idx="4">
                  <c:v>5980.0000000000009</c:v>
                </c:pt>
                <c:pt idx="5">
                  <c:v>5980.0000000000009</c:v>
                </c:pt>
                <c:pt idx="6">
                  <c:v>5980.0000000000009</c:v>
                </c:pt>
                <c:pt idx="7">
                  <c:v>5980.0000000000009</c:v>
                </c:pt>
                <c:pt idx="8">
                  <c:v>5980.0000000000009</c:v>
                </c:pt>
                <c:pt idx="9">
                  <c:v>5980.0000000000009</c:v>
                </c:pt>
                <c:pt idx="10">
                  <c:v>5980.0000000000009</c:v>
                </c:pt>
                <c:pt idx="11">
                  <c:v>5980.0000000000009</c:v>
                </c:pt>
              </c:numCache>
            </c:numRef>
          </c:val>
          <c:smooth val="0"/>
          <c:extLst>
            <c:ext xmlns:c16="http://schemas.microsoft.com/office/drawing/2014/chart" uri="{C3380CC4-5D6E-409C-BE32-E72D297353CC}">
              <c16:uniqueId val="{00000006-EFAC-4736-8CD0-52D2FFE3A595}"/>
            </c:ext>
          </c:extLst>
        </c:ser>
        <c:dLbls>
          <c:showLegendKey val="0"/>
          <c:showVal val="0"/>
          <c:showCatName val="0"/>
          <c:showSerName val="0"/>
          <c:showPercent val="0"/>
          <c:showBubbleSize val="0"/>
        </c:dLbls>
        <c:marker val="1"/>
        <c:smooth val="0"/>
        <c:axId val="1146774464"/>
        <c:axId val="1146777088"/>
      </c:lineChart>
      <c:catAx>
        <c:axId val="1146774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6777088"/>
        <c:crosses val="autoZero"/>
        <c:auto val="1"/>
        <c:lblAlgn val="ctr"/>
        <c:lblOffset val="100"/>
        <c:noMultiLvlLbl val="0"/>
      </c:catAx>
      <c:valAx>
        <c:axId val="1146777088"/>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67744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Revenue</a:t>
            </a:r>
            <a:r>
              <a:rPr lang="en-US" baseline="0"/>
              <a:t> vs. Expenses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5955776032986015E-2"/>
          <c:y val="8.6902637762653265E-2"/>
          <c:w val="0.93144760328778109"/>
          <c:h val="0.81570004778361005"/>
        </c:manualLayout>
      </c:layout>
      <c:barChart>
        <c:barDir val="col"/>
        <c:grouping val="stacked"/>
        <c:varyColors val="0"/>
        <c:ser>
          <c:idx val="0"/>
          <c:order val="0"/>
          <c:tx>
            <c:strRef>
              <c:f>Sheet2!$A$2</c:f>
              <c:strCache>
                <c:ptCount val="1"/>
                <c:pt idx="0">
                  <c:v>Net Revenue (1)</c:v>
                </c:pt>
              </c:strCache>
            </c:strRef>
          </c:tx>
          <c:spPr>
            <a:solidFill>
              <a:schemeClr val="accent1"/>
            </a:solidFill>
            <a:ln>
              <a:noFill/>
            </a:ln>
            <a:effectLst/>
          </c:spPr>
          <c:invertIfNegative val="0"/>
          <c:cat>
            <c:strRef>
              <c:f>Sheet2!$B$1:$M$1</c:f>
              <c:strCache>
                <c:ptCount val="12"/>
                <c:pt idx="0">
                  <c:v>Month 1</c:v>
                </c:pt>
                <c:pt idx="1">
                  <c:v>Month 2</c:v>
                </c:pt>
                <c:pt idx="2">
                  <c:v>Month 3</c:v>
                </c:pt>
                <c:pt idx="3">
                  <c:v>Month 4</c:v>
                </c:pt>
                <c:pt idx="4">
                  <c:v>Month 5</c:v>
                </c:pt>
                <c:pt idx="5">
                  <c:v>Month 6</c:v>
                </c:pt>
                <c:pt idx="6">
                  <c:v>Month 7</c:v>
                </c:pt>
                <c:pt idx="7">
                  <c:v>Month 8</c:v>
                </c:pt>
                <c:pt idx="8">
                  <c:v>Month 9</c:v>
                </c:pt>
                <c:pt idx="9">
                  <c:v>Month 10</c:v>
                </c:pt>
                <c:pt idx="10">
                  <c:v>Month 11</c:v>
                </c:pt>
                <c:pt idx="11">
                  <c:v>Month 12</c:v>
                </c:pt>
              </c:strCache>
            </c:strRef>
          </c:cat>
          <c:val>
            <c:numRef>
              <c:f>Sheet2!$B$2:$M$2</c:f>
              <c:numCache>
                <c:formatCode>_("$"* #,##0_);_("$"* \(#,##0\);_("$"* "-"??_);_(@_)</c:formatCode>
                <c:ptCount val="12"/>
                <c:pt idx="0">
                  <c:v>5000</c:v>
                </c:pt>
                <c:pt idx="1">
                  <c:v>5000</c:v>
                </c:pt>
                <c:pt idx="2">
                  <c:v>5000</c:v>
                </c:pt>
                <c:pt idx="3">
                  <c:v>5000</c:v>
                </c:pt>
                <c:pt idx="4">
                  <c:v>5000</c:v>
                </c:pt>
                <c:pt idx="5">
                  <c:v>5000</c:v>
                </c:pt>
                <c:pt idx="6">
                  <c:v>5000</c:v>
                </c:pt>
                <c:pt idx="7">
                  <c:v>5000</c:v>
                </c:pt>
                <c:pt idx="8">
                  <c:v>5000</c:v>
                </c:pt>
                <c:pt idx="9">
                  <c:v>5000</c:v>
                </c:pt>
                <c:pt idx="10">
                  <c:v>5000</c:v>
                </c:pt>
                <c:pt idx="11">
                  <c:v>5000</c:v>
                </c:pt>
              </c:numCache>
            </c:numRef>
          </c:val>
          <c:extLst>
            <c:ext xmlns:c16="http://schemas.microsoft.com/office/drawing/2014/chart" uri="{C3380CC4-5D6E-409C-BE32-E72D297353CC}">
              <c16:uniqueId val="{00000000-4044-405F-8EB9-99EE254AAE67}"/>
            </c:ext>
          </c:extLst>
        </c:ser>
        <c:ser>
          <c:idx val="1"/>
          <c:order val="1"/>
          <c:tx>
            <c:strRef>
              <c:f>Sheet2!$A$3</c:f>
              <c:strCache>
                <c:ptCount val="1"/>
                <c:pt idx="0">
                  <c:v>Net Revenue (2)</c:v>
                </c:pt>
              </c:strCache>
            </c:strRef>
          </c:tx>
          <c:spPr>
            <a:solidFill>
              <a:schemeClr val="accent2"/>
            </a:solidFill>
            <a:ln>
              <a:noFill/>
            </a:ln>
            <a:effectLst/>
          </c:spPr>
          <c:invertIfNegative val="0"/>
          <c:cat>
            <c:strRef>
              <c:f>Sheet2!$B$1:$M$1</c:f>
              <c:strCache>
                <c:ptCount val="12"/>
                <c:pt idx="0">
                  <c:v>Month 1</c:v>
                </c:pt>
                <c:pt idx="1">
                  <c:v>Month 2</c:v>
                </c:pt>
                <c:pt idx="2">
                  <c:v>Month 3</c:v>
                </c:pt>
                <c:pt idx="3">
                  <c:v>Month 4</c:v>
                </c:pt>
                <c:pt idx="4">
                  <c:v>Month 5</c:v>
                </c:pt>
                <c:pt idx="5">
                  <c:v>Month 6</c:v>
                </c:pt>
                <c:pt idx="6">
                  <c:v>Month 7</c:v>
                </c:pt>
                <c:pt idx="7">
                  <c:v>Month 8</c:v>
                </c:pt>
                <c:pt idx="8">
                  <c:v>Month 9</c:v>
                </c:pt>
                <c:pt idx="9">
                  <c:v>Month 10</c:v>
                </c:pt>
                <c:pt idx="10">
                  <c:v>Month 11</c:v>
                </c:pt>
                <c:pt idx="11">
                  <c:v>Month 12</c:v>
                </c:pt>
              </c:strCache>
            </c:strRef>
          </c:cat>
          <c:val>
            <c:numRef>
              <c:f>Sheet2!$B$3:$M$3</c:f>
              <c:numCache>
                <c:formatCode>_("$"* #,##0_);_("$"* \(#,##0\);_("$"* "-"??_);_(@_)</c:formatCode>
                <c:ptCount val="12"/>
                <c:pt idx="0">
                  <c:v>9166.6666666666679</c:v>
                </c:pt>
                <c:pt idx="1">
                  <c:v>9166.6666666666679</c:v>
                </c:pt>
                <c:pt idx="2">
                  <c:v>9166.6666666666679</c:v>
                </c:pt>
                <c:pt idx="3">
                  <c:v>9166.6666666666679</c:v>
                </c:pt>
                <c:pt idx="4">
                  <c:v>9166.6666666666679</c:v>
                </c:pt>
                <c:pt idx="5">
                  <c:v>9166.6666666666679</c:v>
                </c:pt>
                <c:pt idx="6">
                  <c:v>9166.6666666666679</c:v>
                </c:pt>
                <c:pt idx="7">
                  <c:v>9166.6666666666679</c:v>
                </c:pt>
                <c:pt idx="8">
                  <c:v>9166.6666666666679</c:v>
                </c:pt>
                <c:pt idx="9">
                  <c:v>9166.6666666666679</c:v>
                </c:pt>
                <c:pt idx="10">
                  <c:v>9166.6666666666679</c:v>
                </c:pt>
                <c:pt idx="11">
                  <c:v>9166.6666666666679</c:v>
                </c:pt>
              </c:numCache>
            </c:numRef>
          </c:val>
          <c:extLst>
            <c:ext xmlns:c16="http://schemas.microsoft.com/office/drawing/2014/chart" uri="{C3380CC4-5D6E-409C-BE32-E72D297353CC}">
              <c16:uniqueId val="{00000001-4044-405F-8EB9-99EE254AAE67}"/>
            </c:ext>
          </c:extLst>
        </c:ser>
        <c:ser>
          <c:idx val="2"/>
          <c:order val="2"/>
          <c:tx>
            <c:strRef>
              <c:f>Sheet2!$A$4</c:f>
              <c:strCache>
                <c:ptCount val="1"/>
                <c:pt idx="0">
                  <c:v>Net Expense</c:v>
                </c:pt>
              </c:strCache>
            </c:strRef>
          </c:tx>
          <c:spPr>
            <a:solidFill>
              <a:schemeClr val="accent3"/>
            </a:solidFill>
            <a:ln>
              <a:noFill/>
            </a:ln>
            <a:effectLst/>
          </c:spPr>
          <c:invertIfNegative val="0"/>
          <c:cat>
            <c:strRef>
              <c:f>Sheet2!$B$1:$M$1</c:f>
              <c:strCache>
                <c:ptCount val="12"/>
                <c:pt idx="0">
                  <c:v>Month 1</c:v>
                </c:pt>
                <c:pt idx="1">
                  <c:v>Month 2</c:v>
                </c:pt>
                <c:pt idx="2">
                  <c:v>Month 3</c:v>
                </c:pt>
                <c:pt idx="3">
                  <c:v>Month 4</c:v>
                </c:pt>
                <c:pt idx="4">
                  <c:v>Month 5</c:v>
                </c:pt>
                <c:pt idx="5">
                  <c:v>Month 6</c:v>
                </c:pt>
                <c:pt idx="6">
                  <c:v>Month 7</c:v>
                </c:pt>
                <c:pt idx="7">
                  <c:v>Month 8</c:v>
                </c:pt>
                <c:pt idx="8">
                  <c:v>Month 9</c:v>
                </c:pt>
                <c:pt idx="9">
                  <c:v>Month 10</c:v>
                </c:pt>
                <c:pt idx="10">
                  <c:v>Month 11</c:v>
                </c:pt>
                <c:pt idx="11">
                  <c:v>Month 12</c:v>
                </c:pt>
              </c:strCache>
            </c:strRef>
          </c:cat>
          <c:val>
            <c:numRef>
              <c:f>Sheet2!$B$4:$M$4</c:f>
              <c:numCache>
                <c:formatCode>_("$"* #,##0_);_("$"* \(#,##0\);_("$"* "-"??_);_(@_)</c:formatCode>
                <c:ptCount val="12"/>
                <c:pt idx="0">
                  <c:v>3186.666666666667</c:v>
                </c:pt>
                <c:pt idx="1">
                  <c:v>3186.666666666667</c:v>
                </c:pt>
                <c:pt idx="2">
                  <c:v>3186.666666666667</c:v>
                </c:pt>
                <c:pt idx="3">
                  <c:v>3186.666666666667</c:v>
                </c:pt>
                <c:pt idx="4">
                  <c:v>3186.666666666667</c:v>
                </c:pt>
                <c:pt idx="5">
                  <c:v>3186.666666666667</c:v>
                </c:pt>
                <c:pt idx="6">
                  <c:v>3186.666666666667</c:v>
                </c:pt>
                <c:pt idx="7">
                  <c:v>3186.666666666667</c:v>
                </c:pt>
                <c:pt idx="8">
                  <c:v>3186.666666666667</c:v>
                </c:pt>
                <c:pt idx="9">
                  <c:v>3186.666666666667</c:v>
                </c:pt>
                <c:pt idx="10">
                  <c:v>3186.666666666667</c:v>
                </c:pt>
                <c:pt idx="11">
                  <c:v>3186.666666666667</c:v>
                </c:pt>
              </c:numCache>
            </c:numRef>
          </c:val>
          <c:extLst>
            <c:ext xmlns:c16="http://schemas.microsoft.com/office/drawing/2014/chart" uri="{C3380CC4-5D6E-409C-BE32-E72D297353CC}">
              <c16:uniqueId val="{00000002-4044-405F-8EB9-99EE254AAE67}"/>
            </c:ext>
          </c:extLst>
        </c:ser>
        <c:dLbls>
          <c:showLegendKey val="0"/>
          <c:showVal val="0"/>
          <c:showCatName val="0"/>
          <c:showSerName val="0"/>
          <c:showPercent val="0"/>
          <c:showBubbleSize val="0"/>
        </c:dLbls>
        <c:gapWidth val="150"/>
        <c:overlap val="100"/>
        <c:axId val="1936468720"/>
        <c:axId val="1936465808"/>
      </c:barChart>
      <c:catAx>
        <c:axId val="1936468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6465808"/>
        <c:crosses val="autoZero"/>
        <c:auto val="1"/>
        <c:lblAlgn val="ctr"/>
        <c:lblOffset val="100"/>
        <c:noMultiLvlLbl val="0"/>
      </c:catAx>
      <c:valAx>
        <c:axId val="1936465808"/>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64687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Month 1-12 Expenses</a:t>
            </a:r>
          </a:p>
        </c:rich>
      </c:tx>
      <c:layout>
        <c:manualLayout>
          <c:xMode val="edge"/>
          <c:yMode val="edge"/>
          <c:x val="0.44256504265091862"/>
          <c:y val="1.1111111111111112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'Operating Budget'!$B$8</c:f>
              <c:strCache>
                <c:ptCount val="1"/>
                <c:pt idx="0">
                  <c:v>Month 1</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77E6-4646-AD6E-1E053660A111}"/>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77E6-4646-AD6E-1E053660A111}"/>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77E6-4646-AD6E-1E053660A111}"/>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77E6-4646-AD6E-1E053660A111}"/>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77E6-4646-AD6E-1E053660A111}"/>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77E6-4646-AD6E-1E053660A111}"/>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77E6-4646-AD6E-1E053660A111}"/>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F-77E6-4646-AD6E-1E053660A111}"/>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1-77E6-4646-AD6E-1E053660A111}"/>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3-77E6-4646-AD6E-1E053660A111}"/>
              </c:ext>
            </c:extLst>
          </c:dPt>
          <c:dPt>
            <c:idx val="10"/>
            <c:bubble3D val="0"/>
            <c:spPr>
              <a:solidFill>
                <a:schemeClr val="accent5">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5-77E6-4646-AD6E-1E053660A111}"/>
              </c:ext>
            </c:extLst>
          </c:dPt>
          <c:dPt>
            <c:idx val="11"/>
            <c:bubble3D val="0"/>
            <c:spPr>
              <a:solidFill>
                <a:schemeClr val="accent6">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7-77E6-4646-AD6E-1E053660A111}"/>
              </c:ext>
            </c:extLst>
          </c:dPt>
          <c:dPt>
            <c:idx val="12"/>
            <c:bubble3D val="0"/>
            <c:spPr>
              <a:solidFill>
                <a:schemeClr val="accent1">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9-77E6-4646-AD6E-1E053660A111}"/>
              </c:ext>
            </c:extLst>
          </c:dPt>
          <c:dPt>
            <c:idx val="13"/>
            <c:bubble3D val="0"/>
            <c:spPr>
              <a:solidFill>
                <a:schemeClr val="accent2">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B-77E6-4646-AD6E-1E053660A111}"/>
              </c:ext>
            </c:extLst>
          </c:dPt>
          <c:dPt>
            <c:idx val="14"/>
            <c:bubble3D val="0"/>
            <c:spPr>
              <a:solidFill>
                <a:schemeClr val="accent3">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D-77E6-4646-AD6E-1E053660A111}"/>
              </c:ext>
            </c:extLst>
          </c:dPt>
          <c:dPt>
            <c:idx val="15"/>
            <c:bubble3D val="0"/>
            <c:spPr>
              <a:solidFill>
                <a:schemeClr val="accent4">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F-77E6-4646-AD6E-1E053660A111}"/>
              </c:ext>
            </c:extLst>
          </c:dPt>
          <c:dPt>
            <c:idx val="16"/>
            <c:bubble3D val="0"/>
            <c:spPr>
              <a:solidFill>
                <a:schemeClr val="accent5">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1-77E6-4646-AD6E-1E053660A111}"/>
              </c:ext>
            </c:extLst>
          </c:dPt>
          <c:dPt>
            <c:idx val="17"/>
            <c:bubble3D val="0"/>
            <c:spPr>
              <a:solidFill>
                <a:schemeClr val="accent6">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3-77E6-4646-AD6E-1E053660A111}"/>
              </c:ext>
            </c:extLst>
          </c:dPt>
          <c:dPt>
            <c:idx val="18"/>
            <c:bubble3D val="0"/>
            <c:spPr>
              <a:solidFill>
                <a:schemeClr val="accent1">
                  <a:lumMod val="8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5-77E6-4646-AD6E-1E053660A111}"/>
              </c:ext>
            </c:extLst>
          </c:dPt>
          <c:dPt>
            <c:idx val="19"/>
            <c:bubble3D val="0"/>
            <c:spPr>
              <a:solidFill>
                <a:schemeClr val="accent2">
                  <a:lumMod val="8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7-77E6-4646-AD6E-1E053660A111}"/>
              </c:ext>
            </c:extLst>
          </c:dPt>
          <c:dLbls>
            <c:dLbl>
              <c:idx val="7"/>
              <c:layout>
                <c:manualLayout>
                  <c:x val="5.5700049212598426E-2"/>
                  <c:y val="-6.3292650918635174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F-77E6-4646-AD6E-1E053660A111}"/>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'Operating Budget'!$A$9:$A$28</c:f>
              <c:strCache>
                <c:ptCount val="20"/>
                <c:pt idx="0">
                  <c:v>Rent</c:v>
                </c:pt>
                <c:pt idx="1">
                  <c:v>Insurance</c:v>
                </c:pt>
                <c:pt idx="2">
                  <c:v>Financing Activities - Interest Expense</c:v>
                </c:pt>
                <c:pt idx="3">
                  <c:v>Legal &amp; Professional Services [incl Marketing]</c:v>
                </c:pt>
                <c:pt idx="4">
                  <c:v>Licenses &amp; Permits</c:v>
                </c:pt>
                <c:pt idx="5">
                  <c:v>Stipend/Payroll</c:v>
                </c:pt>
                <c:pt idx="6">
                  <c:v>Transportation</c:v>
                </c:pt>
                <c:pt idx="7">
                  <c:v>Labor/Administration</c:v>
                </c:pt>
                <c:pt idx="8">
                  <c:v>Cleaning &amp; Maintenance</c:v>
                </c:pt>
                <c:pt idx="9">
                  <c:v>Repairs</c:v>
                </c:pt>
                <c:pt idx="10">
                  <c:v>Supplies - [Materials /Food/snacks/etc.]</c:v>
                </c:pt>
                <c:pt idx="11">
                  <c:v>Utilities - Electric</c:v>
                </c:pt>
                <c:pt idx="12">
                  <c:v>Utilities - Gas</c:v>
                </c:pt>
                <c:pt idx="13">
                  <c:v>Utilities - Sewer</c:v>
                </c:pt>
                <c:pt idx="14">
                  <c:v>Utilities - Trash</c:v>
                </c:pt>
                <c:pt idx="15">
                  <c:v>Utilities - Water</c:v>
                </c:pt>
                <c:pt idx="16">
                  <c:v>Utilities - Website Hosting</c:v>
                </c:pt>
                <c:pt idx="17">
                  <c:v>Utilities - Internet Access</c:v>
                </c:pt>
                <c:pt idx="18">
                  <c:v>Utilities - Telephone</c:v>
                </c:pt>
                <c:pt idx="19">
                  <c:v>Other/Misc</c:v>
                </c:pt>
              </c:strCache>
            </c:strRef>
          </c:cat>
          <c:val>
            <c:numRef>
              <c:f>'Operating Budget'!$B$9:$B$28</c:f>
              <c:numCache>
                <c:formatCode>_("$"* #,##0_);_("$"* \(#,##0\);_("$"* "-"??_);_(@_)</c:formatCode>
                <c:ptCount val="20"/>
                <c:pt idx="0">
                  <c:v>1000</c:v>
                </c:pt>
                <c:pt idx="1">
                  <c:v>50</c:v>
                </c:pt>
                <c:pt idx="2">
                  <c:v>166.66666666666669</c:v>
                </c:pt>
                <c:pt idx="3">
                  <c:v>100</c:v>
                </c:pt>
                <c:pt idx="4">
                  <c:v>20</c:v>
                </c:pt>
                <c:pt idx="5">
                  <c:v>400</c:v>
                </c:pt>
                <c:pt idx="6">
                  <c:v>300</c:v>
                </c:pt>
                <c:pt idx="7">
                  <c:v>20</c:v>
                </c:pt>
                <c:pt idx="8">
                  <c:v>100</c:v>
                </c:pt>
                <c:pt idx="9">
                  <c:v>100</c:v>
                </c:pt>
                <c:pt idx="10">
                  <c:v>500</c:v>
                </c:pt>
                <c:pt idx="11">
                  <c:v>100</c:v>
                </c:pt>
                <c:pt idx="12">
                  <c:v>75</c:v>
                </c:pt>
                <c:pt idx="13">
                  <c:v>20</c:v>
                </c:pt>
                <c:pt idx="14">
                  <c:v>20</c:v>
                </c:pt>
                <c:pt idx="15">
                  <c:v>0</c:v>
                </c:pt>
                <c:pt idx="16">
                  <c:v>20</c:v>
                </c:pt>
                <c:pt idx="17">
                  <c:v>20</c:v>
                </c:pt>
                <c:pt idx="18">
                  <c:v>75</c:v>
                </c:pt>
                <c:pt idx="19">
                  <c:v>100</c:v>
                </c:pt>
              </c:numCache>
            </c:numRef>
          </c:val>
          <c:extLst>
            <c:ext xmlns:c16="http://schemas.microsoft.com/office/drawing/2014/chart" uri="{C3380CC4-5D6E-409C-BE32-E72D297353CC}">
              <c16:uniqueId val="{00000028-77E6-4646-AD6E-1E053660A111}"/>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1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10/26/2022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5T14:13:58.354"/>
    </inkml:context>
    <inkml:brush xml:id="br0">
      <inkml:brushProperty name="width" value="0.1" units="cm"/>
      <inkml:brushProperty name="height" value="0.1"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4028 84 24575,'0'0'0,"-4"0"0,-13 0 0,-11 0 0,-4 0 0,-8 0 0,-5 0 0,-16-5 0,-13-1 0,-8 0 0,-14-4 0,-14 1 0,-9 2 0,-4-4 0,-4 1 0,-4 3 0,4 1 0,9 3 0,-1 1 0,4 1 0,14 1 0,12 0 0,2 0 0,10 6 0,1 5 0,7 1 0,4-2 0,5-2 0,3-3 0,7-2 0,2 10 0,0-1 0,5 4 0,-1-1 0,3-4 0,-1 3 0,3-3 0,-3-3 0,9 3 0,2-2 0,-2-2 0,7 3 0,0-1 0,1-2 0,1-2 0,-1 4 0,0 4 0,4 4 0,0-1 0,-5-3 0,-2 2 0,4 2 0,0 3 0,-5-3 0,-1 8 0,-1 1 0,-4 7 0,0 1 0,1 6 0,1-1 0,-3 8 0,1 4 0,-4 3 0,1-4 0,-3 1 0,2 4 0,-3 2 0,8-5 0,-3-1 0,9 6 0,-4 0 0,2-11 0,0 11 0,0-6 0,2 1 0,5 0 0,7 0 0,0 1 0,-1 0 0,-2 1 0,3 0 0,-2 0 0,4 5 0,3-4 0,-2 4 0,-2 0 0,2-1 0,2 0 0,3 9 0,-2-1 0,2 5 0,2-2 0,1-2 0,2 1 0,2 13 0,0 3 0,1 4 0,1 5 0,-1 4 0,0 5 0,1-3 0,-1-8 0,0 0 0,5-3 0,6-13 0,0-8 0,5-6 0,3-6 0,3-1 0,-3 9 0,6 5 0,8 12 0,6 9 0,6 2 0,0-4 0,2 3 0,13 9 0,-4-7 0,2-1 0,-1-4 0,-2-8 0,6-3 0,-1-11 0,-6-10 0,5-6 0,3 4 0,6-6 0,0 1 0,3-4 0,3-5 0,2 1 0,3-8 0,1-3 0,-5-3 0,1-1 0,0 0 0,1-5 0,18 0 0,11-5 0,7-4 0,20-3 0,27-5 0,21-1 0,1-2 0,17 0-855,2-7 1099,0 1-366,-12-6 122,7-9 0,-13 0 0,0 3 0,-22 0 0,-17 3 0,-15 4 0,-27 4 0,-13 3 0,-10 2 0,1 2 0,-1 0 0,23 1 855,-5 0-1099,5-1 366,3 1-122,7-1 0,1 6 0,-5-1 0,-1 1 0,0-2 0,-7 0 0,-5-2 0,6-1 0,2-1 0,2 0 0,13 0 0,12 0 0,12 0 0,-2-1 0,-4 1 0,-19 0 0,-6 0 0,-12 0 0,-18 0 0,-12 0 0,-9 0 0,-11 0 0,3 0 0,-7 0 0,-10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5T14:14:01.125"/>
    </inkml:context>
    <inkml:brush xml:id="br0">
      <inkml:brushProperty name="width" value="0.1" units="cm"/>
      <inkml:brushProperty name="height" value="0.1" units="cm"/>
      <inkml:brushProperty name="color" value="#AE198D"/>
      <inkml:brushProperty name="inkEffects" value="galaxy"/>
      <inkml:brushProperty name="anchorX" value="-4754.78467"/>
      <inkml:brushProperty name="anchorY" value="-6257.70166"/>
      <inkml:brushProperty name="scaleFactor" value="0.5"/>
    </inkml:brush>
  </inkml:definitions>
  <inkml:trace contextRef="#ctx0" brushRef="#br0">4445 5730 24575,'0'0'0,"161"0"-3276,77 0-1,-11 0 0,-29 0 830,-25 0 2756,-37 0 2689,-37 0-3977,-18 0 3623,-11 0-3260,-9 0 4747,0 0-1610,-7 0-1561,3 0-857,-6 0 103,-6 0-206,0 0 0,-5 0 0,1 0 0,-3 0 0,3 0 0,3-5 0,-3-1 0,3 1 0,3 0 0,7 2 0,-3 1 0,-5 1 0,1 0 0,1 1 0,-5 0 0,-4 1 0,2-1 0,-4 0 0,-2 0 0,-3 0 0,-2 0 0,-1 0 0,3 0 0,1 0 0,-1 0 0,-1 0 0,4-5 0,5-1 0,-1-5 0,-2 1 0,4-4 0,-4 1 0,-1 3 0,-3-2 0,-2 2 0,3 2 0,-1-3 0,5-3 0,-1-4 0,-2 2 0,15-3 0,3-2 0,4-1 0,-4-8 0,5-1 0,-1-2 0,1 7 0,-7 1 0,0 1 0,-2 0 0,-9 0 0,-6 4 0,7-6 0,-8 0 0,-2-2 0,4 5 0,-3-5 0,6 0 0,-2-1 0,5-5 0,-3 0 0,-1 0 0,-3 2 0,-3 1 0,-2 2 0,-1 1 0,-1 0 0,-5 1 0,-1 1 0,-6-1 0,2 5 0,1-10 0,-3 0 0,-4-12 0,2-6 0,-2 2 0,-3-2 0,-3-6 0,3 4 0,-1-6 0,-1 0 0,4 5 0,4 1 0,-1 6 0,-2-4 0,-3 3 0,-3 5 0,-2 4 0,4 4 0,-1 4 0,-1-3 0,-1 0 0,-1-10 0,-2 2 0,0-5 0,5-8 0,-1 3 0,0-2 0,0 1 0,-2-1 0,-2-1 0,1 6 0,-2 0 0,0-6 0,0 4 0,0-6 0,-1-6 0,1 5 0,0-11 0,0 2 0,-5 0 0,-1-2 0,0-3 0,-3 2 0,0 3 0,-4 3 0,-4-1 0,2 7 0,-3-4 0,-7-3 0,-3-4 0,-1 5 0,-12-3 0,5-7 0,-4-5 0,2 9 0,-8-13 0,-3 10 0,1-2 0,5 5 0,-7-1 0,5 9 0,2 4 0,0 2 0,-1 7 0,-4 2 0,4-1 0,-2 4 0,5 5 0,-3 3 0,4-2 0,-2 8 0,-3 2 0,3 1 0,-2 1 0,3 0 0,3 5 0,-1-1 0,-4 1 0,3-2 0,3 4 0,-9-7 0,3-1 0,-8-2 0,2 5 0,-6 1 0,-1-7 0,-7 0 0,11-1 0,-4 6 0,-5-5 0,6 0 0,0 0 0,-9 0 0,0-5 0,0 1 0,2 0 0,-4 6 0,-8 2 0,7-4 0,-4 6 0,5 4 0,8 0 0,8 1 0,-1 3 0,5 3 0,-6 5 0,-1-3 0,-7 2 0,-1 2 0,-10 2 0,-6 1 0,-8 2 0,2 0 0,-5 1 0,0 1 0,1-1 0,6 0 0,3 1 0,-5 4 0,-11 1 0,-17 5 0,-5 4 0,-9-1 0,0 4 0,2 2 0,20-4 0,5-2 0,13-5 0,16-3 0,9-3 0,11-2 0,4-2 0,1 1 0,-2-1 0,-1 0 0,-3 1 0,4-1 0,-6 1 0,3 0 0,-1 0 0,0 0 0,5 0 0,-2 0 0,5 0 0,4 0 0,-1 0 0,-3 0 0,2 0 0,2 0 0,-1 0 0,-4 0 0,2 0 0,-2 0 0,-3 6 0,3-1 0,-2 1 0,3-1 0,-1-2 0,-2 5 0,-3-1 0,3-1 0,-1-2 0,-2-1 0,-7-1 0,-12-1 0,3-1 0,-5 0 0,8 0 0,-2 0 0,1-1 0,8 1 0,-3 0 0,6 0 0,6 0 0,-4 0 0,4 0 0,3 0 0,5 0 0,-7 0 0,-2 0 0,-5 0 0,4 0 0,4 0 0,0 0 0,3 0 0,4 0 0,3 0 0,3 0 0,1 0 0,2 0 0,0 0 0,1 0 0,-6 0 0,0 0 0,0 0 0,-4 0 0,0 0 0,-4 0 0,2 0 0,1 0 0,3 0 0,-2 5 0,1 1 0,1-1 0,-3 5 0,1-1 0,2-1 0,2-3 0,2-1 0,1-2 0,1-1 0,1 5 0,0-1 0,0 0 0,1-1 0,-1-1 0,0-1 0,0-1 0,0-1 0,0 0 0,0 0 0,0 0 0,0 0 0,0 0 0,5 5 0,1 6 0,0 0 0,4 5 0,-1 3 0,-2-3 0,-1 3 0,3 1 0,-2 2 0,0-3 0,3 1 0,-1 1 0,-2-4 0,4 2 0,4-5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5T14:14:22.393"/>
    </inkml:context>
    <inkml:brush xml:id="br0">
      <inkml:brushProperty name="width" value="0.1" units="cm"/>
      <inkml:brushProperty name="height" value="0.1" units="cm"/>
      <inkml:brushProperty name="color" value="#AE198D"/>
      <inkml:brushProperty name="inkEffects" value="galaxy"/>
      <inkml:brushProperty name="anchorX" value="705.65009"/>
      <inkml:brushProperty name="anchorY" value="-32.98571"/>
      <inkml:brushProperty name="scaleFactor" value="0.5"/>
    </inkml:brush>
  </inkml:definitions>
  <inkml:trace contextRef="#ctx0" brushRef="#br0">1462 404 24575,'0'0'0,"-9"0"0,-9 0 0,-4 0 0,-4 0 0,-1 0 0,-2 0 0,-5 0 0,0 0 0,0 5 0,-3 1 0,0-1 0,-3 5 0,-4-1 0,-8 4 0,1-1 0,4-3 0,0 3 0,5-2 0,-1-2 0,3 3 0,4-2 0,-3-2 0,-2 3 0,6 5 0,4-3 0,-4 5 0,2-4 0,-4 3 0,1-3 0,7 3 0,1-4 0,3 3 0,0-3 0,0-2 0,6 2 0,-1 2 0,-1-1 0,-1 4 0,-2 1 0,5 4 0,-2-4 0,6 2 0,-2-4 0,4 1 0,-2 1 0,3 9 0,3 1 0,3 3 0,2-1 0,2 0 0,-3 0 0,-6-2 0,0 0 0,1 5 0,3 0 0,2-1 0,1 0 0,3-2 0,0 4 0,2 5 0,-1 16 0,0 10 0,1-3 0,-1 6 0,0 8 0,1-2 0,-1 3 0,0 2 0,0-5 0,0-5 0,5 1 0,1-10 0,0 2 0,4-2 0,-1-8 0,-2 5 0,4-7 0,-1 0 0,3-1 0,-2 7 0,-2-4 0,-3 0 0,9 0 0,-2 1 0,-1-1 0,-3 7 0,3-5 0,-3 0 0,-1 9 0,2-9 0,-1 4 0,4-7 0,-2 5 0,-3 0 0,-1-5 0,-4-1 0,0 0 0,3-10 0,-1 0 0,6 2 0,4-4 0,4-2 0,-1 3 0,-4 2 0,-3 5 0,1-3 0,-3 8 0,3 2 0,4-3 0,-3 6 0,4 0 0,-3-5 0,2-6 0,-3 0 0,-4-5 0,-2-4 0,3 2 0,3 3 0,-1-1 0,3 2 0,3-2 0,-2 2 0,2-2 0,2-8 0,-3-4 0,1 3 0,2-1 0,2 5 0,2-5 0,-4-1 0,-5 3 0,1-6 0,1 0 0,3-1 0,2 1 0,2-6 0,2-6 0,-5 1 0,0-4 0,1 3 0,1-4 0,2-2 0,-6 3 0,2-2 0,0-2 0,2-1 0,0 2 0,3 0 0,-6 3 0,7 0 0,0-3 0,7-1 0,0-3 0,10 3 0,-5 5 0,3-1 0,2 4 0,3-2 0,-3-2 0,2-4 0,-4-2 0,2-3 0,7 4 0,3 0 0,7-1 0,-5 5 0,1-2 0,3-1 0,5 4 0,0-1 0,-7 3 0,4-2 0,-9-2 0,0-3 0,-7-2 0,-1 4 0,-4-2 0,-4 0 0,-4-2 0,-3-1 0,-2 4 0,-1-1 0,0 5 0,10 4 0,0 0 0,1-3 0,3 2 0,-8 3 0,-2-3 0,-3-3 0,-1 3 0,-1-4 0,0 4 0,5-3 0,1-2 0,0-3 0,5 3 0,9 4 0,5 4 0,9-1 0,13 2 0,11 3 0,10 1 0,-3-3 0,4 1 0,3 1 0,-2-3 0,-9 0 0,2 2 0,3 2 0,-1 1 0,-3 2 0,-1-4 0,3 0 0,-1-4 0,4 0 0,-12 2 0,-3-4 0,-1-3 0,-7-4 0,-4-3 0,1 2 0,-9 0 0,-3-2 0,-2 4 0,-6-1 0,-1-1 0,-5-2 0,7-1 0,2-2 0,-3-1 0,1-1 0,2 0 0,-5-1 0,1 1 0,-4 0 0,1-1 0,2 1 0,-3 0 0,2 0 0,-3 0 0,2 0 0,2 0 0,-3 0 0,3 0 0,-4 0 0,7 0 0,3 0 0,-3 0 0,6 0 0,7 0 0,-4 0 0,10 0 0,4 0 0,0 0 0,3 0 0,2-5 0,-4-1 0,2 1 0,0 0 0,-8 2 0,1 1 0,1-5 0,3 1 0,4 1 0,7-5 0,3 2 0,-5-5 0,6 2 0,-6-4 0,-1 3 0,-6-3 0,0-3 0,0 2 0,-3-1 0,1 2 0,2 5 0,2 2 0,-3-1 0,-4 1 0,1-3 0,-3-5 0,-4 2 0,-7 3 0,-4 2 0,-1-2 0,-5 3 0,-6-5 0,2 3 0,-5 2 0,4 2 0,3-3 0,-3-4 0,-1 1 0,6-9 0,4-3 0,3-3 0,2-2 0,6-5 0,-5 0 0,0-6 0,-1 2 0,5-4 0,-5 3 0,4-4 0,-5 3 0,-1 4 0,-5-4 0,4 3 0,-4-3 0,1 2 0,-5-3 0,2-3 0,6 2 0,-2 3 0,-5-2 0,2 3 0,0 2 0,2 4 0,-9 1 0,-4 3 0,-4 6 0,3 6 0,-8 1 0,5 3 0,-6-1 0,5-3 0,5-3 0,-5-2 0,5-4 0,-7-1 0,-2 5 0,-5-1 0,3 0 0,2-1 0,0-2 0,-4 0 0,6-1 0,-6-1 0,1 0 0,0-5 0,7-1 0,0 6 0,1-10 0,-5 1 0,3-5 0,1-4 0,-1-4 0,0 9 0,-6-2 0,5-1 0,-1 8 0,2-2 0,-6-2 0,-6 1 0,5-4 0,-4 3 0,1 8 0,-4 3 0,8 2 0,-4 1 0,-4 1 0,2-7 0,1 0 0,-3-6 0,2-4 0,2-6 0,-3-3 0,2-13 0,1 3 0,3 0 0,2-4 0,1-4 0,1 6 0,-4-2 0,0 1 0,-6 9 0,-4-4 0,1 6 0,-3 2 0,8-6 0,-2-5 0,3 9 0,-3 1 0,1 1 0,-3 5 0,-3 1 0,1-2 0,-2-2 0,3-7 0,-2-13 0,-2-2 0,-3-5 0,-2-2 0,-2 3 0,-2-2 0,0 6 0,0 4 0,-1 9 0,1 4 0,0 2 0,-1-4 0,-4 5 0,-1-1 0,1 5 0,0 0 0,-4 5 0,-4 3 0,1-1 0,1 3 0,-2 2 0,2 2 0,-3 3 0,-3-5 0,-3 1 0,3 0 0,-3 8 0,-1-5 0,-1 1 0,-3 0 0,0 1 0,-1 5 0,4 1 0,0 0 0,0-1 0,-6-6 0,4-1 0,-1 4 0,0 6 0,0 1 0,-1-1 0,-1 5 0,-4-1 0,-2 3 0,6-3 0,1 4 0,1-3 0,-5-2 0,0 2 0,4-2 0,1-3 0,1 4 0,-1-2 0,1 4 0,-2 3 0,0-2 0,0 3 0,-1-3 0,0 2 0,0 3 0,0 2 0,5-3 0,0 1 0,6-3 0,-6-5 0,-2 2 0,-2 3 0,-1 2 0,5 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5T14:16:41.100"/>
    </inkml:context>
    <inkml:brush xml:id="br0">
      <inkml:brushProperty name="width" value="0.1" units="cm"/>
      <inkml:brushProperty name="height" value="0.1" units="cm"/>
      <inkml:brushProperty name="color" value="#AE198D"/>
      <inkml:brushProperty name="inkEffects" value="galaxy"/>
      <inkml:brushProperty name="anchorX" value="-5080"/>
      <inkml:brushProperty name="anchorY" value="-5080"/>
      <inkml:brushProperty name="scaleFactor" value="0.5"/>
    </inkml:brush>
  </inkml:definitions>
  <inkml:trace contextRef="#ctx0" brushRef="#br0">758 301 24575,'0'0'0,"-9"0"0,-14 5 0,-15 6 0,-10 0 0,-1 4 0,3 4 0,4-2 0,4-4 0,5-3 0,3-4 0,8 3 0,1-3 0,0 0 0,5 3 0,-2-1 0,0-1 0,-3 4 0,-2 3 0,-2-1 0,-1-2 0,-1-3 0,0 2 0,5 4 0,0-1 0,1-3 0,3 3 0,5 3 0,5 3 0,-2-2 0,2 2 0,2 1 0,2 8 0,1 2 0,2 1 0,1 0 0,0-1 0,0 0 0,1 4 0,-1-1 0,0 0 0,0-2 0,1 0 0,-1-2 0,5-1 0,1-1 0,4 0 0,0 0 0,-1 0 0,3-6 0,3-5 0,4 0 0,-2 1 0,2 2 0,2-3 0,2 2 0,1 2 0,2 2 0,0-4 0,-4 2 0,5-4 0,-5 1 0,1-4 0,0-3 0,1-4 0,6-2 0,1 3 0,1-1 0,-1-1 0,0-1 0,3-2 0,0 0 0,0-2 0,3 1 0,-2-1 0,5-1 0,-2 1 0,-2 0 0,-2 0 0,-3 0 0,9 0 0,-1-1 0,-1 1 0,4-5 0,2-6 0,-2-5 0,-3 0 0,2-2 0,2-3 0,-2 3 0,-3 4 0,-3 4 0,-3 4 0,-8-2 0,-1-4 0,-2 1 0,1 2 0,1-3 0,-4-4 0,1-3 0,1 2 0,-5-2 0,3 4 0,-5-2 0,2-2 0,2-2 0,-3-2 0,-3-2 0,-4-1 0,-3-1 0,-2-6 0,-3 0 0,-5-5 0,-1 0 0,0-3 0,-5 1 0,2-2 0,-4 7 0,1 4 0,-3 2 0,3 3 0,-4 5 0,4 1 0,2 0 0,-2 4 0,-3-2 0,2-1 0,2-2 0,-2-2 0,-3-2 0,3-1 0,-4-1 0,-2 0 0,-3 5 0,4 0 0,-2 5 0,-1 0 0,-1 4 0,3-1 0,-1-3 0,-1-3 0,-1 2 0,-2-1 0,4-1 0,-6 3 0,5-2 0,-2 5 0,5-2 0,0 3 0,-2 3 0,5-1 0,-3 1 0,-6 3 0,-3-4 0,-2-3 0,-1 1 0,1 3 0,0 2 0,0 3 0,1 2 0,1 2 0,0 1 0,-1 0 0,7 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5T14:17:40.577"/>
    </inkml:context>
    <inkml:brush xml:id="br0">
      <inkml:brushProperty name="width" value="0.1" units="cm"/>
      <inkml:brushProperty name="height" value="0.1" units="cm"/>
      <inkml:brushProperty name="color" value="#AE198D"/>
      <inkml:brushProperty name="inkEffects" value="galaxy"/>
      <inkml:brushProperty name="anchorX" value="-9829.21777"/>
      <inkml:brushProperty name="anchorY" value="-646.04327"/>
      <inkml:brushProperty name="scaleFactor" value="0.5"/>
    </inkml:brush>
  </inkml:definitions>
  <inkml:trace contextRef="#ctx0" brushRef="#br0">4840 326 24575,'0'0'0,"-9"0"0,-20 0 0,-25 0 0,-11 0 0,-10 0 0,-6 0 0,8 0 0,-5 0 0,4 0 0,4 0 0,-5 0 0,-2 0 0,9 0 0,-7-5 0,-1-1 0,-8 1 0,4-5 0,-1 1 0,-4 1 0,-7-3 0,6-4 0,-4-4 0,1 3 0,-3-3 0,6 4 0,8-2 0,2 3 0,6-1 0,6 2 0,-2 3 0,4-1 0,1 1 0,3-3 0,-4 3 0,2 1 0,0 3 0,1 2 0,2 2 0,-4-4 0,6 1 0,6-1 0,2-3 0,0 1 0,-1 0 0,-1 3 0,3 2 0,-12 0 0,-1 3 0,-1-1 0,-5 1 0,-5 1 0,7 4 0,-3 1 0,8 0 0,8 4 0,-3-1 0,6-1 0,5 3 0,0 3 0,-2-1 0,3-2 0,-2 3 0,3-3 0,3 3 0,-2 3 0,2 3 0,3-3 0,1 2 0,3 2 0,2 2 0,0-4 0,1 11 0,-5 2 0,0 2 0,-5 10 0,-6-1 0,8 9 0,1 3 0,4 1 0,-4 2 0,1-1 0,7-1 0,-5 5 0,7-1 0,0 6 0,1-7 0,-1 4 0,5-3 0,-1-6 0,5-2 0,-2 5 0,5 4 0,2-4 0,4 0 0,2-8 0,3 0 0,0 4 0,2-4 0,-1 7 0,1 0 0,0 1 0,-1 5 0,0 0 0,0-1 0,0-2 0,6 4 0,-1-6 0,6 4 0,5 3 0,-2-6 0,4 5 0,2-2 0,2-2 0,3-6 0,0-3 0,-4-5 0,1-6 0,0 1 0,1 1 0,7-1 0,0 2 0,7 8 0,6 4 0,9 7 0,4 1 0,2-5 0,-5-2 0,5 4 0,-1-1 0,-5-10 0,-6-2 0,-1-6 0,0 0 0,1-2 0,-2-4 0,1 4 0,2 2 0,2 0 0,1 2 0,3-7 0,5 3 0,7-4 0,17 9 0,20 4 0,5-6 0,16 1 0,6-4 0,17-2 0,-3-4 0,1-7 0,3 3 0,25-7 0,27-4 0,35-6 0,37-4-1181,32-4 1518,19-2-3076,-12-2 3473,-13 0-1101,-27-5 367,-25-1 0,-18 1 0,-27 1 0,-22 2 0,-30-5 0,-13 1 0,-19 1 0,-14 2 0,-11 1 1048,-7 1-1347,-3 1 3153,-8-5-3627,4-4 1159,7-1-386,12 1 0,7-3 0,-6 2 0,-3 2 0,1 3 0,-4 2 0,3 2 0,-3 1 0,4 1 0,-3 1 0,4-1 0,13 6 0,-2 0 0,8 0 0,-5-1 0,5 4 0,-6-1 0,-18-2 0,-18-1 0,-11-1 0,-13-2 0,-10-7 0,-12-6 0,-10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5T14:17:40.929"/>
    </inkml:context>
    <inkml:brush xml:id="br0">
      <inkml:brushProperty name="width" value="0.1" units="cm"/>
      <inkml:brushProperty name="height" value="0.1" units="cm"/>
      <inkml:brushProperty name="color" value="#AE198D"/>
      <inkml:brushProperty name="inkEffects" value="galaxy"/>
      <inkml:brushProperty name="anchorX" value="-14786.07031"/>
      <inkml:brushProperty name="anchorY" value="-5526.74707"/>
      <inkml:brushProperty name="scaleFactor" value="0.5"/>
    </inkml:brush>
  </inkml:definitions>
  <inkml:trace contextRef="#ctx0" brushRef="#br0">0 0 24575,'0'0'0,"9"0"0,15 6 0,14 5 0,5 6 0,0 4 0,3 3 0,-8 2 0,1-3 0,-3-6 0,-8 0 0,-3-5 0,-2-3 0,-5 3 0,0-4 0,1 4 0,2-2 0,-4-1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5T14:17:44.476"/>
    </inkml:context>
    <inkml:brush xml:id="br0">
      <inkml:brushProperty name="width" value="0.1" units="cm"/>
      <inkml:brushProperty name="height" value="0.1" units="cm"/>
      <inkml:brushProperty name="color" value="#AE198D"/>
      <inkml:brushProperty name="inkEffects" value="galaxy"/>
      <inkml:brushProperty name="anchorX" value="-16287.24121"/>
      <inkml:brushProperty name="anchorY" value="-6776.11279"/>
      <inkml:brushProperty name="scaleFactor" value="0.5"/>
    </inkml:brush>
  </inkml:definitions>
  <inkml:trace contextRef="#ctx0" brushRef="#br0">3635 4271 24575,'0'0'0,"46"0"0,60 0 0,48 0 0,56 0 0,52-10-2434,45-7 3130,-4-5-3127,-9 2 3026,-26-1-892,-24 3 297,-32-6-45,-23-1 58,-28-2-422,-10 4 524,1 0-172,-16 6 1101,-8-1-1342,-15 5 447,0-2 2028,-15-3-2799,4 4 2178,-5-3-1912,-5 3 534,-3 3 319,-14 4-639,-3-2 213,4 1-71,6 2 0,-2-9 0,1 1 0,4-4 0,-4 3 0,-6 3 0,-1-2 0,-5-2 0,-10 2 0,-10 3 0,-8 3 0,-7-2 0,1 2 0,-3 1 0,-1 3 0,-1-4 0,-7-5 0,5 2 0,-1-5 0,1 3 0,0 2 0,5-2 0,1-2 0,4-4 0,10-9 0,0-2 0,7-1 0,2 5 0,7-5 0,-6 1 0,4 1 0,5-1 0,-2 7 0,-7 1 0,-2 5 0,-3 0 0,-6 4 0,-1 4 0,-4 3 0,0 2 0,3-2 0,-4 0 0,3 1 0,2-4 0,-3 1 0,2 1 0,1-4 0,3 2 0,-3 2 0,0 1 0,2-3 0,7 1 0,1-4 0,2 2 0,5 1 0,-5-2 0,4 1 0,3 2 0,-6 3 0,-1-4 0,-3 2 0,-6 1 0,-1 1 0,-6-3 0,-4 1 0,-4 0 0,-4 3 0,4 1 0,-2 1 0,0 1 0,-1 1 0,-7-5 0,-1-1 0,4 1 0,2 1 0,0 1 0,0 1 0,0 1 0,-1 0 0,-5-4 0,-1-1 0,5-10 0,1-5 0,1 1 0,0-2 0,1-6 0,-2 3 0,0 5 0,-5 0 0,-7-5 0,0 3 0,1 0 0,2-7 0,-3-7 0,2 0 0,-4 0 0,3-4 0,-4 2 0,-3 2 0,-4 3 0,-2-4 0,-2-3 0,-7 1 0,-1-3 0,-5-9 0,0 2 0,1-2 0,-8 0 0,2-7 0,3 5 0,-8-6 0,3 0 0,-8 6 0,-2 1 0,-1 1 0,0 5 0,5 0 0,1 0 0,0-3 0,0 5 0,-2-3 0,-5 0 0,-1-2 0,-1 4 0,0 3 0,2 0 0,-5-2 0,1-13 0,1-3 0,-4-2 0,-4 0 0,-5-4 0,-3 2 0,3 2 0,4 7 0,4 8 0,-1 2 0,2 1 0,3 8 0,-2-1 0,0 8 0,-3-2 0,-4 6 0,2 6 0,-3 1 0,3 0 0,-8 4 0,-2 3 0,3-2 0,4 3 0,-6-3 0,4 3 0,-6 1 0,-2-2 0,-2 1 0,-5 3 0,-6-4 0,0-3 0,-9 1 0,-8-3 0,-4-3 0,5 3 0,-4-2 0,0-2 0,1 3 0,7 4 0,7-2 0,1 4 0,4 3 0,10-3 0,-2 3 0,8 1 0,-4 2 0,5 2 0,-6 1 0,-5 2 0,0 0 0,-1 0 0,-4 0 0,-9 1 0,2-1 0,-4 0 0,4 0 0,5 0 0,-1 1 0,-7-1 0,8 10 0,-8 1 0,-1 0 0,-8 4 0,9 2 0,1-1 0,-6 2 0,-1 1 0,-11 3 0,-1 2 0,0-4 0,-3 1 0,-3 1 0,3 1 0,4-4 0,3-5 0,-2 1 0,-3-4 0,-4 3 0,3-3 0,-4 3 0,-6-3 0,-9-2 0,-1-3 0,-1-2 0,-4-2 0,-14 10 0,-4-1 0,-25 0 0,-12 3 0,-4-3 0,11-1 0,3-4 0,5 4 0,6-3 0,-4 0 0,21-3 0,10-1 0,15-1 0,13-2 0,15 0 0,6 0 0,14 0 0,2-1 0,-1 1 0,8 0 0,-10 0 0,-4 0 0,-4 0 0,2 0 0,-3 0 0,-6 0 0,3 0 0,-6 0 0,5 0 0,10 0 0,1 0 0,6 0 0,8 0 0,-3-6 0,-4 1 0,6-1 0,-5 2 0,-10-5 0,-15-4 0,-6 1 0,-13-4 0,-5-3 0,2-3 0,11-2 0,6 4 0,10-1 0,15 4 0,7 5 0,0-1 0,2 3 0,7 3 0,-1 2 0,-4 3 0,-1 0 0,4 2 0,5 0 0,1 1 0,5-1 0,4 1 0,3-1 0,3 0 0,2 0 0,1 0 0,-5 0 0,0 0 0,1 0 0,0 0 0,1 0 0,-4 0 0,0 0 0,1 0 0,1 0 0,2 0 0,1 0 0,1 0 0,6 6 0,6-1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5T14:19:32.966"/>
    </inkml:context>
    <inkml:brush xml:id="br0">
      <inkml:brushProperty name="width" value="0.1" units="cm"/>
      <inkml:brushProperty name="height" value="0.1" units="cm"/>
      <inkml:brushProperty name="color" value="#AE198D"/>
      <inkml:brushProperty name="inkEffects" value="galaxy"/>
      <inkml:brushProperty name="anchorX" value="-6072.61426"/>
      <inkml:brushProperty name="anchorY" value="-5796.89209"/>
      <inkml:brushProperty name="scaleFactor" value="0.5"/>
    </inkml:brush>
  </inkml:definitions>
  <inkml:trace contextRef="#ctx0" brushRef="#br0">3597 840 24575,'0'0'0,"-9"0"0,-20 5 0,-10 6 0,-14 0 0,-11-1 0,2 3 0,0-2 0,3-2 0,1-2 0,2-3 0,7-2 0,0-1 0,-5-1 0,0-1 0,-2 1 0,-11-1 0,0 1 0,-5 0 0,2-1 0,4 1 0,2 0 0,-1 0 0,8 0 0,-4 0 0,8 0 0,1 0 0,-5 0 0,-5 0 0,-6 0 0,0 0 0,-4 0 0,4 0 0,2 0 0,3 0 0,10 0 0,2 0 0,6 0 0,7 0 0,4 0 0,4 0 0,2 0 0,2 0 0,-6 0 0,1 0 0,-1 0 0,-4 0 0,1 0 0,0 0 0,-3 0 0,2 0 0,-4 0 0,-4 0 0,-3 0 0,3 0 0,2 0 0,0 6 0,3-1 0,3 6 0,-2-1 0,7 4 0,3-2 0,-4 4 0,6 2 0,1-3 0,-5 3 0,0 2 0,-1 7 0,-4 8 0,0 2 0,-4 5 0,-5 14 0,8 5 0,7 7 0,-1 11 0,2-2 0,0 8 0,0-9 0,6-6 0,1-7 0,5-4 0,4-8 0,0-3 0,3-6 0,2 0 0,2-3 0,2-4 0,2-2 0,1-3 0,0 4 0,1-2 0,-1 0 0,0 0 0,1-3 0,-1 5 0,0-1 0,0 6 0,0-2 0,0 4 0,0 3 0,0-1 0,0 1 0,0 9 0,5-9 0,1 7 0,5 11 0,4 3 0,-1-6 0,-1-6 0,-5-3 0,4-1 0,2-5 0,-1-5 0,3 6 0,2 3 0,-2 8 0,2-3 0,2 6 0,2-10 0,-4 4 0,-3 0 0,0 6 0,7 11 0,-2 1 0,2 9 0,1 4 0,7 11 0,-4-4 0,1-6 0,4-3 0,0-9 0,0-5 0,0-11 0,-6-10 0,-2-4 0,5 1 0,1-9 0,-5 1 0,5 2 0,0-1 0,0-2 0,-5 4 0,5-3 0,-1-1 0,6 3 0,0-2 0,5 4 0,5-2 0,-7 3 0,2 3 0,2 4 0,4-3 0,-2 1 0,-3-3 0,1-4 0,3-5 0,-3 3 0,-3-2 0,-3-2 0,2-1 0,-2-3 0,4-1 0,4 5 0,9 0 0,-8 4 0,7 6 0,2-2 0,6 3 0,13 3 0,5-3 0,-1-4 0,-3 2 0,0-4 0,-5-3 0,-8-7 0,-5 2 0,3-7 0,-2-6 0,1 0 0,-1 1 0,4 2 0,1-4 0,10 8 0,4-4 0,4-4 0,8 2 0,2 0 0,-1-3 0,-1 2 0,10 2 0,3 2 0,0-3 0,-9-4 0,1-4 0,-4 1 0,-2-2 0,-7 3 0,-7-2 0,-7-2 0,6 4 0,-9-3 0,-3-2 0,-2-1 0,3 2 0,-1 0 0,-5-2 0,3-2 0,-6 5 0,0-2 0,-6-1 0,1-1 0,0 3 0,2-1 0,7 0 0,7 3 0,13-1 0,16 4 0,15 3 0,23-1 0,-1-3 0,5 2 0,-9-3 0,-6-2 0,-9-4 0,-10-1 0,-13-3 0,0 0 0,7-7 0,-1 0 0,5-5 0,4-5 0,19-9 0,-3 1 0,1-2 0,-12 0 0,-9 5 0,-18 0 0,-5 0 0,-10 4 0,-9 4 0,-5-1 0,-7 3 0,-6 3 0,-4 3 0,-4 2 0,4 2 0,4-5 0,0 1 0,-1-6 0,4 2 0,2 1 0,-1-4 0,-2 2 0,12-3 0,14-3 0,4 1 0,0-8 0,9 3 0,8-12 0,7 3 0,2-6 0,-2-5 0,-2-5 0,3-4 0,-9-2 0,-7-3 0,-3 5 0,-6 5 0,-5 5 0,-5 6 0,-7 2 0,-3-2 0,-1 6 0,6-4 0,1 0 0,-3 1 0,4-5 0,1-5 0,5 1 0,0 1 0,-1-2 0,-1-4 0,4-2 0,9-9 0,-7-3 0,4-6 0,2 0 0,-9 0 0,-2-2 0,-5 1 0,-1 2 0,-2-7 0,-11-5 0,-5 8 0,-6 8 0,2 5 0,3-2 0,-5 5 0,-1 1 0,-2 5 0,-7 6 0,0 9 0,-6 5 0,-4-4 0,1 1 0,2-6 0,4-6 0,3 1 0,-2 1 0,1 3 0,-4 2 0,1 3 0,2-10 0,7-4 0,-3 1 0,7 1 0,-4 5 0,-6 3 0,-6 3 0,0-4 0,-4 2 0,3 1 0,-3 1 0,-2 2 0,3 0 0,-3 1 0,0 1 0,2-5 0,-1-6 0,-2 0 0,-2-9 0,-2 1 0,-1-8 0,-1-2 0,-1 4 0,0 6 0,-1 0 0,1 5 0,0-1 0,-1 4 0,1-3 0,0 2 0,0-2 0,0 3 0,-5 1 0,-1-1 0,1 1 0,0-3 0,2-3 0,-4 1 0,0-2 0,-4 3 0,1 3 0,1-1 0,3 1 0,1-2 0,3-8 0,-4-4 0,-5-9 0,0-6 0,-4-7 0,-4 3 0,-2 1 0,2 0 0,-1 8 0,4 10 0,4 2 0,4 8 0,-2 5 0,-3 5 0,-4 2 0,2-3 0,-9-4 0,-1-5 0,-3 0 0,5 3 0,-1-3 0,-4 3 0,-2-2 0,-5-3 0,-1-3 0,1 2 0,-3-1 0,-5-2 0,3-2 0,-10-1 0,4 4 0,-3-1 0,4 5 0,-1 4 0,5 5 0,-2-3 0,3 3 0,-2 1 0,-2 7 0,2-3 0,-7 0 0,-3 1 0,-2 0 0,4 0 0,0 0 0,-6 6 0,10 1 0,-5 4 0,0 0 0,-2-1 0,-6 3 0,-1-2 0,0-1 0,1-4 0,-9 5 0,0 3 0,7 4 0,3 4 0,3-3 0,-4 3 0,5-5 0,7 1 0,1 2 0,-6 2 0,-1-3 0,-7 1 0,-1 2 0,-6-4 0,-4 1 0,7 2 0,-3 2 0,9 1 0,3 3 0,1 0 0,2 1 0,0 0 0,-5 0 0,-7 1 0,-5-1 0,-6 0 0,-9 6 0,-1 4 0,-3 2 0,2-2 0,5-3 0,-2 4 0,-1-2 0,12-2 0,-5-2 0,0 4 0,-6-2 0,-13 0 0,-6 3 0,-11-2 0,-3 5 0,5-2 0,6-2 0,8 3 0,11-3 0,11-1 0,9-3 0,6 4 0,5-2 0,-4 0 0,-4-3 0,-5-1 0,-5-1 0,1 4 0,3-1 0,5 1 0,3-2 0,3-1 0,2-1 0,-3 4 0,-6 0 0,-4 5 0,-6-1 0,-8 4 0,-8 9 0,-12-2 0,-6 2 0,3 7 0,9-4 0,12-5 0,5-1 0,15-5 0,6 1 0,10-4 0,9-3 0,-5-4 0,4 4 0,3-2 0,-8-1 0,-8-2 0,-3-1 0,-2-2 0,0 5 0,6 0 0,1-1 0,7-1 0,0-1 0,5-1 0,3-1 0,4-1 0,-3 0 0,-8 6 0,-11-1 0,-3 1 0,-14-2 0,1-1 0,0 0 0,4-2 0,9-1 0,4 0 0,8 0 0,1 0 0,5 0 0,-1 5 0,3 0 0,3 6 0,3-1 0,1-1 0,3-3 0,1-1 0,-5-3 0,-1-1 0,1 0 0,1 4 0,7 5 0,6 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5T14:19:33.252"/>
    </inkml:context>
    <inkml:brush xml:id="br0">
      <inkml:brushProperty name="width" value="0.1" units="cm"/>
      <inkml:brushProperty name="height" value="0.1" units="cm"/>
      <inkml:brushProperty name="color" value="#AE198D"/>
      <inkml:brushProperty name="inkEffects" value="galaxy"/>
      <inkml:brushProperty name="anchorX" value="-3747.85669"/>
      <inkml:brushProperty name="anchorY" value="-4620.15381"/>
      <inkml:brushProperty name="scaleFactor" value="0.5"/>
    </inkml:brush>
  </inkml:definitions>
  <inkml:trace contextRef="#ctx0" brushRef="#br0">1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10/26/2022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31</a:t>
            </a:fld>
            <a:endParaRPr lang="en-US"/>
          </a:p>
        </p:txBody>
      </p:sp>
    </p:spTree>
    <p:extLst>
      <p:ext uri="{BB962C8B-B14F-4D97-AF65-F5344CB8AC3E}">
        <p14:creationId xmlns:p14="http://schemas.microsoft.com/office/powerpoint/2010/main" val="1705610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39</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customXml" Target="../ink/ink6.xml"/><Relationship Id="rId18" Type="http://schemas.openxmlformats.org/officeDocument/2006/relationships/image" Target="../media/image17.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4.png"/><Relationship Id="rId17" Type="http://schemas.openxmlformats.org/officeDocument/2006/relationships/customXml" Target="../ink/ink8.xml"/><Relationship Id="rId2" Type="http://schemas.openxmlformats.org/officeDocument/2006/relationships/image" Target="../media/image9.jpg"/><Relationship Id="rId16" Type="http://schemas.openxmlformats.org/officeDocument/2006/relationships/image" Target="../media/image16.png"/><Relationship Id="rId20"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13.png"/><Relationship Id="rId19" Type="http://schemas.openxmlformats.org/officeDocument/2006/relationships/customXml" Target="../ink/ink9.xml"/><Relationship Id="rId4" Type="http://schemas.openxmlformats.org/officeDocument/2006/relationships/image" Target="../media/image10.png"/><Relationship Id="rId9" Type="http://schemas.openxmlformats.org/officeDocument/2006/relationships/customXml" Target="../ink/ink4.xml"/><Relationship Id="rId14" Type="http://schemas.openxmlformats.org/officeDocument/2006/relationships/image" Target="../media/image15.png"/></Relationships>
</file>

<file path=ppt/slides/_rels/slide4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fontScale="90000"/>
          </a:bodyPr>
          <a:lstStyle/>
          <a:p>
            <a:r>
              <a:rPr lang="en-US" dirty="0"/>
              <a:t>Business Planning and Budgeting 2021</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Ayushi Consultancy, LLC</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8" name="Freeform: Shape 17">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Freeform: Shape 20">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3" name="Rectangle 22">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382966-4AD2-8A1C-EFB8-6B3A0B5A54D3}"/>
              </a:ext>
            </a:extLst>
          </p:cNvPr>
          <p:cNvSpPr>
            <a:spLocks noGrp="1"/>
          </p:cNvSpPr>
          <p:nvPr>
            <p:ph type="title"/>
          </p:nvPr>
        </p:nvSpPr>
        <p:spPr>
          <a:xfrm>
            <a:off x="550863" y="550800"/>
            <a:ext cx="7308850" cy="986400"/>
          </a:xfrm>
        </p:spPr>
        <p:txBody>
          <a:bodyPr vert="horz" wrap="square" lIns="0" tIns="0" rIns="0" bIns="0" rtlCol="0" anchor="ctr" anchorCtr="0">
            <a:normAutofit/>
          </a:bodyPr>
          <a:lstStyle/>
          <a:p>
            <a:pPr>
              <a:lnSpc>
                <a:spcPct val="100000"/>
              </a:lnSpc>
            </a:pPr>
            <a:endParaRPr lang="en-US"/>
          </a:p>
        </p:txBody>
      </p:sp>
      <p:sp>
        <p:nvSpPr>
          <p:cNvPr id="25" name="Rectangle 24">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a:extLst>
              <a:ext uri="{FF2B5EF4-FFF2-40B4-BE49-F238E27FC236}">
                <a16:creationId xmlns:a16="http://schemas.microsoft.com/office/drawing/2014/main" id="{DABCCB55-8CBC-263F-C04E-AA6ABEBBD0F6}"/>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8" name="Footer Placeholder 7">
            <a:extLst>
              <a:ext uri="{FF2B5EF4-FFF2-40B4-BE49-F238E27FC236}">
                <a16:creationId xmlns:a16="http://schemas.microsoft.com/office/drawing/2014/main" id="{E6D88DD2-8286-16F8-84A8-A8223ED4A0B4}"/>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9" name="Slide Number Placeholder 8">
            <a:extLst>
              <a:ext uri="{FF2B5EF4-FFF2-40B4-BE49-F238E27FC236}">
                <a16:creationId xmlns:a16="http://schemas.microsoft.com/office/drawing/2014/main" id="{162BE231-67F4-CBD4-44E5-B08DAC85D83A}"/>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10</a:t>
            </a:fld>
            <a:endParaRPr lang="en-US">
              <a:solidFill>
                <a:schemeClr val="tx1">
                  <a:alpha val="80000"/>
                </a:schemeClr>
              </a:solidFill>
            </a:endParaRPr>
          </a:p>
        </p:txBody>
      </p:sp>
      <p:graphicFrame>
        <p:nvGraphicFramePr>
          <p:cNvPr id="14" name="Picture Placeholder 10">
            <a:extLst>
              <a:ext uri="{FF2B5EF4-FFF2-40B4-BE49-F238E27FC236}">
                <a16:creationId xmlns:a16="http://schemas.microsoft.com/office/drawing/2014/main" id="{61579FDE-44DD-FF02-704B-537D58C57A50}"/>
              </a:ext>
            </a:extLst>
          </p:cNvPr>
          <p:cNvGraphicFramePr>
            <a:graphicFrameLocks noGrp="1"/>
          </p:cNvGraphicFramePr>
          <p:nvPr>
            <p:ph sz="quarter" idx="15"/>
            <p:extLst>
              <p:ext uri="{D42A27DB-BD31-4B8C-83A1-F6EECF244321}">
                <p14:modId xmlns:p14="http://schemas.microsoft.com/office/powerpoint/2010/main" val="1488063198"/>
              </p:ext>
            </p:extLst>
          </p:nvPr>
        </p:nvGraphicFramePr>
        <p:xfrm>
          <a:off x="550863" y="505135"/>
          <a:ext cx="11090276" cy="55876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54399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dirty="0"/>
              <a:t>Expenses</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11</a:t>
            </a:fld>
            <a:endParaRPr lang="en-US"/>
          </a:p>
        </p:txBody>
      </p:sp>
    </p:spTree>
    <p:extLst>
      <p:ext uri="{BB962C8B-B14F-4D97-AF65-F5344CB8AC3E}">
        <p14:creationId xmlns:p14="http://schemas.microsoft.com/office/powerpoint/2010/main" val="560021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31" name="Freeform: Shape 1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1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1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1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35" name="Freeform: Shape 2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2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2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2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9" name="Rectangle 2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7">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A1ACFD-79ED-0DD6-9790-8D2AC2962ADF}"/>
              </a:ext>
            </a:extLst>
          </p:cNvPr>
          <p:cNvSpPr>
            <a:spLocks noGrp="1"/>
          </p:cNvSpPr>
          <p:nvPr>
            <p:ph type="ctrTitle"/>
          </p:nvPr>
        </p:nvSpPr>
        <p:spPr>
          <a:xfrm>
            <a:off x="550864" y="549275"/>
            <a:ext cx="3565524" cy="3034657"/>
          </a:xfrm>
        </p:spPr>
        <p:txBody>
          <a:bodyPr vert="horz" wrap="square" lIns="0" tIns="0" rIns="0" bIns="0" rtlCol="0" anchor="b" anchorCtr="0">
            <a:normAutofit/>
          </a:bodyPr>
          <a:lstStyle/>
          <a:p>
            <a:pPr>
              <a:lnSpc>
                <a:spcPct val="100000"/>
              </a:lnSpc>
            </a:pPr>
            <a:endParaRPr lang="en-US"/>
          </a:p>
        </p:txBody>
      </p:sp>
      <p:sp>
        <p:nvSpPr>
          <p:cNvPr id="30" name="Rectangle 29">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3F2BFE8-CBE0-9C46-43B1-31FDDF6FC77D}"/>
              </a:ext>
            </a:extLst>
          </p:cNvPr>
          <p:cNvSpPr>
            <a:spLocks noGrp="1"/>
          </p:cNvSpPr>
          <p:nvPr>
            <p:ph type="subTitle" idx="1"/>
          </p:nvPr>
        </p:nvSpPr>
        <p:spPr>
          <a:xfrm>
            <a:off x="550863" y="3803406"/>
            <a:ext cx="3565525" cy="2289419"/>
          </a:xfrm>
        </p:spPr>
        <p:txBody>
          <a:bodyPr vert="horz" wrap="square" lIns="0" tIns="0" rIns="0" bIns="0" rtlCol="0">
            <a:normAutofit/>
          </a:bodyPr>
          <a:lstStyle/>
          <a:p>
            <a:pPr marL="0" indent="0">
              <a:lnSpc>
                <a:spcPct val="100000"/>
              </a:lnSpc>
            </a:pPr>
            <a:endParaRPr lang="en-US" sz="2000"/>
          </a:p>
        </p:txBody>
      </p:sp>
      <p:sp>
        <p:nvSpPr>
          <p:cNvPr id="6" name="Date Placeholder 5">
            <a:extLst>
              <a:ext uri="{FF2B5EF4-FFF2-40B4-BE49-F238E27FC236}">
                <a16:creationId xmlns:a16="http://schemas.microsoft.com/office/drawing/2014/main" id="{13B19421-C6D9-143B-05C3-5CD063304806}"/>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7" name="Footer Placeholder 6">
            <a:extLst>
              <a:ext uri="{FF2B5EF4-FFF2-40B4-BE49-F238E27FC236}">
                <a16:creationId xmlns:a16="http://schemas.microsoft.com/office/drawing/2014/main" id="{76D1D9EE-C0CD-B171-0FC1-3955C842EEC8}"/>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8" name="Slide Number Placeholder 7">
            <a:extLst>
              <a:ext uri="{FF2B5EF4-FFF2-40B4-BE49-F238E27FC236}">
                <a16:creationId xmlns:a16="http://schemas.microsoft.com/office/drawing/2014/main" id="{06D9A3DB-48A9-48D8-E705-1DED93C82F7E}"/>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12</a:t>
            </a:fld>
            <a:endParaRPr lang="en-US">
              <a:solidFill>
                <a:schemeClr val="tx1">
                  <a:alpha val="80000"/>
                </a:schemeClr>
              </a:solidFill>
            </a:endParaRPr>
          </a:p>
        </p:txBody>
      </p:sp>
      <p:graphicFrame>
        <p:nvGraphicFramePr>
          <p:cNvPr id="9" name="Picture Placeholder 8">
            <a:extLst>
              <a:ext uri="{FF2B5EF4-FFF2-40B4-BE49-F238E27FC236}">
                <a16:creationId xmlns:a16="http://schemas.microsoft.com/office/drawing/2014/main" id="{0FA800F4-C575-AF27-A0F4-D2663358E090}"/>
              </a:ext>
            </a:extLst>
          </p:cNvPr>
          <p:cNvGraphicFramePr>
            <a:graphicFrameLocks noGrp="1"/>
          </p:cNvGraphicFramePr>
          <p:nvPr>
            <p:ph type="pic" sz="quarter" idx="15"/>
            <p:extLst>
              <p:ext uri="{D42A27DB-BD31-4B8C-83A1-F6EECF244321}">
                <p14:modId xmlns:p14="http://schemas.microsoft.com/office/powerpoint/2010/main" val="535364345"/>
              </p:ext>
            </p:extLst>
          </p:nvPr>
        </p:nvGraphicFramePr>
        <p:xfrm>
          <a:off x="0" y="1"/>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4672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 name="Group 1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1" name="Freeform: Shape 2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Oval 2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6" name="Rectangle 2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7750348-5249-48BE-B8D8-43608AD7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4BCDFB-0C11-C309-5895-DE16DBF49926}"/>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endParaRPr lang="en-US" sz="6400"/>
          </a:p>
        </p:txBody>
      </p:sp>
      <p:sp>
        <p:nvSpPr>
          <p:cNvPr id="30" name="Rectangle 29">
            <a:extLst>
              <a:ext uri="{FF2B5EF4-FFF2-40B4-BE49-F238E27FC236}">
                <a16:creationId xmlns:a16="http://schemas.microsoft.com/office/drawing/2014/main" id="{1BC3C586-41D9-4369-AF7F-3A2DB21DB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9151918-BFA5-BB0B-DAFC-99EBAA03DFF6}"/>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pPr>
            <a:endParaRPr lang="en-US"/>
          </a:p>
        </p:txBody>
      </p:sp>
      <p:sp>
        <p:nvSpPr>
          <p:cNvPr id="6" name="Date Placeholder 5">
            <a:extLst>
              <a:ext uri="{FF2B5EF4-FFF2-40B4-BE49-F238E27FC236}">
                <a16:creationId xmlns:a16="http://schemas.microsoft.com/office/drawing/2014/main" id="{C2F12EF0-E76F-1AF6-F071-A1E95C6C9795}"/>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7" name="Footer Placeholder 6">
            <a:extLst>
              <a:ext uri="{FF2B5EF4-FFF2-40B4-BE49-F238E27FC236}">
                <a16:creationId xmlns:a16="http://schemas.microsoft.com/office/drawing/2014/main" id="{4CE3DEF7-FEDB-1F11-7DF8-9716F35CB4F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8" name="Slide Number Placeholder 7">
            <a:extLst>
              <a:ext uri="{FF2B5EF4-FFF2-40B4-BE49-F238E27FC236}">
                <a16:creationId xmlns:a16="http://schemas.microsoft.com/office/drawing/2014/main" id="{06B3A91F-D910-E9AB-007C-3D20E90F8D61}"/>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13</a:t>
            </a:fld>
            <a:endParaRPr lang="en-US">
              <a:solidFill>
                <a:schemeClr val="tx1">
                  <a:alpha val="80000"/>
                </a:schemeClr>
              </a:solidFill>
            </a:endParaRPr>
          </a:p>
        </p:txBody>
      </p:sp>
      <p:graphicFrame>
        <p:nvGraphicFramePr>
          <p:cNvPr id="9" name="Picture Placeholder 8">
            <a:extLst>
              <a:ext uri="{FF2B5EF4-FFF2-40B4-BE49-F238E27FC236}">
                <a16:creationId xmlns:a16="http://schemas.microsoft.com/office/drawing/2014/main" id="{DD172885-003C-40A4-B324-CEB34E7EB8F0}"/>
              </a:ext>
            </a:extLst>
          </p:cNvPr>
          <p:cNvGraphicFramePr>
            <a:graphicFrameLocks noGrp="1"/>
          </p:cNvGraphicFramePr>
          <p:nvPr>
            <p:ph type="pic" sz="quarter" idx="15"/>
            <p:extLst>
              <p:ext uri="{D42A27DB-BD31-4B8C-83A1-F6EECF244321}">
                <p14:modId xmlns:p14="http://schemas.microsoft.com/office/powerpoint/2010/main" val="3850108809"/>
              </p:ext>
            </p:extLst>
          </p:nvPr>
        </p:nvGraphicFramePr>
        <p:xfrm>
          <a:off x="0" y="-4"/>
          <a:ext cx="12191999" cy="685800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47878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 name="Group 1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1" name="Freeform: Shape 2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Oval 2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6" name="Rectangle 2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49CA12F-6E27-4C54-88C4-EE6CE7C47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
            <a:ext cx="12192000" cy="4857751"/>
          </a:xfrm>
          <a:prstGeom prst="rect">
            <a:avLst/>
          </a:prstGeom>
          <a:gradFill flip="none" rotWithShape="1">
            <a:gsLst>
              <a:gs pos="70000">
                <a:schemeClr val="bg2">
                  <a:alpha val="60000"/>
                </a:schemeClr>
              </a:gs>
              <a:gs pos="26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42E318-4866-4CD9-D8D0-924F5D5A59FC}"/>
              </a:ext>
            </a:extLst>
          </p:cNvPr>
          <p:cNvSpPr>
            <a:spLocks noGrp="1"/>
          </p:cNvSpPr>
          <p:nvPr>
            <p:ph type="ctrTitle"/>
          </p:nvPr>
        </p:nvSpPr>
        <p:spPr>
          <a:xfrm>
            <a:off x="550863" y="549275"/>
            <a:ext cx="7308849" cy="984885"/>
          </a:xfrm>
        </p:spPr>
        <p:txBody>
          <a:bodyPr vert="horz" wrap="square" lIns="0" tIns="0" rIns="0" bIns="0" rtlCol="0" anchor="ctr" anchorCtr="0">
            <a:normAutofit/>
          </a:bodyPr>
          <a:lstStyle/>
          <a:p>
            <a:pPr>
              <a:lnSpc>
                <a:spcPct val="100000"/>
              </a:lnSpc>
            </a:pPr>
            <a:endParaRPr lang="en-US"/>
          </a:p>
        </p:txBody>
      </p:sp>
      <p:sp>
        <p:nvSpPr>
          <p:cNvPr id="3" name="Subtitle 2">
            <a:extLst>
              <a:ext uri="{FF2B5EF4-FFF2-40B4-BE49-F238E27FC236}">
                <a16:creationId xmlns:a16="http://schemas.microsoft.com/office/drawing/2014/main" id="{312D929D-15D2-1291-1B8D-BF030A61182F}"/>
              </a:ext>
            </a:extLst>
          </p:cNvPr>
          <p:cNvSpPr>
            <a:spLocks noGrp="1"/>
          </p:cNvSpPr>
          <p:nvPr>
            <p:ph type="subTitle" idx="1"/>
          </p:nvPr>
        </p:nvSpPr>
        <p:spPr>
          <a:xfrm>
            <a:off x="8075613" y="549275"/>
            <a:ext cx="3563938" cy="984885"/>
          </a:xfrm>
        </p:spPr>
        <p:txBody>
          <a:bodyPr vert="horz" wrap="square" lIns="0" tIns="0" rIns="0" bIns="0" rtlCol="0" anchor="ctr">
            <a:normAutofit/>
          </a:bodyPr>
          <a:lstStyle/>
          <a:p>
            <a:pPr marL="0" indent="0" algn="r">
              <a:lnSpc>
                <a:spcPct val="100000"/>
              </a:lnSpc>
            </a:pPr>
            <a:endParaRPr lang="en-US"/>
          </a:p>
        </p:txBody>
      </p:sp>
      <p:sp>
        <p:nvSpPr>
          <p:cNvPr id="30" name="Rectangle 29">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a:extLst>
              <a:ext uri="{FF2B5EF4-FFF2-40B4-BE49-F238E27FC236}">
                <a16:creationId xmlns:a16="http://schemas.microsoft.com/office/drawing/2014/main" id="{7BF0FFC0-5691-09FF-6B9A-CA4207A0DA85}"/>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7" name="Footer Placeholder 6">
            <a:extLst>
              <a:ext uri="{FF2B5EF4-FFF2-40B4-BE49-F238E27FC236}">
                <a16:creationId xmlns:a16="http://schemas.microsoft.com/office/drawing/2014/main" id="{58EF6E51-EE7D-AC10-AB50-2285F276F1B4}"/>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8" name="Slide Number Placeholder 7">
            <a:extLst>
              <a:ext uri="{FF2B5EF4-FFF2-40B4-BE49-F238E27FC236}">
                <a16:creationId xmlns:a16="http://schemas.microsoft.com/office/drawing/2014/main" id="{9D52BDA3-9DA8-4549-C3D6-75B5429622DB}"/>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14</a:t>
            </a:fld>
            <a:endParaRPr lang="en-US">
              <a:solidFill>
                <a:schemeClr val="tx1">
                  <a:alpha val="80000"/>
                </a:schemeClr>
              </a:solidFill>
            </a:endParaRPr>
          </a:p>
        </p:txBody>
      </p:sp>
      <p:graphicFrame>
        <p:nvGraphicFramePr>
          <p:cNvPr id="9" name="Picture Placeholder 8">
            <a:extLst>
              <a:ext uri="{FF2B5EF4-FFF2-40B4-BE49-F238E27FC236}">
                <a16:creationId xmlns:a16="http://schemas.microsoft.com/office/drawing/2014/main" id="{65E922C8-3D45-4EFE-735E-7F53C44735F3}"/>
              </a:ext>
            </a:extLst>
          </p:cNvPr>
          <p:cNvGraphicFramePr>
            <a:graphicFrameLocks noGrp="1"/>
          </p:cNvGraphicFramePr>
          <p:nvPr>
            <p:ph type="pic" sz="quarter" idx="15"/>
            <p:extLst>
              <p:ext uri="{D42A27DB-BD31-4B8C-83A1-F6EECF244321}">
                <p14:modId xmlns:p14="http://schemas.microsoft.com/office/powerpoint/2010/main" val="1879170638"/>
              </p:ext>
            </p:extLst>
          </p:nvPr>
        </p:nvGraphicFramePr>
        <p:xfrm>
          <a:off x="0" y="1"/>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87964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 name="Group 1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1" name="Freeform: Shape 2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Oval 2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6" name="Rectangle 2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7750348-5249-48BE-B8D8-43608AD7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27903-6B8B-F5A7-4A6A-53FFA7104D1F}"/>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endParaRPr lang="en-US" sz="6400"/>
          </a:p>
        </p:txBody>
      </p:sp>
      <p:sp>
        <p:nvSpPr>
          <p:cNvPr id="30" name="Rectangle 29">
            <a:extLst>
              <a:ext uri="{FF2B5EF4-FFF2-40B4-BE49-F238E27FC236}">
                <a16:creationId xmlns:a16="http://schemas.microsoft.com/office/drawing/2014/main" id="{1BC3C586-41D9-4369-AF7F-3A2DB21DB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AFEF4DB-A326-7EC6-EBBC-C6870974FB3D}"/>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pPr>
            <a:endParaRPr lang="en-US"/>
          </a:p>
        </p:txBody>
      </p:sp>
      <p:sp>
        <p:nvSpPr>
          <p:cNvPr id="6" name="Date Placeholder 5">
            <a:extLst>
              <a:ext uri="{FF2B5EF4-FFF2-40B4-BE49-F238E27FC236}">
                <a16:creationId xmlns:a16="http://schemas.microsoft.com/office/drawing/2014/main" id="{77377E46-9D08-DE06-6A40-2B35A95141AA}"/>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7" name="Footer Placeholder 6">
            <a:extLst>
              <a:ext uri="{FF2B5EF4-FFF2-40B4-BE49-F238E27FC236}">
                <a16:creationId xmlns:a16="http://schemas.microsoft.com/office/drawing/2014/main" id="{4EC3870D-3F7F-3744-63BD-8590FBF9A45E}"/>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8" name="Slide Number Placeholder 7">
            <a:extLst>
              <a:ext uri="{FF2B5EF4-FFF2-40B4-BE49-F238E27FC236}">
                <a16:creationId xmlns:a16="http://schemas.microsoft.com/office/drawing/2014/main" id="{5EE0E750-0449-C14D-1263-90069CC06A4E}"/>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15</a:t>
            </a:fld>
            <a:endParaRPr lang="en-US">
              <a:solidFill>
                <a:schemeClr val="tx1">
                  <a:alpha val="80000"/>
                </a:schemeClr>
              </a:solidFill>
            </a:endParaRPr>
          </a:p>
        </p:txBody>
      </p:sp>
      <p:sp>
        <p:nvSpPr>
          <p:cNvPr id="5" name="Picture Placeholder 4">
            <a:extLst>
              <a:ext uri="{FF2B5EF4-FFF2-40B4-BE49-F238E27FC236}">
                <a16:creationId xmlns:a16="http://schemas.microsoft.com/office/drawing/2014/main" id="{226A7842-F97B-4DDC-82A6-57D320D20613}"/>
              </a:ext>
            </a:extLst>
          </p:cNvPr>
          <p:cNvSpPr>
            <a:spLocks noGrp="1"/>
          </p:cNvSpPr>
          <p:nvPr>
            <p:ph type="pic" sz="quarter" idx="16"/>
          </p:nvPr>
        </p:nvSpPr>
        <p:spPr/>
      </p:sp>
      <p:graphicFrame>
        <p:nvGraphicFramePr>
          <p:cNvPr id="9" name="Chart 8">
            <a:extLst>
              <a:ext uri="{FF2B5EF4-FFF2-40B4-BE49-F238E27FC236}">
                <a16:creationId xmlns:a16="http://schemas.microsoft.com/office/drawing/2014/main" id="{DEDC25F6-76B6-4BA7-B8C8-C3E56CCE34C5}"/>
              </a:ext>
            </a:extLst>
          </p:cNvPr>
          <p:cNvGraphicFramePr>
            <a:graphicFrameLocks/>
          </p:cNvGraphicFramePr>
          <p:nvPr>
            <p:extLst>
              <p:ext uri="{D42A27DB-BD31-4B8C-83A1-F6EECF244321}">
                <p14:modId xmlns:p14="http://schemas.microsoft.com/office/powerpoint/2010/main" val="2401591418"/>
              </p:ext>
            </p:extLst>
          </p:nvPr>
        </p:nvGraphicFramePr>
        <p:xfrm>
          <a:off x="0" y="-3"/>
          <a:ext cx="12191999" cy="685800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26167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 name="Group 1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1" name="Freeform: Shape 2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Oval 2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6" name="Rectangle 2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7750348-5249-48BE-B8D8-43608AD7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B058F5-C096-21FF-B869-1E721AAD40B1}"/>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endParaRPr lang="en-US" sz="6400"/>
          </a:p>
        </p:txBody>
      </p:sp>
      <p:sp>
        <p:nvSpPr>
          <p:cNvPr id="30" name="Rectangle 29">
            <a:extLst>
              <a:ext uri="{FF2B5EF4-FFF2-40B4-BE49-F238E27FC236}">
                <a16:creationId xmlns:a16="http://schemas.microsoft.com/office/drawing/2014/main" id="{1BC3C586-41D9-4369-AF7F-3A2DB21DB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3FDEA4E-AE95-D7BB-63A2-1DE49A0637A7}"/>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pPr>
            <a:endParaRPr lang="en-US"/>
          </a:p>
        </p:txBody>
      </p:sp>
      <p:sp>
        <p:nvSpPr>
          <p:cNvPr id="6" name="Date Placeholder 5">
            <a:extLst>
              <a:ext uri="{FF2B5EF4-FFF2-40B4-BE49-F238E27FC236}">
                <a16:creationId xmlns:a16="http://schemas.microsoft.com/office/drawing/2014/main" id="{388EC620-CB5D-A20D-62BD-5373A5C0A53C}"/>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7" name="Footer Placeholder 6">
            <a:extLst>
              <a:ext uri="{FF2B5EF4-FFF2-40B4-BE49-F238E27FC236}">
                <a16:creationId xmlns:a16="http://schemas.microsoft.com/office/drawing/2014/main" id="{05AC76CB-A17D-7AAA-2D17-FD0F81D72F95}"/>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8" name="Slide Number Placeholder 7">
            <a:extLst>
              <a:ext uri="{FF2B5EF4-FFF2-40B4-BE49-F238E27FC236}">
                <a16:creationId xmlns:a16="http://schemas.microsoft.com/office/drawing/2014/main" id="{AE22F871-9098-AA1C-11DC-C7FA1826A5CA}"/>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16</a:t>
            </a:fld>
            <a:endParaRPr lang="en-US">
              <a:solidFill>
                <a:schemeClr val="tx1">
                  <a:alpha val="80000"/>
                </a:schemeClr>
              </a:solidFill>
            </a:endParaRPr>
          </a:p>
        </p:txBody>
      </p:sp>
      <p:graphicFrame>
        <p:nvGraphicFramePr>
          <p:cNvPr id="9" name="Picture Placeholder 8">
            <a:extLst>
              <a:ext uri="{FF2B5EF4-FFF2-40B4-BE49-F238E27FC236}">
                <a16:creationId xmlns:a16="http://schemas.microsoft.com/office/drawing/2014/main" id="{E24468AF-465E-981D-1FEB-AFCDF89C4A0E}"/>
              </a:ext>
            </a:extLst>
          </p:cNvPr>
          <p:cNvGraphicFramePr>
            <a:graphicFrameLocks noGrp="1"/>
          </p:cNvGraphicFramePr>
          <p:nvPr>
            <p:ph type="pic" sz="quarter" idx="15"/>
            <p:extLst>
              <p:ext uri="{D42A27DB-BD31-4B8C-83A1-F6EECF244321}">
                <p14:modId xmlns:p14="http://schemas.microsoft.com/office/powerpoint/2010/main" val="282924182"/>
              </p:ext>
            </p:extLst>
          </p:nvPr>
        </p:nvGraphicFramePr>
        <p:xfrm>
          <a:off x="0" y="-4"/>
          <a:ext cx="12191999" cy="685800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38964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 name="Group 1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1" name="Freeform: Shape 2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Oval 2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6" name="Rectangle 2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089A443-F4FA-43F4-9F47-CCCBDB135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
            <a:ext cx="12192000" cy="4857751"/>
          </a:xfrm>
          <a:prstGeom prst="rect">
            <a:avLst/>
          </a:prstGeom>
          <a:gradFill flip="none" rotWithShape="1">
            <a:gsLst>
              <a:gs pos="70000">
                <a:schemeClr val="bg2">
                  <a:alpha val="60000"/>
                </a:schemeClr>
              </a:gs>
              <a:gs pos="26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2FD713-6E05-DDC7-BD54-1AE65B35E968}"/>
              </a:ext>
            </a:extLst>
          </p:cNvPr>
          <p:cNvSpPr>
            <a:spLocks noGrp="1"/>
          </p:cNvSpPr>
          <p:nvPr>
            <p:ph type="ctrTitle"/>
          </p:nvPr>
        </p:nvSpPr>
        <p:spPr>
          <a:xfrm>
            <a:off x="550864" y="549275"/>
            <a:ext cx="6373812" cy="984885"/>
          </a:xfrm>
        </p:spPr>
        <p:txBody>
          <a:bodyPr vert="horz" wrap="square" lIns="0" tIns="0" rIns="0" bIns="0" rtlCol="0" anchor="ctr" anchorCtr="0">
            <a:normAutofit/>
          </a:bodyPr>
          <a:lstStyle/>
          <a:p>
            <a:pPr>
              <a:lnSpc>
                <a:spcPct val="100000"/>
              </a:lnSpc>
            </a:pPr>
            <a:endParaRPr lang="en-US"/>
          </a:p>
        </p:txBody>
      </p:sp>
      <p:sp>
        <p:nvSpPr>
          <p:cNvPr id="3" name="Subtitle 2">
            <a:extLst>
              <a:ext uri="{FF2B5EF4-FFF2-40B4-BE49-F238E27FC236}">
                <a16:creationId xmlns:a16="http://schemas.microsoft.com/office/drawing/2014/main" id="{9D1B7E24-823F-EE0F-0AD3-FD3753451F8F}"/>
              </a:ext>
            </a:extLst>
          </p:cNvPr>
          <p:cNvSpPr>
            <a:spLocks noGrp="1"/>
          </p:cNvSpPr>
          <p:nvPr>
            <p:ph type="subTitle" idx="1"/>
          </p:nvPr>
        </p:nvSpPr>
        <p:spPr>
          <a:xfrm>
            <a:off x="7140575" y="549275"/>
            <a:ext cx="4498976" cy="984885"/>
          </a:xfrm>
        </p:spPr>
        <p:txBody>
          <a:bodyPr vert="horz" wrap="square" lIns="0" tIns="0" rIns="0" bIns="0" rtlCol="0" anchor="ctr">
            <a:normAutofit/>
          </a:bodyPr>
          <a:lstStyle/>
          <a:p>
            <a:pPr marL="0" indent="0" algn="r">
              <a:lnSpc>
                <a:spcPct val="100000"/>
              </a:lnSpc>
            </a:pPr>
            <a:endParaRPr lang="en-US"/>
          </a:p>
        </p:txBody>
      </p:sp>
      <p:sp>
        <p:nvSpPr>
          <p:cNvPr id="6" name="Date Placeholder 5">
            <a:extLst>
              <a:ext uri="{FF2B5EF4-FFF2-40B4-BE49-F238E27FC236}">
                <a16:creationId xmlns:a16="http://schemas.microsoft.com/office/drawing/2014/main" id="{88D95BC1-3C4C-60D1-7F24-0BA25E72366B}"/>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7" name="Footer Placeholder 6">
            <a:extLst>
              <a:ext uri="{FF2B5EF4-FFF2-40B4-BE49-F238E27FC236}">
                <a16:creationId xmlns:a16="http://schemas.microsoft.com/office/drawing/2014/main" id="{E913D6B0-E782-96C2-5F1F-D02E6B80435D}"/>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8" name="Slide Number Placeholder 7">
            <a:extLst>
              <a:ext uri="{FF2B5EF4-FFF2-40B4-BE49-F238E27FC236}">
                <a16:creationId xmlns:a16="http://schemas.microsoft.com/office/drawing/2014/main" id="{A5D15F86-CD94-5128-5913-23931CBBD0DD}"/>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17</a:t>
            </a:fld>
            <a:endParaRPr lang="en-US">
              <a:solidFill>
                <a:schemeClr val="tx1">
                  <a:alpha val="80000"/>
                </a:schemeClr>
              </a:solidFill>
            </a:endParaRPr>
          </a:p>
        </p:txBody>
      </p:sp>
      <p:graphicFrame>
        <p:nvGraphicFramePr>
          <p:cNvPr id="9" name="Picture Placeholder 8">
            <a:extLst>
              <a:ext uri="{FF2B5EF4-FFF2-40B4-BE49-F238E27FC236}">
                <a16:creationId xmlns:a16="http://schemas.microsoft.com/office/drawing/2014/main" id="{D30DD787-CD1A-9191-946C-63AC6696D9B3}"/>
              </a:ext>
            </a:extLst>
          </p:cNvPr>
          <p:cNvGraphicFramePr>
            <a:graphicFrameLocks noGrp="1"/>
          </p:cNvGraphicFramePr>
          <p:nvPr>
            <p:ph type="pic" sz="quarter" idx="15"/>
            <p:extLst>
              <p:ext uri="{D42A27DB-BD31-4B8C-83A1-F6EECF244321}">
                <p14:modId xmlns:p14="http://schemas.microsoft.com/office/powerpoint/2010/main" val="622287857"/>
              </p:ext>
            </p:extLst>
          </p:nvPr>
        </p:nvGraphicFramePr>
        <p:xfrm>
          <a:off x="0" y="1"/>
          <a:ext cx="12192000" cy="63087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3243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B90DD-8FD9-2A8B-FD81-999941F7A26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5333FB9-F515-5A6E-C64C-F62036402296}"/>
              </a:ext>
            </a:extLst>
          </p:cNvPr>
          <p:cNvSpPr>
            <a:spLocks noGrp="1"/>
          </p:cNvSpPr>
          <p:nvPr>
            <p:ph type="subTitle" idx="1"/>
          </p:nvPr>
        </p:nvSpPr>
        <p:spPr/>
        <p:txBody>
          <a:bodyPr/>
          <a:lstStyle/>
          <a:p>
            <a:endParaRPr lang="en-US"/>
          </a:p>
        </p:txBody>
      </p:sp>
      <p:sp>
        <p:nvSpPr>
          <p:cNvPr id="5" name="Picture Placeholder 4">
            <a:extLst>
              <a:ext uri="{FF2B5EF4-FFF2-40B4-BE49-F238E27FC236}">
                <a16:creationId xmlns:a16="http://schemas.microsoft.com/office/drawing/2014/main" id="{C85A0A32-C018-AE41-E7C9-225E8892DD79}"/>
              </a:ext>
            </a:extLst>
          </p:cNvPr>
          <p:cNvSpPr>
            <a:spLocks noGrp="1"/>
          </p:cNvSpPr>
          <p:nvPr>
            <p:ph type="pic" sz="quarter" idx="16"/>
          </p:nvPr>
        </p:nvSpPr>
        <p:spPr/>
      </p:sp>
      <p:sp>
        <p:nvSpPr>
          <p:cNvPr id="6" name="Date Placeholder 5">
            <a:extLst>
              <a:ext uri="{FF2B5EF4-FFF2-40B4-BE49-F238E27FC236}">
                <a16:creationId xmlns:a16="http://schemas.microsoft.com/office/drawing/2014/main" id="{A915D4B8-4BFF-4789-A568-BA328EC84D92}"/>
              </a:ext>
            </a:extLst>
          </p:cNvPr>
          <p:cNvSpPr>
            <a:spLocks noGrp="1"/>
          </p:cNvSpPr>
          <p:nvPr>
            <p:ph type="dt" sz="half" idx="10"/>
          </p:nvPr>
        </p:nvSpPr>
        <p:spPr/>
        <p:txBody>
          <a:bodyPr/>
          <a:lstStyle/>
          <a:p>
            <a:r>
              <a:rPr lang="en-US"/>
              <a:t>Tuesday, February 2, 20XX</a:t>
            </a:r>
          </a:p>
        </p:txBody>
      </p:sp>
      <p:sp>
        <p:nvSpPr>
          <p:cNvPr id="7" name="Footer Placeholder 6">
            <a:extLst>
              <a:ext uri="{FF2B5EF4-FFF2-40B4-BE49-F238E27FC236}">
                <a16:creationId xmlns:a16="http://schemas.microsoft.com/office/drawing/2014/main" id="{C4C6E2BF-09A7-96D2-2538-4480B1CD17EC}"/>
              </a:ext>
            </a:extLst>
          </p:cNvPr>
          <p:cNvSpPr>
            <a:spLocks noGrp="1"/>
          </p:cNvSpPr>
          <p:nvPr>
            <p:ph type="ftr" sz="quarter" idx="11"/>
          </p:nvPr>
        </p:nvSpPr>
        <p:spPr/>
        <p:txBody>
          <a:bodyPr/>
          <a:lstStyle/>
          <a:p>
            <a:r>
              <a:rPr lang="en-US"/>
              <a:t>Sample Footer Text</a:t>
            </a:r>
          </a:p>
        </p:txBody>
      </p:sp>
      <p:sp>
        <p:nvSpPr>
          <p:cNvPr id="8" name="Slide Number Placeholder 7">
            <a:extLst>
              <a:ext uri="{FF2B5EF4-FFF2-40B4-BE49-F238E27FC236}">
                <a16:creationId xmlns:a16="http://schemas.microsoft.com/office/drawing/2014/main" id="{55F05E92-105B-0B96-16E0-C40818E754B7}"/>
              </a:ext>
            </a:extLst>
          </p:cNvPr>
          <p:cNvSpPr>
            <a:spLocks noGrp="1"/>
          </p:cNvSpPr>
          <p:nvPr>
            <p:ph type="sldNum" sz="quarter" idx="12"/>
          </p:nvPr>
        </p:nvSpPr>
        <p:spPr/>
        <p:txBody>
          <a:bodyPr/>
          <a:lstStyle/>
          <a:p>
            <a:fld id="{DBA1B0FB-D917-4C8C-928F-313BD683BF39}" type="slidenum">
              <a:rPr lang="en-US" smtClean="0"/>
              <a:t>18</a:t>
            </a:fld>
            <a:endParaRPr lang="en-US"/>
          </a:p>
        </p:txBody>
      </p:sp>
      <p:graphicFrame>
        <p:nvGraphicFramePr>
          <p:cNvPr id="9" name="Picture Placeholder 8">
            <a:extLst>
              <a:ext uri="{FF2B5EF4-FFF2-40B4-BE49-F238E27FC236}">
                <a16:creationId xmlns:a16="http://schemas.microsoft.com/office/drawing/2014/main" id="{C8A19629-5CAB-13A7-4452-D8919CE5BFC4}"/>
              </a:ext>
            </a:extLst>
          </p:cNvPr>
          <p:cNvGraphicFramePr>
            <a:graphicFrameLocks noGrp="1"/>
          </p:cNvGraphicFramePr>
          <p:nvPr>
            <p:ph type="pic" sz="quarter" idx="15"/>
            <p:extLst>
              <p:ext uri="{D42A27DB-BD31-4B8C-83A1-F6EECF244321}">
                <p14:modId xmlns:p14="http://schemas.microsoft.com/office/powerpoint/2010/main" val="521939100"/>
              </p:ext>
            </p:extLst>
          </p:nvPr>
        </p:nvGraphicFramePr>
        <p:xfrm>
          <a:off x="550863" y="549275"/>
          <a:ext cx="11088687" cy="55435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52677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 name="Group 1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1" name="Freeform: Shape 2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Oval 2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6" name="Rectangle 2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089A443-F4FA-43F4-9F47-CCCBDB135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
            <a:ext cx="12192000" cy="4857751"/>
          </a:xfrm>
          <a:prstGeom prst="rect">
            <a:avLst/>
          </a:prstGeom>
          <a:gradFill flip="none" rotWithShape="1">
            <a:gsLst>
              <a:gs pos="70000">
                <a:schemeClr val="bg2">
                  <a:alpha val="60000"/>
                </a:schemeClr>
              </a:gs>
              <a:gs pos="26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454620-715C-4418-7EE2-BAC39215B94C}"/>
              </a:ext>
            </a:extLst>
          </p:cNvPr>
          <p:cNvSpPr>
            <a:spLocks noGrp="1"/>
          </p:cNvSpPr>
          <p:nvPr>
            <p:ph type="ctrTitle"/>
          </p:nvPr>
        </p:nvSpPr>
        <p:spPr>
          <a:xfrm>
            <a:off x="550864" y="549275"/>
            <a:ext cx="6373812" cy="984885"/>
          </a:xfrm>
        </p:spPr>
        <p:txBody>
          <a:bodyPr vert="horz" wrap="square" lIns="0" tIns="0" rIns="0" bIns="0" rtlCol="0" anchor="ctr" anchorCtr="0">
            <a:normAutofit/>
          </a:bodyPr>
          <a:lstStyle/>
          <a:p>
            <a:pPr>
              <a:lnSpc>
                <a:spcPct val="100000"/>
              </a:lnSpc>
            </a:pPr>
            <a:endParaRPr lang="en-US"/>
          </a:p>
        </p:txBody>
      </p:sp>
      <p:sp>
        <p:nvSpPr>
          <p:cNvPr id="3" name="Subtitle 2">
            <a:extLst>
              <a:ext uri="{FF2B5EF4-FFF2-40B4-BE49-F238E27FC236}">
                <a16:creationId xmlns:a16="http://schemas.microsoft.com/office/drawing/2014/main" id="{F9211B23-2066-EA29-30EA-3C11502D5A49}"/>
              </a:ext>
            </a:extLst>
          </p:cNvPr>
          <p:cNvSpPr>
            <a:spLocks noGrp="1"/>
          </p:cNvSpPr>
          <p:nvPr>
            <p:ph type="subTitle" idx="1"/>
          </p:nvPr>
        </p:nvSpPr>
        <p:spPr>
          <a:xfrm>
            <a:off x="7140575" y="549275"/>
            <a:ext cx="4498976" cy="984885"/>
          </a:xfrm>
        </p:spPr>
        <p:txBody>
          <a:bodyPr vert="horz" wrap="square" lIns="0" tIns="0" rIns="0" bIns="0" rtlCol="0" anchor="ctr">
            <a:normAutofit/>
          </a:bodyPr>
          <a:lstStyle/>
          <a:p>
            <a:pPr marL="0" indent="0" algn="r">
              <a:lnSpc>
                <a:spcPct val="100000"/>
              </a:lnSpc>
            </a:pPr>
            <a:endParaRPr lang="en-US"/>
          </a:p>
        </p:txBody>
      </p:sp>
      <p:sp>
        <p:nvSpPr>
          <p:cNvPr id="6" name="Date Placeholder 5">
            <a:extLst>
              <a:ext uri="{FF2B5EF4-FFF2-40B4-BE49-F238E27FC236}">
                <a16:creationId xmlns:a16="http://schemas.microsoft.com/office/drawing/2014/main" id="{3BB6596B-9AB9-D4E3-FC32-B22D0F4DF0C1}"/>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7" name="Footer Placeholder 6">
            <a:extLst>
              <a:ext uri="{FF2B5EF4-FFF2-40B4-BE49-F238E27FC236}">
                <a16:creationId xmlns:a16="http://schemas.microsoft.com/office/drawing/2014/main" id="{A95CB5F2-6FD5-F8AE-89A2-61A4E6DFE960}"/>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8" name="Slide Number Placeholder 7">
            <a:extLst>
              <a:ext uri="{FF2B5EF4-FFF2-40B4-BE49-F238E27FC236}">
                <a16:creationId xmlns:a16="http://schemas.microsoft.com/office/drawing/2014/main" id="{D6CDB01E-3F3B-78DC-DF88-D0E566261F62}"/>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19</a:t>
            </a:fld>
            <a:endParaRPr lang="en-US">
              <a:solidFill>
                <a:schemeClr val="tx1">
                  <a:alpha val="80000"/>
                </a:schemeClr>
              </a:solidFill>
            </a:endParaRPr>
          </a:p>
        </p:txBody>
      </p:sp>
      <p:graphicFrame>
        <p:nvGraphicFramePr>
          <p:cNvPr id="9" name="Picture Placeholder 8">
            <a:extLst>
              <a:ext uri="{FF2B5EF4-FFF2-40B4-BE49-F238E27FC236}">
                <a16:creationId xmlns:a16="http://schemas.microsoft.com/office/drawing/2014/main" id="{6F8976D8-3F7D-7C73-373B-8A97A3A19B3E}"/>
              </a:ext>
            </a:extLst>
          </p:cNvPr>
          <p:cNvGraphicFramePr>
            <a:graphicFrameLocks noGrp="1"/>
          </p:cNvGraphicFramePr>
          <p:nvPr>
            <p:ph type="pic" sz="quarter" idx="15"/>
            <p:extLst>
              <p:ext uri="{D42A27DB-BD31-4B8C-83A1-F6EECF244321}">
                <p14:modId xmlns:p14="http://schemas.microsoft.com/office/powerpoint/2010/main" val="1398636766"/>
              </p:ext>
            </p:extLst>
          </p:nvPr>
        </p:nvGraphicFramePr>
        <p:xfrm>
          <a:off x="0" y="1"/>
          <a:ext cx="12192000" cy="63087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9750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Financial Analysis Overview</a:t>
            </a:r>
          </a:p>
          <a:p>
            <a:r>
              <a:rPr lang="en-US" dirty="0"/>
              <a:t>Expenses</a:t>
            </a:r>
          </a:p>
          <a:p>
            <a:r>
              <a:rPr lang="en-US" dirty="0"/>
              <a:t>Revenue</a:t>
            </a:r>
          </a:p>
          <a:p>
            <a:r>
              <a:rPr lang="en-US" dirty="0"/>
              <a:t>Net Revenue Margins and % Margins</a:t>
            </a:r>
          </a:p>
          <a:p>
            <a:endParaRPr lang="en-US" dirty="0"/>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6F4F-B5E1-04FD-B305-C76BE42EEF2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ADF1F1B-E4B6-7635-31F2-75FE94079BD0}"/>
              </a:ext>
            </a:extLst>
          </p:cNvPr>
          <p:cNvSpPr>
            <a:spLocks noGrp="1"/>
          </p:cNvSpPr>
          <p:nvPr>
            <p:ph type="subTitle" idx="1"/>
          </p:nvPr>
        </p:nvSpPr>
        <p:spPr/>
        <p:txBody>
          <a:bodyPr/>
          <a:lstStyle/>
          <a:p>
            <a:endParaRPr lang="en-US"/>
          </a:p>
        </p:txBody>
      </p:sp>
      <p:sp>
        <p:nvSpPr>
          <p:cNvPr id="4" name="Picture Placeholder 3">
            <a:extLst>
              <a:ext uri="{FF2B5EF4-FFF2-40B4-BE49-F238E27FC236}">
                <a16:creationId xmlns:a16="http://schemas.microsoft.com/office/drawing/2014/main" id="{FAC916BA-5AD8-7DFE-61F6-F10CA3D1C17B}"/>
              </a:ext>
            </a:extLst>
          </p:cNvPr>
          <p:cNvSpPr>
            <a:spLocks noGrp="1"/>
          </p:cNvSpPr>
          <p:nvPr>
            <p:ph type="pic" sz="quarter" idx="15"/>
          </p:nvPr>
        </p:nvSpPr>
        <p:spPr/>
      </p:sp>
      <p:sp>
        <p:nvSpPr>
          <p:cNvPr id="5" name="Picture Placeholder 4">
            <a:extLst>
              <a:ext uri="{FF2B5EF4-FFF2-40B4-BE49-F238E27FC236}">
                <a16:creationId xmlns:a16="http://schemas.microsoft.com/office/drawing/2014/main" id="{131C5DFD-849B-EA08-A95A-BD7E1B69764A}"/>
              </a:ext>
            </a:extLst>
          </p:cNvPr>
          <p:cNvSpPr>
            <a:spLocks noGrp="1"/>
          </p:cNvSpPr>
          <p:nvPr>
            <p:ph type="pic" sz="quarter" idx="16"/>
          </p:nvPr>
        </p:nvSpPr>
        <p:spPr/>
      </p:sp>
      <p:sp>
        <p:nvSpPr>
          <p:cNvPr id="6" name="Date Placeholder 5">
            <a:extLst>
              <a:ext uri="{FF2B5EF4-FFF2-40B4-BE49-F238E27FC236}">
                <a16:creationId xmlns:a16="http://schemas.microsoft.com/office/drawing/2014/main" id="{5FA54DC1-5046-B9A5-E798-409397905AF7}"/>
              </a:ext>
            </a:extLst>
          </p:cNvPr>
          <p:cNvSpPr>
            <a:spLocks noGrp="1"/>
          </p:cNvSpPr>
          <p:nvPr>
            <p:ph type="dt" sz="half" idx="10"/>
          </p:nvPr>
        </p:nvSpPr>
        <p:spPr/>
        <p:txBody>
          <a:bodyPr/>
          <a:lstStyle/>
          <a:p>
            <a:r>
              <a:rPr lang="en-US"/>
              <a:t>Tuesday, February 2, 20XX</a:t>
            </a:r>
          </a:p>
        </p:txBody>
      </p:sp>
      <p:sp>
        <p:nvSpPr>
          <p:cNvPr id="7" name="Footer Placeholder 6">
            <a:extLst>
              <a:ext uri="{FF2B5EF4-FFF2-40B4-BE49-F238E27FC236}">
                <a16:creationId xmlns:a16="http://schemas.microsoft.com/office/drawing/2014/main" id="{93210369-120D-E6BE-D3B4-FB31805719BA}"/>
              </a:ext>
            </a:extLst>
          </p:cNvPr>
          <p:cNvSpPr>
            <a:spLocks noGrp="1"/>
          </p:cNvSpPr>
          <p:nvPr>
            <p:ph type="ftr" sz="quarter" idx="11"/>
          </p:nvPr>
        </p:nvSpPr>
        <p:spPr/>
        <p:txBody>
          <a:bodyPr/>
          <a:lstStyle/>
          <a:p>
            <a:r>
              <a:rPr lang="en-US"/>
              <a:t>Sample Footer Text</a:t>
            </a:r>
          </a:p>
        </p:txBody>
      </p:sp>
      <p:sp>
        <p:nvSpPr>
          <p:cNvPr id="8" name="Slide Number Placeholder 7">
            <a:extLst>
              <a:ext uri="{FF2B5EF4-FFF2-40B4-BE49-F238E27FC236}">
                <a16:creationId xmlns:a16="http://schemas.microsoft.com/office/drawing/2014/main" id="{5D9668F1-A0DA-83E5-93DE-0B8EC8FD1F8B}"/>
              </a:ext>
            </a:extLst>
          </p:cNvPr>
          <p:cNvSpPr>
            <a:spLocks noGrp="1"/>
          </p:cNvSpPr>
          <p:nvPr>
            <p:ph type="sldNum" sz="quarter" idx="12"/>
          </p:nvPr>
        </p:nvSpPr>
        <p:spPr/>
        <p:txBody>
          <a:bodyPr/>
          <a:lstStyle/>
          <a:p>
            <a:fld id="{DBA1B0FB-D917-4C8C-928F-313BD683BF39}" type="slidenum">
              <a:rPr lang="en-US" smtClean="0"/>
              <a:t>20</a:t>
            </a:fld>
            <a:endParaRPr lang="en-US"/>
          </a:p>
        </p:txBody>
      </p:sp>
      <p:graphicFrame>
        <p:nvGraphicFramePr>
          <p:cNvPr id="9" name="Table 8">
            <a:extLst>
              <a:ext uri="{FF2B5EF4-FFF2-40B4-BE49-F238E27FC236}">
                <a16:creationId xmlns:a16="http://schemas.microsoft.com/office/drawing/2014/main" id="{85786507-83A5-3E00-DB2D-B51486DC898F}"/>
              </a:ext>
            </a:extLst>
          </p:cNvPr>
          <p:cNvGraphicFramePr>
            <a:graphicFrameLocks noGrp="1"/>
          </p:cNvGraphicFramePr>
          <p:nvPr>
            <p:extLst>
              <p:ext uri="{D42A27DB-BD31-4B8C-83A1-F6EECF244321}">
                <p14:modId xmlns:p14="http://schemas.microsoft.com/office/powerpoint/2010/main" val="2644993283"/>
              </p:ext>
            </p:extLst>
          </p:nvPr>
        </p:nvGraphicFramePr>
        <p:xfrm>
          <a:off x="0" y="1186543"/>
          <a:ext cx="12192005" cy="4906290"/>
        </p:xfrm>
        <a:graphic>
          <a:graphicData uri="http://schemas.openxmlformats.org/drawingml/2006/table">
            <a:tbl>
              <a:tblPr>
                <a:tableStyleId>{5C22544A-7EE6-4342-B048-85BDC9FD1C3A}</a:tableStyleId>
              </a:tblPr>
              <a:tblGrid>
                <a:gridCol w="2749447">
                  <a:extLst>
                    <a:ext uri="{9D8B030D-6E8A-4147-A177-3AD203B41FA5}">
                      <a16:colId xmlns:a16="http://schemas.microsoft.com/office/drawing/2014/main" val="1167612665"/>
                    </a:ext>
                  </a:extLst>
                </a:gridCol>
                <a:gridCol w="722078">
                  <a:extLst>
                    <a:ext uri="{9D8B030D-6E8A-4147-A177-3AD203B41FA5}">
                      <a16:colId xmlns:a16="http://schemas.microsoft.com/office/drawing/2014/main" val="3622238422"/>
                    </a:ext>
                  </a:extLst>
                </a:gridCol>
                <a:gridCol w="722078">
                  <a:extLst>
                    <a:ext uri="{9D8B030D-6E8A-4147-A177-3AD203B41FA5}">
                      <a16:colId xmlns:a16="http://schemas.microsoft.com/office/drawing/2014/main" val="698314338"/>
                    </a:ext>
                  </a:extLst>
                </a:gridCol>
                <a:gridCol w="722078">
                  <a:extLst>
                    <a:ext uri="{9D8B030D-6E8A-4147-A177-3AD203B41FA5}">
                      <a16:colId xmlns:a16="http://schemas.microsoft.com/office/drawing/2014/main" val="2809647259"/>
                    </a:ext>
                  </a:extLst>
                </a:gridCol>
                <a:gridCol w="722078">
                  <a:extLst>
                    <a:ext uri="{9D8B030D-6E8A-4147-A177-3AD203B41FA5}">
                      <a16:colId xmlns:a16="http://schemas.microsoft.com/office/drawing/2014/main" val="3988993436"/>
                    </a:ext>
                  </a:extLst>
                </a:gridCol>
                <a:gridCol w="722078">
                  <a:extLst>
                    <a:ext uri="{9D8B030D-6E8A-4147-A177-3AD203B41FA5}">
                      <a16:colId xmlns:a16="http://schemas.microsoft.com/office/drawing/2014/main" val="3745199437"/>
                    </a:ext>
                  </a:extLst>
                </a:gridCol>
                <a:gridCol w="722078">
                  <a:extLst>
                    <a:ext uri="{9D8B030D-6E8A-4147-A177-3AD203B41FA5}">
                      <a16:colId xmlns:a16="http://schemas.microsoft.com/office/drawing/2014/main" val="726879774"/>
                    </a:ext>
                  </a:extLst>
                </a:gridCol>
                <a:gridCol w="722078">
                  <a:extLst>
                    <a:ext uri="{9D8B030D-6E8A-4147-A177-3AD203B41FA5}">
                      <a16:colId xmlns:a16="http://schemas.microsoft.com/office/drawing/2014/main" val="3769937638"/>
                    </a:ext>
                  </a:extLst>
                </a:gridCol>
                <a:gridCol w="722078">
                  <a:extLst>
                    <a:ext uri="{9D8B030D-6E8A-4147-A177-3AD203B41FA5}">
                      <a16:colId xmlns:a16="http://schemas.microsoft.com/office/drawing/2014/main" val="1265346968"/>
                    </a:ext>
                  </a:extLst>
                </a:gridCol>
                <a:gridCol w="722078">
                  <a:extLst>
                    <a:ext uri="{9D8B030D-6E8A-4147-A177-3AD203B41FA5}">
                      <a16:colId xmlns:a16="http://schemas.microsoft.com/office/drawing/2014/main" val="2234051654"/>
                    </a:ext>
                  </a:extLst>
                </a:gridCol>
                <a:gridCol w="722078">
                  <a:extLst>
                    <a:ext uri="{9D8B030D-6E8A-4147-A177-3AD203B41FA5}">
                      <a16:colId xmlns:a16="http://schemas.microsoft.com/office/drawing/2014/main" val="2325900669"/>
                    </a:ext>
                  </a:extLst>
                </a:gridCol>
                <a:gridCol w="722078">
                  <a:extLst>
                    <a:ext uri="{9D8B030D-6E8A-4147-A177-3AD203B41FA5}">
                      <a16:colId xmlns:a16="http://schemas.microsoft.com/office/drawing/2014/main" val="160021619"/>
                    </a:ext>
                  </a:extLst>
                </a:gridCol>
                <a:gridCol w="722078">
                  <a:extLst>
                    <a:ext uri="{9D8B030D-6E8A-4147-A177-3AD203B41FA5}">
                      <a16:colId xmlns:a16="http://schemas.microsoft.com/office/drawing/2014/main" val="2478099714"/>
                    </a:ext>
                  </a:extLst>
                </a:gridCol>
                <a:gridCol w="777622">
                  <a:extLst>
                    <a:ext uri="{9D8B030D-6E8A-4147-A177-3AD203B41FA5}">
                      <a16:colId xmlns:a16="http://schemas.microsoft.com/office/drawing/2014/main" val="761798014"/>
                    </a:ext>
                  </a:extLst>
                </a:gridCol>
              </a:tblGrid>
              <a:tr h="214874">
                <a:tc>
                  <a:txBody>
                    <a:bodyPr/>
                    <a:lstStyle/>
                    <a:p>
                      <a:pPr algn="l" fontAlgn="b"/>
                      <a:r>
                        <a:rPr lang="en-US" sz="1000" u="none" strike="noStrike">
                          <a:effectLst/>
                        </a:rPr>
                        <a:t>Expenses</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ctr"/>
                      <a:r>
                        <a:rPr lang="en-US" sz="1000" u="none" strike="noStrike">
                          <a:effectLst/>
                        </a:rPr>
                        <a:t>Month 1</a:t>
                      </a:r>
                      <a:endParaRPr lang="en-US" sz="1000" b="1" i="0" u="none" strike="noStrike">
                        <a:solidFill>
                          <a:srgbClr val="0000FF"/>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Month 2</a:t>
                      </a:r>
                      <a:endParaRPr lang="en-US" sz="1000" b="1" i="0" u="none" strike="noStrike">
                        <a:solidFill>
                          <a:srgbClr val="0000FF"/>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Month 3</a:t>
                      </a:r>
                      <a:endParaRPr lang="en-US" sz="1000" b="1" i="0" u="none" strike="noStrike">
                        <a:solidFill>
                          <a:srgbClr val="0000FF"/>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Month 4</a:t>
                      </a:r>
                      <a:endParaRPr lang="en-US" sz="1000" b="1" i="0" u="none" strike="noStrike">
                        <a:solidFill>
                          <a:srgbClr val="0000FF"/>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Month 5</a:t>
                      </a:r>
                      <a:endParaRPr lang="en-US" sz="1000" b="1" i="0" u="none" strike="noStrike">
                        <a:solidFill>
                          <a:srgbClr val="0000FF"/>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Month 6</a:t>
                      </a:r>
                      <a:endParaRPr lang="en-US" sz="1000" b="1" i="0" u="none" strike="noStrike">
                        <a:solidFill>
                          <a:srgbClr val="0000FF"/>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Month 7</a:t>
                      </a:r>
                      <a:endParaRPr lang="en-US" sz="1000" b="1" i="0" u="none" strike="noStrike">
                        <a:solidFill>
                          <a:srgbClr val="0000FF"/>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Month 8</a:t>
                      </a:r>
                      <a:endParaRPr lang="en-US" sz="1000" b="1" i="0" u="none" strike="noStrike">
                        <a:solidFill>
                          <a:srgbClr val="0000FF"/>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Month 9</a:t>
                      </a:r>
                      <a:endParaRPr lang="en-US" sz="1000" b="1" i="0" u="none" strike="noStrike">
                        <a:solidFill>
                          <a:srgbClr val="0000FF"/>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Month 10</a:t>
                      </a:r>
                      <a:endParaRPr lang="en-US" sz="1000" b="1" i="0" u="none" strike="noStrike">
                        <a:solidFill>
                          <a:srgbClr val="0000FF"/>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Month 11</a:t>
                      </a:r>
                      <a:endParaRPr lang="en-US" sz="1000" b="1" i="0" u="none" strike="noStrike">
                        <a:solidFill>
                          <a:srgbClr val="0000FF"/>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Month 12</a:t>
                      </a:r>
                      <a:endParaRPr lang="en-US" sz="1000" b="1" i="0" u="none" strike="noStrike">
                        <a:solidFill>
                          <a:srgbClr val="0000FF"/>
                        </a:solidFill>
                        <a:effectLst/>
                        <a:latin typeface="Calibri" panose="020F0502020204030204" pitchFamily="34" charset="0"/>
                      </a:endParaRPr>
                    </a:p>
                  </a:txBody>
                  <a:tcPr marL="0" marR="0" marT="0" marB="0" anchor="ctr"/>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079521451"/>
                  </a:ext>
                </a:extLst>
              </a:tr>
              <a:tr h="214874">
                <a:tc>
                  <a:txBody>
                    <a:bodyPr/>
                    <a:lstStyle/>
                    <a:p>
                      <a:pPr algn="l" fontAlgn="b"/>
                      <a:r>
                        <a:rPr lang="en-US" sz="1000" u="none" strike="noStrike">
                          <a:effectLst/>
                        </a:rPr>
                        <a:t>Rent</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652401131"/>
                  </a:ext>
                </a:extLst>
              </a:tr>
              <a:tr h="214874">
                <a:tc>
                  <a:txBody>
                    <a:bodyPr/>
                    <a:lstStyle/>
                    <a:p>
                      <a:pPr algn="l" fontAlgn="b"/>
                      <a:r>
                        <a:rPr lang="en-US" sz="1000" u="none" strike="noStrike">
                          <a:effectLst/>
                        </a:rPr>
                        <a:t>Insurance</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50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50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50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50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50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50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50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50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50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50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50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50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879677402"/>
                  </a:ext>
                </a:extLst>
              </a:tr>
              <a:tr h="214874">
                <a:tc>
                  <a:txBody>
                    <a:bodyPr/>
                    <a:lstStyle/>
                    <a:p>
                      <a:pPr algn="l" fontAlgn="b"/>
                      <a:r>
                        <a:rPr lang="en-US" sz="1000" u="none" strike="noStrike">
                          <a:effectLst/>
                        </a:rPr>
                        <a:t>Financing Activities - Interest Expense</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167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167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167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167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167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167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167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167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167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167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167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167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525429681"/>
                  </a:ext>
                </a:extLst>
              </a:tr>
              <a:tr h="393936">
                <a:tc>
                  <a:txBody>
                    <a:bodyPr/>
                    <a:lstStyle/>
                    <a:p>
                      <a:pPr algn="l" fontAlgn="b"/>
                      <a:r>
                        <a:rPr lang="en-US" sz="1000" u="none" strike="noStrike">
                          <a:effectLst/>
                        </a:rPr>
                        <a:t>Legal &amp; Professional Services [incl Marketing]</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591626375"/>
                  </a:ext>
                </a:extLst>
              </a:tr>
              <a:tr h="214874">
                <a:tc>
                  <a:txBody>
                    <a:bodyPr/>
                    <a:lstStyle/>
                    <a:p>
                      <a:pPr algn="l" fontAlgn="b"/>
                      <a:r>
                        <a:rPr lang="en-US" sz="1000" u="none" strike="noStrike">
                          <a:effectLst/>
                        </a:rPr>
                        <a:t>Licenses &amp; Permits</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988597462"/>
                  </a:ext>
                </a:extLst>
              </a:tr>
              <a:tr h="214874">
                <a:tc>
                  <a:txBody>
                    <a:bodyPr/>
                    <a:lstStyle/>
                    <a:p>
                      <a:pPr algn="l" fontAlgn="b"/>
                      <a:r>
                        <a:rPr lang="en-US" sz="1000" u="none" strike="noStrike">
                          <a:effectLst/>
                        </a:rPr>
                        <a:t>Stipend/Payroll</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400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400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400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400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400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400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400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400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400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400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400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400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79073497"/>
                  </a:ext>
                </a:extLst>
              </a:tr>
              <a:tr h="214874">
                <a:tc>
                  <a:txBody>
                    <a:bodyPr/>
                    <a:lstStyle/>
                    <a:p>
                      <a:pPr algn="l" fontAlgn="b"/>
                      <a:r>
                        <a:rPr lang="en-US" sz="1000" u="none" strike="noStrike">
                          <a:effectLst/>
                        </a:rPr>
                        <a:t>Transportation</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300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300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300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300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300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300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300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300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300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300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300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300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519147408"/>
                  </a:ext>
                </a:extLst>
              </a:tr>
              <a:tr h="214874">
                <a:tc>
                  <a:txBody>
                    <a:bodyPr/>
                    <a:lstStyle/>
                    <a:p>
                      <a:pPr algn="l" fontAlgn="b"/>
                      <a:r>
                        <a:rPr lang="en-US" sz="1000" u="none" strike="noStrike">
                          <a:effectLst/>
                        </a:rPr>
                        <a:t>Labor/Administration</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25285614"/>
                  </a:ext>
                </a:extLst>
              </a:tr>
              <a:tr h="214874">
                <a:tc>
                  <a:txBody>
                    <a:bodyPr/>
                    <a:lstStyle/>
                    <a:p>
                      <a:pPr algn="l" fontAlgn="b"/>
                      <a:r>
                        <a:rPr lang="en-US" sz="1000" u="none" strike="noStrike">
                          <a:effectLst/>
                        </a:rPr>
                        <a:t>Cleaning &amp; Maintenance</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093054712"/>
                  </a:ext>
                </a:extLst>
              </a:tr>
              <a:tr h="214874">
                <a:tc>
                  <a:txBody>
                    <a:bodyPr/>
                    <a:lstStyle/>
                    <a:p>
                      <a:pPr algn="l" fontAlgn="b"/>
                      <a:r>
                        <a:rPr lang="en-US" sz="1000" u="none" strike="noStrike">
                          <a:effectLst/>
                        </a:rPr>
                        <a:t>Repairs</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747638884"/>
                  </a:ext>
                </a:extLst>
              </a:tr>
              <a:tr h="214874">
                <a:tc>
                  <a:txBody>
                    <a:bodyPr/>
                    <a:lstStyle/>
                    <a:p>
                      <a:pPr algn="l" fontAlgn="b"/>
                      <a:r>
                        <a:rPr lang="en-US" sz="1000" u="none" strike="noStrike">
                          <a:effectLst/>
                        </a:rPr>
                        <a:t>Supplies - [Materials /Food/snacks/etc.]</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500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500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500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500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500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500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500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500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500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500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500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500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431948897"/>
                  </a:ext>
                </a:extLst>
              </a:tr>
              <a:tr h="214874">
                <a:tc>
                  <a:txBody>
                    <a:bodyPr/>
                    <a:lstStyle/>
                    <a:p>
                      <a:pPr algn="l" fontAlgn="b"/>
                      <a:r>
                        <a:rPr lang="en-US" sz="1000" u="none" strike="noStrike">
                          <a:effectLst/>
                        </a:rPr>
                        <a:t>Utilities - Electric</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625127830"/>
                  </a:ext>
                </a:extLst>
              </a:tr>
              <a:tr h="214874">
                <a:tc>
                  <a:txBody>
                    <a:bodyPr/>
                    <a:lstStyle/>
                    <a:p>
                      <a:pPr algn="l" fontAlgn="b"/>
                      <a:r>
                        <a:rPr lang="en-US" sz="1000" u="none" strike="noStrike">
                          <a:effectLst/>
                        </a:rPr>
                        <a:t>Utilities - Gas</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75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75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75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75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75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75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75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75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75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75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75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75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799628070"/>
                  </a:ext>
                </a:extLst>
              </a:tr>
              <a:tr h="214874">
                <a:tc>
                  <a:txBody>
                    <a:bodyPr/>
                    <a:lstStyle/>
                    <a:p>
                      <a:pPr algn="l" fontAlgn="b"/>
                      <a:r>
                        <a:rPr lang="en-US" sz="1000" u="none" strike="noStrike">
                          <a:effectLst/>
                        </a:rPr>
                        <a:t>Utilities - Sewer</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252910199"/>
                  </a:ext>
                </a:extLst>
              </a:tr>
              <a:tr h="214874">
                <a:tc>
                  <a:txBody>
                    <a:bodyPr/>
                    <a:lstStyle/>
                    <a:p>
                      <a:pPr algn="l" fontAlgn="b"/>
                      <a:r>
                        <a:rPr lang="en-US" sz="1000" u="none" strike="noStrike">
                          <a:effectLst/>
                        </a:rPr>
                        <a:t>Utilities - Trash</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102269303"/>
                  </a:ext>
                </a:extLst>
              </a:tr>
              <a:tr h="214874">
                <a:tc>
                  <a:txBody>
                    <a:bodyPr/>
                    <a:lstStyle/>
                    <a:p>
                      <a:pPr algn="l" fontAlgn="b"/>
                      <a:r>
                        <a:rPr lang="en-US" sz="1000" u="none" strike="noStrike">
                          <a:effectLst/>
                        </a:rPr>
                        <a:t>Utilities - Water</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n/a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n/a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n/a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n/a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n/a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n/a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n/a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n/a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n/a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n/a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n/a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n/a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841918706"/>
                  </a:ext>
                </a:extLst>
              </a:tr>
              <a:tr h="214874">
                <a:tc>
                  <a:txBody>
                    <a:bodyPr/>
                    <a:lstStyle/>
                    <a:p>
                      <a:pPr algn="l" fontAlgn="b"/>
                      <a:r>
                        <a:rPr lang="en-US" sz="1000" u="none" strike="noStrike">
                          <a:effectLst/>
                        </a:rPr>
                        <a:t>Utilities - Website Hosting</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711037338"/>
                  </a:ext>
                </a:extLst>
              </a:tr>
              <a:tr h="214874">
                <a:tc>
                  <a:txBody>
                    <a:bodyPr/>
                    <a:lstStyle/>
                    <a:p>
                      <a:pPr algn="l" fontAlgn="b"/>
                      <a:r>
                        <a:rPr lang="en-US" sz="1000" u="none" strike="noStrike">
                          <a:effectLst/>
                        </a:rPr>
                        <a:t>Utilities - Internet Access</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20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785663105"/>
                  </a:ext>
                </a:extLst>
              </a:tr>
              <a:tr h="214874">
                <a:tc>
                  <a:txBody>
                    <a:bodyPr/>
                    <a:lstStyle/>
                    <a:p>
                      <a:pPr algn="l" fontAlgn="b"/>
                      <a:r>
                        <a:rPr lang="en-US" sz="1000" u="none" strike="noStrike">
                          <a:effectLst/>
                        </a:rPr>
                        <a:t>Utilities - Telephone</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75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75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75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75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75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75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75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75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75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75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75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75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77387941"/>
                  </a:ext>
                </a:extLst>
              </a:tr>
              <a:tr h="214874">
                <a:tc>
                  <a:txBody>
                    <a:bodyPr/>
                    <a:lstStyle/>
                    <a:p>
                      <a:pPr algn="l" fontAlgn="b"/>
                      <a:r>
                        <a:rPr lang="en-US" sz="1000" u="none" strike="noStrike">
                          <a:effectLst/>
                        </a:rPr>
                        <a:t>Other/Misc</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100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996996244"/>
                  </a:ext>
                </a:extLst>
              </a:tr>
              <a:tr h="214874">
                <a:tc>
                  <a:txBody>
                    <a:bodyPr/>
                    <a:lstStyle/>
                    <a:p>
                      <a:pPr algn="l" fontAlgn="b"/>
                      <a:r>
                        <a:rPr lang="en-US" sz="1000" u="none" strike="noStrike">
                          <a:effectLst/>
                        </a:rPr>
                        <a:t>Net Expense</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3,187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3,187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3,187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3,187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3,187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3,187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3,187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3,187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3,187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3,187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3,187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 $     3,187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dirty="0">
                          <a:effectLst/>
                        </a:rPr>
                        <a:t> $     38,240 </a:t>
                      </a:r>
                      <a:endParaRPr lang="en-US" sz="10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260491873"/>
                  </a:ext>
                </a:extLst>
              </a:tr>
            </a:tbl>
          </a:graphicData>
        </a:graphic>
      </p:graphicFrame>
    </p:spTree>
    <p:extLst>
      <p:ext uri="{BB962C8B-B14F-4D97-AF65-F5344CB8AC3E}">
        <p14:creationId xmlns:p14="http://schemas.microsoft.com/office/powerpoint/2010/main" val="2374639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Expenses Discussion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Subtitle</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31% of the expenses is Rent</a:t>
            </a:r>
          </a:p>
          <a:p>
            <a:endParaRPr lang="en-US" dirty="0"/>
          </a:p>
          <a:p>
            <a:endParaRPr lang="en-US" dirty="0"/>
          </a:p>
          <a:p>
            <a:endParaRPr lang="en-US" dirty="0"/>
          </a:p>
          <a:p>
            <a:r>
              <a:rPr lang="en-US" dirty="0"/>
              <a:t> </a:t>
            </a:r>
          </a:p>
          <a:p>
            <a:endParaRPr lang="en-US" dirty="0"/>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endParaRPr lang="en-US" dirty="0"/>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 name="Group 1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1" name="Freeform: Shape 2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Oval 2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6" name="Rectangle 2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49CA12F-6E27-4C54-88C4-EE6CE7C47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
            <a:ext cx="12192000" cy="4857751"/>
          </a:xfrm>
          <a:prstGeom prst="rect">
            <a:avLst/>
          </a:prstGeom>
          <a:gradFill flip="none" rotWithShape="1">
            <a:gsLst>
              <a:gs pos="70000">
                <a:schemeClr val="bg2">
                  <a:alpha val="60000"/>
                </a:schemeClr>
              </a:gs>
              <a:gs pos="26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C67CF1-7B98-F80E-99B2-9D3482FD36A6}"/>
              </a:ext>
            </a:extLst>
          </p:cNvPr>
          <p:cNvSpPr>
            <a:spLocks noGrp="1"/>
          </p:cNvSpPr>
          <p:nvPr>
            <p:ph type="ctrTitle"/>
          </p:nvPr>
        </p:nvSpPr>
        <p:spPr>
          <a:xfrm>
            <a:off x="550863" y="549275"/>
            <a:ext cx="7308849" cy="984885"/>
          </a:xfrm>
        </p:spPr>
        <p:txBody>
          <a:bodyPr vert="horz" wrap="square" lIns="0" tIns="0" rIns="0" bIns="0" rtlCol="0" anchor="ctr" anchorCtr="0">
            <a:normAutofit/>
          </a:bodyPr>
          <a:lstStyle/>
          <a:p>
            <a:pPr>
              <a:lnSpc>
                <a:spcPct val="100000"/>
              </a:lnSpc>
            </a:pPr>
            <a:endParaRPr lang="en-US"/>
          </a:p>
        </p:txBody>
      </p:sp>
      <p:sp>
        <p:nvSpPr>
          <p:cNvPr id="3" name="Subtitle 2">
            <a:extLst>
              <a:ext uri="{FF2B5EF4-FFF2-40B4-BE49-F238E27FC236}">
                <a16:creationId xmlns:a16="http://schemas.microsoft.com/office/drawing/2014/main" id="{992C3321-E407-8BC9-F1C7-3459D4D796E0}"/>
              </a:ext>
            </a:extLst>
          </p:cNvPr>
          <p:cNvSpPr>
            <a:spLocks noGrp="1"/>
          </p:cNvSpPr>
          <p:nvPr>
            <p:ph type="subTitle" idx="1"/>
          </p:nvPr>
        </p:nvSpPr>
        <p:spPr>
          <a:xfrm>
            <a:off x="8075613" y="549275"/>
            <a:ext cx="3563938" cy="984885"/>
          </a:xfrm>
        </p:spPr>
        <p:txBody>
          <a:bodyPr vert="horz" wrap="square" lIns="0" tIns="0" rIns="0" bIns="0" rtlCol="0" anchor="ctr">
            <a:normAutofit/>
          </a:bodyPr>
          <a:lstStyle/>
          <a:p>
            <a:pPr marL="0" indent="0" algn="r">
              <a:lnSpc>
                <a:spcPct val="100000"/>
              </a:lnSpc>
            </a:pPr>
            <a:endParaRPr lang="en-US"/>
          </a:p>
        </p:txBody>
      </p:sp>
      <p:sp>
        <p:nvSpPr>
          <p:cNvPr id="30" name="Rectangle 29">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a:extLst>
              <a:ext uri="{FF2B5EF4-FFF2-40B4-BE49-F238E27FC236}">
                <a16:creationId xmlns:a16="http://schemas.microsoft.com/office/drawing/2014/main" id="{C2442735-99CD-20E4-4322-0FA59668D641}"/>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dirty="0">
                <a:solidFill>
                  <a:schemeClr val="tx1">
                    <a:alpha val="80000"/>
                  </a:schemeClr>
                </a:solidFill>
              </a:rPr>
              <a:t>10/22/2022</a:t>
            </a:r>
          </a:p>
        </p:txBody>
      </p:sp>
      <p:sp>
        <p:nvSpPr>
          <p:cNvPr id="7" name="Footer Placeholder 6">
            <a:extLst>
              <a:ext uri="{FF2B5EF4-FFF2-40B4-BE49-F238E27FC236}">
                <a16:creationId xmlns:a16="http://schemas.microsoft.com/office/drawing/2014/main" id="{A2C57B77-4A9F-ED29-488E-CDDEE6E76E5C}"/>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8" name="Slide Number Placeholder 7">
            <a:extLst>
              <a:ext uri="{FF2B5EF4-FFF2-40B4-BE49-F238E27FC236}">
                <a16:creationId xmlns:a16="http://schemas.microsoft.com/office/drawing/2014/main" id="{BAB075C3-DBF5-BB78-F962-BFB46F50CE4C}"/>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22</a:t>
            </a:fld>
            <a:endParaRPr lang="en-US">
              <a:solidFill>
                <a:schemeClr val="tx1">
                  <a:alpha val="80000"/>
                </a:schemeClr>
              </a:solidFill>
            </a:endParaRPr>
          </a:p>
        </p:txBody>
      </p:sp>
      <p:graphicFrame>
        <p:nvGraphicFramePr>
          <p:cNvPr id="15" name="Picture Placeholder 14">
            <a:extLst>
              <a:ext uri="{FF2B5EF4-FFF2-40B4-BE49-F238E27FC236}">
                <a16:creationId xmlns:a16="http://schemas.microsoft.com/office/drawing/2014/main" id="{06F2BFF5-5932-14BE-C9EF-2F558B5C7220}"/>
              </a:ext>
            </a:extLst>
          </p:cNvPr>
          <p:cNvGraphicFramePr>
            <a:graphicFrameLocks noGrp="1"/>
          </p:cNvGraphicFramePr>
          <p:nvPr>
            <p:ph type="pic" sz="quarter" idx="15"/>
            <p:extLst>
              <p:ext uri="{D42A27DB-BD31-4B8C-83A1-F6EECF244321}">
                <p14:modId xmlns:p14="http://schemas.microsoft.com/office/powerpoint/2010/main" val="875553619"/>
              </p:ext>
            </p:extLst>
          </p:nvPr>
        </p:nvGraphicFramePr>
        <p:xfrm>
          <a:off x="550864" y="549275"/>
          <a:ext cx="11088688" cy="58315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06836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 name="Group 1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1" name="Freeform: Shape 2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Oval 2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6" name="Rectangle 2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7750348-5249-48BE-B8D8-43608AD7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3FBC4C-05C1-6155-4335-114C50331870}"/>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endParaRPr lang="en-US" sz="6400"/>
          </a:p>
        </p:txBody>
      </p:sp>
      <p:sp>
        <p:nvSpPr>
          <p:cNvPr id="30" name="Rectangle 29">
            <a:extLst>
              <a:ext uri="{FF2B5EF4-FFF2-40B4-BE49-F238E27FC236}">
                <a16:creationId xmlns:a16="http://schemas.microsoft.com/office/drawing/2014/main" id="{1BC3C586-41D9-4369-AF7F-3A2DB21DB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4EC95F0-9F7C-B441-9F56-82BD88F3E598}"/>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pPr>
            <a:endParaRPr lang="en-US"/>
          </a:p>
        </p:txBody>
      </p:sp>
      <p:sp>
        <p:nvSpPr>
          <p:cNvPr id="6" name="Date Placeholder 5">
            <a:extLst>
              <a:ext uri="{FF2B5EF4-FFF2-40B4-BE49-F238E27FC236}">
                <a16:creationId xmlns:a16="http://schemas.microsoft.com/office/drawing/2014/main" id="{8FF52D86-1905-4C4A-FBAD-AAEF57A4E5AE}"/>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7" name="Footer Placeholder 6">
            <a:extLst>
              <a:ext uri="{FF2B5EF4-FFF2-40B4-BE49-F238E27FC236}">
                <a16:creationId xmlns:a16="http://schemas.microsoft.com/office/drawing/2014/main" id="{82AF00FA-5BCB-7A3E-2014-FF6046BD31D1}"/>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8" name="Slide Number Placeholder 7">
            <a:extLst>
              <a:ext uri="{FF2B5EF4-FFF2-40B4-BE49-F238E27FC236}">
                <a16:creationId xmlns:a16="http://schemas.microsoft.com/office/drawing/2014/main" id="{C8ADE140-BC9C-E8D6-CCE3-771BB693A99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23</a:t>
            </a:fld>
            <a:endParaRPr lang="en-US">
              <a:solidFill>
                <a:schemeClr val="tx1">
                  <a:alpha val="80000"/>
                </a:schemeClr>
              </a:solidFill>
            </a:endParaRPr>
          </a:p>
        </p:txBody>
      </p:sp>
      <p:graphicFrame>
        <p:nvGraphicFramePr>
          <p:cNvPr id="9" name="Picture Placeholder 8">
            <a:extLst>
              <a:ext uri="{FF2B5EF4-FFF2-40B4-BE49-F238E27FC236}">
                <a16:creationId xmlns:a16="http://schemas.microsoft.com/office/drawing/2014/main" id="{2B5D6985-51B9-E88B-E8FF-08081168C416}"/>
              </a:ext>
            </a:extLst>
          </p:cNvPr>
          <p:cNvGraphicFramePr>
            <a:graphicFrameLocks noGrp="1"/>
          </p:cNvGraphicFramePr>
          <p:nvPr>
            <p:ph type="pic" sz="quarter" idx="15"/>
            <p:extLst>
              <p:ext uri="{D42A27DB-BD31-4B8C-83A1-F6EECF244321}">
                <p14:modId xmlns:p14="http://schemas.microsoft.com/office/powerpoint/2010/main" val="3070744411"/>
              </p:ext>
            </p:extLst>
          </p:nvPr>
        </p:nvGraphicFramePr>
        <p:xfrm>
          <a:off x="0" y="-4"/>
          <a:ext cx="12191999" cy="685800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71377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 name="Group 1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1" name="Freeform: Shape 2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Oval 2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6" name="Rectangle 2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49CA12F-6E27-4C54-88C4-EE6CE7C47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
            <a:ext cx="12192000" cy="4857751"/>
          </a:xfrm>
          <a:prstGeom prst="rect">
            <a:avLst/>
          </a:prstGeom>
          <a:gradFill flip="none" rotWithShape="1">
            <a:gsLst>
              <a:gs pos="70000">
                <a:schemeClr val="bg2">
                  <a:alpha val="60000"/>
                </a:schemeClr>
              </a:gs>
              <a:gs pos="26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B2B65C-F512-8FC0-4A95-1EDF11B4ABF9}"/>
              </a:ext>
            </a:extLst>
          </p:cNvPr>
          <p:cNvSpPr>
            <a:spLocks noGrp="1"/>
          </p:cNvSpPr>
          <p:nvPr>
            <p:ph type="ctrTitle"/>
          </p:nvPr>
        </p:nvSpPr>
        <p:spPr>
          <a:xfrm>
            <a:off x="550863" y="549275"/>
            <a:ext cx="7308849" cy="984885"/>
          </a:xfrm>
        </p:spPr>
        <p:txBody>
          <a:bodyPr vert="horz" wrap="square" lIns="0" tIns="0" rIns="0" bIns="0" rtlCol="0" anchor="ctr" anchorCtr="0">
            <a:normAutofit/>
          </a:bodyPr>
          <a:lstStyle/>
          <a:p>
            <a:pPr>
              <a:lnSpc>
                <a:spcPct val="100000"/>
              </a:lnSpc>
            </a:pPr>
            <a:endParaRPr lang="en-US"/>
          </a:p>
        </p:txBody>
      </p:sp>
      <p:sp>
        <p:nvSpPr>
          <p:cNvPr id="3" name="Subtitle 2">
            <a:extLst>
              <a:ext uri="{FF2B5EF4-FFF2-40B4-BE49-F238E27FC236}">
                <a16:creationId xmlns:a16="http://schemas.microsoft.com/office/drawing/2014/main" id="{DBCEA703-F12E-E770-1A10-F44B9A01EF11}"/>
              </a:ext>
            </a:extLst>
          </p:cNvPr>
          <p:cNvSpPr>
            <a:spLocks noGrp="1"/>
          </p:cNvSpPr>
          <p:nvPr>
            <p:ph type="subTitle" idx="1"/>
          </p:nvPr>
        </p:nvSpPr>
        <p:spPr>
          <a:xfrm>
            <a:off x="8075613" y="549275"/>
            <a:ext cx="3563938" cy="984885"/>
          </a:xfrm>
        </p:spPr>
        <p:txBody>
          <a:bodyPr vert="horz" wrap="square" lIns="0" tIns="0" rIns="0" bIns="0" rtlCol="0" anchor="ctr">
            <a:normAutofit/>
          </a:bodyPr>
          <a:lstStyle/>
          <a:p>
            <a:pPr marL="0" indent="0" algn="r">
              <a:lnSpc>
                <a:spcPct val="100000"/>
              </a:lnSpc>
            </a:pPr>
            <a:endParaRPr lang="en-US"/>
          </a:p>
        </p:txBody>
      </p:sp>
      <p:sp>
        <p:nvSpPr>
          <p:cNvPr id="30" name="Rectangle 29">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a:extLst>
              <a:ext uri="{FF2B5EF4-FFF2-40B4-BE49-F238E27FC236}">
                <a16:creationId xmlns:a16="http://schemas.microsoft.com/office/drawing/2014/main" id="{681DC955-7899-3052-E877-C262524C59B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7" name="Footer Placeholder 6">
            <a:extLst>
              <a:ext uri="{FF2B5EF4-FFF2-40B4-BE49-F238E27FC236}">
                <a16:creationId xmlns:a16="http://schemas.microsoft.com/office/drawing/2014/main" id="{D39C4C07-D67B-A07B-902F-AA1BD0B82927}"/>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8" name="Slide Number Placeholder 7">
            <a:extLst>
              <a:ext uri="{FF2B5EF4-FFF2-40B4-BE49-F238E27FC236}">
                <a16:creationId xmlns:a16="http://schemas.microsoft.com/office/drawing/2014/main" id="{C32B1E68-0017-D6ED-7D9F-99010CF64ED2}"/>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24</a:t>
            </a:fld>
            <a:endParaRPr lang="en-US">
              <a:solidFill>
                <a:schemeClr val="tx1">
                  <a:alpha val="80000"/>
                </a:schemeClr>
              </a:solidFill>
            </a:endParaRPr>
          </a:p>
        </p:txBody>
      </p:sp>
      <p:graphicFrame>
        <p:nvGraphicFramePr>
          <p:cNvPr id="9" name="Picture Placeholder 8">
            <a:extLst>
              <a:ext uri="{FF2B5EF4-FFF2-40B4-BE49-F238E27FC236}">
                <a16:creationId xmlns:a16="http://schemas.microsoft.com/office/drawing/2014/main" id="{BCFEDEC4-5126-0903-E8CB-F164212AE1AE}"/>
              </a:ext>
            </a:extLst>
          </p:cNvPr>
          <p:cNvGraphicFramePr>
            <a:graphicFrameLocks noGrp="1"/>
          </p:cNvGraphicFramePr>
          <p:nvPr>
            <p:ph type="pic" sz="quarter" idx="15"/>
            <p:extLst>
              <p:ext uri="{D42A27DB-BD31-4B8C-83A1-F6EECF244321}">
                <p14:modId xmlns:p14="http://schemas.microsoft.com/office/powerpoint/2010/main" val="4108070142"/>
              </p:ext>
            </p:extLst>
          </p:nvPr>
        </p:nvGraphicFramePr>
        <p:xfrm>
          <a:off x="0" y="1"/>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72945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 name="Group 1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1" name="Freeform: Shape 2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Oval 2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6" name="Rectangle 2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49CA12F-6E27-4C54-88C4-EE6CE7C47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
            <a:ext cx="12192000" cy="4857751"/>
          </a:xfrm>
          <a:prstGeom prst="rect">
            <a:avLst/>
          </a:prstGeom>
          <a:gradFill flip="none" rotWithShape="1">
            <a:gsLst>
              <a:gs pos="70000">
                <a:schemeClr val="bg2">
                  <a:alpha val="60000"/>
                </a:schemeClr>
              </a:gs>
              <a:gs pos="26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61D78B-A140-FA95-B8D2-E669AD5B24DE}"/>
              </a:ext>
            </a:extLst>
          </p:cNvPr>
          <p:cNvSpPr>
            <a:spLocks noGrp="1"/>
          </p:cNvSpPr>
          <p:nvPr>
            <p:ph type="ctrTitle"/>
          </p:nvPr>
        </p:nvSpPr>
        <p:spPr>
          <a:xfrm>
            <a:off x="550863" y="549275"/>
            <a:ext cx="7308849" cy="984885"/>
          </a:xfrm>
        </p:spPr>
        <p:txBody>
          <a:bodyPr vert="horz" wrap="square" lIns="0" tIns="0" rIns="0" bIns="0" rtlCol="0" anchor="ctr" anchorCtr="0">
            <a:normAutofit/>
          </a:bodyPr>
          <a:lstStyle/>
          <a:p>
            <a:pPr>
              <a:lnSpc>
                <a:spcPct val="100000"/>
              </a:lnSpc>
            </a:pPr>
            <a:endParaRPr lang="en-US"/>
          </a:p>
        </p:txBody>
      </p:sp>
      <p:sp>
        <p:nvSpPr>
          <p:cNvPr id="3" name="Subtitle 2">
            <a:extLst>
              <a:ext uri="{FF2B5EF4-FFF2-40B4-BE49-F238E27FC236}">
                <a16:creationId xmlns:a16="http://schemas.microsoft.com/office/drawing/2014/main" id="{3DAECA6E-B35A-F469-4799-6922F564B53C}"/>
              </a:ext>
            </a:extLst>
          </p:cNvPr>
          <p:cNvSpPr>
            <a:spLocks noGrp="1"/>
          </p:cNvSpPr>
          <p:nvPr>
            <p:ph type="subTitle" idx="1"/>
          </p:nvPr>
        </p:nvSpPr>
        <p:spPr>
          <a:xfrm>
            <a:off x="8075613" y="549275"/>
            <a:ext cx="3563938" cy="984885"/>
          </a:xfrm>
        </p:spPr>
        <p:txBody>
          <a:bodyPr vert="horz" wrap="square" lIns="0" tIns="0" rIns="0" bIns="0" rtlCol="0" anchor="ctr">
            <a:normAutofit/>
          </a:bodyPr>
          <a:lstStyle/>
          <a:p>
            <a:pPr marL="0" indent="0" algn="r">
              <a:lnSpc>
                <a:spcPct val="100000"/>
              </a:lnSpc>
            </a:pPr>
            <a:endParaRPr lang="en-US"/>
          </a:p>
        </p:txBody>
      </p:sp>
      <p:sp>
        <p:nvSpPr>
          <p:cNvPr id="30" name="Rectangle 29">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a:extLst>
              <a:ext uri="{FF2B5EF4-FFF2-40B4-BE49-F238E27FC236}">
                <a16:creationId xmlns:a16="http://schemas.microsoft.com/office/drawing/2014/main" id="{87D18409-8E8F-67AD-C72C-0C66470CB026}"/>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7" name="Footer Placeholder 6">
            <a:extLst>
              <a:ext uri="{FF2B5EF4-FFF2-40B4-BE49-F238E27FC236}">
                <a16:creationId xmlns:a16="http://schemas.microsoft.com/office/drawing/2014/main" id="{BF98BCED-96C0-49C0-4248-DDBAB5A9111E}"/>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8" name="Slide Number Placeholder 7">
            <a:extLst>
              <a:ext uri="{FF2B5EF4-FFF2-40B4-BE49-F238E27FC236}">
                <a16:creationId xmlns:a16="http://schemas.microsoft.com/office/drawing/2014/main" id="{F8EE008F-AA79-C076-9313-C486A62D6ED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25</a:t>
            </a:fld>
            <a:endParaRPr lang="en-US">
              <a:solidFill>
                <a:schemeClr val="tx1">
                  <a:alpha val="80000"/>
                </a:schemeClr>
              </a:solidFill>
            </a:endParaRPr>
          </a:p>
        </p:txBody>
      </p:sp>
      <p:graphicFrame>
        <p:nvGraphicFramePr>
          <p:cNvPr id="9" name="Picture Placeholder 8">
            <a:extLst>
              <a:ext uri="{FF2B5EF4-FFF2-40B4-BE49-F238E27FC236}">
                <a16:creationId xmlns:a16="http://schemas.microsoft.com/office/drawing/2014/main" id="{3283EB09-B73F-2B79-A0C7-0651A66825C3}"/>
              </a:ext>
            </a:extLst>
          </p:cNvPr>
          <p:cNvGraphicFramePr>
            <a:graphicFrameLocks noGrp="1"/>
          </p:cNvGraphicFramePr>
          <p:nvPr>
            <p:ph type="pic" sz="quarter" idx="15"/>
            <p:extLst>
              <p:ext uri="{D42A27DB-BD31-4B8C-83A1-F6EECF244321}">
                <p14:modId xmlns:p14="http://schemas.microsoft.com/office/powerpoint/2010/main" val="1341825500"/>
              </p:ext>
            </p:extLst>
          </p:nvPr>
        </p:nvGraphicFramePr>
        <p:xfrm>
          <a:off x="0" y="1"/>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81408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 name="Group 1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1" name="Freeform: Shape 2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Oval 2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6" name="Rectangle 2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49CA12F-6E27-4C54-88C4-EE6CE7C47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
            <a:ext cx="12192000" cy="4857751"/>
          </a:xfrm>
          <a:prstGeom prst="rect">
            <a:avLst/>
          </a:prstGeom>
          <a:gradFill flip="none" rotWithShape="1">
            <a:gsLst>
              <a:gs pos="70000">
                <a:schemeClr val="bg2">
                  <a:alpha val="60000"/>
                </a:schemeClr>
              </a:gs>
              <a:gs pos="26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B95339-9648-B7D9-8373-BAF5DCFE69E5}"/>
              </a:ext>
            </a:extLst>
          </p:cNvPr>
          <p:cNvSpPr>
            <a:spLocks noGrp="1"/>
          </p:cNvSpPr>
          <p:nvPr>
            <p:ph type="ctrTitle"/>
          </p:nvPr>
        </p:nvSpPr>
        <p:spPr>
          <a:xfrm>
            <a:off x="550863" y="549275"/>
            <a:ext cx="7308849" cy="984885"/>
          </a:xfrm>
        </p:spPr>
        <p:txBody>
          <a:bodyPr vert="horz" wrap="square" lIns="0" tIns="0" rIns="0" bIns="0" rtlCol="0" anchor="ctr" anchorCtr="0">
            <a:normAutofit/>
          </a:bodyPr>
          <a:lstStyle/>
          <a:p>
            <a:pPr>
              <a:lnSpc>
                <a:spcPct val="100000"/>
              </a:lnSpc>
            </a:pPr>
            <a:endParaRPr lang="en-US"/>
          </a:p>
        </p:txBody>
      </p:sp>
      <p:sp>
        <p:nvSpPr>
          <p:cNvPr id="3" name="Subtitle 2">
            <a:extLst>
              <a:ext uri="{FF2B5EF4-FFF2-40B4-BE49-F238E27FC236}">
                <a16:creationId xmlns:a16="http://schemas.microsoft.com/office/drawing/2014/main" id="{93EDB32B-FC5C-D063-7585-E0ECFC1D9CC0}"/>
              </a:ext>
            </a:extLst>
          </p:cNvPr>
          <p:cNvSpPr>
            <a:spLocks noGrp="1"/>
          </p:cNvSpPr>
          <p:nvPr>
            <p:ph type="subTitle" idx="1"/>
          </p:nvPr>
        </p:nvSpPr>
        <p:spPr>
          <a:xfrm>
            <a:off x="8075613" y="549275"/>
            <a:ext cx="3563938" cy="984885"/>
          </a:xfrm>
        </p:spPr>
        <p:txBody>
          <a:bodyPr vert="horz" wrap="square" lIns="0" tIns="0" rIns="0" bIns="0" rtlCol="0" anchor="ctr">
            <a:normAutofit/>
          </a:bodyPr>
          <a:lstStyle/>
          <a:p>
            <a:pPr marL="0" indent="0" algn="r">
              <a:lnSpc>
                <a:spcPct val="100000"/>
              </a:lnSpc>
            </a:pPr>
            <a:endParaRPr lang="en-US"/>
          </a:p>
        </p:txBody>
      </p:sp>
      <p:sp>
        <p:nvSpPr>
          <p:cNvPr id="30" name="Rectangle 29">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a:extLst>
              <a:ext uri="{FF2B5EF4-FFF2-40B4-BE49-F238E27FC236}">
                <a16:creationId xmlns:a16="http://schemas.microsoft.com/office/drawing/2014/main" id="{6F7C1260-6899-84D6-2176-85E14E132E50}"/>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7" name="Footer Placeholder 6">
            <a:extLst>
              <a:ext uri="{FF2B5EF4-FFF2-40B4-BE49-F238E27FC236}">
                <a16:creationId xmlns:a16="http://schemas.microsoft.com/office/drawing/2014/main" id="{05FDF5C5-6727-33ED-97B8-5A3C02667A09}"/>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8" name="Slide Number Placeholder 7">
            <a:extLst>
              <a:ext uri="{FF2B5EF4-FFF2-40B4-BE49-F238E27FC236}">
                <a16:creationId xmlns:a16="http://schemas.microsoft.com/office/drawing/2014/main" id="{801329C7-0E2E-F499-2495-D0DAABC7D760}"/>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26</a:t>
            </a:fld>
            <a:endParaRPr lang="en-US">
              <a:solidFill>
                <a:schemeClr val="tx1">
                  <a:alpha val="80000"/>
                </a:schemeClr>
              </a:solidFill>
            </a:endParaRPr>
          </a:p>
        </p:txBody>
      </p:sp>
      <p:graphicFrame>
        <p:nvGraphicFramePr>
          <p:cNvPr id="9" name="Picture Placeholder 8">
            <a:extLst>
              <a:ext uri="{FF2B5EF4-FFF2-40B4-BE49-F238E27FC236}">
                <a16:creationId xmlns:a16="http://schemas.microsoft.com/office/drawing/2014/main" id="{90766460-C578-ACA3-86D6-CB5208801CCB}"/>
              </a:ext>
            </a:extLst>
          </p:cNvPr>
          <p:cNvGraphicFramePr>
            <a:graphicFrameLocks noGrp="1"/>
          </p:cNvGraphicFramePr>
          <p:nvPr>
            <p:ph type="pic" sz="quarter" idx="15"/>
            <p:extLst>
              <p:ext uri="{D42A27DB-BD31-4B8C-83A1-F6EECF244321}">
                <p14:modId xmlns:p14="http://schemas.microsoft.com/office/powerpoint/2010/main" val="1047485207"/>
              </p:ext>
            </p:extLst>
          </p:nvPr>
        </p:nvGraphicFramePr>
        <p:xfrm>
          <a:off x="0" y="1"/>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65800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D8E18-5EF7-5FD6-4B55-6DC540C16B1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6D1691C-37DA-3874-B189-804D81477EA0}"/>
              </a:ext>
            </a:extLst>
          </p:cNvPr>
          <p:cNvSpPr>
            <a:spLocks noGrp="1"/>
          </p:cNvSpPr>
          <p:nvPr>
            <p:ph type="subTitle" idx="1"/>
          </p:nvPr>
        </p:nvSpPr>
        <p:spPr/>
        <p:txBody>
          <a:bodyPr/>
          <a:lstStyle/>
          <a:p>
            <a:endParaRPr lang="en-US"/>
          </a:p>
        </p:txBody>
      </p:sp>
      <p:sp>
        <p:nvSpPr>
          <p:cNvPr id="5" name="Picture Placeholder 4">
            <a:extLst>
              <a:ext uri="{FF2B5EF4-FFF2-40B4-BE49-F238E27FC236}">
                <a16:creationId xmlns:a16="http://schemas.microsoft.com/office/drawing/2014/main" id="{82D7AD60-FA08-C102-1CF4-5D9216822D16}"/>
              </a:ext>
            </a:extLst>
          </p:cNvPr>
          <p:cNvSpPr>
            <a:spLocks noGrp="1"/>
          </p:cNvSpPr>
          <p:nvPr>
            <p:ph type="pic" sz="quarter" idx="16"/>
          </p:nvPr>
        </p:nvSpPr>
        <p:spPr/>
      </p:sp>
      <p:sp>
        <p:nvSpPr>
          <p:cNvPr id="6" name="Date Placeholder 5">
            <a:extLst>
              <a:ext uri="{FF2B5EF4-FFF2-40B4-BE49-F238E27FC236}">
                <a16:creationId xmlns:a16="http://schemas.microsoft.com/office/drawing/2014/main" id="{C0874179-2453-3A35-76F3-03CD1665AE64}"/>
              </a:ext>
            </a:extLst>
          </p:cNvPr>
          <p:cNvSpPr>
            <a:spLocks noGrp="1"/>
          </p:cNvSpPr>
          <p:nvPr>
            <p:ph type="dt" sz="half" idx="10"/>
          </p:nvPr>
        </p:nvSpPr>
        <p:spPr/>
        <p:txBody>
          <a:bodyPr/>
          <a:lstStyle/>
          <a:p>
            <a:r>
              <a:rPr lang="en-US"/>
              <a:t>Tuesday, February 2, 20XX</a:t>
            </a:r>
          </a:p>
        </p:txBody>
      </p:sp>
      <p:sp>
        <p:nvSpPr>
          <p:cNvPr id="7" name="Footer Placeholder 6">
            <a:extLst>
              <a:ext uri="{FF2B5EF4-FFF2-40B4-BE49-F238E27FC236}">
                <a16:creationId xmlns:a16="http://schemas.microsoft.com/office/drawing/2014/main" id="{9FF39088-3C76-46BE-D1AE-9D56684AB4CC}"/>
              </a:ext>
            </a:extLst>
          </p:cNvPr>
          <p:cNvSpPr>
            <a:spLocks noGrp="1"/>
          </p:cNvSpPr>
          <p:nvPr>
            <p:ph type="ftr" sz="quarter" idx="11"/>
          </p:nvPr>
        </p:nvSpPr>
        <p:spPr/>
        <p:txBody>
          <a:bodyPr/>
          <a:lstStyle/>
          <a:p>
            <a:r>
              <a:rPr lang="en-US"/>
              <a:t>Sample Footer Text</a:t>
            </a:r>
          </a:p>
        </p:txBody>
      </p:sp>
      <p:sp>
        <p:nvSpPr>
          <p:cNvPr id="8" name="Slide Number Placeholder 7">
            <a:extLst>
              <a:ext uri="{FF2B5EF4-FFF2-40B4-BE49-F238E27FC236}">
                <a16:creationId xmlns:a16="http://schemas.microsoft.com/office/drawing/2014/main" id="{418F40CD-290F-F6C5-AA96-CB750958EB02}"/>
              </a:ext>
            </a:extLst>
          </p:cNvPr>
          <p:cNvSpPr>
            <a:spLocks noGrp="1"/>
          </p:cNvSpPr>
          <p:nvPr>
            <p:ph type="sldNum" sz="quarter" idx="12"/>
          </p:nvPr>
        </p:nvSpPr>
        <p:spPr/>
        <p:txBody>
          <a:bodyPr/>
          <a:lstStyle/>
          <a:p>
            <a:fld id="{DBA1B0FB-D917-4C8C-928F-313BD683BF39}" type="slidenum">
              <a:rPr lang="en-US" smtClean="0"/>
              <a:t>27</a:t>
            </a:fld>
            <a:endParaRPr lang="en-US"/>
          </a:p>
        </p:txBody>
      </p:sp>
      <p:graphicFrame>
        <p:nvGraphicFramePr>
          <p:cNvPr id="9" name="Picture Placeholder 8">
            <a:extLst>
              <a:ext uri="{FF2B5EF4-FFF2-40B4-BE49-F238E27FC236}">
                <a16:creationId xmlns:a16="http://schemas.microsoft.com/office/drawing/2014/main" id="{83AD2C41-1662-7558-F685-3529C2AEFB36}"/>
              </a:ext>
            </a:extLst>
          </p:cNvPr>
          <p:cNvGraphicFramePr>
            <a:graphicFrameLocks noGrp="1"/>
          </p:cNvGraphicFramePr>
          <p:nvPr>
            <p:ph type="pic" sz="quarter" idx="15"/>
            <p:extLst>
              <p:ext uri="{D42A27DB-BD31-4B8C-83A1-F6EECF244321}">
                <p14:modId xmlns:p14="http://schemas.microsoft.com/office/powerpoint/2010/main" val="3133211812"/>
              </p:ext>
            </p:extLst>
          </p:nvPr>
        </p:nvGraphicFramePr>
        <p:xfrm>
          <a:off x="91409" y="657224"/>
          <a:ext cx="11088687" cy="55435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1421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 name="Group 1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1" name="Freeform: Shape 2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Oval 2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6" name="Rectangle 2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089A443-F4FA-43F4-9F47-CCCBDB135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
            <a:ext cx="12192000" cy="4857751"/>
          </a:xfrm>
          <a:prstGeom prst="rect">
            <a:avLst/>
          </a:prstGeom>
          <a:gradFill flip="none" rotWithShape="1">
            <a:gsLst>
              <a:gs pos="70000">
                <a:schemeClr val="bg2">
                  <a:alpha val="60000"/>
                </a:schemeClr>
              </a:gs>
              <a:gs pos="26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2AD1E9-B506-E21B-83E7-9C827A5FDE79}"/>
              </a:ext>
            </a:extLst>
          </p:cNvPr>
          <p:cNvSpPr>
            <a:spLocks noGrp="1"/>
          </p:cNvSpPr>
          <p:nvPr>
            <p:ph type="ctrTitle"/>
          </p:nvPr>
        </p:nvSpPr>
        <p:spPr>
          <a:xfrm>
            <a:off x="550864" y="549275"/>
            <a:ext cx="6373812" cy="984885"/>
          </a:xfrm>
        </p:spPr>
        <p:txBody>
          <a:bodyPr vert="horz" wrap="square" lIns="0" tIns="0" rIns="0" bIns="0" rtlCol="0" anchor="ctr" anchorCtr="0">
            <a:normAutofit/>
          </a:bodyPr>
          <a:lstStyle/>
          <a:p>
            <a:pPr>
              <a:lnSpc>
                <a:spcPct val="100000"/>
              </a:lnSpc>
            </a:pPr>
            <a:endParaRPr lang="en-US"/>
          </a:p>
        </p:txBody>
      </p:sp>
      <p:sp>
        <p:nvSpPr>
          <p:cNvPr id="3" name="Subtitle 2">
            <a:extLst>
              <a:ext uri="{FF2B5EF4-FFF2-40B4-BE49-F238E27FC236}">
                <a16:creationId xmlns:a16="http://schemas.microsoft.com/office/drawing/2014/main" id="{2557EB8B-3AFC-154F-1836-7AD38ECF5D35}"/>
              </a:ext>
            </a:extLst>
          </p:cNvPr>
          <p:cNvSpPr>
            <a:spLocks noGrp="1"/>
          </p:cNvSpPr>
          <p:nvPr>
            <p:ph type="subTitle" idx="1"/>
          </p:nvPr>
        </p:nvSpPr>
        <p:spPr>
          <a:xfrm>
            <a:off x="7140575" y="549275"/>
            <a:ext cx="4498976" cy="984885"/>
          </a:xfrm>
        </p:spPr>
        <p:txBody>
          <a:bodyPr vert="horz" wrap="square" lIns="0" tIns="0" rIns="0" bIns="0" rtlCol="0" anchor="ctr">
            <a:normAutofit/>
          </a:bodyPr>
          <a:lstStyle/>
          <a:p>
            <a:pPr marL="0" indent="0" algn="r">
              <a:lnSpc>
                <a:spcPct val="100000"/>
              </a:lnSpc>
            </a:pPr>
            <a:endParaRPr lang="en-US"/>
          </a:p>
        </p:txBody>
      </p:sp>
      <p:sp>
        <p:nvSpPr>
          <p:cNvPr id="6" name="Date Placeholder 5">
            <a:extLst>
              <a:ext uri="{FF2B5EF4-FFF2-40B4-BE49-F238E27FC236}">
                <a16:creationId xmlns:a16="http://schemas.microsoft.com/office/drawing/2014/main" id="{10EC569B-83F5-5147-EF82-7058A17FF787}"/>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7" name="Footer Placeholder 6">
            <a:extLst>
              <a:ext uri="{FF2B5EF4-FFF2-40B4-BE49-F238E27FC236}">
                <a16:creationId xmlns:a16="http://schemas.microsoft.com/office/drawing/2014/main" id="{59D3EEC9-E81C-8F55-6033-860851171761}"/>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8" name="Slide Number Placeholder 7">
            <a:extLst>
              <a:ext uri="{FF2B5EF4-FFF2-40B4-BE49-F238E27FC236}">
                <a16:creationId xmlns:a16="http://schemas.microsoft.com/office/drawing/2014/main" id="{EDFF1022-0C25-5647-A390-83BF760DECBB}"/>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28</a:t>
            </a:fld>
            <a:endParaRPr lang="en-US">
              <a:solidFill>
                <a:schemeClr val="tx1">
                  <a:alpha val="80000"/>
                </a:schemeClr>
              </a:solidFill>
            </a:endParaRPr>
          </a:p>
        </p:txBody>
      </p:sp>
      <p:graphicFrame>
        <p:nvGraphicFramePr>
          <p:cNvPr id="9" name="Picture Placeholder 8">
            <a:extLst>
              <a:ext uri="{FF2B5EF4-FFF2-40B4-BE49-F238E27FC236}">
                <a16:creationId xmlns:a16="http://schemas.microsoft.com/office/drawing/2014/main" id="{048034E6-D983-7B3A-B0FF-12B76BFC426F}"/>
              </a:ext>
            </a:extLst>
          </p:cNvPr>
          <p:cNvGraphicFramePr>
            <a:graphicFrameLocks noGrp="1"/>
          </p:cNvGraphicFramePr>
          <p:nvPr>
            <p:ph type="pic" sz="quarter" idx="15"/>
            <p:extLst>
              <p:ext uri="{D42A27DB-BD31-4B8C-83A1-F6EECF244321}">
                <p14:modId xmlns:p14="http://schemas.microsoft.com/office/powerpoint/2010/main" val="3716787255"/>
              </p:ext>
            </p:extLst>
          </p:nvPr>
        </p:nvGraphicFramePr>
        <p:xfrm>
          <a:off x="0" y="1"/>
          <a:ext cx="12192000" cy="63087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71358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Freeform: Shape 5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Oval 5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1" name="Group 6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2" name="Freeform: Shape 6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Shape 6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Oval 6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6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7" name="Rectangle 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E9685D-E2B0-0C10-8C38-F9818CF148D8}"/>
              </a:ext>
            </a:extLst>
          </p:cNvPr>
          <p:cNvSpPr>
            <a:spLocks noGrp="1"/>
          </p:cNvSpPr>
          <p:nvPr>
            <p:ph type="ctrTitle"/>
          </p:nvPr>
        </p:nvSpPr>
        <p:spPr>
          <a:xfrm>
            <a:off x="550864" y="549275"/>
            <a:ext cx="6373812" cy="984885"/>
          </a:xfrm>
        </p:spPr>
        <p:txBody>
          <a:bodyPr vert="horz" wrap="square" lIns="0" tIns="0" rIns="0" bIns="0" rtlCol="0" anchor="ctr" anchorCtr="0">
            <a:normAutofit/>
          </a:bodyPr>
          <a:lstStyle/>
          <a:p>
            <a:pPr>
              <a:lnSpc>
                <a:spcPct val="100000"/>
              </a:lnSpc>
            </a:pPr>
            <a:endParaRPr lang="en-US"/>
          </a:p>
        </p:txBody>
      </p:sp>
      <p:sp>
        <p:nvSpPr>
          <p:cNvPr id="3" name="Subtitle 2">
            <a:extLst>
              <a:ext uri="{FF2B5EF4-FFF2-40B4-BE49-F238E27FC236}">
                <a16:creationId xmlns:a16="http://schemas.microsoft.com/office/drawing/2014/main" id="{1E478E02-3612-4C38-FADE-7150CF8CF1D2}"/>
              </a:ext>
            </a:extLst>
          </p:cNvPr>
          <p:cNvSpPr>
            <a:spLocks noGrp="1"/>
          </p:cNvSpPr>
          <p:nvPr>
            <p:ph type="subTitle" idx="1"/>
          </p:nvPr>
        </p:nvSpPr>
        <p:spPr>
          <a:xfrm>
            <a:off x="7140575" y="549275"/>
            <a:ext cx="4498976" cy="984885"/>
          </a:xfrm>
        </p:spPr>
        <p:txBody>
          <a:bodyPr vert="horz" wrap="square" lIns="0" tIns="0" rIns="0" bIns="0" rtlCol="0" anchor="ctr">
            <a:normAutofit/>
          </a:bodyPr>
          <a:lstStyle/>
          <a:p>
            <a:pPr marL="0" indent="0" algn="r">
              <a:lnSpc>
                <a:spcPct val="100000"/>
              </a:lnSpc>
            </a:pPr>
            <a:endParaRPr lang="en-US"/>
          </a:p>
        </p:txBody>
      </p:sp>
      <p:sp>
        <p:nvSpPr>
          <p:cNvPr id="69" name="Rectangle 68">
            <a:extLst>
              <a:ext uri="{FF2B5EF4-FFF2-40B4-BE49-F238E27FC236}">
                <a16:creationId xmlns:a16="http://schemas.microsoft.com/office/drawing/2014/main" id="{31ACE9CC-FA52-49A8-A8CB-4C6772C48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28B56926-F216-4281-9196-1495BD306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a:extLst>
              <a:ext uri="{FF2B5EF4-FFF2-40B4-BE49-F238E27FC236}">
                <a16:creationId xmlns:a16="http://schemas.microsoft.com/office/drawing/2014/main" id="{E83A05B8-9812-622C-0FEF-77E9F7743887}"/>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7" name="Footer Placeholder 6">
            <a:extLst>
              <a:ext uri="{FF2B5EF4-FFF2-40B4-BE49-F238E27FC236}">
                <a16:creationId xmlns:a16="http://schemas.microsoft.com/office/drawing/2014/main" id="{837E5460-2C95-3FDC-0751-DAC09BBFC09B}"/>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8" name="Slide Number Placeholder 7">
            <a:extLst>
              <a:ext uri="{FF2B5EF4-FFF2-40B4-BE49-F238E27FC236}">
                <a16:creationId xmlns:a16="http://schemas.microsoft.com/office/drawing/2014/main" id="{C6CB040E-6E15-10C9-4A9D-6FB2BEDB37BD}"/>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29</a:t>
            </a:fld>
            <a:endParaRPr lang="en-US">
              <a:solidFill>
                <a:schemeClr val="tx1">
                  <a:alpha val="80000"/>
                </a:schemeClr>
              </a:solidFill>
            </a:endParaRPr>
          </a:p>
        </p:txBody>
      </p:sp>
      <p:graphicFrame>
        <p:nvGraphicFramePr>
          <p:cNvPr id="10" name="Table 9">
            <a:extLst>
              <a:ext uri="{FF2B5EF4-FFF2-40B4-BE49-F238E27FC236}">
                <a16:creationId xmlns:a16="http://schemas.microsoft.com/office/drawing/2014/main" id="{CD03034A-4267-ECD1-E066-EEB9EFA54BFE}"/>
              </a:ext>
            </a:extLst>
          </p:cNvPr>
          <p:cNvGraphicFramePr>
            <a:graphicFrameLocks noGrp="1"/>
          </p:cNvGraphicFramePr>
          <p:nvPr>
            <p:extLst>
              <p:ext uri="{D42A27DB-BD31-4B8C-83A1-F6EECF244321}">
                <p14:modId xmlns:p14="http://schemas.microsoft.com/office/powerpoint/2010/main" val="2920122543"/>
              </p:ext>
            </p:extLst>
          </p:nvPr>
        </p:nvGraphicFramePr>
        <p:xfrm>
          <a:off x="0" y="2256641"/>
          <a:ext cx="12192007" cy="3878882"/>
        </p:xfrm>
        <a:graphic>
          <a:graphicData uri="http://schemas.openxmlformats.org/drawingml/2006/table">
            <a:tbl>
              <a:tblPr firstRow="1" bandRow="1">
                <a:tableStyleId>{5C22544A-7EE6-4342-B048-85BDC9FD1C3A}</a:tableStyleId>
              </a:tblPr>
              <a:tblGrid>
                <a:gridCol w="1803085">
                  <a:extLst>
                    <a:ext uri="{9D8B030D-6E8A-4147-A177-3AD203B41FA5}">
                      <a16:colId xmlns:a16="http://schemas.microsoft.com/office/drawing/2014/main" val="1835360618"/>
                    </a:ext>
                  </a:extLst>
                </a:gridCol>
                <a:gridCol w="785864">
                  <a:extLst>
                    <a:ext uri="{9D8B030D-6E8A-4147-A177-3AD203B41FA5}">
                      <a16:colId xmlns:a16="http://schemas.microsoft.com/office/drawing/2014/main" val="991127762"/>
                    </a:ext>
                  </a:extLst>
                </a:gridCol>
                <a:gridCol w="785864">
                  <a:extLst>
                    <a:ext uri="{9D8B030D-6E8A-4147-A177-3AD203B41FA5}">
                      <a16:colId xmlns:a16="http://schemas.microsoft.com/office/drawing/2014/main" val="1994609934"/>
                    </a:ext>
                  </a:extLst>
                </a:gridCol>
                <a:gridCol w="785864">
                  <a:extLst>
                    <a:ext uri="{9D8B030D-6E8A-4147-A177-3AD203B41FA5}">
                      <a16:colId xmlns:a16="http://schemas.microsoft.com/office/drawing/2014/main" val="1105164345"/>
                    </a:ext>
                  </a:extLst>
                </a:gridCol>
                <a:gridCol w="785864">
                  <a:extLst>
                    <a:ext uri="{9D8B030D-6E8A-4147-A177-3AD203B41FA5}">
                      <a16:colId xmlns:a16="http://schemas.microsoft.com/office/drawing/2014/main" val="4044780293"/>
                    </a:ext>
                  </a:extLst>
                </a:gridCol>
                <a:gridCol w="785864">
                  <a:extLst>
                    <a:ext uri="{9D8B030D-6E8A-4147-A177-3AD203B41FA5}">
                      <a16:colId xmlns:a16="http://schemas.microsoft.com/office/drawing/2014/main" val="3515762561"/>
                    </a:ext>
                  </a:extLst>
                </a:gridCol>
                <a:gridCol w="785864">
                  <a:extLst>
                    <a:ext uri="{9D8B030D-6E8A-4147-A177-3AD203B41FA5}">
                      <a16:colId xmlns:a16="http://schemas.microsoft.com/office/drawing/2014/main" val="397566620"/>
                    </a:ext>
                  </a:extLst>
                </a:gridCol>
                <a:gridCol w="785864">
                  <a:extLst>
                    <a:ext uri="{9D8B030D-6E8A-4147-A177-3AD203B41FA5}">
                      <a16:colId xmlns:a16="http://schemas.microsoft.com/office/drawing/2014/main" val="2975590112"/>
                    </a:ext>
                  </a:extLst>
                </a:gridCol>
                <a:gridCol w="785864">
                  <a:extLst>
                    <a:ext uri="{9D8B030D-6E8A-4147-A177-3AD203B41FA5}">
                      <a16:colId xmlns:a16="http://schemas.microsoft.com/office/drawing/2014/main" val="159171485"/>
                    </a:ext>
                  </a:extLst>
                </a:gridCol>
                <a:gridCol w="785864">
                  <a:extLst>
                    <a:ext uri="{9D8B030D-6E8A-4147-A177-3AD203B41FA5}">
                      <a16:colId xmlns:a16="http://schemas.microsoft.com/office/drawing/2014/main" val="1142471386"/>
                    </a:ext>
                  </a:extLst>
                </a:gridCol>
                <a:gridCol w="785864">
                  <a:extLst>
                    <a:ext uri="{9D8B030D-6E8A-4147-A177-3AD203B41FA5}">
                      <a16:colId xmlns:a16="http://schemas.microsoft.com/office/drawing/2014/main" val="2432874472"/>
                    </a:ext>
                  </a:extLst>
                </a:gridCol>
                <a:gridCol w="785864">
                  <a:extLst>
                    <a:ext uri="{9D8B030D-6E8A-4147-A177-3AD203B41FA5}">
                      <a16:colId xmlns:a16="http://schemas.microsoft.com/office/drawing/2014/main" val="350222736"/>
                    </a:ext>
                  </a:extLst>
                </a:gridCol>
                <a:gridCol w="785864">
                  <a:extLst>
                    <a:ext uri="{9D8B030D-6E8A-4147-A177-3AD203B41FA5}">
                      <a16:colId xmlns:a16="http://schemas.microsoft.com/office/drawing/2014/main" val="2255521181"/>
                    </a:ext>
                  </a:extLst>
                </a:gridCol>
                <a:gridCol w="958554">
                  <a:extLst>
                    <a:ext uri="{9D8B030D-6E8A-4147-A177-3AD203B41FA5}">
                      <a16:colId xmlns:a16="http://schemas.microsoft.com/office/drawing/2014/main" val="3907670579"/>
                    </a:ext>
                  </a:extLst>
                </a:gridCol>
              </a:tblGrid>
              <a:tr h="554126">
                <a:tc>
                  <a:txBody>
                    <a:bodyPr/>
                    <a:lstStyle/>
                    <a:p>
                      <a:pPr algn="l" fontAlgn="b"/>
                      <a:r>
                        <a:rPr lang="en-US" sz="1600" u="none" strike="noStrike">
                          <a:effectLst/>
                        </a:rPr>
                        <a:t>Revenue</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ctr"/>
                      <a:r>
                        <a:rPr lang="en-US" sz="1600" u="none" strike="noStrike">
                          <a:effectLst/>
                        </a:rPr>
                        <a:t>Month 1</a:t>
                      </a:r>
                      <a:endParaRPr lang="en-US" sz="1600" b="1" i="0" u="none" strike="noStrike">
                        <a:solidFill>
                          <a:srgbClr val="0000FF"/>
                        </a:solidFill>
                        <a:effectLst/>
                        <a:latin typeface="Calibri" panose="020F0502020204030204" pitchFamily="34" charset="0"/>
                      </a:endParaRPr>
                    </a:p>
                  </a:txBody>
                  <a:tcPr marL="0" marR="0" marT="0" marB="0" anchor="ctr"/>
                </a:tc>
                <a:tc>
                  <a:txBody>
                    <a:bodyPr/>
                    <a:lstStyle/>
                    <a:p>
                      <a:pPr algn="ctr" fontAlgn="ctr"/>
                      <a:r>
                        <a:rPr lang="en-US" sz="1600" u="none" strike="noStrike">
                          <a:effectLst/>
                        </a:rPr>
                        <a:t>Month 2</a:t>
                      </a:r>
                      <a:endParaRPr lang="en-US" sz="1600" b="1" i="0" u="none" strike="noStrike">
                        <a:solidFill>
                          <a:srgbClr val="0000FF"/>
                        </a:solidFill>
                        <a:effectLst/>
                        <a:latin typeface="Calibri" panose="020F0502020204030204" pitchFamily="34" charset="0"/>
                      </a:endParaRPr>
                    </a:p>
                  </a:txBody>
                  <a:tcPr marL="0" marR="0" marT="0" marB="0" anchor="ctr"/>
                </a:tc>
                <a:tc>
                  <a:txBody>
                    <a:bodyPr/>
                    <a:lstStyle/>
                    <a:p>
                      <a:pPr algn="ctr" fontAlgn="ctr"/>
                      <a:r>
                        <a:rPr lang="en-US" sz="1600" u="none" strike="noStrike">
                          <a:effectLst/>
                        </a:rPr>
                        <a:t>Month 3</a:t>
                      </a:r>
                      <a:endParaRPr lang="en-US" sz="1600" b="1" i="0" u="none" strike="noStrike">
                        <a:solidFill>
                          <a:srgbClr val="0000FF"/>
                        </a:solidFill>
                        <a:effectLst/>
                        <a:latin typeface="Calibri" panose="020F0502020204030204" pitchFamily="34" charset="0"/>
                      </a:endParaRPr>
                    </a:p>
                  </a:txBody>
                  <a:tcPr marL="0" marR="0" marT="0" marB="0" anchor="ctr"/>
                </a:tc>
                <a:tc>
                  <a:txBody>
                    <a:bodyPr/>
                    <a:lstStyle/>
                    <a:p>
                      <a:pPr algn="ctr" fontAlgn="ctr"/>
                      <a:r>
                        <a:rPr lang="en-US" sz="1600" u="none" strike="noStrike" dirty="0">
                          <a:effectLst/>
                        </a:rPr>
                        <a:t>Month 4</a:t>
                      </a:r>
                      <a:endParaRPr lang="en-US" sz="1600" b="1" i="0" u="none" strike="noStrike" dirty="0">
                        <a:solidFill>
                          <a:srgbClr val="0000FF"/>
                        </a:solidFill>
                        <a:effectLst/>
                        <a:latin typeface="Calibri" panose="020F0502020204030204" pitchFamily="34" charset="0"/>
                      </a:endParaRPr>
                    </a:p>
                  </a:txBody>
                  <a:tcPr marL="0" marR="0" marT="0" marB="0" anchor="ctr"/>
                </a:tc>
                <a:tc>
                  <a:txBody>
                    <a:bodyPr/>
                    <a:lstStyle/>
                    <a:p>
                      <a:pPr algn="ctr" fontAlgn="ctr"/>
                      <a:r>
                        <a:rPr lang="en-US" sz="1600" u="none" strike="noStrike">
                          <a:effectLst/>
                        </a:rPr>
                        <a:t>Month 5</a:t>
                      </a:r>
                      <a:endParaRPr lang="en-US" sz="1600" b="1" i="0" u="none" strike="noStrike">
                        <a:solidFill>
                          <a:srgbClr val="0000FF"/>
                        </a:solidFill>
                        <a:effectLst/>
                        <a:latin typeface="Calibri" panose="020F0502020204030204" pitchFamily="34" charset="0"/>
                      </a:endParaRPr>
                    </a:p>
                  </a:txBody>
                  <a:tcPr marL="0" marR="0" marT="0" marB="0" anchor="ctr"/>
                </a:tc>
                <a:tc>
                  <a:txBody>
                    <a:bodyPr/>
                    <a:lstStyle/>
                    <a:p>
                      <a:pPr algn="ctr" fontAlgn="ctr"/>
                      <a:r>
                        <a:rPr lang="en-US" sz="1600" u="none" strike="noStrike">
                          <a:effectLst/>
                        </a:rPr>
                        <a:t>Month 6</a:t>
                      </a:r>
                      <a:endParaRPr lang="en-US" sz="1600" b="1" i="0" u="none" strike="noStrike">
                        <a:solidFill>
                          <a:srgbClr val="0000FF"/>
                        </a:solidFill>
                        <a:effectLst/>
                        <a:latin typeface="Calibri" panose="020F0502020204030204" pitchFamily="34" charset="0"/>
                      </a:endParaRPr>
                    </a:p>
                  </a:txBody>
                  <a:tcPr marL="0" marR="0" marT="0" marB="0" anchor="ctr"/>
                </a:tc>
                <a:tc>
                  <a:txBody>
                    <a:bodyPr/>
                    <a:lstStyle/>
                    <a:p>
                      <a:pPr algn="ctr" fontAlgn="ctr"/>
                      <a:r>
                        <a:rPr lang="en-US" sz="1600" u="none" strike="noStrike">
                          <a:effectLst/>
                        </a:rPr>
                        <a:t>Month 7</a:t>
                      </a:r>
                      <a:endParaRPr lang="en-US" sz="1600" b="1" i="0" u="none" strike="noStrike">
                        <a:solidFill>
                          <a:srgbClr val="0000FF"/>
                        </a:solidFill>
                        <a:effectLst/>
                        <a:latin typeface="Calibri" panose="020F0502020204030204" pitchFamily="34" charset="0"/>
                      </a:endParaRPr>
                    </a:p>
                  </a:txBody>
                  <a:tcPr marL="0" marR="0" marT="0" marB="0" anchor="ctr"/>
                </a:tc>
                <a:tc>
                  <a:txBody>
                    <a:bodyPr/>
                    <a:lstStyle/>
                    <a:p>
                      <a:pPr algn="ctr" fontAlgn="ctr"/>
                      <a:r>
                        <a:rPr lang="en-US" sz="1600" u="none" strike="noStrike">
                          <a:effectLst/>
                        </a:rPr>
                        <a:t>Month 8</a:t>
                      </a:r>
                      <a:endParaRPr lang="en-US" sz="1600" b="1" i="0" u="none" strike="noStrike">
                        <a:solidFill>
                          <a:srgbClr val="0000FF"/>
                        </a:solidFill>
                        <a:effectLst/>
                        <a:latin typeface="Calibri" panose="020F0502020204030204" pitchFamily="34" charset="0"/>
                      </a:endParaRPr>
                    </a:p>
                  </a:txBody>
                  <a:tcPr marL="0" marR="0" marT="0" marB="0" anchor="ctr"/>
                </a:tc>
                <a:tc>
                  <a:txBody>
                    <a:bodyPr/>
                    <a:lstStyle/>
                    <a:p>
                      <a:pPr algn="ctr" fontAlgn="ctr"/>
                      <a:r>
                        <a:rPr lang="en-US" sz="1600" u="none" strike="noStrike">
                          <a:effectLst/>
                        </a:rPr>
                        <a:t>Month 9</a:t>
                      </a:r>
                      <a:endParaRPr lang="en-US" sz="1600" b="1" i="0" u="none" strike="noStrike">
                        <a:solidFill>
                          <a:srgbClr val="0000FF"/>
                        </a:solidFill>
                        <a:effectLst/>
                        <a:latin typeface="Calibri" panose="020F0502020204030204" pitchFamily="34" charset="0"/>
                      </a:endParaRPr>
                    </a:p>
                  </a:txBody>
                  <a:tcPr marL="0" marR="0" marT="0" marB="0" anchor="ctr"/>
                </a:tc>
                <a:tc>
                  <a:txBody>
                    <a:bodyPr/>
                    <a:lstStyle/>
                    <a:p>
                      <a:pPr algn="ctr" fontAlgn="ctr"/>
                      <a:r>
                        <a:rPr lang="en-US" sz="1600" u="none" strike="noStrike">
                          <a:effectLst/>
                        </a:rPr>
                        <a:t>Month 10</a:t>
                      </a:r>
                      <a:endParaRPr lang="en-US" sz="1600" b="1" i="0" u="none" strike="noStrike">
                        <a:solidFill>
                          <a:srgbClr val="0000FF"/>
                        </a:solidFill>
                        <a:effectLst/>
                        <a:latin typeface="Calibri" panose="020F0502020204030204" pitchFamily="34" charset="0"/>
                      </a:endParaRPr>
                    </a:p>
                  </a:txBody>
                  <a:tcPr marL="0" marR="0" marT="0" marB="0" anchor="ctr"/>
                </a:tc>
                <a:tc>
                  <a:txBody>
                    <a:bodyPr/>
                    <a:lstStyle/>
                    <a:p>
                      <a:pPr algn="ctr" fontAlgn="ctr"/>
                      <a:r>
                        <a:rPr lang="en-US" sz="1600" u="none" strike="noStrike">
                          <a:effectLst/>
                        </a:rPr>
                        <a:t>Month 11</a:t>
                      </a:r>
                      <a:endParaRPr lang="en-US" sz="1600" b="1" i="0" u="none" strike="noStrike">
                        <a:solidFill>
                          <a:srgbClr val="0000FF"/>
                        </a:solidFill>
                        <a:effectLst/>
                        <a:latin typeface="Calibri" panose="020F0502020204030204" pitchFamily="34" charset="0"/>
                      </a:endParaRPr>
                    </a:p>
                  </a:txBody>
                  <a:tcPr marL="0" marR="0" marT="0" marB="0" anchor="ctr"/>
                </a:tc>
                <a:tc>
                  <a:txBody>
                    <a:bodyPr/>
                    <a:lstStyle/>
                    <a:p>
                      <a:pPr algn="ctr" fontAlgn="ctr"/>
                      <a:r>
                        <a:rPr lang="en-US" sz="1600" u="none" strike="noStrike">
                          <a:effectLst/>
                        </a:rPr>
                        <a:t>Month 12</a:t>
                      </a:r>
                      <a:endParaRPr lang="en-US" sz="1600" b="1" i="0" u="none" strike="noStrike">
                        <a:solidFill>
                          <a:srgbClr val="0000FF"/>
                        </a:solidFill>
                        <a:effectLst/>
                        <a:latin typeface="Calibri" panose="020F0502020204030204" pitchFamily="34" charset="0"/>
                      </a:endParaRPr>
                    </a:p>
                  </a:txBody>
                  <a:tcPr marL="0" marR="0" marT="0" marB="0" anchor="ctr"/>
                </a:tc>
                <a:tc>
                  <a:txBody>
                    <a:bodyPr/>
                    <a:lstStyle/>
                    <a:p>
                      <a:pPr algn="l" fontAlgn="b"/>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767022449"/>
                  </a:ext>
                </a:extLst>
              </a:tr>
              <a:tr h="554126">
                <a:tc>
                  <a:txBody>
                    <a:bodyPr/>
                    <a:lstStyle/>
                    <a:p>
                      <a:pPr algn="l" fontAlgn="b"/>
                      <a:r>
                        <a:rPr lang="en-US" sz="1600" u="none" strike="noStrike">
                          <a:effectLst/>
                        </a:rPr>
                        <a:t>Donations [Direct]</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549779841"/>
                  </a:ext>
                </a:extLst>
              </a:tr>
              <a:tr h="554126">
                <a:tc>
                  <a:txBody>
                    <a:bodyPr/>
                    <a:lstStyle/>
                    <a:p>
                      <a:pPr algn="l" fontAlgn="b"/>
                      <a:r>
                        <a:rPr lang="en-US" sz="1600" u="none" strike="noStrike">
                          <a:effectLst/>
                        </a:rPr>
                        <a:t>Donations [Web]</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54269158"/>
                  </a:ext>
                </a:extLst>
              </a:tr>
              <a:tr h="554126">
                <a:tc>
                  <a:txBody>
                    <a:bodyPr/>
                    <a:lstStyle/>
                    <a:p>
                      <a:pPr algn="l" fontAlgn="b"/>
                      <a:r>
                        <a:rPr lang="en-US" sz="1600" u="none" strike="noStrike">
                          <a:effectLst/>
                        </a:rPr>
                        <a:t>Grants</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4,167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4,167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4,167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4,167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4,167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4,167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4,167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4,167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4,167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4,167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4,167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4,167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843554333"/>
                  </a:ext>
                </a:extLst>
              </a:tr>
              <a:tr h="554126">
                <a:tc>
                  <a:txBody>
                    <a:bodyPr/>
                    <a:lstStyle/>
                    <a:p>
                      <a:pPr algn="l" fontAlgn="b"/>
                      <a:r>
                        <a:rPr lang="en-US" sz="1600" u="none" strike="noStrike">
                          <a:effectLst/>
                        </a:rPr>
                        <a:t>Net Revenue (1)</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5,000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5,000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5,000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5,000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5,000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5,000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5,000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5,000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5,000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5,000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5,000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5,000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60,000 </a:t>
                      </a:r>
                      <a:endParaRPr lang="en-US" sz="16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59029633"/>
                  </a:ext>
                </a:extLst>
              </a:tr>
              <a:tr h="554126">
                <a:tc>
                  <a:txBody>
                    <a:bodyPr/>
                    <a:lstStyle/>
                    <a:p>
                      <a:pPr algn="l" fontAlgn="b"/>
                      <a:r>
                        <a:rPr lang="en-US" sz="1600" u="none" strike="noStrike">
                          <a:effectLst/>
                        </a:rPr>
                        <a:t>Financing Activities</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4,167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4,167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4,167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4,167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4,167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4,167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4,167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4,167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4,167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4,167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4,167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4,167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39618546"/>
                  </a:ext>
                </a:extLst>
              </a:tr>
              <a:tr h="554126">
                <a:tc>
                  <a:txBody>
                    <a:bodyPr/>
                    <a:lstStyle/>
                    <a:p>
                      <a:pPr algn="l" fontAlgn="b"/>
                      <a:r>
                        <a:rPr lang="en-US" sz="1600" u="none" strike="noStrike">
                          <a:effectLst/>
                        </a:rPr>
                        <a:t>Net Revenue (2)</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9,167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9,167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9,167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9,167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9,167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9,167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9,167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9,167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9,167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9,167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9,167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a:effectLst/>
                        </a:rPr>
                        <a:t> $     9,167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600" u="none" strike="noStrike" dirty="0">
                          <a:effectLst/>
                        </a:rPr>
                        <a:t> $  110,000 </a:t>
                      </a:r>
                      <a:endParaRPr lang="en-US" sz="16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138946221"/>
                  </a:ext>
                </a:extLst>
              </a:tr>
            </a:tbl>
          </a:graphicData>
        </a:graphic>
      </p:graphicFrame>
    </p:spTree>
    <p:extLst>
      <p:ext uri="{BB962C8B-B14F-4D97-AF65-F5344CB8AC3E}">
        <p14:creationId xmlns:p14="http://schemas.microsoft.com/office/powerpoint/2010/main" val="775284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Tree>
    <p:extLst>
      <p:ext uri="{BB962C8B-B14F-4D97-AF65-F5344CB8AC3E}">
        <p14:creationId xmlns:p14="http://schemas.microsoft.com/office/powerpoint/2010/main" val="2158886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Revenue Discussion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a:bodyPr>
          <a:lstStyle/>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a:bodyPr>
          <a:lstStyle/>
          <a:p>
            <a:pPr lvl="0"/>
            <a:endParaRPr lang="en-US" dirty="0"/>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a:bodyPr>
          <a:lstStyle/>
          <a:p>
            <a:pPr lvl="0"/>
            <a:endParaRPr lang="en-US" dirty="0"/>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30</a:t>
            </a:fld>
            <a:endParaRPr lang="en-US"/>
          </a:p>
        </p:txBody>
      </p:sp>
    </p:spTree>
    <p:extLst>
      <p:ext uri="{BB962C8B-B14F-4D97-AF65-F5344CB8AC3E}">
        <p14:creationId xmlns:p14="http://schemas.microsoft.com/office/powerpoint/2010/main" val="1034889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Net Revenue Margin </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31</a:t>
            </a:fld>
            <a:endParaRPr lang="en-US"/>
          </a:p>
        </p:txBody>
      </p:sp>
    </p:spTree>
    <p:extLst>
      <p:ext uri="{BB962C8B-B14F-4D97-AF65-F5344CB8AC3E}">
        <p14:creationId xmlns:p14="http://schemas.microsoft.com/office/powerpoint/2010/main" val="1717403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 name="Group 1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1" name="Freeform: Shape 2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Oval 2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6" name="Rectangle 2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089A443-F4FA-43F4-9F47-CCCBDB135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
            <a:ext cx="12192000" cy="4857751"/>
          </a:xfrm>
          <a:prstGeom prst="rect">
            <a:avLst/>
          </a:prstGeom>
          <a:gradFill flip="none" rotWithShape="1">
            <a:gsLst>
              <a:gs pos="70000">
                <a:schemeClr val="bg2">
                  <a:alpha val="60000"/>
                </a:schemeClr>
              </a:gs>
              <a:gs pos="26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4D5995-2F57-F365-024E-A0FA8FB683BE}"/>
              </a:ext>
            </a:extLst>
          </p:cNvPr>
          <p:cNvSpPr>
            <a:spLocks noGrp="1"/>
          </p:cNvSpPr>
          <p:nvPr>
            <p:ph type="ctrTitle"/>
          </p:nvPr>
        </p:nvSpPr>
        <p:spPr>
          <a:xfrm>
            <a:off x="550864" y="549275"/>
            <a:ext cx="6373812" cy="984885"/>
          </a:xfrm>
        </p:spPr>
        <p:txBody>
          <a:bodyPr vert="horz" wrap="square" lIns="0" tIns="0" rIns="0" bIns="0" rtlCol="0" anchor="ctr" anchorCtr="0">
            <a:normAutofit/>
          </a:bodyPr>
          <a:lstStyle/>
          <a:p>
            <a:pPr>
              <a:lnSpc>
                <a:spcPct val="100000"/>
              </a:lnSpc>
            </a:pPr>
            <a:endParaRPr lang="en-US"/>
          </a:p>
        </p:txBody>
      </p:sp>
      <p:sp>
        <p:nvSpPr>
          <p:cNvPr id="3" name="Subtitle 2">
            <a:extLst>
              <a:ext uri="{FF2B5EF4-FFF2-40B4-BE49-F238E27FC236}">
                <a16:creationId xmlns:a16="http://schemas.microsoft.com/office/drawing/2014/main" id="{D1943821-DF28-9E95-0288-BB66D0E9812B}"/>
              </a:ext>
            </a:extLst>
          </p:cNvPr>
          <p:cNvSpPr>
            <a:spLocks noGrp="1"/>
          </p:cNvSpPr>
          <p:nvPr>
            <p:ph type="subTitle" idx="1"/>
          </p:nvPr>
        </p:nvSpPr>
        <p:spPr>
          <a:xfrm>
            <a:off x="7140575" y="549275"/>
            <a:ext cx="4498976" cy="984885"/>
          </a:xfrm>
        </p:spPr>
        <p:txBody>
          <a:bodyPr vert="horz" wrap="square" lIns="0" tIns="0" rIns="0" bIns="0" rtlCol="0" anchor="ctr">
            <a:normAutofit/>
          </a:bodyPr>
          <a:lstStyle/>
          <a:p>
            <a:pPr marL="0" indent="0" algn="r">
              <a:lnSpc>
                <a:spcPct val="100000"/>
              </a:lnSpc>
            </a:pPr>
            <a:endParaRPr lang="en-US"/>
          </a:p>
        </p:txBody>
      </p:sp>
      <p:sp>
        <p:nvSpPr>
          <p:cNvPr id="6" name="Date Placeholder 5">
            <a:extLst>
              <a:ext uri="{FF2B5EF4-FFF2-40B4-BE49-F238E27FC236}">
                <a16:creationId xmlns:a16="http://schemas.microsoft.com/office/drawing/2014/main" id="{D19477CD-CC0B-BC61-6B6D-72CDC7DA2AF3}"/>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7" name="Footer Placeholder 6">
            <a:extLst>
              <a:ext uri="{FF2B5EF4-FFF2-40B4-BE49-F238E27FC236}">
                <a16:creationId xmlns:a16="http://schemas.microsoft.com/office/drawing/2014/main" id="{4774F44D-DF84-960A-A934-460A76C72167}"/>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8" name="Slide Number Placeholder 7">
            <a:extLst>
              <a:ext uri="{FF2B5EF4-FFF2-40B4-BE49-F238E27FC236}">
                <a16:creationId xmlns:a16="http://schemas.microsoft.com/office/drawing/2014/main" id="{46E3C589-DDBE-A373-E8F5-2D9130658A61}"/>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32</a:t>
            </a:fld>
            <a:endParaRPr lang="en-US">
              <a:solidFill>
                <a:schemeClr val="tx1">
                  <a:alpha val="80000"/>
                </a:schemeClr>
              </a:solidFill>
            </a:endParaRPr>
          </a:p>
        </p:txBody>
      </p:sp>
      <p:graphicFrame>
        <p:nvGraphicFramePr>
          <p:cNvPr id="9" name="Picture Placeholder 8">
            <a:extLst>
              <a:ext uri="{FF2B5EF4-FFF2-40B4-BE49-F238E27FC236}">
                <a16:creationId xmlns:a16="http://schemas.microsoft.com/office/drawing/2014/main" id="{81E55E73-F3A2-FD60-C336-497FDA327179}"/>
              </a:ext>
            </a:extLst>
          </p:cNvPr>
          <p:cNvGraphicFramePr>
            <a:graphicFrameLocks noGrp="1"/>
          </p:cNvGraphicFramePr>
          <p:nvPr>
            <p:ph type="pic" sz="quarter" idx="15"/>
            <p:extLst>
              <p:ext uri="{D42A27DB-BD31-4B8C-83A1-F6EECF244321}">
                <p14:modId xmlns:p14="http://schemas.microsoft.com/office/powerpoint/2010/main" val="3579422714"/>
              </p:ext>
            </p:extLst>
          </p:nvPr>
        </p:nvGraphicFramePr>
        <p:xfrm>
          <a:off x="0" y="1"/>
          <a:ext cx="12192000" cy="63087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07466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 name="Group 1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1" name="Freeform: Shape 2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Oval 2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6" name="Rectangle 2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089A443-F4FA-43F4-9F47-CCCBDB135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
            <a:ext cx="12192000" cy="4857751"/>
          </a:xfrm>
          <a:prstGeom prst="rect">
            <a:avLst/>
          </a:prstGeom>
          <a:gradFill flip="none" rotWithShape="1">
            <a:gsLst>
              <a:gs pos="70000">
                <a:schemeClr val="bg2">
                  <a:alpha val="60000"/>
                </a:schemeClr>
              </a:gs>
              <a:gs pos="26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E69293-33C6-8CAB-9416-B609DD6F7405}"/>
              </a:ext>
            </a:extLst>
          </p:cNvPr>
          <p:cNvSpPr>
            <a:spLocks noGrp="1"/>
          </p:cNvSpPr>
          <p:nvPr>
            <p:ph type="ctrTitle"/>
          </p:nvPr>
        </p:nvSpPr>
        <p:spPr>
          <a:xfrm>
            <a:off x="550864" y="549275"/>
            <a:ext cx="6373812" cy="984885"/>
          </a:xfrm>
        </p:spPr>
        <p:txBody>
          <a:bodyPr vert="horz" wrap="square" lIns="0" tIns="0" rIns="0" bIns="0" rtlCol="0" anchor="ctr" anchorCtr="0">
            <a:normAutofit/>
          </a:bodyPr>
          <a:lstStyle/>
          <a:p>
            <a:pPr>
              <a:lnSpc>
                <a:spcPct val="100000"/>
              </a:lnSpc>
            </a:pPr>
            <a:endParaRPr lang="en-US"/>
          </a:p>
        </p:txBody>
      </p:sp>
      <p:sp>
        <p:nvSpPr>
          <p:cNvPr id="3" name="Subtitle 2">
            <a:extLst>
              <a:ext uri="{FF2B5EF4-FFF2-40B4-BE49-F238E27FC236}">
                <a16:creationId xmlns:a16="http://schemas.microsoft.com/office/drawing/2014/main" id="{2022CF3E-49B5-01FB-F77D-49B6F296EE4E}"/>
              </a:ext>
            </a:extLst>
          </p:cNvPr>
          <p:cNvSpPr>
            <a:spLocks noGrp="1"/>
          </p:cNvSpPr>
          <p:nvPr>
            <p:ph type="subTitle" idx="1"/>
          </p:nvPr>
        </p:nvSpPr>
        <p:spPr>
          <a:xfrm>
            <a:off x="7140575" y="549275"/>
            <a:ext cx="4498976" cy="984885"/>
          </a:xfrm>
        </p:spPr>
        <p:txBody>
          <a:bodyPr vert="horz" wrap="square" lIns="0" tIns="0" rIns="0" bIns="0" rtlCol="0" anchor="ctr">
            <a:normAutofit/>
          </a:bodyPr>
          <a:lstStyle/>
          <a:p>
            <a:pPr marL="0" indent="0" algn="r">
              <a:lnSpc>
                <a:spcPct val="100000"/>
              </a:lnSpc>
            </a:pPr>
            <a:endParaRPr lang="en-US"/>
          </a:p>
        </p:txBody>
      </p:sp>
      <p:sp>
        <p:nvSpPr>
          <p:cNvPr id="6" name="Date Placeholder 5">
            <a:extLst>
              <a:ext uri="{FF2B5EF4-FFF2-40B4-BE49-F238E27FC236}">
                <a16:creationId xmlns:a16="http://schemas.microsoft.com/office/drawing/2014/main" id="{664EB767-2526-429E-F7B3-B659A649E25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7" name="Footer Placeholder 6">
            <a:extLst>
              <a:ext uri="{FF2B5EF4-FFF2-40B4-BE49-F238E27FC236}">
                <a16:creationId xmlns:a16="http://schemas.microsoft.com/office/drawing/2014/main" id="{4F212C31-B26D-B763-85F9-CF292B799925}"/>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8" name="Slide Number Placeholder 7">
            <a:extLst>
              <a:ext uri="{FF2B5EF4-FFF2-40B4-BE49-F238E27FC236}">
                <a16:creationId xmlns:a16="http://schemas.microsoft.com/office/drawing/2014/main" id="{72FF456D-7031-94FF-90D2-1E481B26AB6D}"/>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33</a:t>
            </a:fld>
            <a:endParaRPr lang="en-US">
              <a:solidFill>
                <a:schemeClr val="tx1">
                  <a:alpha val="80000"/>
                </a:schemeClr>
              </a:solidFill>
            </a:endParaRPr>
          </a:p>
        </p:txBody>
      </p:sp>
      <p:graphicFrame>
        <p:nvGraphicFramePr>
          <p:cNvPr id="9" name="Picture Placeholder 8">
            <a:extLst>
              <a:ext uri="{FF2B5EF4-FFF2-40B4-BE49-F238E27FC236}">
                <a16:creationId xmlns:a16="http://schemas.microsoft.com/office/drawing/2014/main" id="{C64810AA-D1C4-7544-4216-7932CCFCD466}"/>
              </a:ext>
            </a:extLst>
          </p:cNvPr>
          <p:cNvGraphicFramePr>
            <a:graphicFrameLocks noGrp="1"/>
          </p:cNvGraphicFramePr>
          <p:nvPr>
            <p:ph type="pic" sz="quarter" idx="15"/>
            <p:extLst>
              <p:ext uri="{D42A27DB-BD31-4B8C-83A1-F6EECF244321}">
                <p14:modId xmlns:p14="http://schemas.microsoft.com/office/powerpoint/2010/main" val="3198364540"/>
              </p:ext>
            </p:extLst>
          </p:nvPr>
        </p:nvGraphicFramePr>
        <p:xfrm>
          <a:off x="0" y="1"/>
          <a:ext cx="12192000" cy="63087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016632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 name="Group 1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1" name="Freeform: Shape 2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Oval 2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6" name="Rectangle 2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089A443-F4FA-43F4-9F47-CCCBDB135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
            <a:ext cx="12192000" cy="4857751"/>
          </a:xfrm>
          <a:prstGeom prst="rect">
            <a:avLst/>
          </a:prstGeom>
          <a:gradFill flip="none" rotWithShape="1">
            <a:gsLst>
              <a:gs pos="70000">
                <a:schemeClr val="bg2">
                  <a:alpha val="60000"/>
                </a:schemeClr>
              </a:gs>
              <a:gs pos="26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9C2A2C-AEAF-9CBD-C5A9-D0A29DCD3EED}"/>
              </a:ext>
            </a:extLst>
          </p:cNvPr>
          <p:cNvSpPr>
            <a:spLocks noGrp="1"/>
          </p:cNvSpPr>
          <p:nvPr>
            <p:ph type="ctrTitle"/>
          </p:nvPr>
        </p:nvSpPr>
        <p:spPr>
          <a:xfrm>
            <a:off x="550864" y="549275"/>
            <a:ext cx="6373812" cy="984885"/>
          </a:xfrm>
        </p:spPr>
        <p:txBody>
          <a:bodyPr vert="horz" wrap="square" lIns="0" tIns="0" rIns="0" bIns="0" rtlCol="0" anchor="ctr" anchorCtr="0">
            <a:normAutofit/>
          </a:bodyPr>
          <a:lstStyle/>
          <a:p>
            <a:pPr>
              <a:lnSpc>
                <a:spcPct val="100000"/>
              </a:lnSpc>
            </a:pPr>
            <a:endParaRPr lang="en-US"/>
          </a:p>
        </p:txBody>
      </p:sp>
      <p:sp>
        <p:nvSpPr>
          <p:cNvPr id="3" name="Subtitle 2">
            <a:extLst>
              <a:ext uri="{FF2B5EF4-FFF2-40B4-BE49-F238E27FC236}">
                <a16:creationId xmlns:a16="http://schemas.microsoft.com/office/drawing/2014/main" id="{9F5710FE-9D39-9A14-23E8-B906AC9B6745}"/>
              </a:ext>
            </a:extLst>
          </p:cNvPr>
          <p:cNvSpPr>
            <a:spLocks noGrp="1"/>
          </p:cNvSpPr>
          <p:nvPr>
            <p:ph type="subTitle" idx="1"/>
          </p:nvPr>
        </p:nvSpPr>
        <p:spPr>
          <a:xfrm>
            <a:off x="7140575" y="549275"/>
            <a:ext cx="4498976" cy="984885"/>
          </a:xfrm>
        </p:spPr>
        <p:txBody>
          <a:bodyPr vert="horz" wrap="square" lIns="0" tIns="0" rIns="0" bIns="0" rtlCol="0" anchor="ctr">
            <a:normAutofit/>
          </a:bodyPr>
          <a:lstStyle/>
          <a:p>
            <a:pPr marL="0" indent="0" algn="r">
              <a:lnSpc>
                <a:spcPct val="100000"/>
              </a:lnSpc>
            </a:pPr>
            <a:endParaRPr lang="en-US"/>
          </a:p>
        </p:txBody>
      </p:sp>
      <p:sp>
        <p:nvSpPr>
          <p:cNvPr id="6" name="Date Placeholder 5">
            <a:extLst>
              <a:ext uri="{FF2B5EF4-FFF2-40B4-BE49-F238E27FC236}">
                <a16:creationId xmlns:a16="http://schemas.microsoft.com/office/drawing/2014/main" id="{7721E140-7781-5B45-1A70-5FE79D419733}"/>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7" name="Footer Placeholder 6">
            <a:extLst>
              <a:ext uri="{FF2B5EF4-FFF2-40B4-BE49-F238E27FC236}">
                <a16:creationId xmlns:a16="http://schemas.microsoft.com/office/drawing/2014/main" id="{06015E17-E078-9DA3-2494-BDBCABED3230}"/>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8" name="Slide Number Placeholder 7">
            <a:extLst>
              <a:ext uri="{FF2B5EF4-FFF2-40B4-BE49-F238E27FC236}">
                <a16:creationId xmlns:a16="http://schemas.microsoft.com/office/drawing/2014/main" id="{FF72F366-8625-68DD-6FE4-EF9A6AFF5FFD}"/>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34</a:t>
            </a:fld>
            <a:endParaRPr lang="en-US">
              <a:solidFill>
                <a:schemeClr val="tx1">
                  <a:alpha val="80000"/>
                </a:schemeClr>
              </a:solidFill>
            </a:endParaRPr>
          </a:p>
        </p:txBody>
      </p:sp>
      <p:graphicFrame>
        <p:nvGraphicFramePr>
          <p:cNvPr id="9" name="Picture Placeholder 8">
            <a:extLst>
              <a:ext uri="{FF2B5EF4-FFF2-40B4-BE49-F238E27FC236}">
                <a16:creationId xmlns:a16="http://schemas.microsoft.com/office/drawing/2014/main" id="{CE1A45B4-E868-CC3D-3188-220C38061666}"/>
              </a:ext>
            </a:extLst>
          </p:cNvPr>
          <p:cNvGraphicFramePr>
            <a:graphicFrameLocks noGrp="1"/>
          </p:cNvGraphicFramePr>
          <p:nvPr>
            <p:ph type="pic" sz="quarter" idx="15"/>
            <p:extLst>
              <p:ext uri="{D42A27DB-BD31-4B8C-83A1-F6EECF244321}">
                <p14:modId xmlns:p14="http://schemas.microsoft.com/office/powerpoint/2010/main" val="4139946090"/>
              </p:ext>
            </p:extLst>
          </p:nvPr>
        </p:nvGraphicFramePr>
        <p:xfrm>
          <a:off x="0" y="1"/>
          <a:ext cx="12192000" cy="63087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880186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 name="Group 1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1" name="Freeform: Shape 2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Oval 2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6" name="Rectangle 2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089A443-F4FA-43F4-9F47-CCCBDB135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
            <a:ext cx="12192000" cy="4857751"/>
          </a:xfrm>
          <a:prstGeom prst="rect">
            <a:avLst/>
          </a:prstGeom>
          <a:gradFill flip="none" rotWithShape="1">
            <a:gsLst>
              <a:gs pos="70000">
                <a:schemeClr val="bg2">
                  <a:alpha val="60000"/>
                </a:schemeClr>
              </a:gs>
              <a:gs pos="26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229B0-8E6B-0929-519C-60BD0DF42096}"/>
              </a:ext>
            </a:extLst>
          </p:cNvPr>
          <p:cNvSpPr>
            <a:spLocks noGrp="1"/>
          </p:cNvSpPr>
          <p:nvPr>
            <p:ph type="ctrTitle"/>
          </p:nvPr>
        </p:nvSpPr>
        <p:spPr>
          <a:xfrm>
            <a:off x="550864" y="549275"/>
            <a:ext cx="6373812" cy="984885"/>
          </a:xfrm>
        </p:spPr>
        <p:txBody>
          <a:bodyPr vert="horz" wrap="square" lIns="0" tIns="0" rIns="0" bIns="0" rtlCol="0" anchor="ctr" anchorCtr="0">
            <a:normAutofit/>
          </a:bodyPr>
          <a:lstStyle/>
          <a:p>
            <a:pPr>
              <a:lnSpc>
                <a:spcPct val="100000"/>
              </a:lnSpc>
            </a:pPr>
            <a:endParaRPr lang="en-US"/>
          </a:p>
        </p:txBody>
      </p:sp>
      <p:sp>
        <p:nvSpPr>
          <p:cNvPr id="3" name="Subtitle 2">
            <a:extLst>
              <a:ext uri="{FF2B5EF4-FFF2-40B4-BE49-F238E27FC236}">
                <a16:creationId xmlns:a16="http://schemas.microsoft.com/office/drawing/2014/main" id="{A773F615-B877-4307-D3BD-B1C3F9191055}"/>
              </a:ext>
            </a:extLst>
          </p:cNvPr>
          <p:cNvSpPr>
            <a:spLocks noGrp="1"/>
          </p:cNvSpPr>
          <p:nvPr>
            <p:ph type="subTitle" idx="1"/>
          </p:nvPr>
        </p:nvSpPr>
        <p:spPr>
          <a:xfrm>
            <a:off x="7140575" y="549275"/>
            <a:ext cx="4498976" cy="984885"/>
          </a:xfrm>
        </p:spPr>
        <p:txBody>
          <a:bodyPr vert="horz" wrap="square" lIns="0" tIns="0" rIns="0" bIns="0" rtlCol="0" anchor="ctr">
            <a:normAutofit/>
          </a:bodyPr>
          <a:lstStyle/>
          <a:p>
            <a:pPr marL="0" indent="0" algn="r">
              <a:lnSpc>
                <a:spcPct val="100000"/>
              </a:lnSpc>
            </a:pPr>
            <a:endParaRPr lang="en-US"/>
          </a:p>
        </p:txBody>
      </p:sp>
      <p:sp>
        <p:nvSpPr>
          <p:cNvPr id="6" name="Date Placeholder 5">
            <a:extLst>
              <a:ext uri="{FF2B5EF4-FFF2-40B4-BE49-F238E27FC236}">
                <a16:creationId xmlns:a16="http://schemas.microsoft.com/office/drawing/2014/main" id="{FAE745C4-55A6-7E7E-3B5D-FFE1DCA2DE37}"/>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7" name="Footer Placeholder 6">
            <a:extLst>
              <a:ext uri="{FF2B5EF4-FFF2-40B4-BE49-F238E27FC236}">
                <a16:creationId xmlns:a16="http://schemas.microsoft.com/office/drawing/2014/main" id="{08D6F94C-DAF2-FC2D-60C9-B79D4249E379}"/>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8" name="Slide Number Placeholder 7">
            <a:extLst>
              <a:ext uri="{FF2B5EF4-FFF2-40B4-BE49-F238E27FC236}">
                <a16:creationId xmlns:a16="http://schemas.microsoft.com/office/drawing/2014/main" id="{5C4D969B-A802-C030-517C-04B681F32DBE}"/>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35</a:t>
            </a:fld>
            <a:endParaRPr lang="en-US">
              <a:solidFill>
                <a:schemeClr val="tx1">
                  <a:alpha val="80000"/>
                </a:schemeClr>
              </a:solidFill>
            </a:endParaRPr>
          </a:p>
        </p:txBody>
      </p:sp>
      <p:graphicFrame>
        <p:nvGraphicFramePr>
          <p:cNvPr id="9" name="Picture Placeholder 8">
            <a:extLst>
              <a:ext uri="{FF2B5EF4-FFF2-40B4-BE49-F238E27FC236}">
                <a16:creationId xmlns:a16="http://schemas.microsoft.com/office/drawing/2014/main" id="{59FEF4EC-AB8B-65F5-ADDE-DFD644792780}"/>
              </a:ext>
            </a:extLst>
          </p:cNvPr>
          <p:cNvGraphicFramePr>
            <a:graphicFrameLocks noGrp="1"/>
          </p:cNvGraphicFramePr>
          <p:nvPr>
            <p:ph type="pic" sz="quarter" idx="15"/>
            <p:extLst>
              <p:ext uri="{D42A27DB-BD31-4B8C-83A1-F6EECF244321}">
                <p14:modId xmlns:p14="http://schemas.microsoft.com/office/powerpoint/2010/main" val="3936222138"/>
              </p:ext>
            </p:extLst>
          </p:nvPr>
        </p:nvGraphicFramePr>
        <p:xfrm>
          <a:off x="0" y="1"/>
          <a:ext cx="12192000" cy="63087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629969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 name="Group 1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1" name="Freeform: Shape 2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Oval 2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6" name="Rectangle 2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089A443-F4FA-43F4-9F47-CCCBDB135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
            <a:ext cx="12192000" cy="4857751"/>
          </a:xfrm>
          <a:prstGeom prst="rect">
            <a:avLst/>
          </a:prstGeom>
          <a:gradFill flip="none" rotWithShape="1">
            <a:gsLst>
              <a:gs pos="70000">
                <a:schemeClr val="bg2">
                  <a:alpha val="60000"/>
                </a:schemeClr>
              </a:gs>
              <a:gs pos="26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E5D0DC-C123-C2F9-BEB1-A2B9A7FA1946}"/>
              </a:ext>
            </a:extLst>
          </p:cNvPr>
          <p:cNvSpPr>
            <a:spLocks noGrp="1"/>
          </p:cNvSpPr>
          <p:nvPr>
            <p:ph type="ctrTitle"/>
          </p:nvPr>
        </p:nvSpPr>
        <p:spPr>
          <a:xfrm>
            <a:off x="550864" y="549275"/>
            <a:ext cx="6373812" cy="984885"/>
          </a:xfrm>
        </p:spPr>
        <p:txBody>
          <a:bodyPr vert="horz" wrap="square" lIns="0" tIns="0" rIns="0" bIns="0" rtlCol="0" anchor="ctr" anchorCtr="0">
            <a:normAutofit/>
          </a:bodyPr>
          <a:lstStyle/>
          <a:p>
            <a:pPr>
              <a:lnSpc>
                <a:spcPct val="100000"/>
              </a:lnSpc>
            </a:pPr>
            <a:endParaRPr lang="en-US"/>
          </a:p>
        </p:txBody>
      </p:sp>
      <p:sp>
        <p:nvSpPr>
          <p:cNvPr id="3" name="Subtitle 2">
            <a:extLst>
              <a:ext uri="{FF2B5EF4-FFF2-40B4-BE49-F238E27FC236}">
                <a16:creationId xmlns:a16="http://schemas.microsoft.com/office/drawing/2014/main" id="{7B0CB9CA-F6AA-8515-2324-22B342DDAB7C}"/>
              </a:ext>
            </a:extLst>
          </p:cNvPr>
          <p:cNvSpPr>
            <a:spLocks noGrp="1"/>
          </p:cNvSpPr>
          <p:nvPr>
            <p:ph type="subTitle" idx="1"/>
          </p:nvPr>
        </p:nvSpPr>
        <p:spPr>
          <a:xfrm>
            <a:off x="7140575" y="549275"/>
            <a:ext cx="4498976" cy="984885"/>
          </a:xfrm>
        </p:spPr>
        <p:txBody>
          <a:bodyPr vert="horz" wrap="square" lIns="0" tIns="0" rIns="0" bIns="0" rtlCol="0" anchor="ctr">
            <a:normAutofit/>
          </a:bodyPr>
          <a:lstStyle/>
          <a:p>
            <a:pPr marL="0" indent="0" algn="r">
              <a:lnSpc>
                <a:spcPct val="100000"/>
              </a:lnSpc>
            </a:pPr>
            <a:endParaRPr lang="en-US"/>
          </a:p>
        </p:txBody>
      </p:sp>
      <p:sp>
        <p:nvSpPr>
          <p:cNvPr id="6" name="Date Placeholder 5">
            <a:extLst>
              <a:ext uri="{FF2B5EF4-FFF2-40B4-BE49-F238E27FC236}">
                <a16:creationId xmlns:a16="http://schemas.microsoft.com/office/drawing/2014/main" id="{1F655E90-87D1-FFD6-590A-283815B418FB}"/>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7" name="Footer Placeholder 6">
            <a:extLst>
              <a:ext uri="{FF2B5EF4-FFF2-40B4-BE49-F238E27FC236}">
                <a16:creationId xmlns:a16="http://schemas.microsoft.com/office/drawing/2014/main" id="{2209826F-DEDE-E42B-6A4C-888C0BABFC04}"/>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8" name="Slide Number Placeholder 7">
            <a:extLst>
              <a:ext uri="{FF2B5EF4-FFF2-40B4-BE49-F238E27FC236}">
                <a16:creationId xmlns:a16="http://schemas.microsoft.com/office/drawing/2014/main" id="{F80B19CB-6312-2C24-257C-ABBCCAEE3C7A}"/>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36</a:t>
            </a:fld>
            <a:endParaRPr lang="en-US">
              <a:solidFill>
                <a:schemeClr val="tx1">
                  <a:alpha val="80000"/>
                </a:schemeClr>
              </a:solidFill>
            </a:endParaRPr>
          </a:p>
        </p:txBody>
      </p:sp>
      <p:graphicFrame>
        <p:nvGraphicFramePr>
          <p:cNvPr id="9" name="Picture Placeholder 8">
            <a:extLst>
              <a:ext uri="{FF2B5EF4-FFF2-40B4-BE49-F238E27FC236}">
                <a16:creationId xmlns:a16="http://schemas.microsoft.com/office/drawing/2014/main" id="{8D973587-A0B6-A4FE-6446-1F67F9C785D1}"/>
              </a:ext>
            </a:extLst>
          </p:cNvPr>
          <p:cNvGraphicFramePr>
            <a:graphicFrameLocks noGrp="1"/>
          </p:cNvGraphicFramePr>
          <p:nvPr>
            <p:ph type="pic" sz="quarter" idx="15"/>
            <p:extLst>
              <p:ext uri="{D42A27DB-BD31-4B8C-83A1-F6EECF244321}">
                <p14:modId xmlns:p14="http://schemas.microsoft.com/office/powerpoint/2010/main" val="2171368439"/>
              </p:ext>
            </p:extLst>
          </p:nvPr>
        </p:nvGraphicFramePr>
        <p:xfrm>
          <a:off x="0" y="1"/>
          <a:ext cx="12192000" cy="63087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006860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 name="Group 1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1" name="Freeform: Shape 2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Oval 2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6" name="Rectangle 2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8DCA8-D710-094A-69A9-4563B02E0565}"/>
              </a:ext>
            </a:extLst>
          </p:cNvPr>
          <p:cNvSpPr>
            <a:spLocks noGrp="1"/>
          </p:cNvSpPr>
          <p:nvPr>
            <p:ph type="ctrTitle"/>
          </p:nvPr>
        </p:nvSpPr>
        <p:spPr>
          <a:xfrm>
            <a:off x="550864" y="549275"/>
            <a:ext cx="6373812" cy="984885"/>
          </a:xfrm>
        </p:spPr>
        <p:txBody>
          <a:bodyPr vert="horz" wrap="square" lIns="0" tIns="0" rIns="0" bIns="0" rtlCol="0" anchor="ctr" anchorCtr="0">
            <a:normAutofit/>
          </a:bodyPr>
          <a:lstStyle/>
          <a:p>
            <a:pPr>
              <a:lnSpc>
                <a:spcPct val="100000"/>
              </a:lnSpc>
            </a:pPr>
            <a:endParaRPr lang="en-US"/>
          </a:p>
        </p:txBody>
      </p:sp>
      <p:sp>
        <p:nvSpPr>
          <p:cNvPr id="3" name="Subtitle 2">
            <a:extLst>
              <a:ext uri="{FF2B5EF4-FFF2-40B4-BE49-F238E27FC236}">
                <a16:creationId xmlns:a16="http://schemas.microsoft.com/office/drawing/2014/main" id="{140F225E-8F0D-0DE9-A783-F51EFCCB2E88}"/>
              </a:ext>
            </a:extLst>
          </p:cNvPr>
          <p:cNvSpPr>
            <a:spLocks noGrp="1"/>
          </p:cNvSpPr>
          <p:nvPr>
            <p:ph type="subTitle" idx="1"/>
          </p:nvPr>
        </p:nvSpPr>
        <p:spPr>
          <a:xfrm>
            <a:off x="7140575" y="549275"/>
            <a:ext cx="4498976" cy="984885"/>
          </a:xfrm>
        </p:spPr>
        <p:txBody>
          <a:bodyPr vert="horz" wrap="square" lIns="0" tIns="0" rIns="0" bIns="0" rtlCol="0" anchor="ctr">
            <a:normAutofit/>
          </a:bodyPr>
          <a:lstStyle/>
          <a:p>
            <a:pPr marL="0" indent="0" algn="r">
              <a:lnSpc>
                <a:spcPct val="100000"/>
              </a:lnSpc>
            </a:pPr>
            <a:endParaRPr lang="en-US"/>
          </a:p>
        </p:txBody>
      </p:sp>
      <p:sp>
        <p:nvSpPr>
          <p:cNvPr id="28" name="Rectangle 27">
            <a:extLst>
              <a:ext uri="{FF2B5EF4-FFF2-40B4-BE49-F238E27FC236}">
                <a16:creationId xmlns:a16="http://schemas.microsoft.com/office/drawing/2014/main" id="{31ACE9CC-FA52-49A8-A8CB-4C6772C48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8B56926-F216-4281-9196-1495BD306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a:extLst>
              <a:ext uri="{FF2B5EF4-FFF2-40B4-BE49-F238E27FC236}">
                <a16:creationId xmlns:a16="http://schemas.microsoft.com/office/drawing/2014/main" id="{E85ACE50-6D66-E0AC-63C1-F55B60ABB5A3}"/>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7" name="Footer Placeholder 6">
            <a:extLst>
              <a:ext uri="{FF2B5EF4-FFF2-40B4-BE49-F238E27FC236}">
                <a16:creationId xmlns:a16="http://schemas.microsoft.com/office/drawing/2014/main" id="{F1E6AFFE-00F3-3C18-40C2-8C67AD616A01}"/>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8" name="Slide Number Placeholder 7">
            <a:extLst>
              <a:ext uri="{FF2B5EF4-FFF2-40B4-BE49-F238E27FC236}">
                <a16:creationId xmlns:a16="http://schemas.microsoft.com/office/drawing/2014/main" id="{3D0EA77C-73CB-C08B-FDB1-009D1470FDBA}"/>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37</a:t>
            </a:fld>
            <a:endParaRPr lang="en-US">
              <a:solidFill>
                <a:schemeClr val="tx1">
                  <a:alpha val="80000"/>
                </a:schemeClr>
              </a:solidFill>
            </a:endParaRPr>
          </a:p>
        </p:txBody>
      </p:sp>
      <p:sp>
        <p:nvSpPr>
          <p:cNvPr id="5" name="Picture Placeholder 4">
            <a:extLst>
              <a:ext uri="{FF2B5EF4-FFF2-40B4-BE49-F238E27FC236}">
                <a16:creationId xmlns:a16="http://schemas.microsoft.com/office/drawing/2014/main" id="{F67BCF4C-ABC5-253B-7BF7-597394D11735}"/>
              </a:ext>
            </a:extLst>
          </p:cNvPr>
          <p:cNvSpPr>
            <a:spLocks noGrp="1"/>
          </p:cNvSpPr>
          <p:nvPr>
            <p:ph type="pic" sz="quarter" idx="16"/>
          </p:nvPr>
        </p:nvSpPr>
        <p:spPr/>
      </p:sp>
      <p:graphicFrame>
        <p:nvGraphicFramePr>
          <p:cNvPr id="9" name="Table 8">
            <a:extLst>
              <a:ext uri="{FF2B5EF4-FFF2-40B4-BE49-F238E27FC236}">
                <a16:creationId xmlns:a16="http://schemas.microsoft.com/office/drawing/2014/main" id="{C7D83CBD-5009-BC7F-31A7-2295614B50CA}"/>
              </a:ext>
            </a:extLst>
          </p:cNvPr>
          <p:cNvGraphicFramePr>
            <a:graphicFrameLocks noGrp="1"/>
          </p:cNvGraphicFramePr>
          <p:nvPr>
            <p:extLst>
              <p:ext uri="{D42A27DB-BD31-4B8C-83A1-F6EECF244321}">
                <p14:modId xmlns:p14="http://schemas.microsoft.com/office/powerpoint/2010/main" val="2057874840"/>
              </p:ext>
            </p:extLst>
          </p:nvPr>
        </p:nvGraphicFramePr>
        <p:xfrm>
          <a:off x="0" y="2624454"/>
          <a:ext cx="12192003" cy="3143256"/>
        </p:xfrm>
        <a:graphic>
          <a:graphicData uri="http://schemas.openxmlformats.org/drawingml/2006/table">
            <a:tbl>
              <a:tblPr firstRow="1" bandRow="1">
                <a:tableStyleId>{5C22544A-7EE6-4342-B048-85BDC9FD1C3A}</a:tableStyleId>
              </a:tblPr>
              <a:tblGrid>
                <a:gridCol w="2300177">
                  <a:extLst>
                    <a:ext uri="{9D8B030D-6E8A-4147-A177-3AD203B41FA5}">
                      <a16:colId xmlns:a16="http://schemas.microsoft.com/office/drawing/2014/main" val="1157394458"/>
                    </a:ext>
                  </a:extLst>
                </a:gridCol>
                <a:gridCol w="752539">
                  <a:extLst>
                    <a:ext uri="{9D8B030D-6E8A-4147-A177-3AD203B41FA5}">
                      <a16:colId xmlns:a16="http://schemas.microsoft.com/office/drawing/2014/main" val="2731153269"/>
                    </a:ext>
                  </a:extLst>
                </a:gridCol>
                <a:gridCol w="752539">
                  <a:extLst>
                    <a:ext uri="{9D8B030D-6E8A-4147-A177-3AD203B41FA5}">
                      <a16:colId xmlns:a16="http://schemas.microsoft.com/office/drawing/2014/main" val="2588455633"/>
                    </a:ext>
                  </a:extLst>
                </a:gridCol>
                <a:gridCol w="752539">
                  <a:extLst>
                    <a:ext uri="{9D8B030D-6E8A-4147-A177-3AD203B41FA5}">
                      <a16:colId xmlns:a16="http://schemas.microsoft.com/office/drawing/2014/main" val="3043728941"/>
                    </a:ext>
                  </a:extLst>
                </a:gridCol>
                <a:gridCol w="752539">
                  <a:extLst>
                    <a:ext uri="{9D8B030D-6E8A-4147-A177-3AD203B41FA5}">
                      <a16:colId xmlns:a16="http://schemas.microsoft.com/office/drawing/2014/main" val="2764667614"/>
                    </a:ext>
                  </a:extLst>
                </a:gridCol>
                <a:gridCol w="752539">
                  <a:extLst>
                    <a:ext uri="{9D8B030D-6E8A-4147-A177-3AD203B41FA5}">
                      <a16:colId xmlns:a16="http://schemas.microsoft.com/office/drawing/2014/main" val="2362563987"/>
                    </a:ext>
                  </a:extLst>
                </a:gridCol>
                <a:gridCol w="752539">
                  <a:extLst>
                    <a:ext uri="{9D8B030D-6E8A-4147-A177-3AD203B41FA5}">
                      <a16:colId xmlns:a16="http://schemas.microsoft.com/office/drawing/2014/main" val="1104360838"/>
                    </a:ext>
                  </a:extLst>
                </a:gridCol>
                <a:gridCol w="752539">
                  <a:extLst>
                    <a:ext uri="{9D8B030D-6E8A-4147-A177-3AD203B41FA5}">
                      <a16:colId xmlns:a16="http://schemas.microsoft.com/office/drawing/2014/main" val="2069237978"/>
                    </a:ext>
                  </a:extLst>
                </a:gridCol>
                <a:gridCol w="752539">
                  <a:extLst>
                    <a:ext uri="{9D8B030D-6E8A-4147-A177-3AD203B41FA5}">
                      <a16:colId xmlns:a16="http://schemas.microsoft.com/office/drawing/2014/main" val="1834532135"/>
                    </a:ext>
                  </a:extLst>
                </a:gridCol>
                <a:gridCol w="752539">
                  <a:extLst>
                    <a:ext uri="{9D8B030D-6E8A-4147-A177-3AD203B41FA5}">
                      <a16:colId xmlns:a16="http://schemas.microsoft.com/office/drawing/2014/main" val="1431886288"/>
                    </a:ext>
                  </a:extLst>
                </a:gridCol>
                <a:gridCol w="752539">
                  <a:extLst>
                    <a:ext uri="{9D8B030D-6E8A-4147-A177-3AD203B41FA5}">
                      <a16:colId xmlns:a16="http://schemas.microsoft.com/office/drawing/2014/main" val="3665810828"/>
                    </a:ext>
                  </a:extLst>
                </a:gridCol>
                <a:gridCol w="752539">
                  <a:extLst>
                    <a:ext uri="{9D8B030D-6E8A-4147-A177-3AD203B41FA5}">
                      <a16:colId xmlns:a16="http://schemas.microsoft.com/office/drawing/2014/main" val="2463668279"/>
                    </a:ext>
                  </a:extLst>
                </a:gridCol>
                <a:gridCol w="752539">
                  <a:extLst>
                    <a:ext uri="{9D8B030D-6E8A-4147-A177-3AD203B41FA5}">
                      <a16:colId xmlns:a16="http://schemas.microsoft.com/office/drawing/2014/main" val="1681928457"/>
                    </a:ext>
                  </a:extLst>
                </a:gridCol>
                <a:gridCol w="861358">
                  <a:extLst>
                    <a:ext uri="{9D8B030D-6E8A-4147-A177-3AD203B41FA5}">
                      <a16:colId xmlns:a16="http://schemas.microsoft.com/office/drawing/2014/main" val="3522636845"/>
                    </a:ext>
                  </a:extLst>
                </a:gridCol>
              </a:tblGrid>
              <a:tr h="566436">
                <a:tc>
                  <a:txBody>
                    <a:bodyPr/>
                    <a:lstStyle/>
                    <a:p>
                      <a:pPr algn="l" fontAlgn="b"/>
                      <a:r>
                        <a:rPr lang="en-US" sz="1700" u="none" strike="noStrike">
                          <a:effectLst/>
                        </a:rPr>
                        <a:t> </a:t>
                      </a:r>
                      <a:endParaRPr lang="en-US" sz="1700" b="0" i="0" u="none" strike="noStrike">
                        <a:solidFill>
                          <a:srgbClr val="000000"/>
                        </a:solidFill>
                        <a:effectLst/>
                        <a:latin typeface="Calibri" panose="020F0502020204030204" pitchFamily="34" charset="0"/>
                      </a:endParaRPr>
                    </a:p>
                  </a:txBody>
                  <a:tcPr marL="0" marR="0" marT="0" marB="0" anchor="b"/>
                </a:tc>
                <a:tc>
                  <a:txBody>
                    <a:bodyPr/>
                    <a:lstStyle/>
                    <a:p>
                      <a:pPr algn="ctr" fontAlgn="ctr"/>
                      <a:r>
                        <a:rPr lang="en-US" sz="1700" u="none" strike="noStrike">
                          <a:effectLst/>
                        </a:rPr>
                        <a:t>Month 1</a:t>
                      </a:r>
                      <a:endParaRPr lang="en-US" sz="1700" b="1" i="0" u="none" strike="noStrike">
                        <a:solidFill>
                          <a:srgbClr val="0000FF"/>
                        </a:solidFill>
                        <a:effectLst/>
                        <a:latin typeface="Calibri" panose="020F0502020204030204" pitchFamily="34" charset="0"/>
                      </a:endParaRPr>
                    </a:p>
                  </a:txBody>
                  <a:tcPr marL="0" marR="0" marT="0" marB="0" anchor="ctr"/>
                </a:tc>
                <a:tc>
                  <a:txBody>
                    <a:bodyPr/>
                    <a:lstStyle/>
                    <a:p>
                      <a:pPr algn="ctr" fontAlgn="ctr"/>
                      <a:r>
                        <a:rPr lang="en-US" sz="1700" u="none" strike="noStrike">
                          <a:effectLst/>
                        </a:rPr>
                        <a:t>Month 2</a:t>
                      </a:r>
                      <a:endParaRPr lang="en-US" sz="1700" b="1" i="0" u="none" strike="noStrike">
                        <a:solidFill>
                          <a:srgbClr val="0000FF"/>
                        </a:solidFill>
                        <a:effectLst/>
                        <a:latin typeface="Calibri" panose="020F0502020204030204" pitchFamily="34" charset="0"/>
                      </a:endParaRPr>
                    </a:p>
                  </a:txBody>
                  <a:tcPr marL="0" marR="0" marT="0" marB="0" anchor="ctr"/>
                </a:tc>
                <a:tc>
                  <a:txBody>
                    <a:bodyPr/>
                    <a:lstStyle/>
                    <a:p>
                      <a:pPr algn="ctr" fontAlgn="ctr"/>
                      <a:r>
                        <a:rPr lang="en-US" sz="1700" u="none" strike="noStrike">
                          <a:effectLst/>
                        </a:rPr>
                        <a:t>Month 3</a:t>
                      </a:r>
                      <a:endParaRPr lang="en-US" sz="1700" b="1" i="0" u="none" strike="noStrike">
                        <a:solidFill>
                          <a:srgbClr val="0000FF"/>
                        </a:solidFill>
                        <a:effectLst/>
                        <a:latin typeface="Calibri" panose="020F0502020204030204" pitchFamily="34" charset="0"/>
                      </a:endParaRPr>
                    </a:p>
                  </a:txBody>
                  <a:tcPr marL="0" marR="0" marT="0" marB="0" anchor="ctr"/>
                </a:tc>
                <a:tc>
                  <a:txBody>
                    <a:bodyPr/>
                    <a:lstStyle/>
                    <a:p>
                      <a:pPr algn="ctr" fontAlgn="ctr"/>
                      <a:r>
                        <a:rPr lang="en-US" sz="1700" u="none" strike="noStrike">
                          <a:effectLst/>
                        </a:rPr>
                        <a:t>Month 4</a:t>
                      </a:r>
                      <a:endParaRPr lang="en-US" sz="1700" b="1" i="0" u="none" strike="noStrike">
                        <a:solidFill>
                          <a:srgbClr val="0000FF"/>
                        </a:solidFill>
                        <a:effectLst/>
                        <a:latin typeface="Calibri" panose="020F0502020204030204" pitchFamily="34" charset="0"/>
                      </a:endParaRPr>
                    </a:p>
                  </a:txBody>
                  <a:tcPr marL="0" marR="0" marT="0" marB="0" anchor="ctr"/>
                </a:tc>
                <a:tc>
                  <a:txBody>
                    <a:bodyPr/>
                    <a:lstStyle/>
                    <a:p>
                      <a:pPr algn="ctr" fontAlgn="ctr"/>
                      <a:r>
                        <a:rPr lang="en-US" sz="1700" u="none" strike="noStrike">
                          <a:effectLst/>
                        </a:rPr>
                        <a:t>Month 5</a:t>
                      </a:r>
                      <a:endParaRPr lang="en-US" sz="1700" b="1" i="0" u="none" strike="noStrike">
                        <a:solidFill>
                          <a:srgbClr val="0000FF"/>
                        </a:solidFill>
                        <a:effectLst/>
                        <a:latin typeface="Calibri" panose="020F0502020204030204" pitchFamily="34" charset="0"/>
                      </a:endParaRPr>
                    </a:p>
                  </a:txBody>
                  <a:tcPr marL="0" marR="0" marT="0" marB="0" anchor="ctr"/>
                </a:tc>
                <a:tc>
                  <a:txBody>
                    <a:bodyPr/>
                    <a:lstStyle/>
                    <a:p>
                      <a:pPr algn="ctr" fontAlgn="ctr"/>
                      <a:r>
                        <a:rPr lang="en-US" sz="1700" u="none" strike="noStrike">
                          <a:effectLst/>
                        </a:rPr>
                        <a:t>Month 6</a:t>
                      </a:r>
                      <a:endParaRPr lang="en-US" sz="1700" b="1" i="0" u="none" strike="noStrike">
                        <a:solidFill>
                          <a:srgbClr val="0000FF"/>
                        </a:solidFill>
                        <a:effectLst/>
                        <a:latin typeface="Calibri" panose="020F0502020204030204" pitchFamily="34" charset="0"/>
                      </a:endParaRPr>
                    </a:p>
                  </a:txBody>
                  <a:tcPr marL="0" marR="0" marT="0" marB="0" anchor="ctr"/>
                </a:tc>
                <a:tc>
                  <a:txBody>
                    <a:bodyPr/>
                    <a:lstStyle/>
                    <a:p>
                      <a:pPr algn="ctr" fontAlgn="ctr"/>
                      <a:r>
                        <a:rPr lang="en-US" sz="1700" u="none" strike="noStrike">
                          <a:effectLst/>
                        </a:rPr>
                        <a:t>Month 7</a:t>
                      </a:r>
                      <a:endParaRPr lang="en-US" sz="1700" b="1" i="0" u="none" strike="noStrike">
                        <a:solidFill>
                          <a:srgbClr val="0000FF"/>
                        </a:solidFill>
                        <a:effectLst/>
                        <a:latin typeface="Calibri" panose="020F0502020204030204" pitchFamily="34" charset="0"/>
                      </a:endParaRPr>
                    </a:p>
                  </a:txBody>
                  <a:tcPr marL="0" marR="0" marT="0" marB="0" anchor="ctr"/>
                </a:tc>
                <a:tc>
                  <a:txBody>
                    <a:bodyPr/>
                    <a:lstStyle/>
                    <a:p>
                      <a:pPr algn="ctr" fontAlgn="ctr"/>
                      <a:r>
                        <a:rPr lang="en-US" sz="1700" u="none" strike="noStrike">
                          <a:effectLst/>
                        </a:rPr>
                        <a:t>Month 8</a:t>
                      </a:r>
                      <a:endParaRPr lang="en-US" sz="1700" b="1" i="0" u="none" strike="noStrike">
                        <a:solidFill>
                          <a:srgbClr val="0000FF"/>
                        </a:solidFill>
                        <a:effectLst/>
                        <a:latin typeface="Calibri" panose="020F0502020204030204" pitchFamily="34" charset="0"/>
                      </a:endParaRPr>
                    </a:p>
                  </a:txBody>
                  <a:tcPr marL="0" marR="0" marT="0" marB="0" anchor="ctr"/>
                </a:tc>
                <a:tc>
                  <a:txBody>
                    <a:bodyPr/>
                    <a:lstStyle/>
                    <a:p>
                      <a:pPr algn="ctr" fontAlgn="ctr"/>
                      <a:r>
                        <a:rPr lang="en-US" sz="1700" u="none" strike="noStrike">
                          <a:effectLst/>
                        </a:rPr>
                        <a:t>Month 9</a:t>
                      </a:r>
                      <a:endParaRPr lang="en-US" sz="1700" b="1" i="0" u="none" strike="noStrike">
                        <a:solidFill>
                          <a:srgbClr val="0000FF"/>
                        </a:solidFill>
                        <a:effectLst/>
                        <a:latin typeface="Calibri" panose="020F0502020204030204" pitchFamily="34" charset="0"/>
                      </a:endParaRPr>
                    </a:p>
                  </a:txBody>
                  <a:tcPr marL="0" marR="0" marT="0" marB="0" anchor="ctr"/>
                </a:tc>
                <a:tc>
                  <a:txBody>
                    <a:bodyPr/>
                    <a:lstStyle/>
                    <a:p>
                      <a:pPr algn="ctr" fontAlgn="ctr"/>
                      <a:r>
                        <a:rPr lang="en-US" sz="1700" u="none" strike="noStrike">
                          <a:effectLst/>
                        </a:rPr>
                        <a:t>Month 10</a:t>
                      </a:r>
                      <a:endParaRPr lang="en-US" sz="1700" b="1" i="0" u="none" strike="noStrike">
                        <a:solidFill>
                          <a:srgbClr val="0000FF"/>
                        </a:solidFill>
                        <a:effectLst/>
                        <a:latin typeface="Calibri" panose="020F0502020204030204" pitchFamily="34" charset="0"/>
                      </a:endParaRPr>
                    </a:p>
                  </a:txBody>
                  <a:tcPr marL="0" marR="0" marT="0" marB="0" anchor="ctr"/>
                </a:tc>
                <a:tc>
                  <a:txBody>
                    <a:bodyPr/>
                    <a:lstStyle/>
                    <a:p>
                      <a:pPr algn="ctr" fontAlgn="ctr"/>
                      <a:r>
                        <a:rPr lang="en-US" sz="1700" u="none" strike="noStrike">
                          <a:effectLst/>
                        </a:rPr>
                        <a:t>Month 11</a:t>
                      </a:r>
                      <a:endParaRPr lang="en-US" sz="1700" b="1" i="0" u="none" strike="noStrike">
                        <a:solidFill>
                          <a:srgbClr val="0000FF"/>
                        </a:solidFill>
                        <a:effectLst/>
                        <a:latin typeface="Calibri" panose="020F0502020204030204" pitchFamily="34" charset="0"/>
                      </a:endParaRPr>
                    </a:p>
                  </a:txBody>
                  <a:tcPr marL="0" marR="0" marT="0" marB="0" anchor="ctr"/>
                </a:tc>
                <a:tc>
                  <a:txBody>
                    <a:bodyPr/>
                    <a:lstStyle/>
                    <a:p>
                      <a:pPr algn="ctr" fontAlgn="ctr"/>
                      <a:r>
                        <a:rPr lang="en-US" sz="1700" u="none" strike="noStrike">
                          <a:effectLst/>
                        </a:rPr>
                        <a:t>Month 12</a:t>
                      </a:r>
                      <a:endParaRPr lang="en-US" sz="1700" b="1" i="0" u="none" strike="noStrike">
                        <a:solidFill>
                          <a:srgbClr val="0000FF"/>
                        </a:solidFill>
                        <a:effectLst/>
                        <a:latin typeface="Calibri" panose="020F0502020204030204" pitchFamily="34" charset="0"/>
                      </a:endParaRPr>
                    </a:p>
                  </a:txBody>
                  <a:tcPr marL="0" marR="0" marT="0" marB="0" anchor="ctr"/>
                </a:tc>
                <a:tc>
                  <a:txBody>
                    <a:bodyPr/>
                    <a:lstStyle/>
                    <a:p>
                      <a:pPr algn="l" fontAlgn="b"/>
                      <a:r>
                        <a:rPr lang="en-US" sz="1700" u="none" strike="noStrike">
                          <a:effectLst/>
                        </a:rPr>
                        <a:t> </a:t>
                      </a:r>
                      <a:endParaRPr lang="en-US" sz="1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78763368"/>
                  </a:ext>
                </a:extLst>
              </a:tr>
              <a:tr h="566436">
                <a:tc>
                  <a:txBody>
                    <a:bodyPr/>
                    <a:lstStyle/>
                    <a:p>
                      <a:pPr algn="l" fontAlgn="b"/>
                      <a:r>
                        <a:rPr lang="en-US" sz="1700" u="none" strike="noStrike">
                          <a:effectLst/>
                        </a:rPr>
                        <a:t>Margin - [Net Revenue (1)]</a:t>
                      </a:r>
                      <a:endParaRPr lang="en-US" sz="1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700" u="none" strike="noStrike">
                          <a:effectLst/>
                        </a:rPr>
                        <a:t> $     1,813 </a:t>
                      </a:r>
                      <a:endParaRPr lang="en-US" sz="1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700" u="none" strike="noStrike">
                          <a:effectLst/>
                        </a:rPr>
                        <a:t> $     1,813 </a:t>
                      </a:r>
                      <a:endParaRPr lang="en-US" sz="1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700" u="none" strike="noStrike">
                          <a:effectLst/>
                        </a:rPr>
                        <a:t> $     1,813 </a:t>
                      </a:r>
                      <a:endParaRPr lang="en-US" sz="1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700" u="none" strike="noStrike">
                          <a:effectLst/>
                        </a:rPr>
                        <a:t> $     1,813 </a:t>
                      </a:r>
                      <a:endParaRPr lang="en-US" sz="1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700" u="none" strike="noStrike">
                          <a:effectLst/>
                        </a:rPr>
                        <a:t> $     1,813 </a:t>
                      </a:r>
                      <a:endParaRPr lang="en-US" sz="1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700" u="none" strike="noStrike">
                          <a:effectLst/>
                        </a:rPr>
                        <a:t> $     1,813 </a:t>
                      </a:r>
                      <a:endParaRPr lang="en-US" sz="1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700" u="none" strike="noStrike">
                          <a:effectLst/>
                        </a:rPr>
                        <a:t> $     1,813 </a:t>
                      </a:r>
                      <a:endParaRPr lang="en-US" sz="1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700" u="none" strike="noStrike">
                          <a:effectLst/>
                        </a:rPr>
                        <a:t> $     1,813 </a:t>
                      </a:r>
                      <a:endParaRPr lang="en-US" sz="1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700" u="none" strike="noStrike">
                          <a:effectLst/>
                        </a:rPr>
                        <a:t> $     1,813 </a:t>
                      </a:r>
                      <a:endParaRPr lang="en-US" sz="1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700" u="none" strike="noStrike">
                          <a:effectLst/>
                        </a:rPr>
                        <a:t> $     1,813 </a:t>
                      </a:r>
                      <a:endParaRPr lang="en-US" sz="1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700" u="none" strike="noStrike">
                          <a:effectLst/>
                        </a:rPr>
                        <a:t> $     1,813 </a:t>
                      </a:r>
                      <a:endParaRPr lang="en-US" sz="1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700" u="none" strike="noStrike">
                          <a:effectLst/>
                        </a:rPr>
                        <a:t> $     1,813 </a:t>
                      </a:r>
                      <a:endParaRPr lang="en-US" sz="1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700" u="none" strike="noStrike">
                          <a:effectLst/>
                        </a:rPr>
                        <a:t> $     21,760 </a:t>
                      </a:r>
                      <a:endParaRPr lang="en-US" sz="1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185312989"/>
                  </a:ext>
                </a:extLst>
              </a:tr>
              <a:tr h="566436">
                <a:tc>
                  <a:txBody>
                    <a:bodyPr/>
                    <a:lstStyle/>
                    <a:p>
                      <a:pPr algn="l" fontAlgn="b"/>
                      <a:r>
                        <a:rPr lang="en-US" sz="1700" u="none" strike="noStrike">
                          <a:effectLst/>
                        </a:rPr>
                        <a:t>Margin % - [Net Revenue (1)]</a:t>
                      </a:r>
                      <a:endParaRPr lang="en-US" sz="17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36.27%</a:t>
                      </a:r>
                      <a:endParaRPr lang="en-US" sz="1400" b="1" i="1"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36.27%</a:t>
                      </a:r>
                      <a:endParaRPr lang="en-US" sz="1400" b="1" i="1"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36.27%</a:t>
                      </a:r>
                      <a:endParaRPr lang="en-US" sz="1400" b="1" i="1"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36.27%</a:t>
                      </a:r>
                      <a:endParaRPr lang="en-US" sz="1400" b="1" i="1"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36.27%</a:t>
                      </a:r>
                      <a:endParaRPr lang="en-US" sz="1400" b="1" i="1"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36.27%</a:t>
                      </a:r>
                      <a:endParaRPr lang="en-US" sz="1400" b="1" i="1"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36.27%</a:t>
                      </a:r>
                      <a:endParaRPr lang="en-US" sz="1400" b="1" i="1"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36.27%</a:t>
                      </a:r>
                      <a:endParaRPr lang="en-US" sz="1400" b="1" i="1"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36.27%</a:t>
                      </a:r>
                      <a:endParaRPr lang="en-US" sz="1400" b="1" i="1"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36.27%</a:t>
                      </a:r>
                      <a:endParaRPr lang="en-US" sz="1400" b="1" i="1"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36.27%</a:t>
                      </a:r>
                      <a:endParaRPr lang="en-US" sz="1400" b="1" i="1"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36.27%</a:t>
                      </a:r>
                      <a:endParaRPr lang="en-US" sz="1400" b="1" i="1"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700" u="none" strike="noStrike">
                          <a:effectLst/>
                        </a:rPr>
                        <a:t> </a:t>
                      </a:r>
                      <a:endParaRPr lang="en-US" sz="1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33014260"/>
                  </a:ext>
                </a:extLst>
              </a:tr>
              <a:tr h="311076">
                <a:tc>
                  <a:txBody>
                    <a:bodyPr/>
                    <a:lstStyle/>
                    <a:p>
                      <a:pPr algn="l" fontAlgn="b"/>
                      <a:r>
                        <a:rPr lang="en-US" sz="1700" u="none" strike="noStrike">
                          <a:effectLst/>
                        </a:rPr>
                        <a:t> </a:t>
                      </a:r>
                      <a:endParaRPr lang="en-US" sz="1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700" u="none" strike="noStrike">
                          <a:effectLst/>
                        </a:rPr>
                        <a:t> </a:t>
                      </a:r>
                      <a:endParaRPr lang="en-US" sz="1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700" u="none" strike="noStrike">
                          <a:effectLst/>
                        </a:rPr>
                        <a:t> </a:t>
                      </a:r>
                      <a:endParaRPr lang="en-US" sz="1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700" u="none" strike="noStrike">
                          <a:effectLst/>
                        </a:rPr>
                        <a:t> </a:t>
                      </a:r>
                      <a:endParaRPr lang="en-US" sz="1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700" u="none" strike="noStrike">
                          <a:effectLst/>
                        </a:rPr>
                        <a:t> </a:t>
                      </a:r>
                      <a:endParaRPr lang="en-US" sz="1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700" u="none" strike="noStrike">
                          <a:effectLst/>
                        </a:rPr>
                        <a:t> </a:t>
                      </a:r>
                      <a:endParaRPr lang="en-US" sz="1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700" u="none" strike="noStrike">
                          <a:effectLst/>
                        </a:rPr>
                        <a:t> </a:t>
                      </a:r>
                      <a:endParaRPr lang="en-US" sz="1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700" u="none" strike="noStrike">
                          <a:effectLst/>
                        </a:rPr>
                        <a:t> </a:t>
                      </a:r>
                      <a:endParaRPr lang="en-US" sz="1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700" u="none" strike="noStrike">
                          <a:effectLst/>
                        </a:rPr>
                        <a:t> </a:t>
                      </a:r>
                      <a:endParaRPr lang="en-US" sz="1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700" u="none" strike="noStrike">
                          <a:effectLst/>
                        </a:rPr>
                        <a:t> </a:t>
                      </a:r>
                      <a:endParaRPr lang="en-US" sz="1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700" u="none" strike="noStrike">
                          <a:effectLst/>
                        </a:rPr>
                        <a:t> </a:t>
                      </a:r>
                      <a:endParaRPr lang="en-US" sz="1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700" u="none" strike="noStrike">
                          <a:effectLst/>
                        </a:rPr>
                        <a:t> </a:t>
                      </a:r>
                      <a:endParaRPr lang="en-US" sz="1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700" u="none" strike="noStrike">
                          <a:effectLst/>
                        </a:rPr>
                        <a:t> </a:t>
                      </a:r>
                      <a:endParaRPr lang="en-US" sz="1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700" u="none" strike="noStrike">
                          <a:effectLst/>
                        </a:rPr>
                        <a:t> </a:t>
                      </a:r>
                      <a:endParaRPr lang="en-US" sz="1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014395270"/>
                  </a:ext>
                </a:extLst>
              </a:tr>
              <a:tr h="566436">
                <a:tc>
                  <a:txBody>
                    <a:bodyPr/>
                    <a:lstStyle/>
                    <a:p>
                      <a:pPr algn="l" fontAlgn="b"/>
                      <a:r>
                        <a:rPr lang="en-US" sz="1700" u="none" strike="noStrike">
                          <a:effectLst/>
                        </a:rPr>
                        <a:t>Margin - [Net Revenue (2)]</a:t>
                      </a:r>
                      <a:endParaRPr lang="en-US" sz="1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700" u="none" strike="noStrike">
                          <a:effectLst/>
                        </a:rPr>
                        <a:t> $     5,980 </a:t>
                      </a:r>
                      <a:endParaRPr lang="en-US" sz="1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700" u="none" strike="noStrike">
                          <a:effectLst/>
                        </a:rPr>
                        <a:t> $     5,980 </a:t>
                      </a:r>
                      <a:endParaRPr lang="en-US" sz="1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700" u="none" strike="noStrike">
                          <a:effectLst/>
                        </a:rPr>
                        <a:t> $     5,980 </a:t>
                      </a:r>
                      <a:endParaRPr lang="en-US" sz="1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700" u="none" strike="noStrike">
                          <a:effectLst/>
                        </a:rPr>
                        <a:t> $     5,980 </a:t>
                      </a:r>
                      <a:endParaRPr lang="en-US" sz="1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700" u="none" strike="noStrike">
                          <a:effectLst/>
                        </a:rPr>
                        <a:t> $     5,980 </a:t>
                      </a:r>
                      <a:endParaRPr lang="en-US" sz="1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700" u="none" strike="noStrike">
                          <a:effectLst/>
                        </a:rPr>
                        <a:t> $     5,980 </a:t>
                      </a:r>
                      <a:endParaRPr lang="en-US" sz="1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700" u="none" strike="noStrike">
                          <a:effectLst/>
                        </a:rPr>
                        <a:t> $     5,980 </a:t>
                      </a:r>
                      <a:endParaRPr lang="en-US" sz="1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700" u="none" strike="noStrike">
                          <a:effectLst/>
                        </a:rPr>
                        <a:t> $     5,980 </a:t>
                      </a:r>
                      <a:endParaRPr lang="en-US" sz="1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700" u="none" strike="noStrike">
                          <a:effectLst/>
                        </a:rPr>
                        <a:t> $     5,980 </a:t>
                      </a:r>
                      <a:endParaRPr lang="en-US" sz="1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700" u="none" strike="noStrike">
                          <a:effectLst/>
                        </a:rPr>
                        <a:t> $     5,980 </a:t>
                      </a:r>
                      <a:endParaRPr lang="en-US" sz="1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700" u="none" strike="noStrike">
                          <a:effectLst/>
                        </a:rPr>
                        <a:t> $     5,980 </a:t>
                      </a:r>
                      <a:endParaRPr lang="en-US" sz="1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700" u="none" strike="noStrike">
                          <a:effectLst/>
                        </a:rPr>
                        <a:t> $     5,980 </a:t>
                      </a:r>
                      <a:endParaRPr lang="en-US" sz="1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700" u="none" strike="noStrike">
                          <a:effectLst/>
                        </a:rPr>
                        <a:t> $     71,760 </a:t>
                      </a:r>
                      <a:endParaRPr lang="en-US" sz="1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451627665"/>
                  </a:ext>
                </a:extLst>
              </a:tr>
              <a:tr h="566436">
                <a:tc>
                  <a:txBody>
                    <a:bodyPr/>
                    <a:lstStyle/>
                    <a:p>
                      <a:pPr algn="l" fontAlgn="b"/>
                      <a:r>
                        <a:rPr lang="en-US" sz="1700" u="none" strike="noStrike">
                          <a:effectLst/>
                        </a:rPr>
                        <a:t>Margin % - [Net Revenue (2)]</a:t>
                      </a:r>
                      <a:endParaRPr lang="en-US" sz="17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65.24%</a:t>
                      </a:r>
                      <a:endParaRPr lang="en-US" sz="1400" b="1" i="1"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65.24%</a:t>
                      </a:r>
                      <a:endParaRPr lang="en-US" sz="1400" b="1" i="1"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65.24%</a:t>
                      </a:r>
                      <a:endParaRPr lang="en-US" sz="1400" b="1" i="1"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65.24%</a:t>
                      </a:r>
                      <a:endParaRPr lang="en-US" sz="1400" b="1" i="1"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65.24%</a:t>
                      </a:r>
                      <a:endParaRPr lang="en-US" sz="1400" b="1" i="1"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65.24%</a:t>
                      </a:r>
                      <a:endParaRPr lang="en-US" sz="1400" b="1" i="1"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65.24%</a:t>
                      </a:r>
                      <a:endParaRPr lang="en-US" sz="1400" b="1" i="1"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65.24%</a:t>
                      </a:r>
                      <a:endParaRPr lang="en-US" sz="1400" b="1" i="1"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65.24%</a:t>
                      </a:r>
                      <a:endParaRPr lang="en-US" sz="1400" b="1" i="1"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65.24%</a:t>
                      </a:r>
                      <a:endParaRPr lang="en-US" sz="1400" b="1" i="1"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65.24%</a:t>
                      </a:r>
                      <a:endParaRPr lang="en-US" sz="1400" b="1" i="1"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400" u="none" strike="noStrike">
                          <a:effectLst/>
                        </a:rPr>
                        <a:t>65.24%</a:t>
                      </a:r>
                      <a:endParaRPr lang="en-US" sz="1400" b="1" i="1"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700" u="none" strike="noStrike">
                          <a:effectLst/>
                        </a:rPr>
                        <a:t> </a:t>
                      </a:r>
                      <a:endParaRPr lang="en-US" sz="1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33514177"/>
                  </a:ext>
                </a:extLst>
              </a:tr>
            </a:tbl>
          </a:graphicData>
        </a:graphic>
      </p:graphicFrame>
    </p:spTree>
    <p:extLst>
      <p:ext uri="{BB962C8B-B14F-4D97-AF65-F5344CB8AC3E}">
        <p14:creationId xmlns:p14="http://schemas.microsoft.com/office/powerpoint/2010/main" val="41004925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Net Revenue  Margin Discussion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a:bodyPr>
          <a:lstStyle/>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a:bodyPr>
          <a:lstStyle/>
          <a:p>
            <a:pPr lvl="0"/>
            <a:endParaRPr lang="en-US" dirty="0"/>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a:bodyPr>
          <a:lstStyle/>
          <a:p>
            <a:pPr lvl="0"/>
            <a:endParaRPr lang="en-US" dirty="0"/>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38</a:t>
            </a:fld>
            <a:endParaRPr lang="en-US"/>
          </a:p>
        </p:txBody>
      </p:sp>
    </p:spTree>
    <p:extLst>
      <p:ext uri="{BB962C8B-B14F-4D97-AF65-F5344CB8AC3E}">
        <p14:creationId xmlns:p14="http://schemas.microsoft.com/office/powerpoint/2010/main" val="28452449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181600" y="4508499"/>
            <a:ext cx="6302223" cy="1843139"/>
          </a:xfrm>
        </p:spPr>
        <p:txBody>
          <a:bodyPr>
            <a:normAutofit fontScale="77500" lnSpcReduction="20000"/>
          </a:bodyPr>
          <a:lstStyle/>
          <a:p>
            <a:r>
              <a:rPr lang="en-US" dirty="0"/>
              <a:t>Presented financial data via visuals (graphs, tables)</a:t>
            </a:r>
          </a:p>
          <a:p>
            <a:r>
              <a:rPr lang="en-US" dirty="0"/>
              <a:t>Suggestions/conclusions on reducing expenses and increasing revenue</a:t>
            </a:r>
          </a:p>
          <a:p>
            <a:r>
              <a:rPr lang="en-US" dirty="0"/>
              <a:t>Gave ideas on how to present data in different visuals and formats</a:t>
            </a:r>
          </a:p>
          <a:p>
            <a:r>
              <a:rPr lang="en-US" dirty="0"/>
              <a:t>Next steps to create visuals to include 2022 data and budgeting information</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39</a:t>
            </a:fld>
            <a:endParaRPr lang="en-US"/>
          </a:p>
        </p:txBody>
      </p:sp>
    </p:spTree>
    <p:extLst>
      <p:ext uri="{BB962C8B-B14F-4D97-AF65-F5344CB8AC3E}">
        <p14:creationId xmlns:p14="http://schemas.microsoft.com/office/powerpoint/2010/main" val="3521561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5EE0CA1-D3EE-4024-8924-687FF7C9B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Placeholder 11" descr="Graphical user interface&#10;&#10;Description automatically generated with medium confidence">
            <a:extLst>
              <a:ext uri="{FF2B5EF4-FFF2-40B4-BE49-F238E27FC236}">
                <a16:creationId xmlns:a16="http://schemas.microsoft.com/office/drawing/2014/main" id="{6F363E95-5FDA-A4CA-2339-6C5769ADFF0E}"/>
              </a:ext>
            </a:extLst>
          </p:cNvPr>
          <p:cNvPicPr>
            <a:picLocks noGrp="1" noChangeAspect="1"/>
          </p:cNvPicPr>
          <p:nvPr>
            <p:ph type="pic" sz="quarter" idx="14"/>
          </p:nvPr>
        </p:nvPicPr>
        <p:blipFill rotWithShape="1">
          <a:blip r:embed="rId2"/>
          <a:srcRect/>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7" name="Date Placeholder 6">
            <a:extLst>
              <a:ext uri="{FF2B5EF4-FFF2-40B4-BE49-F238E27FC236}">
                <a16:creationId xmlns:a16="http://schemas.microsoft.com/office/drawing/2014/main" id="{FB542997-610C-5163-E11D-3B8B2CD4DBC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8" name="Footer Placeholder 7">
            <a:extLst>
              <a:ext uri="{FF2B5EF4-FFF2-40B4-BE49-F238E27FC236}">
                <a16:creationId xmlns:a16="http://schemas.microsoft.com/office/drawing/2014/main" id="{22DAA17A-8336-8653-B1FD-E013556628D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9" name="Slide Number Placeholder 8">
            <a:extLst>
              <a:ext uri="{FF2B5EF4-FFF2-40B4-BE49-F238E27FC236}">
                <a16:creationId xmlns:a16="http://schemas.microsoft.com/office/drawing/2014/main" id="{867EF27A-7586-D957-0409-391693F891BE}"/>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grpSp>
        <p:nvGrpSpPr>
          <p:cNvPr id="18" name="Group 17">
            <a:extLst>
              <a:ext uri="{FF2B5EF4-FFF2-40B4-BE49-F238E27FC236}">
                <a16:creationId xmlns:a16="http://schemas.microsoft.com/office/drawing/2014/main" id="{5B4641A7-F62A-8771-1D35-3607B55E6DEB}"/>
              </a:ext>
            </a:extLst>
          </p:cNvPr>
          <p:cNvGrpSpPr/>
          <p:nvPr/>
        </p:nvGrpSpPr>
        <p:grpSpPr>
          <a:xfrm>
            <a:off x="28524" y="495620"/>
            <a:ext cx="4495320" cy="4125600"/>
            <a:chOff x="28524" y="495620"/>
            <a:chExt cx="4495320" cy="4125600"/>
          </a:xfrm>
        </p:grpSpPr>
        <mc:AlternateContent xmlns:mc="http://schemas.openxmlformats.org/markup-compatibility/2006" xmlns:p14="http://schemas.microsoft.com/office/powerpoint/2010/main" xmlns:aink="http://schemas.microsoft.com/office/drawing/2016/ink">
          <mc:Choice Requires="p14 aink">
            <p:contentPart p14:bwMode="auto" r:id="rId3">
              <p14:nvContentPartPr>
                <p14:cNvPr id="13" name="Ink 12">
                  <a:extLst>
                    <a:ext uri="{FF2B5EF4-FFF2-40B4-BE49-F238E27FC236}">
                      <a16:creationId xmlns:a16="http://schemas.microsoft.com/office/drawing/2014/main" id="{41640DB1-BE2F-8A2A-DC0E-654A41672E92}"/>
                    </a:ext>
                  </a:extLst>
                </p14:cNvPr>
                <p14:cNvContentPartPr/>
                <p14:nvPr/>
              </p14:nvContentPartPr>
              <p14:xfrm>
                <a:off x="28524" y="641060"/>
                <a:ext cx="2796480" cy="1958040"/>
              </p14:xfrm>
            </p:contentPart>
          </mc:Choice>
          <mc:Fallback xmlns="">
            <p:pic>
              <p:nvPicPr>
                <p:cNvPr id="13" name="Ink 12">
                  <a:extLst>
                    <a:ext uri="{FF2B5EF4-FFF2-40B4-BE49-F238E27FC236}">
                      <a16:creationId xmlns:a16="http://schemas.microsoft.com/office/drawing/2014/main" id="{41640DB1-BE2F-8A2A-DC0E-654A41672E92}"/>
                    </a:ext>
                  </a:extLst>
                </p:cNvPr>
                <p:cNvPicPr/>
                <p:nvPr/>
              </p:nvPicPr>
              <p:blipFill>
                <a:blip r:embed="rId4"/>
                <a:stretch>
                  <a:fillRect/>
                </a:stretch>
              </p:blipFill>
              <p:spPr>
                <a:xfrm>
                  <a:off x="10524" y="623420"/>
                  <a:ext cx="2832120" cy="1993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4" name="Ink 13">
                  <a:extLst>
                    <a:ext uri="{FF2B5EF4-FFF2-40B4-BE49-F238E27FC236}">
                      <a16:creationId xmlns:a16="http://schemas.microsoft.com/office/drawing/2014/main" id="{30A61328-05CD-8699-7185-9E1A50555A30}"/>
                    </a:ext>
                  </a:extLst>
                </p14:cNvPr>
                <p14:cNvContentPartPr/>
                <p14:nvPr/>
              </p14:nvContentPartPr>
              <p14:xfrm>
                <a:off x="1240284" y="495620"/>
                <a:ext cx="3283560" cy="2063160"/>
              </p14:xfrm>
            </p:contentPart>
          </mc:Choice>
          <mc:Fallback xmlns="">
            <p:pic>
              <p:nvPicPr>
                <p:cNvPr id="14" name="Ink 13">
                  <a:extLst>
                    <a:ext uri="{FF2B5EF4-FFF2-40B4-BE49-F238E27FC236}">
                      <a16:creationId xmlns:a16="http://schemas.microsoft.com/office/drawing/2014/main" id="{30A61328-05CD-8699-7185-9E1A50555A30}"/>
                    </a:ext>
                  </a:extLst>
                </p:cNvPr>
                <p:cNvPicPr/>
                <p:nvPr/>
              </p:nvPicPr>
              <p:blipFill>
                <a:blip r:embed="rId6"/>
                <a:stretch>
                  <a:fillRect/>
                </a:stretch>
              </p:blipFill>
              <p:spPr>
                <a:xfrm>
                  <a:off x="1222644" y="477620"/>
                  <a:ext cx="3319200" cy="2098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6" name="Ink 15">
                  <a:extLst>
                    <a:ext uri="{FF2B5EF4-FFF2-40B4-BE49-F238E27FC236}">
                      <a16:creationId xmlns:a16="http://schemas.microsoft.com/office/drawing/2014/main" id="{AFC05366-A53D-F2E5-9C3B-74517F7F04DB}"/>
                    </a:ext>
                  </a:extLst>
                </p14:cNvPr>
                <p14:cNvContentPartPr/>
                <p14:nvPr/>
              </p14:nvContentPartPr>
              <p14:xfrm>
                <a:off x="115644" y="2432420"/>
                <a:ext cx="4399200" cy="2188800"/>
              </p14:xfrm>
            </p:contentPart>
          </mc:Choice>
          <mc:Fallback xmlns="">
            <p:pic>
              <p:nvPicPr>
                <p:cNvPr id="16" name="Ink 15">
                  <a:extLst>
                    <a:ext uri="{FF2B5EF4-FFF2-40B4-BE49-F238E27FC236}">
                      <a16:creationId xmlns:a16="http://schemas.microsoft.com/office/drawing/2014/main" id="{AFC05366-A53D-F2E5-9C3B-74517F7F04DB}"/>
                    </a:ext>
                  </a:extLst>
                </p:cNvPr>
                <p:cNvPicPr/>
                <p:nvPr/>
              </p:nvPicPr>
              <p:blipFill>
                <a:blip r:embed="rId8"/>
                <a:stretch>
                  <a:fillRect/>
                </a:stretch>
              </p:blipFill>
              <p:spPr>
                <a:xfrm>
                  <a:off x="97644" y="2414780"/>
                  <a:ext cx="4434840" cy="222444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9" name="Ink 18">
                <a:extLst>
                  <a:ext uri="{FF2B5EF4-FFF2-40B4-BE49-F238E27FC236}">
                    <a16:creationId xmlns:a16="http://schemas.microsoft.com/office/drawing/2014/main" id="{3CAC0E33-1093-546B-B1A2-80FAACEC77C5}"/>
                  </a:ext>
                </a:extLst>
              </p14:cNvPr>
              <p14:cNvContentPartPr/>
              <p14:nvPr/>
            </p14:nvContentPartPr>
            <p14:xfrm>
              <a:off x="6020724" y="1866500"/>
              <a:ext cx="614880" cy="527040"/>
            </p14:xfrm>
          </p:contentPart>
        </mc:Choice>
        <mc:Fallback xmlns="">
          <p:pic>
            <p:nvPicPr>
              <p:cNvPr id="19" name="Ink 18">
                <a:extLst>
                  <a:ext uri="{FF2B5EF4-FFF2-40B4-BE49-F238E27FC236}">
                    <a16:creationId xmlns:a16="http://schemas.microsoft.com/office/drawing/2014/main" id="{3CAC0E33-1093-546B-B1A2-80FAACEC77C5}"/>
                  </a:ext>
                </a:extLst>
              </p:cNvPr>
              <p:cNvPicPr/>
              <p:nvPr/>
            </p:nvPicPr>
            <p:blipFill>
              <a:blip r:embed="rId10"/>
              <a:stretch>
                <a:fillRect/>
              </a:stretch>
            </p:blipFill>
            <p:spPr>
              <a:xfrm>
                <a:off x="6003084" y="1848860"/>
                <a:ext cx="650520" cy="562680"/>
              </a:xfrm>
              <a:prstGeom prst="rect">
                <a:avLst/>
              </a:prstGeom>
            </p:spPr>
          </p:pic>
        </mc:Fallback>
      </mc:AlternateContent>
      <p:grpSp>
        <p:nvGrpSpPr>
          <p:cNvPr id="24" name="Group 23">
            <a:extLst>
              <a:ext uri="{FF2B5EF4-FFF2-40B4-BE49-F238E27FC236}">
                <a16:creationId xmlns:a16="http://schemas.microsoft.com/office/drawing/2014/main" id="{1C82F030-4D98-F3EC-BEA7-2B25B4AE4FE9}"/>
              </a:ext>
            </a:extLst>
          </p:cNvPr>
          <p:cNvGrpSpPr/>
          <p:nvPr/>
        </p:nvGrpSpPr>
        <p:grpSpPr>
          <a:xfrm>
            <a:off x="6224484" y="524420"/>
            <a:ext cx="5878080" cy="1621800"/>
            <a:chOff x="6224484" y="524420"/>
            <a:chExt cx="5878080" cy="162180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0" name="Ink 19">
                  <a:extLst>
                    <a:ext uri="{FF2B5EF4-FFF2-40B4-BE49-F238E27FC236}">
                      <a16:creationId xmlns:a16="http://schemas.microsoft.com/office/drawing/2014/main" id="{BE7B87E6-BB9C-4DBE-71E4-E45C9A945775}"/>
                    </a:ext>
                  </a:extLst>
                </p14:cNvPr>
                <p14:cNvContentPartPr/>
                <p14:nvPr/>
              </p14:nvContentPartPr>
              <p14:xfrm>
                <a:off x="6224484" y="563660"/>
                <a:ext cx="3161520" cy="1549080"/>
              </p14:xfrm>
            </p:contentPart>
          </mc:Choice>
          <mc:Fallback xmlns="">
            <p:pic>
              <p:nvPicPr>
                <p:cNvPr id="20" name="Ink 19">
                  <a:extLst>
                    <a:ext uri="{FF2B5EF4-FFF2-40B4-BE49-F238E27FC236}">
                      <a16:creationId xmlns:a16="http://schemas.microsoft.com/office/drawing/2014/main" id="{BE7B87E6-BB9C-4DBE-71E4-E45C9A945775}"/>
                    </a:ext>
                  </a:extLst>
                </p:cNvPr>
                <p:cNvPicPr/>
                <p:nvPr/>
              </p:nvPicPr>
              <p:blipFill>
                <a:blip r:embed="rId12"/>
                <a:stretch>
                  <a:fillRect/>
                </a:stretch>
              </p:blipFill>
              <p:spPr>
                <a:xfrm>
                  <a:off x="6206484" y="545660"/>
                  <a:ext cx="3197160" cy="1584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21" name="Ink 20">
                  <a:extLst>
                    <a:ext uri="{FF2B5EF4-FFF2-40B4-BE49-F238E27FC236}">
                      <a16:creationId xmlns:a16="http://schemas.microsoft.com/office/drawing/2014/main" id="{C7F25F15-AF64-A835-E9FD-3B12948507B6}"/>
                    </a:ext>
                  </a:extLst>
                </p14:cNvPr>
                <p14:cNvContentPartPr/>
                <p14:nvPr/>
              </p14:nvContentPartPr>
              <p14:xfrm>
                <a:off x="9387084" y="2061980"/>
                <a:ext cx="174960" cy="84240"/>
              </p14:xfrm>
            </p:contentPart>
          </mc:Choice>
          <mc:Fallback xmlns="">
            <p:pic>
              <p:nvPicPr>
                <p:cNvPr id="21" name="Ink 20">
                  <a:extLst>
                    <a:ext uri="{FF2B5EF4-FFF2-40B4-BE49-F238E27FC236}">
                      <a16:creationId xmlns:a16="http://schemas.microsoft.com/office/drawing/2014/main" id="{C7F25F15-AF64-A835-E9FD-3B12948507B6}"/>
                    </a:ext>
                  </a:extLst>
                </p:cNvPr>
                <p:cNvPicPr/>
                <p:nvPr/>
              </p:nvPicPr>
              <p:blipFill>
                <a:blip r:embed="rId14"/>
                <a:stretch>
                  <a:fillRect/>
                </a:stretch>
              </p:blipFill>
              <p:spPr>
                <a:xfrm>
                  <a:off x="9369084" y="2043980"/>
                  <a:ext cx="210600" cy="119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3" name="Ink 22">
                  <a:extLst>
                    <a:ext uri="{FF2B5EF4-FFF2-40B4-BE49-F238E27FC236}">
                      <a16:creationId xmlns:a16="http://schemas.microsoft.com/office/drawing/2014/main" id="{9852FF3F-3F18-CAB8-6C37-EAE07E2E32DC}"/>
                    </a:ext>
                  </a:extLst>
                </p14:cNvPr>
                <p14:cNvContentPartPr/>
                <p14:nvPr/>
              </p14:nvContentPartPr>
              <p14:xfrm>
                <a:off x="7767444" y="524420"/>
                <a:ext cx="4335120" cy="1537920"/>
              </p14:xfrm>
            </p:contentPart>
          </mc:Choice>
          <mc:Fallback xmlns="">
            <p:pic>
              <p:nvPicPr>
                <p:cNvPr id="23" name="Ink 22">
                  <a:extLst>
                    <a:ext uri="{FF2B5EF4-FFF2-40B4-BE49-F238E27FC236}">
                      <a16:creationId xmlns:a16="http://schemas.microsoft.com/office/drawing/2014/main" id="{9852FF3F-3F18-CAB8-6C37-EAE07E2E32DC}"/>
                    </a:ext>
                  </a:extLst>
                </p:cNvPr>
                <p:cNvPicPr/>
                <p:nvPr/>
              </p:nvPicPr>
              <p:blipFill>
                <a:blip r:embed="rId16"/>
                <a:stretch>
                  <a:fillRect/>
                </a:stretch>
              </p:blipFill>
              <p:spPr>
                <a:xfrm>
                  <a:off x="7749444" y="506780"/>
                  <a:ext cx="4370760" cy="1573560"/>
                </a:xfrm>
                <a:prstGeom prst="rect">
                  <a:avLst/>
                </a:prstGeom>
              </p:spPr>
            </p:pic>
          </mc:Fallback>
        </mc:AlternateContent>
      </p:grpSp>
      <p:grpSp>
        <p:nvGrpSpPr>
          <p:cNvPr id="27" name="Group 26">
            <a:extLst>
              <a:ext uri="{FF2B5EF4-FFF2-40B4-BE49-F238E27FC236}">
                <a16:creationId xmlns:a16="http://schemas.microsoft.com/office/drawing/2014/main" id="{F73A6BF6-2DC7-BD4F-E518-06665200991A}"/>
              </a:ext>
            </a:extLst>
          </p:cNvPr>
          <p:cNvGrpSpPr/>
          <p:nvPr/>
        </p:nvGrpSpPr>
        <p:grpSpPr>
          <a:xfrm>
            <a:off x="7722804" y="4016780"/>
            <a:ext cx="4125960" cy="2462760"/>
            <a:chOff x="7722804" y="4016780"/>
            <a:chExt cx="4125960" cy="2462760"/>
          </a:xfrm>
        </p:grpSpPr>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25" name="Ink 24">
                  <a:extLst>
                    <a:ext uri="{FF2B5EF4-FFF2-40B4-BE49-F238E27FC236}">
                      <a16:creationId xmlns:a16="http://schemas.microsoft.com/office/drawing/2014/main" id="{1D86247B-0D1B-71B6-E12D-74EA9C119B34}"/>
                    </a:ext>
                  </a:extLst>
                </p14:cNvPr>
                <p14:cNvContentPartPr/>
                <p14:nvPr/>
              </p14:nvContentPartPr>
              <p14:xfrm>
                <a:off x="7722804" y="4016780"/>
                <a:ext cx="4125960" cy="2462760"/>
              </p14:xfrm>
            </p:contentPart>
          </mc:Choice>
          <mc:Fallback xmlns="">
            <p:pic>
              <p:nvPicPr>
                <p:cNvPr id="25" name="Ink 24">
                  <a:extLst>
                    <a:ext uri="{FF2B5EF4-FFF2-40B4-BE49-F238E27FC236}">
                      <a16:creationId xmlns:a16="http://schemas.microsoft.com/office/drawing/2014/main" id="{1D86247B-0D1B-71B6-E12D-74EA9C119B34}"/>
                    </a:ext>
                  </a:extLst>
                </p:cNvPr>
                <p:cNvPicPr/>
                <p:nvPr/>
              </p:nvPicPr>
              <p:blipFill>
                <a:blip r:embed="rId18"/>
                <a:stretch>
                  <a:fillRect/>
                </a:stretch>
              </p:blipFill>
              <p:spPr>
                <a:xfrm>
                  <a:off x="7705164" y="3999140"/>
                  <a:ext cx="4161600" cy="2498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26" name="Ink 25">
                  <a:extLst>
                    <a:ext uri="{FF2B5EF4-FFF2-40B4-BE49-F238E27FC236}">
                      <a16:creationId xmlns:a16="http://schemas.microsoft.com/office/drawing/2014/main" id="{36477258-E96B-30E9-7FA9-FAB8E5A0F34B}"/>
                    </a:ext>
                  </a:extLst>
                </p14:cNvPr>
                <p14:cNvContentPartPr/>
                <p14:nvPr/>
              </p14:nvContentPartPr>
              <p14:xfrm>
                <a:off x="8520924" y="4299740"/>
                <a:ext cx="360" cy="360"/>
              </p14:xfrm>
            </p:contentPart>
          </mc:Choice>
          <mc:Fallback xmlns="">
            <p:pic>
              <p:nvPicPr>
                <p:cNvPr id="26" name="Ink 25">
                  <a:extLst>
                    <a:ext uri="{FF2B5EF4-FFF2-40B4-BE49-F238E27FC236}">
                      <a16:creationId xmlns:a16="http://schemas.microsoft.com/office/drawing/2014/main" id="{36477258-E96B-30E9-7FA9-FAB8E5A0F34B}"/>
                    </a:ext>
                  </a:extLst>
                </p:cNvPr>
                <p:cNvPicPr/>
                <p:nvPr/>
              </p:nvPicPr>
              <p:blipFill>
                <a:blip r:embed="rId20"/>
                <a:stretch>
                  <a:fillRect/>
                </a:stretch>
              </p:blipFill>
              <p:spPr>
                <a:xfrm>
                  <a:off x="8503284" y="4281740"/>
                  <a:ext cx="36000" cy="36000"/>
                </a:xfrm>
                <a:prstGeom prst="rect">
                  <a:avLst/>
                </a:prstGeom>
              </p:spPr>
            </p:pic>
          </mc:Fallback>
        </mc:AlternateContent>
      </p:grpSp>
    </p:spTree>
    <p:extLst>
      <p:ext uri="{BB962C8B-B14F-4D97-AF65-F5344CB8AC3E}">
        <p14:creationId xmlns:p14="http://schemas.microsoft.com/office/powerpoint/2010/main" val="315023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40</a:t>
            </a:fld>
            <a:endParaRPr lang="en-US"/>
          </a:p>
        </p:txBody>
      </p:sp>
    </p:spTree>
    <p:extLst>
      <p:ext uri="{BB962C8B-B14F-4D97-AF65-F5344CB8AC3E}">
        <p14:creationId xmlns:p14="http://schemas.microsoft.com/office/powerpoint/2010/main" val="3247798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ECFBE-D5AD-0760-E94B-69E4A7991F5D}"/>
              </a:ext>
            </a:extLst>
          </p:cNvPr>
          <p:cNvSpPr>
            <a:spLocks noGrp="1"/>
          </p:cNvSpPr>
          <p:nvPr>
            <p:ph type="title"/>
          </p:nvPr>
        </p:nvSpPr>
        <p:spPr/>
        <p:txBody>
          <a:bodyPr/>
          <a:lstStyle/>
          <a:p>
            <a:endParaRPr lang="en-US" dirty="0"/>
          </a:p>
        </p:txBody>
      </p:sp>
      <p:sp>
        <p:nvSpPr>
          <p:cNvPr id="7" name="Date Placeholder 6">
            <a:extLst>
              <a:ext uri="{FF2B5EF4-FFF2-40B4-BE49-F238E27FC236}">
                <a16:creationId xmlns:a16="http://schemas.microsoft.com/office/drawing/2014/main" id="{E8E56040-A426-70A1-CDC3-186BA3E8E61D}"/>
              </a:ext>
            </a:extLst>
          </p:cNvPr>
          <p:cNvSpPr>
            <a:spLocks noGrp="1"/>
          </p:cNvSpPr>
          <p:nvPr>
            <p:ph type="dt" sz="half" idx="10"/>
          </p:nvPr>
        </p:nvSpPr>
        <p:spPr/>
        <p:txBody>
          <a:bodyPr/>
          <a:lstStyle/>
          <a:p>
            <a:r>
              <a:rPr lang="en-US"/>
              <a:t>Tuesday, February 2, 20XX</a:t>
            </a:r>
          </a:p>
        </p:txBody>
      </p:sp>
      <p:sp>
        <p:nvSpPr>
          <p:cNvPr id="9" name="Slide Number Placeholder 8">
            <a:extLst>
              <a:ext uri="{FF2B5EF4-FFF2-40B4-BE49-F238E27FC236}">
                <a16:creationId xmlns:a16="http://schemas.microsoft.com/office/drawing/2014/main" id="{C3B947F4-2F61-4EFA-E7A2-5F6664D7A07A}"/>
              </a:ext>
            </a:extLst>
          </p:cNvPr>
          <p:cNvSpPr>
            <a:spLocks noGrp="1"/>
          </p:cNvSpPr>
          <p:nvPr>
            <p:ph type="sldNum" sz="quarter" idx="12"/>
          </p:nvPr>
        </p:nvSpPr>
        <p:spPr/>
        <p:txBody>
          <a:bodyPr/>
          <a:lstStyle/>
          <a:p>
            <a:fld id="{DBA1B0FB-D917-4C8C-928F-313BD683BF39}" type="slidenum">
              <a:rPr lang="en-US" smtClean="0"/>
              <a:t>5</a:t>
            </a:fld>
            <a:endParaRPr lang="en-US"/>
          </a:p>
        </p:txBody>
      </p:sp>
      <p:graphicFrame>
        <p:nvGraphicFramePr>
          <p:cNvPr id="11" name="Chart 10">
            <a:extLst>
              <a:ext uri="{FF2B5EF4-FFF2-40B4-BE49-F238E27FC236}">
                <a16:creationId xmlns:a16="http://schemas.microsoft.com/office/drawing/2014/main" id="{61C6F155-D182-C6A4-262B-B18D9416400D}"/>
              </a:ext>
            </a:extLst>
          </p:cNvPr>
          <p:cNvGraphicFramePr>
            <a:graphicFrameLocks/>
          </p:cNvGraphicFramePr>
          <p:nvPr>
            <p:extLst>
              <p:ext uri="{D42A27DB-BD31-4B8C-83A1-F6EECF244321}">
                <p14:modId xmlns:p14="http://schemas.microsoft.com/office/powerpoint/2010/main" val="3933288181"/>
              </p:ext>
            </p:extLst>
          </p:nvPr>
        </p:nvGraphicFramePr>
        <p:xfrm>
          <a:off x="-1" y="-1"/>
          <a:ext cx="3929975" cy="489301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Picture Placeholder 10">
            <a:extLst>
              <a:ext uri="{FF2B5EF4-FFF2-40B4-BE49-F238E27FC236}">
                <a16:creationId xmlns:a16="http://schemas.microsoft.com/office/drawing/2014/main" id="{A1DDF80C-E740-AF2D-0278-A0DC0230AADE}"/>
              </a:ext>
            </a:extLst>
          </p:cNvPr>
          <p:cNvGraphicFramePr>
            <a:graphicFrameLocks/>
          </p:cNvGraphicFramePr>
          <p:nvPr>
            <p:extLst>
              <p:ext uri="{D42A27DB-BD31-4B8C-83A1-F6EECF244321}">
                <p14:modId xmlns:p14="http://schemas.microsoft.com/office/powerpoint/2010/main" val="2006155587"/>
              </p:ext>
            </p:extLst>
          </p:nvPr>
        </p:nvGraphicFramePr>
        <p:xfrm>
          <a:off x="3929975" y="23571"/>
          <a:ext cx="7966954" cy="264180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Picture Placeholder 8">
            <a:extLst>
              <a:ext uri="{FF2B5EF4-FFF2-40B4-BE49-F238E27FC236}">
                <a16:creationId xmlns:a16="http://schemas.microsoft.com/office/drawing/2014/main" id="{99BFF410-D940-73E0-C37B-A4A9F67A8426}"/>
              </a:ext>
            </a:extLst>
          </p:cNvPr>
          <p:cNvGraphicFramePr>
            <a:graphicFrameLocks/>
          </p:cNvGraphicFramePr>
          <p:nvPr>
            <p:extLst>
              <p:ext uri="{D42A27DB-BD31-4B8C-83A1-F6EECF244321}">
                <p14:modId xmlns:p14="http://schemas.microsoft.com/office/powerpoint/2010/main" val="700820915"/>
              </p:ext>
            </p:extLst>
          </p:nvPr>
        </p:nvGraphicFramePr>
        <p:xfrm>
          <a:off x="4728892" y="2567836"/>
          <a:ext cx="6788318" cy="41690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55620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99E2B-5EBD-58DF-2FFD-3F14F402F0A6}"/>
              </a:ext>
            </a:extLst>
          </p:cNvPr>
          <p:cNvSpPr>
            <a:spLocks noGrp="1"/>
          </p:cNvSpPr>
          <p:nvPr>
            <p:ph type="title"/>
          </p:nvPr>
        </p:nvSpPr>
        <p:spPr>
          <a:xfrm>
            <a:off x="324720" y="196900"/>
            <a:ext cx="6901989" cy="1562959"/>
          </a:xfrm>
        </p:spPr>
        <p:txBody>
          <a:bodyPr/>
          <a:lstStyle/>
          <a:p>
            <a:r>
              <a:rPr lang="en-US" dirty="0"/>
              <a:t>Conclusion- Revenue by Type (Yearly)</a:t>
            </a:r>
          </a:p>
        </p:txBody>
      </p:sp>
      <p:sp>
        <p:nvSpPr>
          <p:cNvPr id="7" name="Date Placeholder 6">
            <a:extLst>
              <a:ext uri="{FF2B5EF4-FFF2-40B4-BE49-F238E27FC236}">
                <a16:creationId xmlns:a16="http://schemas.microsoft.com/office/drawing/2014/main" id="{7D499B5F-7BD5-0EB1-6ECC-81CBAEDDBBB6}"/>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A42A379E-791B-E376-C724-4FEADAAB267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C3F62647-4306-50B4-FF0B-DE7A29417A51}"/>
              </a:ext>
            </a:extLst>
          </p:cNvPr>
          <p:cNvSpPr>
            <a:spLocks noGrp="1"/>
          </p:cNvSpPr>
          <p:nvPr>
            <p:ph type="sldNum" sz="quarter" idx="12"/>
          </p:nvPr>
        </p:nvSpPr>
        <p:spPr/>
        <p:txBody>
          <a:bodyPr/>
          <a:lstStyle/>
          <a:p>
            <a:fld id="{DBA1B0FB-D917-4C8C-928F-313BD683BF39}" type="slidenum">
              <a:rPr lang="en-US" smtClean="0"/>
              <a:t>6</a:t>
            </a:fld>
            <a:endParaRPr lang="en-US"/>
          </a:p>
        </p:txBody>
      </p:sp>
      <p:sp>
        <p:nvSpPr>
          <p:cNvPr id="10" name="Content Placeholder 9">
            <a:extLst>
              <a:ext uri="{FF2B5EF4-FFF2-40B4-BE49-F238E27FC236}">
                <a16:creationId xmlns:a16="http://schemas.microsoft.com/office/drawing/2014/main" id="{BFAEA340-D0F0-E58C-84CC-F8C58F5FCD15}"/>
              </a:ext>
            </a:extLst>
          </p:cNvPr>
          <p:cNvSpPr>
            <a:spLocks noGrp="1"/>
          </p:cNvSpPr>
          <p:nvPr>
            <p:ph sz="quarter" idx="15"/>
          </p:nvPr>
        </p:nvSpPr>
        <p:spPr>
          <a:xfrm>
            <a:off x="434772" y="2286409"/>
            <a:ext cx="6192170" cy="3534287"/>
          </a:xfrm>
        </p:spPr>
        <p:txBody>
          <a:bodyPr/>
          <a:lstStyle/>
          <a:p>
            <a:r>
              <a:rPr lang="en-US" dirty="0"/>
              <a:t>Majority comes from Financial Activities and Grants</a:t>
            </a:r>
          </a:p>
          <a:p>
            <a:r>
              <a:rPr lang="en-US" dirty="0"/>
              <a:t>Donations make up 10%</a:t>
            </a:r>
          </a:p>
          <a:p>
            <a:r>
              <a:rPr lang="en-US" dirty="0"/>
              <a:t>Grow donations by advertising on social media, website, ask on-site </a:t>
            </a:r>
          </a:p>
          <a:p>
            <a:r>
              <a:rPr lang="en-US" dirty="0"/>
              <a:t>Marketing by creating pamphlets or flyers</a:t>
            </a:r>
          </a:p>
          <a:p>
            <a:r>
              <a:rPr lang="en-US" dirty="0"/>
              <a:t>Continue to increase revenue by getting more grants and developing financial activities</a:t>
            </a:r>
          </a:p>
        </p:txBody>
      </p:sp>
      <p:graphicFrame>
        <p:nvGraphicFramePr>
          <p:cNvPr id="11" name="Chart 10">
            <a:extLst>
              <a:ext uri="{FF2B5EF4-FFF2-40B4-BE49-F238E27FC236}">
                <a16:creationId xmlns:a16="http://schemas.microsoft.com/office/drawing/2014/main" id="{81F012A3-E50B-96C0-10B4-070DF79770A8}"/>
              </a:ext>
            </a:extLst>
          </p:cNvPr>
          <p:cNvGraphicFramePr>
            <a:graphicFrameLocks/>
          </p:cNvGraphicFramePr>
          <p:nvPr>
            <p:extLst>
              <p:ext uri="{D42A27DB-BD31-4B8C-83A1-F6EECF244321}">
                <p14:modId xmlns:p14="http://schemas.microsoft.com/office/powerpoint/2010/main" val="3064572276"/>
              </p:ext>
            </p:extLst>
          </p:nvPr>
        </p:nvGraphicFramePr>
        <p:xfrm>
          <a:off x="7492180" y="737418"/>
          <a:ext cx="3929975" cy="48930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80344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E4ECD-B8DF-1700-C202-9B1C218B48A6}"/>
              </a:ext>
            </a:extLst>
          </p:cNvPr>
          <p:cNvSpPr>
            <a:spLocks noGrp="1"/>
          </p:cNvSpPr>
          <p:nvPr>
            <p:ph type="title"/>
          </p:nvPr>
        </p:nvSpPr>
        <p:spPr>
          <a:xfrm>
            <a:off x="452539" y="466142"/>
            <a:ext cx="6135073" cy="1913264"/>
          </a:xfrm>
        </p:spPr>
        <p:txBody>
          <a:bodyPr/>
          <a:lstStyle/>
          <a:p>
            <a:r>
              <a:rPr lang="en-US" dirty="0"/>
              <a:t>Conclusion- Revenue vs. Expenses</a:t>
            </a:r>
          </a:p>
        </p:txBody>
      </p:sp>
      <p:sp>
        <p:nvSpPr>
          <p:cNvPr id="7" name="Date Placeholder 6">
            <a:extLst>
              <a:ext uri="{FF2B5EF4-FFF2-40B4-BE49-F238E27FC236}">
                <a16:creationId xmlns:a16="http://schemas.microsoft.com/office/drawing/2014/main" id="{0299BF52-464A-203A-5A00-BE22AD7882FC}"/>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D6B90E66-C6F0-DE40-CC10-FEBBE6C0722B}"/>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D03FCEB1-D062-4737-099B-B0231092ABE3}"/>
              </a:ext>
            </a:extLst>
          </p:cNvPr>
          <p:cNvSpPr>
            <a:spLocks noGrp="1"/>
          </p:cNvSpPr>
          <p:nvPr>
            <p:ph type="sldNum" sz="quarter" idx="12"/>
          </p:nvPr>
        </p:nvSpPr>
        <p:spPr/>
        <p:txBody>
          <a:bodyPr/>
          <a:lstStyle/>
          <a:p>
            <a:fld id="{DBA1B0FB-D917-4C8C-928F-313BD683BF39}" type="slidenum">
              <a:rPr lang="en-US" smtClean="0"/>
              <a:t>7</a:t>
            </a:fld>
            <a:endParaRPr lang="en-US"/>
          </a:p>
        </p:txBody>
      </p:sp>
      <p:sp>
        <p:nvSpPr>
          <p:cNvPr id="10" name="Content Placeholder 9">
            <a:extLst>
              <a:ext uri="{FF2B5EF4-FFF2-40B4-BE49-F238E27FC236}">
                <a16:creationId xmlns:a16="http://schemas.microsoft.com/office/drawing/2014/main" id="{77D2389B-DAF6-A1E4-1C60-37CC9A431CED}"/>
              </a:ext>
            </a:extLst>
          </p:cNvPr>
          <p:cNvSpPr>
            <a:spLocks noGrp="1"/>
          </p:cNvSpPr>
          <p:nvPr>
            <p:ph sz="quarter" idx="15"/>
          </p:nvPr>
        </p:nvSpPr>
        <p:spPr>
          <a:xfrm>
            <a:off x="248443" y="2796404"/>
            <a:ext cx="5582085" cy="3161943"/>
          </a:xfrm>
        </p:spPr>
        <p:txBody>
          <a:bodyPr/>
          <a:lstStyle/>
          <a:p>
            <a:r>
              <a:rPr lang="en-US" dirty="0"/>
              <a:t>Currently equal revenue and expenses for the year 2021</a:t>
            </a:r>
          </a:p>
          <a:p>
            <a:r>
              <a:rPr lang="en-US" dirty="0"/>
              <a:t>Expenses are around $3000 </a:t>
            </a:r>
          </a:p>
          <a:p>
            <a:r>
              <a:rPr lang="en-US" dirty="0"/>
              <a:t>Most comes from Net Revenue (2)-Continue to grow</a:t>
            </a:r>
          </a:p>
          <a:p>
            <a:r>
              <a:rPr lang="en-US" dirty="0"/>
              <a:t>Decrease expenditure as much as possible</a:t>
            </a:r>
          </a:p>
          <a:p>
            <a:endParaRPr lang="en-US" dirty="0"/>
          </a:p>
        </p:txBody>
      </p:sp>
      <p:graphicFrame>
        <p:nvGraphicFramePr>
          <p:cNvPr id="11" name="Picture Placeholder 10">
            <a:extLst>
              <a:ext uri="{FF2B5EF4-FFF2-40B4-BE49-F238E27FC236}">
                <a16:creationId xmlns:a16="http://schemas.microsoft.com/office/drawing/2014/main" id="{4FD192C7-0EE0-02F1-0253-6E6224E50D00}"/>
              </a:ext>
            </a:extLst>
          </p:cNvPr>
          <p:cNvGraphicFramePr>
            <a:graphicFrameLocks noGrp="1"/>
          </p:cNvGraphicFramePr>
          <p:nvPr>
            <p:ph type="pic" sz="quarter" idx="15"/>
            <p:extLst>
              <p:ext uri="{D42A27DB-BD31-4B8C-83A1-F6EECF244321}">
                <p14:modId xmlns:p14="http://schemas.microsoft.com/office/powerpoint/2010/main" val="3635044313"/>
              </p:ext>
            </p:extLst>
          </p:nvPr>
        </p:nvGraphicFramePr>
        <p:xfrm>
          <a:off x="6181622" y="1091380"/>
          <a:ext cx="5892390" cy="37766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40666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E4ECD-B8DF-1700-C202-9B1C218B48A6}"/>
              </a:ext>
            </a:extLst>
          </p:cNvPr>
          <p:cNvSpPr>
            <a:spLocks noGrp="1"/>
          </p:cNvSpPr>
          <p:nvPr>
            <p:ph type="title"/>
          </p:nvPr>
        </p:nvSpPr>
        <p:spPr>
          <a:xfrm>
            <a:off x="452539" y="466142"/>
            <a:ext cx="6007509" cy="1562959"/>
          </a:xfrm>
        </p:spPr>
        <p:txBody>
          <a:bodyPr/>
          <a:lstStyle/>
          <a:p>
            <a:r>
              <a:rPr lang="en-US" dirty="0"/>
              <a:t>Conclusion- Expenses (Yearly)</a:t>
            </a:r>
          </a:p>
        </p:txBody>
      </p:sp>
      <p:sp>
        <p:nvSpPr>
          <p:cNvPr id="7" name="Date Placeholder 6">
            <a:extLst>
              <a:ext uri="{FF2B5EF4-FFF2-40B4-BE49-F238E27FC236}">
                <a16:creationId xmlns:a16="http://schemas.microsoft.com/office/drawing/2014/main" id="{0299BF52-464A-203A-5A00-BE22AD7882FC}"/>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D6B90E66-C6F0-DE40-CC10-FEBBE6C0722B}"/>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D03FCEB1-D062-4737-099B-B0231092ABE3}"/>
              </a:ext>
            </a:extLst>
          </p:cNvPr>
          <p:cNvSpPr>
            <a:spLocks noGrp="1"/>
          </p:cNvSpPr>
          <p:nvPr>
            <p:ph type="sldNum" sz="quarter" idx="12"/>
          </p:nvPr>
        </p:nvSpPr>
        <p:spPr/>
        <p:txBody>
          <a:bodyPr/>
          <a:lstStyle/>
          <a:p>
            <a:fld id="{DBA1B0FB-D917-4C8C-928F-313BD683BF39}" type="slidenum">
              <a:rPr lang="en-US" smtClean="0"/>
              <a:t>8</a:t>
            </a:fld>
            <a:endParaRPr lang="en-US"/>
          </a:p>
        </p:txBody>
      </p:sp>
      <p:sp>
        <p:nvSpPr>
          <p:cNvPr id="10" name="Content Placeholder 9">
            <a:extLst>
              <a:ext uri="{FF2B5EF4-FFF2-40B4-BE49-F238E27FC236}">
                <a16:creationId xmlns:a16="http://schemas.microsoft.com/office/drawing/2014/main" id="{77D2389B-DAF6-A1E4-1C60-37CC9A431CED}"/>
              </a:ext>
            </a:extLst>
          </p:cNvPr>
          <p:cNvSpPr>
            <a:spLocks noGrp="1"/>
          </p:cNvSpPr>
          <p:nvPr>
            <p:ph sz="quarter" idx="15"/>
          </p:nvPr>
        </p:nvSpPr>
        <p:spPr>
          <a:xfrm>
            <a:off x="307691" y="1875212"/>
            <a:ext cx="6297203" cy="4632000"/>
          </a:xfrm>
        </p:spPr>
        <p:txBody>
          <a:bodyPr/>
          <a:lstStyle/>
          <a:p>
            <a:r>
              <a:rPr lang="en-US" dirty="0"/>
              <a:t>Rent accounts for most of the yearly expenses</a:t>
            </a:r>
          </a:p>
          <a:p>
            <a:r>
              <a:rPr lang="en-US" dirty="0"/>
              <a:t>Top 5: Rent, supplies, stipend payroll, transportation, financial activities</a:t>
            </a:r>
          </a:p>
          <a:p>
            <a:r>
              <a:rPr lang="en-US" dirty="0"/>
              <a:t>To reduce Top 5: Find a new building with lower rent/utilities, alternative or cheaper supplies (Aldi), reduce payroll, carpooling option, alternative with lower interest rates</a:t>
            </a:r>
          </a:p>
          <a:p>
            <a:r>
              <a:rPr lang="en-US" dirty="0"/>
              <a:t>Since there is a large repairs expense- purchase better quality items</a:t>
            </a:r>
          </a:p>
          <a:p>
            <a:r>
              <a:rPr lang="en-US" dirty="0"/>
              <a:t>Cleaning and Maintenance- try alternative  such as </a:t>
            </a:r>
            <a:r>
              <a:rPr lang="en-US" dirty="0" err="1"/>
              <a:t>Todoolie</a:t>
            </a:r>
            <a:endParaRPr lang="en-US" dirty="0"/>
          </a:p>
          <a:p>
            <a:endParaRPr lang="en-US" dirty="0"/>
          </a:p>
        </p:txBody>
      </p:sp>
      <p:graphicFrame>
        <p:nvGraphicFramePr>
          <p:cNvPr id="5" name="Picture Placeholder 8">
            <a:extLst>
              <a:ext uri="{FF2B5EF4-FFF2-40B4-BE49-F238E27FC236}">
                <a16:creationId xmlns:a16="http://schemas.microsoft.com/office/drawing/2014/main" id="{DC30386D-6969-780C-0D39-F781BC513794}"/>
              </a:ext>
            </a:extLst>
          </p:cNvPr>
          <p:cNvGraphicFramePr>
            <a:graphicFrameLocks noGrp="1"/>
          </p:cNvGraphicFramePr>
          <p:nvPr>
            <p:ph type="pic" sz="quarter" idx="15"/>
            <p:extLst>
              <p:ext uri="{D42A27DB-BD31-4B8C-83A1-F6EECF244321}">
                <p14:modId xmlns:p14="http://schemas.microsoft.com/office/powerpoint/2010/main" val="2549740685"/>
              </p:ext>
            </p:extLst>
          </p:nvPr>
        </p:nvGraphicFramePr>
        <p:xfrm>
          <a:off x="6604894" y="973341"/>
          <a:ext cx="5540581" cy="46319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34277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grpSp>
        <p:nvGrpSpPr>
          <p:cNvPr id="29" name="Group 1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0" name="Freeform: Shape 1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Oval 2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2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Shape 2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34" name="Rectangle 24">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715CCE-9911-BD30-7F4D-EB428D2F2D3D}"/>
              </a:ext>
            </a:extLst>
          </p:cNvPr>
          <p:cNvSpPr>
            <a:spLocks noGrp="1"/>
          </p:cNvSpPr>
          <p:nvPr>
            <p:ph type="title"/>
          </p:nvPr>
        </p:nvSpPr>
        <p:spPr>
          <a:xfrm>
            <a:off x="550863" y="550800"/>
            <a:ext cx="7308850" cy="986400"/>
          </a:xfrm>
        </p:spPr>
        <p:txBody>
          <a:bodyPr vert="horz" wrap="square" lIns="0" tIns="0" rIns="0" bIns="0" rtlCol="0" anchor="ctr" anchorCtr="0">
            <a:normAutofit/>
          </a:bodyPr>
          <a:lstStyle/>
          <a:p>
            <a:pPr>
              <a:lnSpc>
                <a:spcPct val="100000"/>
              </a:lnSpc>
            </a:pPr>
            <a:endParaRPr lang="en-US"/>
          </a:p>
        </p:txBody>
      </p:sp>
      <p:sp>
        <p:nvSpPr>
          <p:cNvPr id="35" name="Rectangle 26">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a:extLst>
              <a:ext uri="{FF2B5EF4-FFF2-40B4-BE49-F238E27FC236}">
                <a16:creationId xmlns:a16="http://schemas.microsoft.com/office/drawing/2014/main" id="{AA2A46EB-4AFB-686B-950C-81CE0AFBD144}"/>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8" name="Footer Placeholder 7">
            <a:extLst>
              <a:ext uri="{FF2B5EF4-FFF2-40B4-BE49-F238E27FC236}">
                <a16:creationId xmlns:a16="http://schemas.microsoft.com/office/drawing/2014/main" id="{BA74CB7E-CD65-BAD2-46FD-4E3BFF5ABE4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9" name="Slide Number Placeholder 8">
            <a:extLst>
              <a:ext uri="{FF2B5EF4-FFF2-40B4-BE49-F238E27FC236}">
                <a16:creationId xmlns:a16="http://schemas.microsoft.com/office/drawing/2014/main" id="{D38B027C-4BBC-95CC-B08C-B68BBF866C6B}"/>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9</a:t>
            </a:fld>
            <a:endParaRPr lang="en-US">
              <a:solidFill>
                <a:schemeClr val="tx1">
                  <a:alpha val="80000"/>
                </a:schemeClr>
              </a:solidFill>
            </a:endParaRPr>
          </a:p>
        </p:txBody>
      </p:sp>
      <p:sp>
        <p:nvSpPr>
          <p:cNvPr id="5" name="Picture Placeholder 4">
            <a:extLst>
              <a:ext uri="{FF2B5EF4-FFF2-40B4-BE49-F238E27FC236}">
                <a16:creationId xmlns:a16="http://schemas.microsoft.com/office/drawing/2014/main" id="{4E8DBE91-ACB2-0100-C0D1-E3C310FDB00C}"/>
              </a:ext>
            </a:extLst>
          </p:cNvPr>
          <p:cNvSpPr>
            <a:spLocks noGrp="1"/>
          </p:cNvSpPr>
          <p:nvPr>
            <p:ph type="pic" sz="quarter" idx="15"/>
          </p:nvPr>
        </p:nvSpPr>
        <p:spPr/>
      </p:sp>
      <p:sp>
        <p:nvSpPr>
          <p:cNvPr id="6" name="Picture Placeholder 5">
            <a:extLst>
              <a:ext uri="{FF2B5EF4-FFF2-40B4-BE49-F238E27FC236}">
                <a16:creationId xmlns:a16="http://schemas.microsoft.com/office/drawing/2014/main" id="{CC6E3F49-CC6D-2232-0559-381D25879B8F}"/>
              </a:ext>
            </a:extLst>
          </p:cNvPr>
          <p:cNvSpPr>
            <a:spLocks noGrp="1"/>
          </p:cNvSpPr>
          <p:nvPr>
            <p:ph type="pic" sz="quarter" idx="16"/>
          </p:nvPr>
        </p:nvSpPr>
        <p:spPr/>
      </p:sp>
      <p:graphicFrame>
        <p:nvGraphicFramePr>
          <p:cNvPr id="36" name="Picture Placeholder 12">
            <a:extLst>
              <a:ext uri="{FF2B5EF4-FFF2-40B4-BE49-F238E27FC236}">
                <a16:creationId xmlns:a16="http://schemas.microsoft.com/office/drawing/2014/main" id="{F39E22D9-0A80-4DC9-A7CC-0AB8A7CA7469}"/>
              </a:ext>
            </a:extLst>
          </p:cNvPr>
          <p:cNvGraphicFramePr>
            <a:graphicFrameLocks noGrp="1"/>
          </p:cNvGraphicFramePr>
          <p:nvPr>
            <p:ph sz="quarter" idx="15"/>
            <p:extLst>
              <p:ext uri="{D42A27DB-BD31-4B8C-83A1-F6EECF244321}">
                <p14:modId xmlns:p14="http://schemas.microsoft.com/office/powerpoint/2010/main" val="1261605771"/>
              </p:ext>
            </p:extLst>
          </p:nvPr>
        </p:nvGraphicFramePr>
        <p:xfrm>
          <a:off x="550863" y="390525"/>
          <a:ext cx="11090276" cy="5702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9244479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{E028FCFC-93DB-4BDE-8F1D-0005B42A9CFE}tf33713516_win32</Template>
  <TotalTime>133</TotalTime>
  <Words>2183</Words>
  <Application>Microsoft Office PowerPoint</Application>
  <PresentationFormat>Widescreen</PresentationFormat>
  <Paragraphs>698</Paragraphs>
  <Slides>40</Slides>
  <Notes>6</Notes>
  <HiddenSlides>10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Gill Sans MT</vt:lpstr>
      <vt:lpstr>Walbaum Display</vt:lpstr>
      <vt:lpstr>3DFloatVTI</vt:lpstr>
      <vt:lpstr>Business Planning and Budgeting 2021</vt:lpstr>
      <vt:lpstr>Agenda</vt:lpstr>
      <vt:lpstr>Introduction</vt:lpstr>
      <vt:lpstr>PowerPoint Presentation</vt:lpstr>
      <vt:lpstr>PowerPoint Presentation</vt:lpstr>
      <vt:lpstr>Conclusion- Revenue by Type (Yearly)</vt:lpstr>
      <vt:lpstr>Conclusion- Revenue vs. Expenses</vt:lpstr>
      <vt:lpstr>Conclusion- Expenses (Yearly)</vt:lpstr>
      <vt:lpstr>PowerPoint Presentation</vt:lpstr>
      <vt:lpstr>PowerPoint Presentation</vt:lpstr>
      <vt:lpstr>Expenses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Expenses Discussion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Revenue Discussion </vt:lpstr>
      <vt:lpstr>Net Revenue Margin </vt:lpstr>
      <vt:lpstr>PowerPoint Presentation</vt:lpstr>
      <vt:lpstr>PowerPoint Presentation</vt:lpstr>
      <vt:lpstr>PowerPoint Presentation</vt:lpstr>
      <vt:lpstr>PowerPoint Presentation</vt:lpstr>
      <vt:lpstr>PowerPoint Presentation</vt:lpstr>
      <vt:lpstr>PowerPoint Presentation</vt:lpstr>
      <vt:lpstr>Net Revenue  Margin Discussion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Ayushi Jharia</dc:creator>
  <cp:lastModifiedBy>Ayushi Jharia</cp:lastModifiedBy>
  <cp:revision>15</cp:revision>
  <dcterms:created xsi:type="dcterms:W3CDTF">2022-10-22T19:14:31Z</dcterms:created>
  <dcterms:modified xsi:type="dcterms:W3CDTF">2022-10-26T16:39:41Z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