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9" r:id="rId2"/>
    <p:sldId id="261" r:id="rId3"/>
    <p:sldId id="260" r:id="rId4"/>
    <p:sldId id="263" r:id="rId5"/>
    <p:sldId id="267" r:id="rId6"/>
    <p:sldId id="264" r:id="rId7"/>
    <p:sldId id="268" r:id="rId8"/>
    <p:sldId id="288" r:id="rId9"/>
    <p:sldId id="269" r:id="rId10"/>
    <p:sldId id="274" r:id="rId11"/>
    <p:sldId id="275" r:id="rId12"/>
    <p:sldId id="287" r:id="rId13"/>
    <p:sldId id="273" r:id="rId14"/>
    <p:sldId id="289" r:id="rId15"/>
    <p:sldId id="278" r:id="rId16"/>
    <p:sldId id="277" r:id="rId17"/>
    <p:sldId id="282" r:id="rId18"/>
    <p:sldId id="283" r:id="rId19"/>
    <p:sldId id="279" r:id="rId20"/>
    <p:sldId id="280" r:id="rId21"/>
    <p:sldId id="281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31B8C-D2F7-4439-550C-2DA17846A90F}" v="154" dt="2024-02-20T07:03:26.610"/>
    <p1510:client id="{1745C0D9-5A25-451D-80A9-2DF5EB7B99D9}" v="5" dt="2024-02-20T02:31:14.820"/>
    <p1510:client id="{18AEA209-FE22-5968-BC38-D4A9B068EA92}" v="23" dt="2024-02-20T03:45:47.403"/>
    <p1510:client id="{1955B60F-3D16-4FB5-B242-FAFED02B783C}" v="180" dt="2024-02-20T02:06:22.964"/>
    <p1510:client id="{2CE62075-E762-4BE6-A9D6-43C807625982}" v="718" dt="2024-02-20T01:54:43.630"/>
    <p1510:client id="{2F87C13C-5F7A-4C55-8DC6-2EECDD4E01A3}" v="72" dt="2024-02-20T12:41:51.310"/>
    <p1510:client id="{3376FE8B-71BB-0C45-A905-D603C9944FF5}" v="70" dt="2024-02-20T13:39:35.358"/>
    <p1510:client id="{70702CE6-672F-B9B3-E0F8-1D76A91FCD10}" v="61" dt="2024-02-20T03:03:18.362"/>
    <p1510:client id="{8ACE0095-0702-4BFB-AB2D-9226684CC597}" v="513" dt="2024-02-20T14:46:08.503"/>
    <p1510:client id="{93B9143E-4B47-9154-C77E-9B55D28C5818}" v="372" dt="2024-02-19T23:41:02.075"/>
    <p1510:client id="{958CA297-A133-400F-A859-1179E1605D07}" v="234" dt="2024-02-20T05:10:10.634"/>
    <p1510:client id="{97046C28-3621-408E-95F3-B12669DC5D78}" v="51" dt="2024-02-20T04:02:40.638"/>
    <p1510:client id="{9E4A8583-3212-2549-8C7A-DC9FCB7F8DC4}" v="193" dt="2024-02-19T21:05:21.751"/>
    <p1510:client id="{C675BF9D-0B9D-4EA9-A3CC-32C2A3508E16}" v="63" dt="2024-02-20T12:33:11.844"/>
    <p1510:client id="{C6DDF795-6710-4B1D-9AC3-1B6B76B6C4D2}" v="409" dt="2024-02-19T22:44:44.770"/>
    <p1510:client id="{CE1145E6-8DB3-66FA-4B7B-99A8C36DC547}" v="279" dt="2024-02-19T15:28:18.166"/>
    <p1510:client id="{D4969FC7-2A98-8B65-15F0-71C8158384A7}" v="275" dt="2024-02-19T20:28:27.949"/>
    <p1510:client id="{D6D90FFE-1A85-773D-DB95-B0CAA313CAB5}" v="584" dt="2024-02-20T12:49:24.945"/>
    <p1510:client id="{DA689115-B386-4B47-864A-A898A5A6E7CF}" v="456" dt="2024-02-19T21:44:12.492"/>
    <p1510:client id="{DF06B9F4-F615-4ED8-B183-159CD1CE1423}" v="271" dt="2024-02-19T21:10:35.012"/>
    <p1510:client id="{EBA59C23-6700-4209-83D5-3CB9E4946EFC}" v="191" dt="2024-02-20T00:51:05.403"/>
    <p1510:client id="{EDED1D1B-7761-D88C-ED2A-D0F908143939}" v="33" dt="2024-02-19T19:50:41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6FCD5-94D1-9A4D-9748-EE8CCE47301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3D25-EA86-C643-9A03-6F6BAEB1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12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3D25-EA86-C643-9A03-6F6BAEB1D9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58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A44A0-9B4A-F3EF-D476-A90FA4D52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17CAB8-945F-C7C2-F746-846A31A0D9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5C7A02-0C44-A0C7-308D-739A63E23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ffectLst/>
                <a:latin typeface="ui-monospace"/>
              </a:rPr>
              <a:t>fastp</a:t>
            </a:r>
            <a:r>
              <a:rPr lang="en-US">
                <a:effectLst/>
                <a:latin typeface="ui-monospace"/>
              </a:rPr>
              <a:t> -w 6 --</a:t>
            </a:r>
            <a:r>
              <a:rPr lang="en-US" err="1">
                <a:effectLst/>
                <a:latin typeface="ui-monospace"/>
              </a:rPr>
              <a:t>qualified_quality_phred</a:t>
            </a:r>
            <a:r>
              <a:rPr lang="en-US">
                <a:effectLst/>
                <a:latin typeface="ui-monospace"/>
              </a:rPr>
              <a:t> 30 --</a:t>
            </a:r>
            <a:r>
              <a:rPr lang="en-US" err="1">
                <a:effectLst/>
                <a:latin typeface="ui-monospace"/>
              </a:rPr>
              <a:t>unqualified_percent_limit</a:t>
            </a:r>
            <a:r>
              <a:rPr lang="en-US">
                <a:effectLst/>
                <a:latin typeface="ui-monospace"/>
              </a:rPr>
              <a:t> 20 --</a:t>
            </a:r>
            <a:r>
              <a:rPr lang="en-US" err="1">
                <a:effectLst/>
                <a:latin typeface="ui-monospace"/>
              </a:rPr>
              <a:t>dont_eval_duplication</a:t>
            </a:r>
            <a:r>
              <a:rPr lang="en-US">
                <a:effectLst/>
                <a:latin typeface="ui-monospace"/>
              </a:rPr>
              <a:t> -</a:t>
            </a:r>
            <a:r>
              <a:rPr lang="en-US" err="1">
                <a:effectLst/>
                <a:latin typeface="ui-monospace"/>
              </a:rPr>
              <a:t>i</a:t>
            </a:r>
            <a:r>
              <a:rPr lang="en-US">
                <a:effectLst/>
                <a:latin typeface="ui-monospace"/>
              </a:rPr>
              <a:t> $R1 -I $R2 -o "</a:t>
            </a:r>
            <a:r>
              <a:rPr lang="en-US" err="1">
                <a:effectLst/>
                <a:latin typeface="ui-monospace"/>
              </a:rPr>
              <a:t>nodupli</a:t>
            </a:r>
            <a:r>
              <a:rPr lang="en-US">
                <a:effectLst/>
                <a:latin typeface="ui-monospace"/>
              </a:rPr>
              <a:t>/trimmed_$R1" -O "</a:t>
            </a:r>
            <a:r>
              <a:rPr lang="en-US" err="1">
                <a:effectLst/>
                <a:latin typeface="ui-monospace"/>
              </a:rPr>
              <a:t>nodupli</a:t>
            </a:r>
            <a:r>
              <a:rPr lang="en-US">
                <a:effectLst/>
                <a:latin typeface="ui-monospace"/>
              </a:rPr>
              <a:t>/trimmed_$R2" -h "final/${substring}</a:t>
            </a:r>
            <a:r>
              <a:rPr lang="en-US" err="1">
                <a:effectLst/>
                <a:latin typeface="ui-monospace"/>
              </a:rPr>
              <a:t>fastp_report.html</a:t>
            </a:r>
            <a:r>
              <a:rPr lang="en-US">
                <a:effectLst/>
                <a:latin typeface="ui-monospace"/>
              </a:rPr>
              <a:t>" -j "final/${substring}</a:t>
            </a:r>
            <a:r>
              <a:rPr lang="en-US" err="1">
                <a:effectLst/>
                <a:latin typeface="ui-monospace"/>
              </a:rPr>
              <a:t>fastp.json</a:t>
            </a:r>
            <a:r>
              <a:rPr lang="en-US">
                <a:effectLst/>
                <a:latin typeface="ui-monospace"/>
              </a:rPr>
              <a:t>" -z 6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68B1D-587B-F505-61D4-93B8730B8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3D25-EA86-C643-9A03-6F6BAEB1D9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4A4BB-26F5-FCBA-4C14-91D0998F5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1E5C1B-79A6-F2DB-8876-42F4F889B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ECCA96-EADF-C37C-8251-D8C9275C4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30FF0-A744-D12B-5E6D-C76EA7562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3D25-EA86-C643-9A03-6F6BAEB1D9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24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EC195-5A89-CB4D-138C-643B687EC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66D8F-78BD-3383-602A-471AC8D4C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3D5032-336D-2180-3478-E0B3AFDEC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ED0D5-285E-8B14-3CC3-D7AF459E4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3D25-EA86-C643-9A03-6F6BAEB1D9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3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A44A0-9B4A-F3EF-D476-A90FA4D52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17CAB8-945F-C7C2-F746-846A31A0D9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5C7A02-0C44-A0C7-308D-739A63E23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ffectLst/>
                <a:latin typeface="ui-monospace"/>
              </a:rPr>
              <a:t>fastp</a:t>
            </a:r>
            <a:r>
              <a:rPr lang="en-US">
                <a:effectLst/>
                <a:latin typeface="ui-monospace"/>
              </a:rPr>
              <a:t> -w 6 --</a:t>
            </a:r>
            <a:r>
              <a:rPr lang="en-US" err="1">
                <a:effectLst/>
                <a:latin typeface="ui-monospace"/>
              </a:rPr>
              <a:t>qualified_quality_phred</a:t>
            </a:r>
            <a:r>
              <a:rPr lang="en-US">
                <a:effectLst/>
                <a:latin typeface="ui-monospace"/>
              </a:rPr>
              <a:t> 30 --</a:t>
            </a:r>
            <a:r>
              <a:rPr lang="en-US" err="1">
                <a:effectLst/>
                <a:latin typeface="ui-monospace"/>
              </a:rPr>
              <a:t>unqualified_percent_limit</a:t>
            </a:r>
            <a:r>
              <a:rPr lang="en-US">
                <a:effectLst/>
                <a:latin typeface="ui-monospace"/>
              </a:rPr>
              <a:t> 20 --</a:t>
            </a:r>
            <a:r>
              <a:rPr lang="en-US" err="1">
                <a:effectLst/>
                <a:latin typeface="ui-monospace"/>
              </a:rPr>
              <a:t>dont_eval_duplication</a:t>
            </a:r>
            <a:r>
              <a:rPr lang="en-US">
                <a:effectLst/>
                <a:latin typeface="ui-monospace"/>
              </a:rPr>
              <a:t> -</a:t>
            </a:r>
            <a:r>
              <a:rPr lang="en-US" err="1">
                <a:effectLst/>
                <a:latin typeface="ui-monospace"/>
              </a:rPr>
              <a:t>i</a:t>
            </a:r>
            <a:r>
              <a:rPr lang="en-US">
                <a:effectLst/>
                <a:latin typeface="ui-monospace"/>
              </a:rPr>
              <a:t> $R1 -I $R2 -o "</a:t>
            </a:r>
            <a:r>
              <a:rPr lang="en-US" err="1">
                <a:effectLst/>
                <a:latin typeface="ui-monospace"/>
              </a:rPr>
              <a:t>nodupli</a:t>
            </a:r>
            <a:r>
              <a:rPr lang="en-US">
                <a:effectLst/>
                <a:latin typeface="ui-monospace"/>
              </a:rPr>
              <a:t>/trimmed_$R1" -O "</a:t>
            </a:r>
            <a:r>
              <a:rPr lang="en-US" err="1">
                <a:effectLst/>
                <a:latin typeface="ui-monospace"/>
              </a:rPr>
              <a:t>nodupli</a:t>
            </a:r>
            <a:r>
              <a:rPr lang="en-US">
                <a:effectLst/>
                <a:latin typeface="ui-monospace"/>
              </a:rPr>
              <a:t>/trimmed_$R2" -h "final/${substring}</a:t>
            </a:r>
            <a:r>
              <a:rPr lang="en-US" err="1">
                <a:effectLst/>
                <a:latin typeface="ui-monospace"/>
              </a:rPr>
              <a:t>fastp_report.html</a:t>
            </a:r>
            <a:r>
              <a:rPr lang="en-US">
                <a:effectLst/>
                <a:latin typeface="ui-monospace"/>
              </a:rPr>
              <a:t>" -j "final/${substring}</a:t>
            </a:r>
            <a:r>
              <a:rPr lang="en-US" err="1">
                <a:effectLst/>
                <a:latin typeface="ui-monospace"/>
              </a:rPr>
              <a:t>fastp.json</a:t>
            </a:r>
            <a:r>
              <a:rPr lang="en-US">
                <a:effectLst/>
                <a:latin typeface="ui-monospace"/>
              </a:rPr>
              <a:t>" -z 6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68B1D-587B-F505-61D4-93B8730B8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3D25-EA86-C643-9A03-6F6BAEB1D9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9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49000" y="2611467"/>
            <a:ext cx="5706800" cy="3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096000" y="713333"/>
            <a:ext cx="5147200" cy="5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039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00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4240" y="-3249"/>
            <a:ext cx="442839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4240" y="-3249"/>
            <a:ext cx="12192107" cy="686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13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338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444933"/>
            <a:ext cx="10285200" cy="4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20826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71/journal.pone.0185056" TargetMode="External"/><Relationship Id="rId2" Type="http://schemas.openxmlformats.org/officeDocument/2006/relationships/hyperlink" Target="https://doi.org/10.1093/bioinformatics/bty560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ncbi/SKESA?tab=readme-ov-file" TargetMode="External"/><Relationship Id="rId4" Type="http://schemas.openxmlformats.org/officeDocument/2006/relationships/hyperlink" Target="https://github.com/bcgsc/abys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948800" y="1042617"/>
            <a:ext cx="5706800" cy="38485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5333" b="1"/>
              <a:t>Read Sequence Cleaning &amp; Genome</a:t>
            </a:r>
            <a:br>
              <a:rPr lang="en-US" sz="5333" b="1"/>
            </a:br>
            <a:r>
              <a:rPr lang="en-US" sz="5333" b="1"/>
              <a:t>Assembly, Results</a:t>
            </a:r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948800" y="5140004"/>
            <a:ext cx="5147200" cy="51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n-US" sz="2400"/>
              <a:t>Team: F</a:t>
            </a:r>
            <a:endParaRPr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C1867-CA06-B7D5-AA6C-457540E9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7A527E-B205-7E28-D30E-4A2A09E52DE7}"/>
              </a:ext>
            </a:extLst>
          </p:cNvPr>
          <p:cNvSpPr txBox="1"/>
          <p:nvPr/>
        </p:nvSpPr>
        <p:spPr>
          <a:xfrm>
            <a:off x="588085" y="702833"/>
            <a:ext cx="1088673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>
                <a:latin typeface="Alexandria Medium" panose="020B0604020202020204" charset="-78"/>
                <a:cs typeface="Alexandria Medium" panose="020B0604020202020204" charset="-78"/>
              </a:rPr>
              <a:t>Quality Assessment After Trimming </a:t>
            </a:r>
          </a:p>
        </p:txBody>
      </p:sp>
      <p:pic>
        <p:nvPicPr>
          <p:cNvPr id="6" name="Picture 5" descr="A graph showing a number of scores&#10;&#10;Description automatically generated with medium confidence">
            <a:extLst>
              <a:ext uri="{FF2B5EF4-FFF2-40B4-BE49-F238E27FC236}">
                <a16:creationId xmlns:a16="http://schemas.microsoft.com/office/drawing/2014/main" id="{5488057F-0F7E-77B9-2A99-90F554A5C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83" y="2126256"/>
            <a:ext cx="4990209" cy="3326806"/>
          </a:xfrm>
          <a:prstGeom prst="rect">
            <a:avLst/>
          </a:prstGeom>
        </p:spPr>
      </p:pic>
      <p:pic>
        <p:nvPicPr>
          <p:cNvPr id="10" name="Picture 9" descr="A green line graph on a white background&#10;&#10;Description automatically generated">
            <a:extLst>
              <a:ext uri="{FF2B5EF4-FFF2-40B4-BE49-F238E27FC236}">
                <a16:creationId xmlns:a16="http://schemas.microsoft.com/office/drawing/2014/main" id="{05ECB9F8-F6F1-BD1E-8020-3B03B34A7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792" y="2126256"/>
            <a:ext cx="4990209" cy="332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2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D7300-2F51-6ECB-E102-142915CEF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F2D73-5EBA-C23C-B84B-07A62C80B377}"/>
              </a:ext>
            </a:extLst>
          </p:cNvPr>
          <p:cNvSpPr txBox="1"/>
          <p:nvPr/>
        </p:nvSpPr>
        <p:spPr>
          <a:xfrm>
            <a:off x="588085" y="712859"/>
            <a:ext cx="10886739" cy="6667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700" b="1">
                <a:latin typeface="Constantia"/>
                <a:cs typeface="Alexandria Medium"/>
              </a:rPr>
              <a:t>Assembly and filter Setting </a:t>
            </a:r>
            <a:endParaRPr lang="en-US" sz="3700" b="1">
              <a:latin typeface="Constantia"/>
              <a:cs typeface="Alexandria Medium" panose="020B0604020202020204" charset="-7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EC469E-68F2-6076-2B6E-82D62DBD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232143"/>
              </p:ext>
            </p:extLst>
          </p:nvPr>
        </p:nvGraphicFramePr>
        <p:xfrm>
          <a:off x="1591266" y="1815452"/>
          <a:ext cx="8837973" cy="395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729">
                  <a:extLst>
                    <a:ext uri="{9D8B030D-6E8A-4147-A177-3AD203B41FA5}">
                      <a16:colId xmlns:a16="http://schemas.microsoft.com/office/drawing/2014/main" val="152270362"/>
                    </a:ext>
                  </a:extLst>
                </a:gridCol>
                <a:gridCol w="6284244">
                  <a:extLst>
                    <a:ext uri="{9D8B030D-6E8A-4147-A177-3AD203B41FA5}">
                      <a16:colId xmlns:a16="http://schemas.microsoft.com/office/drawing/2014/main" val="722069189"/>
                    </a:ext>
                  </a:extLst>
                </a:gridCol>
              </a:tblGrid>
              <a:tr h="9875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4960"/>
                  </a:ext>
                </a:extLst>
              </a:tr>
              <a:tr h="98750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noProof="0">
                          <a:solidFill>
                            <a:srgbClr val="15110E"/>
                          </a:solidFill>
                          <a:latin typeface="Arial"/>
                        </a:rPr>
                        <a:t>-k (</a:t>
                      </a:r>
                      <a:r>
                        <a:rPr lang="en-US" sz="1900" b="0" i="0" u="none" strike="noStrike" noProof="0" err="1">
                          <a:solidFill>
                            <a:srgbClr val="15110E"/>
                          </a:solidFill>
                          <a:latin typeface="Arial"/>
                        </a:rPr>
                        <a:t>kmer</a:t>
                      </a:r>
                      <a:r>
                        <a:rPr lang="en-US" sz="1900" b="0" i="0" u="none" strike="noStrike" noProof="0">
                          <a:solidFill>
                            <a:srgbClr val="15110E"/>
                          </a:solidFill>
                          <a:latin typeface="Arial"/>
                        </a:rPr>
                        <a:t> value)</a:t>
                      </a:r>
                      <a:endParaRPr lang="en-US" sz="19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Smaller k-mer value increases the sensitivity to detect overlaps between reads, but increase computational complexity.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Larger k-mer value improve assembly accuracy.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531299"/>
                  </a:ext>
                </a:extLst>
              </a:tr>
              <a:tr h="98750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noProof="0">
                          <a:solidFill>
                            <a:srgbClr val="15110E"/>
                          </a:solidFill>
                          <a:latin typeface="Arial"/>
                        </a:rPr>
                        <a:t>-c (</a:t>
                      </a:r>
                      <a:r>
                        <a:rPr lang="en-US" sz="1900" b="0" i="0" u="none" strike="noStrike" noProof="0" err="1">
                          <a:solidFill>
                            <a:srgbClr val="15110E"/>
                          </a:solidFill>
                          <a:latin typeface="Arial"/>
                        </a:rPr>
                        <a:t>converage</a:t>
                      </a:r>
                      <a:r>
                        <a:rPr lang="en-US" sz="1900" b="0" i="0" u="none" strike="noStrike" noProof="0">
                          <a:solidFill>
                            <a:srgbClr val="15110E"/>
                          </a:solidFill>
                          <a:latin typeface="Arial"/>
                        </a:rPr>
                        <a:t>) </a:t>
                      </a:r>
                      <a:endParaRPr lang="en-US" sz="19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Higher coverage provides more confidence in the assembled sequence but may increase computational resources. 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Lower coverage may result in gaps or errors in the assembly.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59188"/>
                  </a:ext>
                </a:extLst>
              </a:tr>
              <a:tr h="98750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noProof="0">
                          <a:solidFill>
                            <a:srgbClr val="15110E"/>
                          </a:solidFill>
                          <a:latin typeface="Arial"/>
                        </a:rPr>
                        <a:t>-m/-l min-length </a:t>
                      </a:r>
                      <a:endParaRPr lang="en-US" sz="19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Shortest acceptable length for contigs or scaffolds in the assembly.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/>
                        <a:t>Improve the quality of the assembly by retaining longer and potentially more informative sequences.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82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06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42ACBB-5BC4-D91F-38D2-C32AFABA1CED}"/>
              </a:ext>
            </a:extLst>
          </p:cNvPr>
          <p:cNvSpPr txBox="1"/>
          <p:nvPr/>
        </p:nvSpPr>
        <p:spPr>
          <a:xfrm>
            <a:off x="978243" y="545756"/>
            <a:ext cx="9838775" cy="661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700" b="1">
                <a:latin typeface="Constantia"/>
                <a:cs typeface="Arial"/>
              </a:rPr>
              <a:t>Example Commands for Assembly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2E4B0-39B1-34CA-DEDC-7293463A9962}"/>
              </a:ext>
            </a:extLst>
          </p:cNvPr>
          <p:cNvSpPr txBox="1"/>
          <p:nvPr/>
        </p:nvSpPr>
        <p:spPr>
          <a:xfrm>
            <a:off x="982445" y="1469019"/>
            <a:ext cx="9904983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Constantia"/>
                <a:ea typeface="+mn-lt"/>
                <a:cs typeface="+mn-lt"/>
              </a:rPr>
              <a:t>$ </a:t>
            </a:r>
            <a:r>
              <a:rPr lang="en-US" sz="3200" err="1">
                <a:latin typeface="Constantia"/>
                <a:ea typeface="+mn-lt"/>
                <a:cs typeface="+mn-lt"/>
              </a:rPr>
              <a:t>skesa</a:t>
            </a:r>
            <a:r>
              <a:rPr lang="en-US" sz="3200">
                <a:latin typeface="Constantia"/>
                <a:ea typeface="+mn-lt"/>
                <a:cs typeface="+mn-lt"/>
              </a:rPr>
              <a:t> --</a:t>
            </a:r>
            <a:r>
              <a:rPr lang="en-US" sz="3200" err="1">
                <a:latin typeface="Constantia"/>
                <a:ea typeface="+mn-lt"/>
                <a:cs typeface="+mn-lt"/>
              </a:rPr>
              <a:t>fastq</a:t>
            </a:r>
            <a:r>
              <a:rPr lang="en-US" sz="3200">
                <a:latin typeface="Constantia"/>
                <a:ea typeface="+mn-lt"/>
                <a:cs typeface="+mn-lt"/>
              </a:rPr>
              <a:t> "$r1" "$r2" --</a:t>
            </a:r>
            <a:r>
              <a:rPr lang="en-US" sz="3200" err="1">
                <a:latin typeface="Constantia"/>
                <a:ea typeface="+mn-lt"/>
                <a:cs typeface="+mn-lt"/>
              </a:rPr>
              <a:t>contigs_out</a:t>
            </a:r>
            <a:r>
              <a:rPr lang="en-US" sz="3200">
                <a:latin typeface="Constantia"/>
                <a:ea typeface="+mn-lt"/>
                <a:cs typeface="+mn-lt"/>
              </a:rPr>
              <a:t> "$contigs"/</a:t>
            </a:r>
            <a:r>
              <a:rPr lang="en-US" sz="3200" err="1">
                <a:latin typeface="Constantia"/>
                <a:ea typeface="+mn-lt"/>
                <a:cs typeface="+mn-lt"/>
              </a:rPr>
              <a:t>skesa_assembly.fa</a:t>
            </a:r>
            <a:r>
              <a:rPr lang="en-US" sz="3200">
                <a:latin typeface="Constantia"/>
                <a:ea typeface="+mn-lt"/>
                <a:cs typeface="+mn-lt"/>
              </a:rPr>
              <a:t> 1&gt; "$contigs"/skesa.stdout.txt 2&gt; "$contigs"/skesa.stderr.txt</a:t>
            </a:r>
            <a:endParaRPr lang="en-US" sz="3200">
              <a:latin typeface="Constantia"/>
            </a:endParaRPr>
          </a:p>
          <a:p>
            <a:endParaRPr lang="en-US" sz="3200">
              <a:latin typeface="Constantia"/>
              <a:ea typeface="+mn-lt"/>
              <a:cs typeface="+mn-lt"/>
            </a:endParaRPr>
          </a:p>
          <a:p>
            <a:r>
              <a:rPr lang="en-US" sz="3200">
                <a:latin typeface="Constantia"/>
                <a:ea typeface="+mn-lt"/>
                <a:cs typeface="+mn-lt"/>
              </a:rPr>
              <a:t>$ python filter.contigs.py -</a:t>
            </a:r>
            <a:r>
              <a:rPr lang="en-US" sz="3200" err="1">
                <a:latin typeface="Constantia"/>
                <a:ea typeface="+mn-lt"/>
                <a:cs typeface="+mn-lt"/>
              </a:rPr>
              <a:t>i</a:t>
            </a:r>
            <a:r>
              <a:rPr lang="en-US" sz="3200">
                <a:latin typeface="Constantia"/>
                <a:ea typeface="+mn-lt"/>
                <a:cs typeface="+mn-lt"/>
              </a:rPr>
              <a:t> "$</a:t>
            </a:r>
            <a:r>
              <a:rPr lang="en-US" sz="3200" err="1">
                <a:latin typeface="Constantia"/>
                <a:ea typeface="+mn-lt"/>
                <a:cs typeface="+mn-lt"/>
              </a:rPr>
              <a:t>skesa_dir</a:t>
            </a:r>
            <a:r>
              <a:rPr lang="en-US" sz="3200">
                <a:latin typeface="Constantia"/>
                <a:ea typeface="+mn-lt"/>
                <a:cs typeface="+mn-lt"/>
              </a:rPr>
              <a:t>/$</a:t>
            </a:r>
            <a:r>
              <a:rPr lang="en-US" sz="3200" err="1">
                <a:latin typeface="Constantia"/>
                <a:ea typeface="+mn-lt"/>
                <a:cs typeface="+mn-lt"/>
              </a:rPr>
              <a:t>i</a:t>
            </a:r>
            <a:r>
              <a:rPr lang="en-US" sz="3200">
                <a:latin typeface="Constantia"/>
                <a:ea typeface="+mn-lt"/>
                <a:cs typeface="+mn-lt"/>
              </a:rPr>
              <a:t>"/</a:t>
            </a:r>
            <a:r>
              <a:rPr lang="en-US" sz="3200" err="1">
                <a:latin typeface="Constantia"/>
                <a:ea typeface="+mn-lt"/>
                <a:cs typeface="+mn-lt"/>
              </a:rPr>
              <a:t>skesa_assembly.fa</a:t>
            </a:r>
            <a:r>
              <a:rPr lang="en-US" sz="3200">
                <a:latin typeface="Constantia"/>
                <a:ea typeface="+mn-lt"/>
                <a:cs typeface="+mn-lt"/>
              </a:rPr>
              <a:t> -o "$</a:t>
            </a:r>
            <a:r>
              <a:rPr lang="en-US" sz="3200" err="1">
                <a:latin typeface="Constantia"/>
                <a:ea typeface="+mn-lt"/>
                <a:cs typeface="+mn-lt"/>
              </a:rPr>
              <a:t>filtered_contigs</a:t>
            </a:r>
            <a:r>
              <a:rPr lang="en-US" sz="3200">
                <a:latin typeface="Constantia"/>
                <a:ea typeface="+mn-lt"/>
                <a:cs typeface="+mn-lt"/>
              </a:rPr>
              <a:t>"/</a:t>
            </a:r>
            <a:r>
              <a:rPr lang="en-US" sz="3200" err="1">
                <a:latin typeface="Constantia"/>
                <a:ea typeface="+mn-lt"/>
                <a:cs typeface="+mn-lt"/>
              </a:rPr>
              <a:t>filtered_contigs.fa</a:t>
            </a:r>
            <a:r>
              <a:rPr lang="en-US" sz="3200">
                <a:latin typeface="Constantia"/>
                <a:ea typeface="+mn-lt"/>
                <a:cs typeface="+mn-lt"/>
              </a:rPr>
              <a:t> 1&gt; "$</a:t>
            </a:r>
            <a:r>
              <a:rPr lang="en-US" sz="3200" err="1">
                <a:latin typeface="Constantia"/>
                <a:ea typeface="+mn-lt"/>
                <a:cs typeface="+mn-lt"/>
              </a:rPr>
              <a:t>filtered_contigs</a:t>
            </a:r>
            <a:r>
              <a:rPr lang="en-US" sz="3200">
                <a:latin typeface="Constantia"/>
                <a:ea typeface="+mn-lt"/>
                <a:cs typeface="+mn-lt"/>
              </a:rPr>
              <a:t>"/filter.stdout.txt 2&gt; "$</a:t>
            </a:r>
            <a:r>
              <a:rPr lang="en-US" sz="3200" err="1">
                <a:latin typeface="Constantia"/>
                <a:ea typeface="+mn-lt"/>
                <a:cs typeface="+mn-lt"/>
              </a:rPr>
              <a:t>filtered_contigs</a:t>
            </a:r>
            <a:r>
              <a:rPr lang="en-US" sz="3200">
                <a:latin typeface="Constantia"/>
                <a:ea typeface="+mn-lt"/>
                <a:cs typeface="+mn-lt"/>
              </a:rPr>
              <a:t>"/filter.stderr.txt</a:t>
            </a:r>
            <a:endParaRPr lang="en-US" sz="3200">
              <a:latin typeface="Constanti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52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42ACBB-5BC4-D91F-38D2-C32AFABA1CED}"/>
              </a:ext>
            </a:extLst>
          </p:cNvPr>
          <p:cNvSpPr txBox="1"/>
          <p:nvPr/>
        </p:nvSpPr>
        <p:spPr>
          <a:xfrm>
            <a:off x="978243" y="545756"/>
            <a:ext cx="7063945" cy="661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700" b="1">
                <a:latin typeface="Constantia"/>
              </a:rPr>
              <a:t>Assembly tools compared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3E61E9-0C78-D57A-8FE4-2E408F4A4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22022"/>
              </p:ext>
            </p:extLst>
          </p:nvPr>
        </p:nvGraphicFramePr>
        <p:xfrm>
          <a:off x="1117256" y="1451918"/>
          <a:ext cx="9836857" cy="4502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1619">
                  <a:extLst>
                    <a:ext uri="{9D8B030D-6E8A-4147-A177-3AD203B41FA5}">
                      <a16:colId xmlns:a16="http://schemas.microsoft.com/office/drawing/2014/main" val="1537826292"/>
                    </a:ext>
                  </a:extLst>
                </a:gridCol>
                <a:gridCol w="2780269">
                  <a:extLst>
                    <a:ext uri="{9D8B030D-6E8A-4147-A177-3AD203B41FA5}">
                      <a16:colId xmlns:a16="http://schemas.microsoft.com/office/drawing/2014/main" val="762088624"/>
                    </a:ext>
                  </a:extLst>
                </a:gridCol>
                <a:gridCol w="2790567">
                  <a:extLst>
                    <a:ext uri="{9D8B030D-6E8A-4147-A177-3AD203B41FA5}">
                      <a16:colId xmlns:a16="http://schemas.microsoft.com/office/drawing/2014/main" val="2392087451"/>
                    </a:ext>
                  </a:extLst>
                </a:gridCol>
                <a:gridCol w="2824402">
                  <a:extLst>
                    <a:ext uri="{9D8B030D-6E8A-4147-A177-3AD203B41FA5}">
                      <a16:colId xmlns:a16="http://schemas.microsoft.com/office/drawing/2014/main" val="3663692947"/>
                    </a:ext>
                  </a:extLst>
                </a:gridCol>
              </a:tblGrid>
              <a:tr h="914922">
                <a:tc>
                  <a:txBody>
                    <a:bodyPr/>
                    <a:lstStyle/>
                    <a:p>
                      <a:r>
                        <a:rPr lang="en-US">
                          <a:latin typeface="Constantia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onstantia"/>
                        </a:rPr>
                        <a:t>SKESA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tantia"/>
                        </a:rPr>
                        <a:t>Velvet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onstantia"/>
                        </a:rPr>
                        <a:t>ABYSS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466529"/>
                  </a:ext>
                </a:extLst>
              </a:tr>
              <a:tr h="848783">
                <a:tc>
                  <a:txBody>
                    <a:bodyPr/>
                    <a:lstStyle/>
                    <a:p>
                      <a:r>
                        <a:rPr lang="en-US">
                          <a:latin typeface="Constantia"/>
                        </a:rPr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noProof="0">
                          <a:solidFill>
                            <a:srgbClr val="15110E"/>
                          </a:solidFill>
                          <a:latin typeface="Constantia"/>
                        </a:rPr>
                        <a:t>Total : 32m</a:t>
                      </a:r>
                      <a:endParaRPr lang="en-US" sz="1900" b="0" i="0" u="none" strike="noStrike" noProof="0">
                        <a:solidFill>
                          <a:srgbClr val="000000"/>
                        </a:solidFill>
                        <a:latin typeface="Constantia"/>
                      </a:endParaRPr>
                    </a:p>
                    <a:p>
                      <a:pPr lvl="0">
                        <a:buNone/>
                      </a:pPr>
                      <a:r>
                        <a:rPr lang="en-US" sz="1900" b="0" i="0" u="none" strike="noStrike" noProof="0">
                          <a:solidFill>
                            <a:srgbClr val="15110E"/>
                          </a:solidFill>
                          <a:latin typeface="Constantia"/>
                        </a:rPr>
                        <a:t>Per sample : ~1.06m </a:t>
                      </a:r>
                      <a:endParaRPr lang="en-US">
                        <a:latin typeface="Constant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noProof="0">
                          <a:solidFill>
                            <a:srgbClr val="15110E"/>
                          </a:solidFill>
                          <a:latin typeface="Constantia"/>
                        </a:rPr>
                        <a:t>Total : 37m</a:t>
                      </a:r>
                      <a:endParaRPr lang="en-US" sz="1900" b="0" i="0" u="none" strike="noStrike" noProof="0">
                        <a:solidFill>
                          <a:srgbClr val="000000"/>
                        </a:solidFill>
                        <a:latin typeface="Constantia"/>
                      </a:endParaRPr>
                    </a:p>
                    <a:p>
                      <a:pPr lvl="0">
                        <a:buNone/>
                      </a:pPr>
                      <a:r>
                        <a:rPr lang="en-US" sz="1900" b="0" i="0" u="none" strike="noStrike" noProof="0">
                          <a:solidFill>
                            <a:srgbClr val="15110E"/>
                          </a:solidFill>
                          <a:latin typeface="Constantia"/>
                        </a:rPr>
                        <a:t>Per sample : ~1.2m </a:t>
                      </a:r>
                      <a:endParaRPr lang="en-US">
                        <a:latin typeface="Constant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tantia"/>
                        </a:rPr>
                        <a:t>Total : 58m15 </a:t>
                      </a:r>
                    </a:p>
                    <a:p>
                      <a:pPr lvl="0">
                        <a:buNone/>
                      </a:pPr>
                      <a:r>
                        <a:rPr lang="en-US">
                          <a:latin typeface="Constantia"/>
                        </a:rPr>
                        <a:t>Per sample : ~2m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201726"/>
                  </a:ext>
                </a:extLst>
              </a:tr>
              <a:tr h="8928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onstantia"/>
                        </a:rPr>
                        <a:t>Peak Memory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50" b="0" i="0" u="none" strike="noStrike" noProof="0">
                          <a:latin typeface="Constantia"/>
                        </a:rPr>
                        <a:t>3344M+</a:t>
                      </a:r>
                      <a:endParaRPr lang="en-US">
                        <a:latin typeface="Constant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50" b="0" i="0" u="none" strike="noStrike" noProof="0">
                          <a:latin typeface="Constantia"/>
                        </a:rPr>
                        <a:t>1794M+</a:t>
                      </a:r>
                      <a:endParaRPr lang="en-US">
                        <a:latin typeface="Constant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onstantia"/>
                        </a:rPr>
                        <a:t>1106M+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159634"/>
                  </a:ext>
                </a:extLst>
              </a:tr>
              <a:tr h="848783">
                <a:tc>
                  <a:txBody>
                    <a:bodyPr/>
                    <a:lstStyle/>
                    <a:p>
                      <a:r>
                        <a:rPr lang="en-US">
                          <a:latin typeface="Constantia"/>
                        </a:rPr>
                        <a:t>kmer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tantia"/>
                        </a:rPr>
                        <a:t>19-99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tantia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tantia"/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4187"/>
                  </a:ext>
                </a:extLst>
              </a:tr>
              <a:tr h="892876">
                <a:tc>
                  <a:txBody>
                    <a:bodyPr/>
                    <a:lstStyle/>
                    <a:p>
                      <a:r>
                        <a:rPr lang="en-US">
                          <a:latin typeface="Constantia"/>
                        </a:rPr>
                        <a:t>Average # of contigs post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onstantia"/>
                        </a:rPr>
                        <a:t>~118.93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tantia"/>
                        </a:rPr>
                        <a:t>~149.53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tantia"/>
                        </a:rPr>
                        <a:t>~138.83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25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24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1B7E26-0407-332A-79B5-C6D9C594332B}"/>
              </a:ext>
            </a:extLst>
          </p:cNvPr>
          <p:cNvSpPr txBox="1"/>
          <p:nvPr/>
        </p:nvSpPr>
        <p:spPr>
          <a:xfrm>
            <a:off x="1379386" y="1123532"/>
            <a:ext cx="904388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nstantia"/>
                <a:cs typeface="Arial"/>
              </a:rPr>
              <a:t>Other tools:</a:t>
            </a:r>
          </a:p>
          <a:p>
            <a:endParaRPr lang="en-US">
              <a:latin typeface="Constantia"/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err="1">
                <a:latin typeface="Constantia"/>
                <a:cs typeface="Arial"/>
              </a:rPr>
              <a:t>SPAdes</a:t>
            </a:r>
            <a:endParaRPr lang="en-US">
              <a:latin typeface="Constantia"/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err="1">
                <a:latin typeface="Constantia"/>
                <a:cs typeface="Arial"/>
              </a:rPr>
              <a:t>Unicycler</a:t>
            </a:r>
            <a:r>
              <a:rPr lang="en-US">
                <a:latin typeface="Constantia"/>
                <a:cs typeface="Arial"/>
              </a:rPr>
              <a:t>: with short reads, </a:t>
            </a:r>
            <a:r>
              <a:rPr lang="en-US" err="1">
                <a:latin typeface="Constantia"/>
                <a:cs typeface="Arial"/>
              </a:rPr>
              <a:t>unicycler</a:t>
            </a:r>
            <a:r>
              <a:rPr lang="en-US">
                <a:latin typeface="Constantia"/>
                <a:cs typeface="Arial"/>
              </a:rPr>
              <a:t> essentially functions as a </a:t>
            </a:r>
            <a:r>
              <a:rPr lang="en-US" err="1">
                <a:latin typeface="Constantia"/>
                <a:cs typeface="Arial"/>
              </a:rPr>
              <a:t>SPAdes</a:t>
            </a:r>
            <a:r>
              <a:rPr lang="en-US">
                <a:latin typeface="Constantia"/>
                <a:cs typeface="Arial"/>
              </a:rPr>
              <a:t> </a:t>
            </a:r>
            <a:r>
              <a:rPr lang="en-US" err="1">
                <a:latin typeface="Constantia"/>
                <a:cs typeface="Arial"/>
              </a:rPr>
              <a:t>optimers</a:t>
            </a:r>
            <a:endParaRPr lang="en-US">
              <a:latin typeface="Constantia"/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>
              <a:latin typeface="Constantia"/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>
              <a:latin typeface="Constantia"/>
              <a:cs typeface="Arial"/>
            </a:endParaRPr>
          </a:p>
          <a:p>
            <a:endParaRPr lang="en-US">
              <a:latin typeface="Constantia"/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latin typeface="Constantia"/>
                <a:cs typeface="Arial"/>
              </a:rPr>
              <a:t>Unable to run paired-end assembly due to unequal number of reads in paired read input files.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latin typeface="Constantia"/>
                <a:cs typeface="Arial"/>
              </a:rPr>
              <a:t>With one read input file, the output contigs do not produce enough outputs (roughly ~2 contigs per file)</a:t>
            </a:r>
          </a:p>
          <a:p>
            <a:pPr marL="285750" indent="-285750">
              <a:buFont typeface="Calibri"/>
              <a:buChar char="-"/>
            </a:pPr>
            <a:endParaRPr lang="en-US">
              <a:latin typeface="Constantia"/>
              <a:cs typeface="Arial"/>
            </a:endParaRPr>
          </a:p>
          <a:p>
            <a:endParaRPr lang="en-US">
              <a:latin typeface="Constanti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354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42ACBB-5BC4-D91F-38D2-C32AFABA1CED}"/>
              </a:ext>
            </a:extLst>
          </p:cNvPr>
          <p:cNvSpPr txBox="1"/>
          <p:nvPr/>
        </p:nvSpPr>
        <p:spPr>
          <a:xfrm>
            <a:off x="978243" y="545756"/>
            <a:ext cx="9838775" cy="661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700" b="1">
                <a:latin typeface="Constantia"/>
                <a:cs typeface="Arial"/>
              </a:rPr>
              <a:t>Example Commands for Quast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2E4B0-39B1-34CA-DEDC-7293463A9962}"/>
              </a:ext>
            </a:extLst>
          </p:cNvPr>
          <p:cNvSpPr txBox="1"/>
          <p:nvPr/>
        </p:nvSpPr>
        <p:spPr>
          <a:xfrm>
            <a:off x="982445" y="1819940"/>
            <a:ext cx="990498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Constantia"/>
                <a:ea typeface="+mn-lt"/>
                <a:cs typeface="+mn-lt"/>
              </a:rPr>
              <a:t>$ quast.py ./</a:t>
            </a:r>
            <a:r>
              <a:rPr lang="en-US" sz="3200" err="1">
                <a:latin typeface="Constantia"/>
                <a:ea typeface="+mn-lt"/>
                <a:cs typeface="+mn-lt"/>
              </a:rPr>
              <a:t>filterab</a:t>
            </a:r>
            <a:r>
              <a:rPr lang="en-US" sz="3200">
                <a:latin typeface="Constantia"/>
                <a:ea typeface="+mn-lt"/>
                <a:cs typeface="+mn-lt"/>
              </a:rPr>
              <a:t>/* -o ./</a:t>
            </a:r>
            <a:r>
              <a:rPr lang="en-US" sz="3200" err="1">
                <a:latin typeface="Constantia"/>
                <a:ea typeface="+mn-lt"/>
                <a:cs typeface="+mn-lt"/>
              </a:rPr>
              <a:t>qe_op</a:t>
            </a:r>
            <a:r>
              <a:rPr lang="en-US" sz="3200">
                <a:latin typeface="Constantia"/>
                <a:ea typeface="+mn-lt"/>
                <a:cs typeface="+mn-lt"/>
              </a:rPr>
              <a:t>/abyss</a:t>
            </a:r>
            <a:endParaRPr lang="en-US" sz="3200">
              <a:latin typeface="Constantia"/>
            </a:endParaRPr>
          </a:p>
          <a:p>
            <a:r>
              <a:rPr lang="en-US" sz="3200">
                <a:latin typeface="Constantia"/>
                <a:ea typeface="+mn-lt"/>
                <a:cs typeface="+mn-lt"/>
              </a:rPr>
              <a:t>$ quast.py ./</a:t>
            </a:r>
            <a:r>
              <a:rPr lang="en-US" sz="3200" err="1">
                <a:latin typeface="Constantia"/>
                <a:ea typeface="+mn-lt"/>
                <a:cs typeface="+mn-lt"/>
              </a:rPr>
              <a:t>filtered_skesa_asm</a:t>
            </a:r>
            <a:r>
              <a:rPr lang="en-US" sz="3200">
                <a:latin typeface="Constantia"/>
                <a:ea typeface="+mn-lt"/>
                <a:cs typeface="+mn-lt"/>
              </a:rPr>
              <a:t>/*/*.fa  -o ./</a:t>
            </a:r>
            <a:r>
              <a:rPr lang="en-US" sz="3200" err="1">
                <a:latin typeface="Constantia"/>
                <a:ea typeface="+mn-lt"/>
                <a:cs typeface="+mn-lt"/>
              </a:rPr>
              <a:t>qe_op</a:t>
            </a:r>
            <a:r>
              <a:rPr lang="en-US" sz="3200">
                <a:latin typeface="Constantia"/>
                <a:ea typeface="+mn-lt"/>
                <a:cs typeface="+mn-lt"/>
              </a:rPr>
              <a:t>/</a:t>
            </a:r>
            <a:r>
              <a:rPr lang="en-US" sz="3200" err="1">
                <a:latin typeface="Constantia"/>
                <a:ea typeface="+mn-lt"/>
                <a:cs typeface="+mn-lt"/>
              </a:rPr>
              <a:t>skesa</a:t>
            </a:r>
            <a:endParaRPr lang="en-US" sz="3200">
              <a:latin typeface="Constantia"/>
            </a:endParaRPr>
          </a:p>
          <a:p>
            <a:pPr algn="l"/>
            <a:endParaRPr lang="en-US" sz="3200">
              <a:latin typeface="Constanti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553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42ACBB-5BC4-D91F-38D2-C32AFABA1CED}"/>
              </a:ext>
            </a:extLst>
          </p:cNvPr>
          <p:cNvSpPr txBox="1"/>
          <p:nvPr/>
        </p:nvSpPr>
        <p:spPr>
          <a:xfrm>
            <a:off x="597243" y="415414"/>
            <a:ext cx="10169643" cy="661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700" b="1">
                <a:latin typeface="Constantia"/>
                <a:cs typeface="Arial"/>
              </a:rPr>
              <a:t>Running Quast and Comparing Results (N50)</a:t>
            </a:r>
            <a:endParaRPr lang="en-US" b="1">
              <a:latin typeface="Constantia"/>
            </a:endParaRPr>
          </a:p>
        </p:txBody>
      </p:sp>
      <p:pic>
        <p:nvPicPr>
          <p:cNvPr id="9" name="Picture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77C5DFF0-1275-17DF-2241-8566500D9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887" y="1681500"/>
            <a:ext cx="5735053" cy="3441447"/>
          </a:xfrm>
          <a:prstGeom prst="rect">
            <a:avLst/>
          </a:prstGeom>
        </p:spPr>
      </p:pic>
      <p:pic>
        <p:nvPicPr>
          <p:cNvPr id="11" name="Picture 10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3CAFC7AB-BB04-7995-DAA7-F29A96D4D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56" y="1681500"/>
            <a:ext cx="5815262" cy="34314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3B5589-D61B-70A5-D269-3E3DB7582775}"/>
              </a:ext>
            </a:extLst>
          </p:cNvPr>
          <p:cNvSpPr txBox="1"/>
          <p:nvPr/>
        </p:nvSpPr>
        <p:spPr>
          <a:xfrm>
            <a:off x="4058246" y="5704338"/>
            <a:ext cx="40867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nstantia"/>
                <a:cs typeface="Arial"/>
              </a:rPr>
              <a:t>Velvet, Abyss &gt; </a:t>
            </a:r>
            <a:r>
              <a:rPr lang="en-US" sz="2800" err="1">
                <a:latin typeface="Constantia"/>
                <a:cs typeface="Arial"/>
              </a:rPr>
              <a:t>Skesa</a:t>
            </a:r>
            <a:endParaRPr lang="en-US" sz="280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03113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42ACBB-5BC4-D91F-38D2-C32AFABA1CED}"/>
              </a:ext>
            </a:extLst>
          </p:cNvPr>
          <p:cNvSpPr txBox="1"/>
          <p:nvPr/>
        </p:nvSpPr>
        <p:spPr>
          <a:xfrm>
            <a:off x="978243" y="545756"/>
            <a:ext cx="10390222" cy="661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700" b="1">
                <a:latin typeface="Constantia"/>
                <a:cs typeface="Arial"/>
              </a:rPr>
              <a:t>Running Quast and Comparing Results (L50)</a:t>
            </a:r>
            <a:endParaRPr lang="en-US" b="1">
              <a:latin typeface="Constantia"/>
            </a:endParaRPr>
          </a:p>
        </p:txBody>
      </p:sp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1A7DF1B0-DFBD-6C8B-A2CB-7E9244FF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59" y="1601291"/>
            <a:ext cx="6096000" cy="3662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864672-1F62-DD8A-9ABE-1F0A8F8B0815}"/>
              </a:ext>
            </a:extLst>
          </p:cNvPr>
          <p:cNvSpPr txBox="1"/>
          <p:nvPr/>
        </p:nvSpPr>
        <p:spPr>
          <a:xfrm>
            <a:off x="4339363" y="5657000"/>
            <a:ext cx="36620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>
                <a:latin typeface="Constantia"/>
                <a:cs typeface="Arial"/>
              </a:rPr>
              <a:t>Skesa</a:t>
            </a:r>
            <a:r>
              <a:rPr lang="en-US" sz="2800">
                <a:latin typeface="Constantia"/>
                <a:cs typeface="Arial"/>
              </a:rPr>
              <a:t> &gt; Velvet, Abyss</a:t>
            </a:r>
            <a:endParaRPr lang="en-US" sz="280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217246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42ACBB-5BC4-D91F-38D2-C32AFABA1CED}"/>
              </a:ext>
            </a:extLst>
          </p:cNvPr>
          <p:cNvSpPr txBox="1"/>
          <p:nvPr/>
        </p:nvSpPr>
        <p:spPr>
          <a:xfrm>
            <a:off x="978243" y="545756"/>
            <a:ext cx="10490485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700" b="1">
                <a:latin typeface="Constantia"/>
                <a:cs typeface="Arial"/>
              </a:rPr>
              <a:t>Running Quast and Comparing Results </a:t>
            </a:r>
            <a:endParaRPr lang="en-US" b="1">
              <a:latin typeface="Constantia"/>
              <a:cs typeface="Arial"/>
            </a:endParaRPr>
          </a:p>
          <a:p>
            <a:r>
              <a:rPr lang="en-US" sz="3700" b="1">
                <a:latin typeface="Constantia"/>
                <a:cs typeface="Arial"/>
              </a:rPr>
              <a:t>(# contigs)</a:t>
            </a:r>
            <a:endParaRPr lang="en-US" b="1">
              <a:latin typeface="Constantia"/>
            </a:endParaRPr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14BDC4DB-2210-199A-E95E-DC9ADB46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650" y="1882028"/>
            <a:ext cx="6096000" cy="3658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031A45-A4C9-D2C1-ADDA-CA5480828B67}"/>
              </a:ext>
            </a:extLst>
          </p:cNvPr>
          <p:cNvSpPr txBox="1"/>
          <p:nvPr/>
        </p:nvSpPr>
        <p:spPr>
          <a:xfrm>
            <a:off x="4258265" y="5748379"/>
            <a:ext cx="367496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>
                <a:latin typeface="Constantia"/>
                <a:cs typeface="Arial"/>
              </a:rPr>
              <a:t>Skesa</a:t>
            </a:r>
            <a:r>
              <a:rPr lang="en-US" sz="2800">
                <a:latin typeface="Constantia"/>
                <a:cs typeface="Arial"/>
              </a:rPr>
              <a:t> &gt; Velvet, Abyss</a:t>
            </a:r>
            <a:endParaRPr lang="en-US" sz="280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697527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E09869-5338-D118-C42E-E8D5B27D3EF7}"/>
              </a:ext>
            </a:extLst>
          </p:cNvPr>
          <p:cNvSpPr txBox="1"/>
          <p:nvPr/>
        </p:nvSpPr>
        <p:spPr>
          <a:xfrm>
            <a:off x="952500" y="294409"/>
            <a:ext cx="9178636" cy="661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700" b="1">
                <a:latin typeface="Constantia"/>
                <a:cs typeface="Arial"/>
              </a:rPr>
              <a:t>BUSCO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07B90-A273-4518-6A56-DA7AE57F8BB3}"/>
              </a:ext>
            </a:extLst>
          </p:cNvPr>
          <p:cNvSpPr txBox="1"/>
          <p:nvPr/>
        </p:nvSpPr>
        <p:spPr>
          <a:xfrm>
            <a:off x="1021772" y="1316181"/>
            <a:ext cx="1037881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tantia"/>
                <a:cs typeface="Arial"/>
              </a:rPr>
              <a:t>BUSCO Command:</a:t>
            </a:r>
          </a:p>
          <a:p>
            <a:endParaRPr lang="en-US">
              <a:latin typeface="Constantia"/>
              <a:cs typeface="Arial"/>
            </a:endParaRPr>
          </a:p>
          <a:p>
            <a:endParaRPr lang="en-US">
              <a:latin typeface="Constantia"/>
              <a:cs typeface="Arial"/>
            </a:endParaRPr>
          </a:p>
          <a:p>
            <a:endParaRPr lang="en-US">
              <a:latin typeface="Constantia"/>
              <a:cs typeface="Arial"/>
            </a:endParaRPr>
          </a:p>
          <a:p>
            <a:endParaRPr lang="en-US">
              <a:latin typeface="Constantia"/>
              <a:cs typeface="Arial"/>
            </a:endParaRPr>
          </a:p>
          <a:p>
            <a:endParaRPr lang="en-US">
              <a:latin typeface="Constantia"/>
              <a:cs typeface="Arial"/>
            </a:endParaRPr>
          </a:p>
          <a:p>
            <a:endParaRPr lang="en-US">
              <a:latin typeface="Constantia"/>
              <a:cs typeface="Arial"/>
            </a:endParaRPr>
          </a:p>
          <a:p>
            <a:r>
              <a:rPr lang="en-US">
                <a:latin typeface="Constantia"/>
                <a:cs typeface="Arial"/>
              </a:rPr>
              <a:t>Parameters:</a:t>
            </a:r>
          </a:p>
          <a:p>
            <a:endParaRPr lang="en-US">
              <a:latin typeface="Constantia"/>
              <a:cs typeface="Arial"/>
            </a:endParaRPr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08A5173-B3CF-49C0-AC17-CEDCF50E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549" y="1845334"/>
            <a:ext cx="6600825" cy="8382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47B035-939A-1853-CF06-41113A413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826033"/>
              </p:ext>
            </p:extLst>
          </p:nvPr>
        </p:nvGraphicFramePr>
        <p:xfrm>
          <a:off x="1725283" y="3795622"/>
          <a:ext cx="8237913" cy="200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045">
                  <a:extLst>
                    <a:ext uri="{9D8B030D-6E8A-4147-A177-3AD203B41FA5}">
                      <a16:colId xmlns:a16="http://schemas.microsoft.com/office/drawing/2014/main" val="725697383"/>
                    </a:ext>
                  </a:extLst>
                </a:gridCol>
                <a:gridCol w="5622868">
                  <a:extLst>
                    <a:ext uri="{9D8B030D-6E8A-4147-A177-3AD203B41FA5}">
                      <a16:colId xmlns:a16="http://schemas.microsoft.com/office/drawing/2014/main" val="1655769034"/>
                    </a:ext>
                  </a:extLst>
                </a:gridCol>
              </a:tblGrid>
              <a:tr h="667430">
                <a:tc>
                  <a:txBody>
                    <a:bodyPr/>
                    <a:lstStyle/>
                    <a:p>
                      <a:r>
                        <a:rPr lang="en-US">
                          <a:latin typeface="Constantia"/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tantia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51117"/>
                  </a:ext>
                </a:extLst>
              </a:tr>
              <a:tr h="667430">
                <a:tc>
                  <a:txBody>
                    <a:bodyPr/>
                    <a:lstStyle/>
                    <a:p>
                      <a:r>
                        <a:rPr lang="en-US">
                          <a:latin typeface="Constantia"/>
                        </a:rPr>
                        <a:t>-</a:t>
                      </a:r>
                      <a:r>
                        <a:rPr lang="en-US" err="1">
                          <a:latin typeface="Constantia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tantia"/>
                        </a:rPr>
                        <a:t>Input file(</a:t>
                      </a:r>
                      <a:r>
                        <a:rPr lang="en-US" err="1">
                          <a:latin typeface="Constantia"/>
                        </a:rPr>
                        <a:t>fasta</a:t>
                      </a:r>
                      <a:r>
                        <a:rPr lang="en-US">
                          <a:latin typeface="Constantia"/>
                        </a:rPr>
                        <a:t>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286559"/>
                  </a:ext>
                </a:extLst>
              </a:tr>
              <a:tr h="667430">
                <a:tc>
                  <a:txBody>
                    <a:bodyPr/>
                    <a:lstStyle/>
                    <a:p>
                      <a:r>
                        <a:rPr lang="en-US">
                          <a:latin typeface="Constantia"/>
                        </a:rPr>
                        <a:t>-m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tantia"/>
                        </a:rPr>
                        <a:t>It can be genome, proteins or transcriptome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734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74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89FB27-9F2E-5DB3-AAAE-16885A2A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22" y="299154"/>
            <a:ext cx="7269193" cy="3571126"/>
          </a:xfrm>
          <a:prstGeom prst="rect">
            <a:avLst/>
          </a:prstGeom>
        </p:spPr>
      </p:pic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5F5CB07-7088-F5A4-3FF1-0D767D711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92" y="4231302"/>
            <a:ext cx="9661584" cy="20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5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395BDA-C3C9-60F9-5CE3-CA873213B599}"/>
              </a:ext>
            </a:extLst>
          </p:cNvPr>
          <p:cNvSpPr txBox="1"/>
          <p:nvPr/>
        </p:nvSpPr>
        <p:spPr>
          <a:xfrm>
            <a:off x="1289713" y="1397218"/>
            <a:ext cx="954068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>
                <a:latin typeface="Constantia"/>
              </a:rPr>
              <a:t>Key findings:</a:t>
            </a:r>
            <a:endParaRPr lang="en-US" sz="2400" b="1">
              <a:latin typeface="Constantia"/>
              <a:cs typeface="Arial"/>
            </a:endParaRPr>
          </a:p>
          <a:p>
            <a:pPr algn="just"/>
            <a:endParaRPr lang="en-US" sz="2400">
              <a:latin typeface="Constantia"/>
              <a:cs typeface="Arial"/>
            </a:endParaRPr>
          </a:p>
          <a:p>
            <a:pPr marL="228600" lvl="1" indent="-228600" algn="just">
              <a:buFont typeface=""/>
              <a:buChar char="•"/>
            </a:pPr>
            <a:r>
              <a:rPr lang="en-US" sz="2400">
                <a:latin typeface="Constantia"/>
              </a:rPr>
              <a:t>Assembler Performance in Assembly Continuity: </a:t>
            </a:r>
            <a:endParaRPr lang="en-US" sz="2400">
              <a:latin typeface="Constantia"/>
              <a:cs typeface="Arial"/>
            </a:endParaRPr>
          </a:p>
          <a:p>
            <a:pPr marL="0" lvl="1" algn="just"/>
            <a:r>
              <a:rPr lang="en-US" sz="2400">
                <a:latin typeface="Constantia"/>
              </a:rPr>
              <a:t>   SKESA &gt; </a:t>
            </a:r>
            <a:r>
              <a:rPr lang="en-US" sz="2400" err="1">
                <a:latin typeface="Constantia"/>
              </a:rPr>
              <a:t>ABySS</a:t>
            </a:r>
            <a:r>
              <a:rPr lang="en-US" sz="2400">
                <a:latin typeface="Constantia"/>
              </a:rPr>
              <a:t> &gt; Velvet.</a:t>
            </a:r>
            <a:endParaRPr lang="en-US" sz="2400">
              <a:latin typeface="Constantia"/>
              <a:cs typeface="Arial"/>
            </a:endParaRPr>
          </a:p>
          <a:p>
            <a:pPr marL="228600" lvl="1" indent="-228600" algn="just">
              <a:buFont typeface=""/>
              <a:buChar char="•"/>
            </a:pPr>
            <a:r>
              <a:rPr lang="en-US" sz="2400">
                <a:latin typeface="Constantia"/>
              </a:rPr>
              <a:t>Assembler Performance in Contig/Scaffold Length:</a:t>
            </a:r>
            <a:endParaRPr lang="en-US" sz="2400">
              <a:latin typeface="Constantia"/>
              <a:cs typeface="Arial"/>
            </a:endParaRPr>
          </a:p>
          <a:p>
            <a:pPr marL="0" lvl="1" algn="just"/>
            <a:r>
              <a:rPr lang="en-US" sz="2400">
                <a:latin typeface="Constantia"/>
              </a:rPr>
              <a:t>   SKESA &gt; </a:t>
            </a:r>
            <a:r>
              <a:rPr lang="en-US" sz="2400" err="1">
                <a:latin typeface="Constantia"/>
              </a:rPr>
              <a:t>ABySS</a:t>
            </a:r>
            <a:r>
              <a:rPr lang="en-US" sz="2400">
                <a:latin typeface="Constantia"/>
              </a:rPr>
              <a:t> &gt; Velvet.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400" err="1">
                <a:latin typeface="Constantia"/>
                <a:cs typeface="Arial"/>
              </a:rPr>
              <a:t>ABySS</a:t>
            </a:r>
            <a:r>
              <a:rPr lang="en-US" sz="2400">
                <a:latin typeface="Constantia"/>
                <a:cs typeface="Arial"/>
              </a:rPr>
              <a:t> and SKESA generally have slightly higher completeness, single-copy BUSCOs, lower fragmentation and missed BUSCO's compared to Velvet.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69C7C-62D0-1167-F7A0-1625BF9CBE96}"/>
              </a:ext>
            </a:extLst>
          </p:cNvPr>
          <p:cNvSpPr txBox="1"/>
          <p:nvPr/>
        </p:nvSpPr>
        <p:spPr>
          <a:xfrm>
            <a:off x="1177636" y="415636"/>
            <a:ext cx="8174181" cy="661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700" b="1">
                <a:latin typeface="Constantia"/>
                <a:cs typeface="Arial"/>
              </a:rPr>
              <a:t>Results Overview:</a:t>
            </a:r>
            <a:endParaRPr lang="en-US" sz="3700" b="1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17096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7981D3-049D-EB9A-2A4D-81B5F103DABD}"/>
              </a:ext>
            </a:extLst>
          </p:cNvPr>
          <p:cNvSpPr txBox="1"/>
          <p:nvPr/>
        </p:nvSpPr>
        <p:spPr>
          <a:xfrm>
            <a:off x="1309973" y="386228"/>
            <a:ext cx="826077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cs typeface="Arial"/>
              </a:rPr>
              <a:t>BUSCO OVERVIEW</a:t>
            </a:r>
            <a:endParaRPr lang="en-US" sz="32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CDD6F-0F9B-07CA-784C-C2895DE27EB5}"/>
              </a:ext>
            </a:extLst>
          </p:cNvPr>
          <p:cNvSpPr txBox="1"/>
          <p:nvPr/>
        </p:nvSpPr>
        <p:spPr>
          <a:xfrm>
            <a:off x="1402772" y="1401791"/>
            <a:ext cx="9109363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Arial"/>
              </a:rPr>
              <a:t>PROS: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Arial"/>
              </a:rPr>
              <a:t>BUSCO uses a predefined set of conserved genes called 'Lineage dataset', allowing for consistent evaluation and comparison of assemblies.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Arial"/>
              </a:rPr>
              <a:t>It gives a complete view of the assembly's quality by checking for complete, duplicated, and partially missing genes as well including other metrics.</a:t>
            </a:r>
          </a:p>
          <a:p>
            <a:endParaRPr lang="en-US" sz="2000">
              <a:cs typeface="Arial"/>
            </a:endParaRPr>
          </a:p>
          <a:p>
            <a:endParaRPr lang="en-US" sz="2000">
              <a:cs typeface="Arial"/>
            </a:endParaRPr>
          </a:p>
          <a:p>
            <a:r>
              <a:rPr lang="en-US" sz="2000">
                <a:cs typeface="Arial"/>
              </a:rPr>
              <a:t>CONS: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Arial"/>
              </a:rPr>
              <a:t>BUSCO only tells you if a gene is present or absent, without giving information on its structure or surroundings in the genome.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Arial"/>
              </a:rPr>
              <a:t>The lineage dataset might not cover all possible genes for every organism, potentially leading to incomplete assessments.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969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C02A5-CED9-239B-32EF-9AEC10965A99}"/>
              </a:ext>
            </a:extLst>
          </p:cNvPr>
          <p:cNvSpPr txBox="1"/>
          <p:nvPr/>
        </p:nvSpPr>
        <p:spPr>
          <a:xfrm>
            <a:off x="926756" y="617837"/>
            <a:ext cx="2743199" cy="661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700" b="1">
                <a:latin typeface="Constantia"/>
                <a:cs typeface="Arial"/>
              </a:rPr>
              <a:t>Citations: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3212A-F402-0B16-9663-5485D6ED90B6}"/>
              </a:ext>
            </a:extLst>
          </p:cNvPr>
          <p:cNvSpPr txBox="1"/>
          <p:nvPr/>
        </p:nvSpPr>
        <p:spPr>
          <a:xfrm>
            <a:off x="925692" y="1341358"/>
            <a:ext cx="9742578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err="1">
                <a:latin typeface="Constantia"/>
                <a:cs typeface="Arial"/>
              </a:rPr>
              <a:t>Fastp</a:t>
            </a:r>
            <a:r>
              <a:rPr lang="en-US">
                <a:latin typeface="Constantia"/>
                <a:cs typeface="Arial"/>
              </a:rPr>
              <a:t>: </a:t>
            </a:r>
            <a:r>
              <a:rPr lang="en-US">
                <a:solidFill>
                  <a:srgbClr val="2A2A2A"/>
                </a:solidFill>
                <a:latin typeface="Constantia"/>
                <a:ea typeface="+mn-lt"/>
                <a:cs typeface="+mn-lt"/>
              </a:rPr>
              <a:t>Shifu Chen, Yanqing Zhou, </a:t>
            </a:r>
            <a:r>
              <a:rPr lang="en-US" err="1">
                <a:solidFill>
                  <a:srgbClr val="2A2A2A"/>
                </a:solidFill>
                <a:latin typeface="Constantia"/>
                <a:ea typeface="+mn-lt"/>
                <a:cs typeface="+mn-lt"/>
              </a:rPr>
              <a:t>Yaru</a:t>
            </a:r>
            <a:r>
              <a:rPr lang="en-US">
                <a:solidFill>
                  <a:srgbClr val="2A2A2A"/>
                </a:solidFill>
                <a:latin typeface="Constantia"/>
                <a:ea typeface="+mn-lt"/>
                <a:cs typeface="+mn-lt"/>
              </a:rPr>
              <a:t> Chen, Jia Gu, </a:t>
            </a:r>
            <a:r>
              <a:rPr lang="en-US" err="1">
                <a:solidFill>
                  <a:srgbClr val="2A2A2A"/>
                </a:solidFill>
                <a:latin typeface="Constantia"/>
                <a:ea typeface="+mn-lt"/>
                <a:cs typeface="+mn-lt"/>
              </a:rPr>
              <a:t>fastp</a:t>
            </a:r>
            <a:r>
              <a:rPr lang="en-US">
                <a:solidFill>
                  <a:srgbClr val="2A2A2A"/>
                </a:solidFill>
                <a:latin typeface="Constantia"/>
                <a:ea typeface="+mn-lt"/>
                <a:cs typeface="+mn-lt"/>
              </a:rPr>
              <a:t>: an ultra-fast all-in-one FASTQ preprocessor, </a:t>
            </a:r>
            <a:r>
              <a:rPr lang="en-US" i="1">
                <a:solidFill>
                  <a:srgbClr val="2A2A2A"/>
                </a:solidFill>
                <a:latin typeface="Constantia"/>
                <a:ea typeface="+mn-lt"/>
                <a:cs typeface="+mn-lt"/>
              </a:rPr>
              <a:t>Bioinformatics</a:t>
            </a:r>
            <a:r>
              <a:rPr lang="en-US">
                <a:solidFill>
                  <a:srgbClr val="2A2A2A"/>
                </a:solidFill>
                <a:latin typeface="Constantia"/>
                <a:ea typeface="+mn-lt"/>
                <a:cs typeface="+mn-lt"/>
              </a:rPr>
              <a:t>, Volume 34, Issue 17, September 2018, Pages i884–i890, </a:t>
            </a:r>
            <a:r>
              <a:rPr lang="en-US">
                <a:solidFill>
                  <a:srgbClr val="006FB7"/>
                </a:solidFill>
                <a:latin typeface="Constantia"/>
                <a:ea typeface="+mn-lt"/>
                <a:cs typeface="+mn-lt"/>
                <a:hlinkClick r:id="rId2"/>
              </a:rPr>
              <a:t>https://doi.org/10.1093/bioinformatics/bty560</a:t>
            </a:r>
            <a:r>
              <a:rPr lang="en-US">
                <a:solidFill>
                  <a:srgbClr val="006FB7"/>
                </a:solidFill>
                <a:latin typeface="Constantia"/>
                <a:ea typeface="+mn-lt"/>
                <a:cs typeface="+mn-lt"/>
              </a:rPr>
              <a:t>  </a:t>
            </a:r>
            <a:endParaRPr lang="en-US">
              <a:solidFill>
                <a:srgbClr val="006FB7"/>
              </a:solidFill>
              <a:latin typeface="Constantia"/>
              <a:cs typeface="Arial"/>
            </a:endParaRPr>
          </a:p>
          <a:p>
            <a:pPr algn="just"/>
            <a:r>
              <a:rPr lang="en-US" err="1">
                <a:latin typeface="Constantia"/>
                <a:cs typeface="Arial"/>
              </a:rPr>
              <a:t>Trimmomatic</a:t>
            </a:r>
            <a:r>
              <a:rPr lang="en-US">
                <a:latin typeface="Constantia"/>
                <a:cs typeface="Arial"/>
              </a:rPr>
              <a:t>: </a:t>
            </a:r>
            <a:r>
              <a:rPr lang="en-US">
                <a:solidFill>
                  <a:srgbClr val="212121"/>
                </a:solidFill>
                <a:latin typeface="Constantia"/>
                <a:ea typeface="+mn-lt"/>
                <a:cs typeface="+mn-lt"/>
              </a:rPr>
              <a:t>Bolger, Anthony M et al. “</a:t>
            </a:r>
            <a:r>
              <a:rPr lang="en-US" err="1">
                <a:solidFill>
                  <a:srgbClr val="212121"/>
                </a:solidFill>
                <a:latin typeface="Constantia"/>
                <a:ea typeface="+mn-lt"/>
                <a:cs typeface="+mn-lt"/>
              </a:rPr>
              <a:t>Trimmomatic</a:t>
            </a:r>
            <a:r>
              <a:rPr lang="en-US">
                <a:solidFill>
                  <a:srgbClr val="212121"/>
                </a:solidFill>
                <a:latin typeface="Constantia"/>
                <a:ea typeface="+mn-lt"/>
                <a:cs typeface="+mn-lt"/>
              </a:rPr>
              <a:t>: a flexible trimmer for Illumina sequence data.” </a:t>
            </a:r>
            <a:r>
              <a:rPr lang="en-US" i="1">
                <a:solidFill>
                  <a:srgbClr val="212121"/>
                </a:solidFill>
                <a:latin typeface="Constantia"/>
                <a:ea typeface="+mn-lt"/>
                <a:cs typeface="+mn-lt"/>
              </a:rPr>
              <a:t>Bioinformatics (Oxford, England)</a:t>
            </a:r>
            <a:r>
              <a:rPr lang="en-US">
                <a:solidFill>
                  <a:srgbClr val="212121"/>
                </a:solidFill>
                <a:latin typeface="Constantia"/>
                <a:ea typeface="+mn-lt"/>
                <a:cs typeface="+mn-lt"/>
              </a:rPr>
              <a:t> vol. 30,15 (2014): 2114-20. doi:10.1093/bioinformatics/btu170</a:t>
            </a:r>
            <a:endParaRPr lang="en-US">
              <a:latin typeface="Constantia"/>
              <a:cs typeface="Arial"/>
            </a:endParaRPr>
          </a:p>
          <a:p>
            <a:pPr algn="just"/>
            <a:r>
              <a:rPr lang="en-US" err="1">
                <a:latin typeface="Constantia"/>
                <a:cs typeface="Arial"/>
              </a:rPr>
              <a:t>Multiqc</a:t>
            </a:r>
            <a:r>
              <a:rPr lang="en-US">
                <a:latin typeface="Constantia"/>
                <a:cs typeface="Arial"/>
              </a:rPr>
              <a:t>: </a:t>
            </a:r>
            <a:r>
              <a:rPr lang="en-US">
                <a:latin typeface="Constantia"/>
                <a:ea typeface="+mn-lt"/>
                <a:cs typeface="+mn-lt"/>
              </a:rPr>
              <a:t>https://multiqc.info/</a:t>
            </a:r>
            <a:endParaRPr lang="en-US">
              <a:latin typeface="Constantia"/>
              <a:cs typeface="Arial"/>
            </a:endParaRPr>
          </a:p>
          <a:p>
            <a:pPr algn="just"/>
            <a:r>
              <a:rPr lang="en-US" err="1">
                <a:latin typeface="Constantia"/>
                <a:cs typeface="Arial"/>
              </a:rPr>
              <a:t>Afterqc</a:t>
            </a:r>
            <a:r>
              <a:rPr lang="en-US">
                <a:latin typeface="Constantia"/>
                <a:cs typeface="Arial"/>
              </a:rPr>
              <a:t>: </a:t>
            </a:r>
            <a:r>
              <a:rPr lang="en-US">
                <a:latin typeface="Constantia"/>
                <a:ea typeface="+mn-lt"/>
                <a:cs typeface="+mn-lt"/>
              </a:rPr>
              <a:t>https://github.com/OpenGene/AfterQC</a:t>
            </a:r>
            <a:endParaRPr lang="en-US">
              <a:latin typeface="Constantia"/>
              <a:cs typeface="Arial"/>
            </a:endParaRPr>
          </a:p>
          <a:p>
            <a:pPr algn="just"/>
            <a:r>
              <a:rPr lang="en-US" err="1">
                <a:latin typeface="Constantia"/>
                <a:cs typeface="Arial"/>
              </a:rPr>
              <a:t>Fastqc</a:t>
            </a:r>
            <a:r>
              <a:rPr lang="en-US">
                <a:latin typeface="Constantia"/>
                <a:cs typeface="Arial"/>
              </a:rPr>
              <a:t>: </a:t>
            </a:r>
            <a:r>
              <a:rPr lang="en-US">
                <a:latin typeface="Constantia"/>
                <a:ea typeface="+mn-lt"/>
                <a:cs typeface="+mn-lt"/>
              </a:rPr>
              <a:t>https://github.com/s-andrews/FastQC</a:t>
            </a:r>
            <a:endParaRPr lang="en-US">
              <a:latin typeface="Constantia"/>
              <a:cs typeface="Helvetica"/>
            </a:endParaRPr>
          </a:p>
          <a:p>
            <a:pPr algn="just"/>
            <a:r>
              <a:rPr lang="en-US" err="1">
                <a:latin typeface="Constantia"/>
                <a:cs typeface="Arial"/>
              </a:rPr>
              <a:t>Bbduk</a:t>
            </a:r>
            <a:r>
              <a:rPr lang="en-US">
                <a:latin typeface="Constantia"/>
                <a:cs typeface="Arial"/>
              </a:rPr>
              <a:t>: </a:t>
            </a:r>
            <a:r>
              <a:rPr lang="en-US">
                <a:solidFill>
                  <a:srgbClr val="202020"/>
                </a:solidFill>
                <a:latin typeface="Constantia"/>
                <a:cs typeface="Helvetica"/>
              </a:rPr>
              <a:t>Bushnell B, Rood J, Singer E (2017) </a:t>
            </a:r>
            <a:r>
              <a:rPr lang="en-US" err="1">
                <a:solidFill>
                  <a:srgbClr val="202020"/>
                </a:solidFill>
                <a:latin typeface="Constantia"/>
                <a:cs typeface="Helvetica"/>
              </a:rPr>
              <a:t>BBMerge</a:t>
            </a:r>
            <a:r>
              <a:rPr lang="en-US">
                <a:solidFill>
                  <a:srgbClr val="202020"/>
                </a:solidFill>
                <a:latin typeface="Constantia"/>
                <a:cs typeface="Helvetica"/>
              </a:rPr>
              <a:t> – Accurate paired shotgun read merging via overlap. PLOS ONE 12(10): e0185056. </a:t>
            </a:r>
            <a:r>
              <a:rPr lang="en-US" u="sng">
                <a:solidFill>
                  <a:srgbClr val="3E0577"/>
                </a:solidFill>
                <a:latin typeface="Constantia"/>
                <a:cs typeface="Helvetica"/>
                <a:hlinkClick r:id="rId3"/>
              </a:rPr>
              <a:t>https://doi.org/10.1371/journal.pone.0185056</a:t>
            </a:r>
            <a:endParaRPr lang="en-US">
              <a:latin typeface="Constantia"/>
              <a:cs typeface="Arial"/>
            </a:endParaRPr>
          </a:p>
          <a:p>
            <a:pPr algn="just"/>
            <a:r>
              <a:rPr lang="en-US">
                <a:latin typeface="Constantia"/>
                <a:cs typeface="Arial"/>
              </a:rPr>
              <a:t>Abyss:</a:t>
            </a:r>
            <a:r>
              <a:rPr lang="en-US">
                <a:latin typeface="Constantia"/>
                <a:ea typeface="+mn-lt"/>
                <a:cs typeface="+mn-lt"/>
              </a:rPr>
              <a:t> </a:t>
            </a:r>
            <a:r>
              <a:rPr lang="en-US">
                <a:latin typeface="Constantia"/>
                <a:ea typeface="+mn-lt"/>
                <a:cs typeface="+mn-lt"/>
                <a:hlinkClick r:id="rId4"/>
              </a:rPr>
              <a:t>https://github.com/bcgsc/abyss</a:t>
            </a:r>
            <a:br>
              <a:rPr lang="en-US">
                <a:latin typeface="Constantia"/>
                <a:ea typeface="+mn-lt"/>
                <a:cs typeface="+mn-lt"/>
              </a:rPr>
            </a:br>
            <a:r>
              <a:rPr lang="en-US">
                <a:latin typeface="Constantia"/>
                <a:ea typeface="+mn-lt"/>
                <a:cs typeface="+mn-lt"/>
              </a:rPr>
              <a:t>Simpson JT, Wong K, Jackman SD, Schein JE, Jones SJ, Birol I. </a:t>
            </a:r>
            <a:r>
              <a:rPr lang="en-US" err="1">
                <a:latin typeface="Constantia"/>
                <a:ea typeface="+mn-lt"/>
                <a:cs typeface="+mn-lt"/>
              </a:rPr>
              <a:t>ABySS</a:t>
            </a:r>
            <a:r>
              <a:rPr lang="en-US">
                <a:latin typeface="Constantia"/>
                <a:ea typeface="+mn-lt"/>
                <a:cs typeface="+mn-lt"/>
              </a:rPr>
              <a:t>: a parallel assembler for short read sequence data. Genome Res. 2009 Jun;19(6):1117-23. </a:t>
            </a:r>
            <a:r>
              <a:rPr lang="en-US" err="1">
                <a:latin typeface="Constantia"/>
                <a:ea typeface="+mn-lt"/>
                <a:cs typeface="+mn-lt"/>
              </a:rPr>
              <a:t>doi</a:t>
            </a:r>
            <a:r>
              <a:rPr lang="en-US">
                <a:latin typeface="Constantia"/>
                <a:ea typeface="+mn-lt"/>
                <a:cs typeface="+mn-lt"/>
              </a:rPr>
              <a:t>: 10.1101/gr.089532.108. </a:t>
            </a:r>
            <a:r>
              <a:rPr lang="en-US" err="1">
                <a:latin typeface="Constantia"/>
                <a:ea typeface="+mn-lt"/>
                <a:cs typeface="+mn-lt"/>
              </a:rPr>
              <a:t>Epub</a:t>
            </a:r>
            <a:r>
              <a:rPr lang="en-US">
                <a:latin typeface="Constantia"/>
                <a:ea typeface="+mn-lt"/>
                <a:cs typeface="+mn-lt"/>
              </a:rPr>
              <a:t> 2009 Feb 27. PMID: 19251739; PMCID: PMC2694472.</a:t>
            </a:r>
            <a:endParaRPr lang="en-US">
              <a:latin typeface="Constantia"/>
              <a:cs typeface="Arial"/>
            </a:endParaRPr>
          </a:p>
          <a:p>
            <a:pPr algn="just"/>
            <a:r>
              <a:rPr lang="en-US">
                <a:latin typeface="Constantia"/>
                <a:cs typeface="Arial"/>
              </a:rPr>
              <a:t>SKESA: </a:t>
            </a:r>
            <a:r>
              <a:rPr lang="en-US">
                <a:latin typeface="Constantia"/>
                <a:ea typeface="+mn-lt"/>
                <a:cs typeface="+mn-lt"/>
                <a:hlinkClick r:id="rId5"/>
              </a:rPr>
              <a:t>https://github.com/ncbi/SKESA?tab=readme-ov-file</a:t>
            </a:r>
            <a:br>
              <a:rPr lang="en-US">
                <a:latin typeface="Constantia"/>
                <a:cs typeface="Arial"/>
              </a:rPr>
            </a:br>
            <a:r>
              <a:rPr lang="en-US">
                <a:latin typeface="Constantia"/>
                <a:ea typeface="+mn-lt"/>
                <a:cs typeface="+mn-lt"/>
              </a:rPr>
              <a:t>Alexandre </a:t>
            </a:r>
            <a:r>
              <a:rPr lang="en-US" err="1">
                <a:latin typeface="Constantia"/>
                <a:ea typeface="+mn-lt"/>
                <a:cs typeface="+mn-lt"/>
              </a:rPr>
              <a:t>Souvorov</a:t>
            </a:r>
            <a:r>
              <a:rPr lang="en-US">
                <a:latin typeface="Constantia"/>
                <a:ea typeface="+mn-lt"/>
                <a:cs typeface="+mn-lt"/>
              </a:rPr>
              <a:t>, Richa Agarwala and David J. Lipman. SKESA: strategic k-</a:t>
            </a:r>
            <a:r>
              <a:rPr lang="en-US" err="1">
                <a:latin typeface="Constantia"/>
                <a:ea typeface="+mn-lt"/>
                <a:cs typeface="+mn-lt"/>
              </a:rPr>
              <a:t>mer</a:t>
            </a:r>
            <a:r>
              <a:rPr lang="en-US">
                <a:latin typeface="Constantia"/>
                <a:ea typeface="+mn-lt"/>
                <a:cs typeface="+mn-lt"/>
              </a:rPr>
              <a:t> extension for scrupulous assemblies. Genome Biology 2018 19:153. doi.org/10.1186/s13059-018-1540-z </a:t>
            </a:r>
            <a:endParaRPr lang="en-US">
              <a:latin typeface="Constanti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540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53D82-8CBF-A97E-1D61-CC930F3E8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30" y="291855"/>
            <a:ext cx="6188340" cy="62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4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AC5B7-ABC6-397E-32DE-D53B41F74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2BA27-AF07-7A4E-65F0-134D755581B7}"/>
              </a:ext>
            </a:extLst>
          </p:cNvPr>
          <p:cNvSpPr txBox="1"/>
          <p:nvPr/>
        </p:nvSpPr>
        <p:spPr>
          <a:xfrm>
            <a:off x="588085" y="702833"/>
            <a:ext cx="1088673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>
                <a:latin typeface="Alexandria Medium" panose="020B0604020202020204" charset="-78"/>
                <a:cs typeface="Alexandria Medium" panose="020B0604020202020204" charset="-78"/>
              </a:rPr>
              <a:t>Raw Data Quality Assessment with </a:t>
            </a:r>
            <a:r>
              <a:rPr lang="en-US" sz="3733" b="1" err="1">
                <a:latin typeface="Alexandria Medium" panose="020B0604020202020204" charset="-78"/>
                <a:cs typeface="Alexandria Medium" panose="020B0604020202020204" charset="-78"/>
              </a:rPr>
              <a:t>FastQC</a:t>
            </a:r>
            <a:endParaRPr lang="en-US" sz="3733" b="1"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pic>
        <p:nvPicPr>
          <p:cNvPr id="5" name="Picture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BA0C5112-0294-6496-F61D-CE86B33B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0828"/>
            <a:ext cx="5675235" cy="3783490"/>
          </a:xfrm>
          <a:prstGeom prst="rect">
            <a:avLst/>
          </a:prstGeom>
        </p:spPr>
      </p:pic>
      <p:pic>
        <p:nvPicPr>
          <p:cNvPr id="7" name="Picture 6" descr="A graph of a number of books&#10;&#10;Description automatically generated">
            <a:extLst>
              <a:ext uri="{FF2B5EF4-FFF2-40B4-BE49-F238E27FC236}">
                <a16:creationId xmlns:a16="http://schemas.microsoft.com/office/drawing/2014/main" id="{A55748A1-A015-2BB2-D44B-E550C313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32" y="1730828"/>
            <a:ext cx="5675235" cy="37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8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BF905-663F-4FB0-CBF9-1EE4E59A6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F24CAA-F9D1-2588-AAC2-3FE894878369}"/>
              </a:ext>
            </a:extLst>
          </p:cNvPr>
          <p:cNvSpPr txBox="1"/>
          <p:nvPr/>
        </p:nvSpPr>
        <p:spPr>
          <a:xfrm>
            <a:off x="588085" y="702833"/>
            <a:ext cx="1088673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>
                <a:latin typeface="Alexandria Medium" panose="020B0604020202020204" charset="-78"/>
                <a:cs typeface="Alexandria Medium" panose="020B0604020202020204" charset="-78"/>
              </a:rPr>
              <a:t>Raw Data Quality Assessment with </a:t>
            </a:r>
            <a:r>
              <a:rPr lang="en-US" sz="3733" b="1" err="1">
                <a:latin typeface="Alexandria Medium" panose="020B0604020202020204" charset="-78"/>
                <a:cs typeface="Alexandria Medium" panose="020B0604020202020204" charset="-78"/>
              </a:rPr>
              <a:t>FastQC</a:t>
            </a:r>
            <a:endParaRPr lang="en-US" sz="3733" b="1"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pic>
        <p:nvPicPr>
          <p:cNvPr id="6" name="Picture 5" descr="A graph showing a number of scores&#10;&#10;Description automatically generated with medium confidence">
            <a:extLst>
              <a:ext uri="{FF2B5EF4-FFF2-40B4-BE49-F238E27FC236}">
                <a16:creationId xmlns:a16="http://schemas.microsoft.com/office/drawing/2014/main" id="{6991767C-6DA3-C5CE-2359-4EC1B9632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54" y="2073925"/>
            <a:ext cx="4914900" cy="3276600"/>
          </a:xfrm>
          <a:prstGeom prst="rect">
            <a:avLst/>
          </a:prstGeom>
        </p:spPr>
      </p:pic>
      <p:pic>
        <p:nvPicPr>
          <p:cNvPr id="10" name="Picture 9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4FD8912D-461E-102E-B18E-3B7F247E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454" y="2073925"/>
            <a:ext cx="4914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2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6B51E-BA07-C5FE-860B-92D8F23C6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E03B5-D636-E51F-B4DD-CCB454C4E023}"/>
              </a:ext>
            </a:extLst>
          </p:cNvPr>
          <p:cNvSpPr txBox="1"/>
          <p:nvPr/>
        </p:nvSpPr>
        <p:spPr>
          <a:xfrm>
            <a:off x="652630" y="603681"/>
            <a:ext cx="10886739" cy="6617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700" b="1" err="1">
                <a:latin typeface="Alexandria Medium" panose="020B0604020202020204" charset="-78"/>
                <a:cs typeface="Alexandria Medium"/>
              </a:rPr>
              <a:t>AfterQC</a:t>
            </a:r>
            <a:r>
              <a:rPr lang="en-US" sz="3700" b="1">
                <a:latin typeface="Alexandria Medium" panose="020B0604020202020204" charset="-78"/>
                <a:cs typeface="Alexandria Medium"/>
              </a:rPr>
              <a:t> vs. </a:t>
            </a:r>
            <a:r>
              <a:rPr lang="en-US" sz="3700" b="1" err="1">
                <a:latin typeface="Alexandria Medium" panose="020B0604020202020204" charset="-78"/>
                <a:cs typeface="Alexandria Medium"/>
              </a:rPr>
              <a:t>Fastp</a:t>
            </a:r>
            <a:r>
              <a:rPr lang="en-US" sz="3700" b="1">
                <a:latin typeface="Alexandria Medium" panose="020B0604020202020204" charset="-78"/>
                <a:cs typeface="Alexandria Medium"/>
              </a:rPr>
              <a:t> vs. </a:t>
            </a:r>
            <a:r>
              <a:rPr lang="en-US" sz="3700" b="1" err="1">
                <a:latin typeface="Alexandria Medium" panose="020B0604020202020204" charset="-78"/>
                <a:cs typeface="Alexandria Medium"/>
              </a:rPr>
              <a:t>Trimmomatic</a:t>
            </a:r>
            <a:r>
              <a:rPr lang="en-US" sz="3700" b="1">
                <a:latin typeface="Alexandria Medium" panose="020B0604020202020204" charset="-78"/>
                <a:cs typeface="Alexandria Medium"/>
              </a:rPr>
              <a:t> (Done on 10 files)</a:t>
            </a:r>
            <a:endParaRPr lang="en-US" sz="3733" b="1"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94D04F-D4DE-3F63-5827-F46B3AA44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953370"/>
              </p:ext>
            </p:extLst>
          </p:nvPr>
        </p:nvGraphicFramePr>
        <p:xfrm>
          <a:off x="2373442" y="1561475"/>
          <a:ext cx="8127996" cy="487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999">
                  <a:extLst>
                    <a:ext uri="{9D8B030D-6E8A-4147-A177-3AD203B41FA5}">
                      <a16:colId xmlns:a16="http://schemas.microsoft.com/office/drawing/2014/main" val="4171151241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1669131523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3805475504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4244928635"/>
                    </a:ext>
                  </a:extLst>
                </a:gridCol>
              </a:tblGrid>
              <a:tr h="8211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onstantia"/>
                        </a:rPr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onstantia"/>
                        </a:rPr>
                        <a:t>Trimmomatic</a:t>
                      </a:r>
                      <a:endParaRPr lang="en-US" err="1">
                        <a:latin typeface="Constant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onstantia"/>
                        </a:rPr>
                        <a:t>AfterQC</a:t>
                      </a:r>
                      <a:endParaRPr lang="en-US" err="1">
                        <a:latin typeface="Constant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onstantia"/>
                        </a:rPr>
                        <a:t>Fastp</a:t>
                      </a:r>
                      <a:endParaRPr lang="en-US" err="1">
                        <a:latin typeface="Constant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98413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onstantia"/>
                        </a:rPr>
                        <a:t>Runtime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onstantia"/>
                        </a:rPr>
                        <a:t>~8m 10.29s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onstantia"/>
                        </a:rPr>
                        <a:t>1 hr &gt; for just two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onstantia"/>
                        </a:rPr>
                        <a:t>~4m 25.906s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tantia"/>
                        </a:rPr>
                        <a:t>CPU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tantia"/>
                        </a:rPr>
                        <a:t>6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tantia"/>
                        </a:rPr>
                        <a:t>1 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onstantia"/>
                        </a:rPr>
                        <a:t>6 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65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tantia"/>
                        </a:rPr>
                        <a:t>Maximum Resident set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tantia"/>
                        </a:rPr>
                        <a:t>174976 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tantia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50" b="0" i="0" u="none" strike="noStrike" noProof="0">
                          <a:solidFill>
                            <a:srgbClr val="29261B"/>
                          </a:solidFill>
                          <a:latin typeface="Constantia"/>
                        </a:rPr>
                        <a:t>999984 KB</a:t>
                      </a:r>
                      <a:endParaRPr lang="en-US">
                        <a:latin typeface="Constant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12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tantia"/>
                        </a:rPr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tantia"/>
                        </a:rPr>
                        <a:t>6 parallel tracks for 82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tantia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onstantia"/>
                        </a:rPr>
                        <a:t>6 parallel tracks of computation for 42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3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tantia"/>
                        </a:rPr>
                        <a:t>CPU time: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tantia"/>
                        </a:rPr>
                        <a:t>~7m 21.249s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tantia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onstantia"/>
                        </a:rPr>
                        <a:t>~4m 2.22s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5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tantia"/>
                        </a:rPr>
                        <a:t>Avg file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tantia"/>
                        </a:rPr>
                        <a:t>49.2 sec/file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tantia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onstantia"/>
                        </a:rPr>
                        <a:t>25.9 sec/file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504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onstantia"/>
                        </a:rPr>
                        <a:t>Utilization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onstantia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onstantia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onstantia"/>
                        </a:rPr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833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70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D7300-2F51-6ECB-E102-142915CEF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F2D73-5EBA-C23C-B84B-07A62C80B377}"/>
              </a:ext>
            </a:extLst>
          </p:cNvPr>
          <p:cNvSpPr txBox="1"/>
          <p:nvPr/>
        </p:nvSpPr>
        <p:spPr>
          <a:xfrm>
            <a:off x="588085" y="702833"/>
            <a:ext cx="1088673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err="1">
                <a:latin typeface="Alexandria Medium" panose="020B0604020202020204" charset="-78"/>
                <a:cs typeface="Alexandria Medium" panose="020B0604020202020204" charset="-78"/>
              </a:rPr>
              <a:t>Fastp</a:t>
            </a:r>
            <a:r>
              <a:rPr lang="en-US" sz="3733" b="1">
                <a:latin typeface="Alexandria Medium" panose="020B0604020202020204" charset="-78"/>
                <a:cs typeface="Alexandria Medium" panose="020B0604020202020204" charset="-78"/>
              </a:rPr>
              <a:t> and </a:t>
            </a:r>
            <a:r>
              <a:rPr lang="en-US" sz="3733" b="1" err="1">
                <a:latin typeface="Alexandria Medium" panose="020B0604020202020204" charset="-78"/>
                <a:cs typeface="Alexandria Medium" panose="020B0604020202020204" charset="-78"/>
              </a:rPr>
              <a:t>bbduk</a:t>
            </a:r>
            <a:r>
              <a:rPr lang="en-US" sz="3733" b="1">
                <a:latin typeface="Alexandria Medium" panose="020B0604020202020204" charset="-78"/>
                <a:cs typeface="Alexandria Medium" panose="020B0604020202020204" charset="-78"/>
              </a:rPr>
              <a:t> Setting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2D3C1F-D415-8FEE-A787-6B4770F7B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876062"/>
              </p:ext>
            </p:extLst>
          </p:nvPr>
        </p:nvGraphicFramePr>
        <p:xfrm>
          <a:off x="2033078" y="2220341"/>
          <a:ext cx="8125843" cy="3522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543">
                  <a:extLst>
                    <a:ext uri="{9D8B030D-6E8A-4147-A177-3AD203B41FA5}">
                      <a16:colId xmlns:a16="http://schemas.microsoft.com/office/drawing/2014/main" val="3807061572"/>
                    </a:ext>
                  </a:extLst>
                </a:gridCol>
                <a:gridCol w="879793">
                  <a:extLst>
                    <a:ext uri="{9D8B030D-6E8A-4147-A177-3AD203B41FA5}">
                      <a16:colId xmlns:a16="http://schemas.microsoft.com/office/drawing/2014/main" val="1987585750"/>
                    </a:ext>
                  </a:extLst>
                </a:gridCol>
                <a:gridCol w="4302507">
                  <a:extLst>
                    <a:ext uri="{9D8B030D-6E8A-4147-A177-3AD203B41FA5}">
                      <a16:colId xmlns:a16="http://schemas.microsoft.com/office/drawing/2014/main" val="2028117329"/>
                    </a:ext>
                  </a:extLst>
                </a:gridCol>
              </a:tblGrid>
              <a:tr h="45248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tantia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tantia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tantia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437933"/>
                  </a:ext>
                </a:extLst>
              </a:tr>
              <a:tr h="79492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tantia"/>
                        </a:rPr>
                        <a:t>--</a:t>
                      </a:r>
                      <a:r>
                        <a:rPr lang="en-US">
                          <a:effectLst/>
                          <a:latin typeface="Constantia"/>
                        </a:rPr>
                        <a:t>thread</a:t>
                      </a:r>
                      <a:endParaRPr lang="en-US">
                        <a:latin typeface="Constanti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tanti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Constantia"/>
                        </a:rPr>
                        <a:t>worker thread number, default is 3 (int [=3])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947458"/>
                  </a:ext>
                </a:extLst>
              </a:tr>
              <a:tr h="1137363"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US">
                          <a:latin typeface="Constantia"/>
                        </a:rPr>
                        <a:t>--qualified_quality_phred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tantia"/>
                        </a:rPr>
                        <a:t>30</a:t>
                      </a:r>
                      <a:endParaRPr lang="en-US">
                        <a:latin typeface="Constanti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Constantia"/>
                        </a:rPr>
                        <a:t>the quality value that a base is qualified. Default 15 means phred quality &gt;=Q15 is qualified. (int [=15])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438996"/>
                  </a:ext>
                </a:extLst>
              </a:tr>
              <a:tr h="113736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tantia"/>
                        </a:rPr>
                        <a:t>--unqualified_percent_limit </a:t>
                      </a:r>
                      <a:endParaRPr lang="en-US">
                        <a:latin typeface="Constanti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tantia"/>
                        </a:rPr>
                        <a:t>20</a:t>
                      </a:r>
                      <a:endParaRPr lang="en-US">
                        <a:latin typeface="Constanti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nstantia"/>
                        </a:rPr>
                        <a:t>how many percents of bases are allowed to be unqualified (0~100). Default 40 means 40% (int [</a:t>
                      </a:r>
                      <a:r>
                        <a:rPr lang="en-US">
                          <a:effectLst/>
                          <a:latin typeface="Constantia"/>
                        </a:rPr>
                        <a:t>=</a:t>
                      </a:r>
                      <a:r>
                        <a:rPr lang="en-US">
                          <a:latin typeface="Constantia"/>
                        </a:rPr>
                        <a:t>40])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2323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0DFD8E-48C6-E12F-090D-B8F241E195DA}"/>
              </a:ext>
            </a:extLst>
          </p:cNvPr>
          <p:cNvSpPr txBox="1"/>
          <p:nvPr/>
        </p:nvSpPr>
        <p:spPr>
          <a:xfrm>
            <a:off x="1545116" y="5926931"/>
            <a:ext cx="10439799" cy="58907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err="1">
                <a:latin typeface="Constantia"/>
                <a:cs typeface="Alexandria Medium"/>
              </a:rPr>
              <a:t>bbduk</a:t>
            </a:r>
            <a:r>
              <a:rPr lang="en-US" sz="1800" b="1">
                <a:latin typeface="Constantia"/>
                <a:cs typeface="Alexandria Medium"/>
              </a:rPr>
              <a:t>: </a:t>
            </a:r>
            <a:r>
              <a:rPr lang="en-US" sz="1800">
                <a:latin typeface="Constantia"/>
              </a:rPr>
              <a:t>remove all reads that have a 31-mer match to </a:t>
            </a:r>
            <a:r>
              <a:rPr lang="en-US" sz="1800" err="1">
                <a:latin typeface="Constantia"/>
              </a:rPr>
              <a:t>PhiX</a:t>
            </a:r>
            <a:r>
              <a:rPr lang="en-US" sz="1800">
                <a:latin typeface="Constantia"/>
              </a:rPr>
              <a:t> allowing one mismatch.</a:t>
            </a:r>
            <a:r>
              <a:rPr lang="en-US">
                <a:latin typeface="Constantia"/>
              </a:rPr>
              <a:t> </a:t>
            </a:r>
            <a:endParaRPr lang="en-US" sz="1800">
              <a:latin typeface="Constant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FC235-708B-07AB-AC29-D728BFA70407}"/>
              </a:ext>
            </a:extLst>
          </p:cNvPr>
          <p:cNvSpPr txBox="1"/>
          <p:nvPr/>
        </p:nvSpPr>
        <p:spPr>
          <a:xfrm>
            <a:off x="1545116" y="1656404"/>
            <a:ext cx="610885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err="1">
                <a:latin typeface="Constantia"/>
                <a:cs typeface="Alexandria Medium"/>
              </a:rPr>
              <a:t>Fastp</a:t>
            </a:r>
            <a:endParaRPr lang="en-US" sz="2400">
              <a:latin typeface="Constantia"/>
              <a:cs typeface="Alexandria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222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631269D-73CE-2CE6-3F8E-3B085C3E1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9" y="118250"/>
            <a:ext cx="12194137" cy="65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8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65B89-8DFD-B781-37F2-EFB101D68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40C8D6-2065-D24D-B2E7-40CE37E3CADB}"/>
              </a:ext>
            </a:extLst>
          </p:cNvPr>
          <p:cNvSpPr txBox="1"/>
          <p:nvPr/>
        </p:nvSpPr>
        <p:spPr>
          <a:xfrm>
            <a:off x="588085" y="702833"/>
            <a:ext cx="1088673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>
                <a:latin typeface="Alexandria Medium" panose="020B0604020202020204" charset="-78"/>
                <a:cs typeface="Alexandria Medium" panose="020B0604020202020204" charset="-78"/>
              </a:rPr>
              <a:t>Quality Assessment After Trimming </a:t>
            </a:r>
          </a:p>
        </p:txBody>
      </p:sp>
      <p:pic>
        <p:nvPicPr>
          <p:cNvPr id="3" name="Picture 2" descr="A graph of numbers and letters&#10;&#10;Description automatically generated">
            <a:extLst>
              <a:ext uri="{FF2B5EF4-FFF2-40B4-BE49-F238E27FC236}">
                <a16:creationId xmlns:a16="http://schemas.microsoft.com/office/drawing/2014/main" id="{1CAFBF13-92BF-431F-55F7-B1C1A0D2D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94" y="1887555"/>
            <a:ext cx="5299115" cy="3532743"/>
          </a:xfrm>
          <a:prstGeom prst="rect">
            <a:avLst/>
          </a:prstGeom>
        </p:spPr>
      </p:pic>
      <p:pic>
        <p:nvPicPr>
          <p:cNvPr id="8" name="Picture 7" descr="A graph of numbers and letters&#10;&#10;Description automatically generated">
            <a:extLst>
              <a:ext uri="{FF2B5EF4-FFF2-40B4-BE49-F238E27FC236}">
                <a16:creationId xmlns:a16="http://schemas.microsoft.com/office/drawing/2014/main" id="{3FC6D2AE-77A5-566A-285C-A584D1C51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709" y="1887555"/>
            <a:ext cx="5299115" cy="35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2814"/>
      </p:ext>
    </p:extLst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6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Lead Funnel by Slidesgo</vt:lpstr>
      <vt:lpstr>Read Sequence Cleaning &amp; Genome Assembly,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Kim, Yeojin</dc:creator>
  <cp:revision>3</cp:revision>
  <dcterms:created xsi:type="dcterms:W3CDTF">2024-02-19T00:54:20Z</dcterms:created>
  <dcterms:modified xsi:type="dcterms:W3CDTF">2024-02-20T19:23:14Z</dcterms:modified>
</cp:coreProperties>
</file>