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E5359CCC.xml" ContentType="application/vnd.ms-powerpoint.comments+xml"/>
  <Override PartName="/ppt/notesSlides/notesSlide2.xml" ContentType="application/vnd.openxmlformats-officedocument.presentationml.notesSlide+xml"/>
  <Override PartName="/ppt/comments/modernComment_110_9702F94A.xml" ContentType="application/vnd.ms-powerpoint.comments+xml"/>
  <Override PartName="/ppt/comments/modernComment_10A_74D2E73C.xml" ContentType="application/vnd.ms-powerpoint.comments+xml"/>
  <Override PartName="/ppt/comments/modernComment_10E_441E393E.xml" ContentType="application/vnd.ms-powerpoint.comments+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60" r:id="rId3"/>
    <p:sldId id="258" r:id="rId4"/>
    <p:sldId id="261" r:id="rId5"/>
    <p:sldId id="265" r:id="rId6"/>
    <p:sldId id="272" r:id="rId7"/>
    <p:sldId id="273" r:id="rId8"/>
    <p:sldId id="283" r:id="rId9"/>
    <p:sldId id="280" r:id="rId10"/>
    <p:sldId id="266" r:id="rId11"/>
    <p:sldId id="278" r:id="rId12"/>
    <p:sldId id="276" r:id="rId13"/>
    <p:sldId id="277" r:id="rId14"/>
    <p:sldId id="274" r:id="rId15"/>
    <p:sldId id="267" r:id="rId16"/>
    <p:sldId id="269" r:id="rId17"/>
    <p:sldId id="284" r:id="rId18"/>
    <p:sldId id="268" r:id="rId19"/>
    <p:sldId id="263" r:id="rId20"/>
    <p:sldId id="279" r:id="rId21"/>
    <p:sldId id="270" r:id="rId22"/>
    <p:sldId id="282" r:id="rId23"/>
    <p:sldId id="264"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53BB2A-2B46-BB41-2B34-75F7769BF6A9}" name="Kim, Yeojin" initials="" userId="S::ykim3030@gatech.edu::606f5ef1-09e0-4627-a6e8-fbc9f8ab47ef" providerId="AD"/>
  <p188:author id="{C8B80059-3454-BB19-4045-299C33BBF26F}" name="Bindra, Mehak" initials="BM" userId="S::mbindra3@gatech.edu::1cb888cf-b1f8-4e7a-ae81-ad16ebd0eb68" providerId="AD"/>
  <p188:author id="{0A02EA5E-6A65-663E-DB87-E4A0FFD33776}" name="Johns, Lucy" initials="JL" userId="S::ljohns9@gatech.edu::15fa93ad-1ea8-4dce-9b29-b9d5d0ce8432" providerId="AD"/>
  <p188:author id="{EB5A78BF-EA17-5722-5A53-E7468E7D85FF}" name="Singh, Hargobind" initials="SH" userId="S::hsingh334@gatech.edu::4bbabf22-82e6-4602-9a08-a658d90ea95e"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B4A6D-02CD-009C-6348-5AF5A29D7BE0}" v="11" dt="2024-01-30T01:37:07.870"/>
    <p1510:client id="{0F14C9E2-C369-0B47-150E-D52DDBAF7278}" v="2" dt="2024-01-30T01:50:49.722"/>
    <p1510:client id="{205D0B71-166B-0768-0F16-5A5A4D1BFE29}" v="315" dt="2024-01-30T01:59:24.997"/>
    <p1510:client id="{29CE0A28-5F6D-A434-9BDE-7039B2661AF2}" v="49" dt="2024-01-30T13:59:23.520"/>
    <p1510:client id="{2FA1F133-C1F2-83D9-075A-E4BE183D1079}" v="2" dt="2024-01-30T02:50:47.782"/>
    <p1510:client id="{71ED8521-3566-12DB-D177-0232244437F8}" v="99" dt="2024-01-30T02:44:03.277"/>
    <p1510:client id="{94071955-4C7F-43BF-AF02-98DFF8AC4A54}" v="22" dt="2024-01-30T02:43:32.243"/>
    <p1510:client id="{A5224519-FFC0-1C07-EB3A-17DF1888B5C7}" v="35" dt="2024-01-30T03:28:38.551"/>
    <p1510:client id="{C98D8588-724B-215A-FE6A-5226B5FE7153}" v="209" dt="2024-01-30T00:26:56.365"/>
    <p1510:client id="{CEE19C3B-726D-4BDD-A242-5BE6BFFBC46C}" v="2" dt="2024-01-30T02:06:14.562"/>
    <p1510:client id="{DFA3A201-C511-E744-9821-15A8EBDECE6D}" v="1474" dt="2024-01-30T12:58:49.938"/>
    <p1510:client id="{E91C4089-870D-F719-E788-FFF9184809A0}" v="835" dt="2024-01-30T00:13:39.1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modernComment_102_E5359CCC.xml><?xml version="1.0" encoding="utf-8"?>
<p188:cmLst xmlns:a="http://schemas.openxmlformats.org/drawingml/2006/main" xmlns:r="http://schemas.openxmlformats.org/officeDocument/2006/relationships" xmlns:p188="http://schemas.microsoft.com/office/powerpoint/2018/8/main">
  <p188:cm id="{66E90185-701C-4FF6-ACE3-85655F757045}" authorId="{0A02EA5E-6A65-663E-DB87-E4A0FFD33776}" created="2024-01-28T22:58:44.052">
    <ac:deMkLst xmlns:ac="http://schemas.microsoft.com/office/drawing/2013/main/command">
      <pc:docMk xmlns:pc="http://schemas.microsoft.com/office/powerpoint/2013/main/command"/>
      <pc:sldMk xmlns:pc="http://schemas.microsoft.com/office/powerpoint/2013/main/command" cId="3845496012" sldId="258"/>
      <ac:spMk id="3" creationId="{AAF943E6-BEEC-DE9A-E855-4BE8A83E0A00}"/>
    </ac:deMkLst>
    <p188:replyLst>
      <p188:reply id="{49262522-0770-4EFB-865D-9F7A418694B7}" authorId="{0A02EA5E-6A65-663E-DB87-E4A0FFD33776}" created="2024-01-28T23:02:16.514">
        <p188:txBody>
          <a:bodyPr/>
          <a:lstStyle/>
          <a:p>
            <a:r>
              <a:rPr lang="en-US"/>
              <a:t>Also I think it will be a smoother transition if we start with background &gt; tools we used in class/hw(baseline) &gt; other possible tools &gt; workflow. So maybe consider moving this slide after background?</a:t>
            </a:r>
          </a:p>
        </p188:txBody>
        <p188:extLst>
          <p:ext xmlns:p="http://schemas.openxmlformats.org/presentationml/2006/main" uri="{57CB4572-C831-44C2-8A1C-0ADB6CCDFE69}">
            <p223:reactions xmlns:p223="http://schemas.microsoft.com/office/powerpoint/2022/03/main">
              <p223:rxn type="👍">
                <p223:instance time="2024-01-30T00:52:01.367" authorId="{4653BB2A-2B46-BB41-2B34-75F7769BF6A9}"/>
              </p223:rxn>
            </p223:reactions>
          </p:ext>
        </p188:extLst>
      </p188:reply>
    </p188:replyLst>
    <p188:txBody>
      <a:bodyPr/>
      <a:lstStyle/>
      <a:p>
        <a:r>
          <a:rPr lang="en-US"/>
          <a:t>BTW we are also using SPAdes for the hw, should we add it here?</a:t>
        </a:r>
      </a:p>
    </p188:txBody>
  </p188:cm>
</p188:cmLst>
</file>

<file path=ppt/comments/modernComment_10A_74D2E73C.xml><?xml version="1.0" encoding="utf-8"?>
<p188:cmLst xmlns:a="http://schemas.openxmlformats.org/drawingml/2006/main" xmlns:r="http://schemas.openxmlformats.org/officeDocument/2006/relationships" xmlns:p188="http://schemas.microsoft.com/office/powerpoint/2018/8/main">
  <p188:cm id="{EEB12352-1A5B-4262-BF0C-59ED81C1B086}" authorId="{C8B80059-3454-BB19-4045-299C33BBF26F}" created="2024-01-28T21:59:33.734">
    <pc:sldMkLst xmlns:pc="http://schemas.microsoft.com/office/powerpoint/2013/main/command">
      <pc:docMk/>
      <pc:sldMk cId="1959978812" sldId="266"/>
    </pc:sldMkLst>
    <p188:replyLst>
      <p188:reply id="{2E0A4F16-1A6C-4867-8753-903B5DC7A450}" authorId="{C8B80059-3454-BB19-4045-299C33BBF26F}" created="2024-01-28T21:59:49.984">
        <p188:txBody>
          <a:bodyPr/>
          <a:lstStyle/>
          <a:p>
            <a:r>
              <a:rPr lang="en-US"/>
              <a:t>GenomeQC I mean</a:t>
            </a:r>
          </a:p>
        </p188:txBody>
      </p188:reply>
      <p188:reply id="{0E30AD7F-23A7-451A-9BA6-02A723D4DBC1}" authorId="{C8B80059-3454-BB19-4045-299C33BBF26F}" created="2024-01-28T22:28:03.815">
        <p188:txBody>
          <a:bodyPr/>
          <a:lstStyle/>
          <a:p>
            <a:r>
              <a:rPr lang="en-US"/>
              <a:t>also checkout hifiasm and LJA!</a:t>
            </a:r>
          </a:p>
        </p188:txBody>
      </p188:reply>
    </p188:replyLst>
    <p188:txBody>
      <a:bodyPr/>
      <a:lstStyle/>
      <a:p>
        <a:r>
          <a:rPr lang="en-US"/>
          <a:t>Are you sure this is an assembly tool ? looks like a quality assessment tool for assembly </a:t>
        </a:r>
      </a:p>
    </p188:txBody>
  </p188:cm>
  <p188:cm id="{09077CF8-F245-498E-87A0-B9725B153014}" authorId="{0A02EA5E-6A65-663E-DB87-E4A0FFD33776}" created="2024-01-28T23:21:37.989">
    <ac:deMkLst xmlns:ac="http://schemas.microsoft.com/office/drawing/2013/main/command">
      <pc:docMk xmlns:pc="http://schemas.microsoft.com/office/powerpoint/2013/main/command"/>
      <pc:sldMk xmlns:pc="http://schemas.microsoft.com/office/powerpoint/2013/main/command" cId="1959978812" sldId="266"/>
      <ac:spMk id="3" creationId="{89A4BA95-27BC-8375-0595-8C5E04D990B7}"/>
    </ac:deMkLst>
    <p188:txBody>
      <a:bodyPr/>
      <a:lstStyle/>
      <a:p>
        <a:r>
          <a:rPr lang="en-US"/>
          <a:t>I think SKESA will be introduced at the beginning as the baseline tool we used in hw so we don't have to introduce it again in this slide</a:t>
        </a:r>
      </a:p>
    </p188:txBody>
  </p188:cm>
</p188:cmLst>
</file>

<file path=ppt/comments/modernComment_10E_441E393E.xml><?xml version="1.0" encoding="utf-8"?>
<p188:cmLst xmlns:a="http://schemas.openxmlformats.org/drawingml/2006/main" xmlns:r="http://schemas.openxmlformats.org/officeDocument/2006/relationships" xmlns:p188="http://schemas.microsoft.com/office/powerpoint/2018/8/main">
  <p188:cm id="{6D525337-84B9-4DBE-8838-4D9E39B8E684}" authorId="{EB5A78BF-EA17-5722-5A53-E7468E7D85FF}" created="2024-01-28T22:40:53.854">
    <pc:sldMkLst xmlns:pc="http://schemas.microsoft.com/office/powerpoint/2013/main/command">
      <pc:docMk/>
      <pc:sldMk cId="1142831422" sldId="270"/>
    </pc:sldMkLst>
    <p188:replyLst>
      <p188:reply id="{918D5036-DF0B-7D44-8E25-9E23440F1EB8}" authorId="{4653BB2A-2B46-BB41-2B34-75F7769BF6A9}" created="2024-01-28T22:45:56.806">
        <p188:txBody>
          <a:bodyPr/>
          <a:lstStyle/>
          <a:p>
            <a:r>
              <a:rPr lang="en-US"/>
              <a:t>I thinks could be apply as metrics for other steps, isn’t it?</a:t>
            </a:r>
          </a:p>
        </p188:txBody>
      </p188:reply>
      <p188:reply id="{77AC2558-8CCC-47B8-8A5B-8D72D386C010}" authorId="{EB5A78BF-EA17-5722-5A53-E7468E7D85FF}" created="2024-01-28T23:30:20.240">
        <p188:txBody>
          <a:bodyPr/>
          <a:lstStyle/>
          <a:p>
            <a:r>
              <a:rPr lang="en-US"/>
              <a:t>other steps as in? I was thinking these metrics for software/package benchmarking </a:t>
            </a:r>
          </a:p>
        </p188:txBody>
      </p188:reply>
      <p188:reply id="{3EC57440-57DB-8D43-AEB5-336A8B019B2A}" authorId="{4653BB2A-2B46-BB41-2B34-75F7769BF6A9}" created="2024-01-28T23:47:01.203">
        <p188:txBody>
          <a:bodyPr/>
          <a:lstStyle/>
          <a:p>
            <a:r>
              <a:rPr lang="en-US"/>
              <a:t>I mean it could be also apply in evaluating the assembly software.</a:t>
            </a:r>
          </a:p>
        </p188:txBody>
      </p188:reply>
      <p188:reply id="{53B5CFDF-CE55-46EF-ADFD-D1D82EE003D8}" authorId="{EB5A78BF-EA17-5722-5A53-E7468E7D85FF}" created="2024-01-28T23:47:55.872">
        <p188:txBody>
          <a:bodyPr/>
          <a:lstStyle/>
          <a:p>
            <a:r>
              <a:rPr lang="en-US"/>
              <a:t>Oh yes, definately, we can say that these are the metrics for evaluation of packages overall then? </a:t>
            </a:r>
          </a:p>
        </p188:txBody>
      </p188:reply>
    </p188:replyLst>
    <p188:txBody>
      <a:bodyPr/>
      <a:lstStyle/>
      <a:p>
        <a:r>
          <a:rPr lang="en-US"/>
          <a:t>Check if these metrics should be included in the presentation or not. </a:t>
        </a:r>
      </a:p>
    </p188:txBody>
    <p188:extLst>
      <p:ext xmlns:p="http://schemas.openxmlformats.org/presentationml/2006/main" uri="{57CB4572-C831-44C2-8A1C-0ADB6CCDFE69}">
        <p223:reactions xmlns:p223="http://schemas.microsoft.com/office/powerpoint/2022/03/main">
          <p223:rxn type="👍">
            <p223:instance time="2024-01-28T22:45:18.272" authorId="{4653BB2A-2B46-BB41-2B34-75F7769BF6A9}"/>
          </p223:rxn>
        </p223:reactions>
      </p:ext>
    </p188:extLst>
  </p188:cm>
</p188:cmLst>
</file>

<file path=ppt/comments/modernComment_110_9702F94A.xml><?xml version="1.0" encoding="utf-8"?>
<p188:cmLst xmlns:a="http://schemas.openxmlformats.org/drawingml/2006/main" xmlns:r="http://schemas.openxmlformats.org/officeDocument/2006/relationships" xmlns:p188="http://schemas.microsoft.com/office/powerpoint/2018/8/main">
  <p188:cm id="{75FF50B7-B431-4489-9353-483FE8051DB3}" authorId="{EB5A78BF-EA17-5722-5A53-E7468E7D85FF}" status="resolved" created="2024-01-28T23:39:39.635" complete="100000">
    <pc:sldMkLst xmlns:pc="http://schemas.microsoft.com/office/powerpoint/2013/main/command">
      <pc:docMk/>
      <pc:sldMk cId="2533554506" sldId="272"/>
    </pc:sldMkLst>
    <p188:replyLst>
      <p188:reply id="{8E412EBD-3E63-514E-9035-451AF7A46178}" authorId="{4653BB2A-2B46-BB41-2B34-75F7769BF6A9}" created="2024-01-28T23:44:17.265">
        <p188:txBody>
          <a:bodyPr/>
          <a:lstStyle/>
          <a:p>
            <a:r>
              <a:rPr lang="en-US"/>
              <a:t>I think we don’t have to because I found that Trim Galore is a wrapper tool with Cutadapt.</a:t>
            </a:r>
          </a:p>
        </p188:txBody>
      </p188:reply>
      <p188:reply id="{3D5AB38D-2281-4D6A-92BC-8E7450C19BD4}" authorId="{EB5A78BF-EA17-5722-5A53-E7468E7D85FF}" created="2024-01-28T23:44:42.865">
        <p188:txBody>
          <a:bodyPr/>
          <a:lstStyle/>
          <a:p>
            <a:r>
              <a:rPr lang="en-US"/>
              <a:t>Yes, so should we start with the workflow now? </a:t>
            </a:r>
          </a:p>
        </p188:txBody>
      </p188:reply>
      <p188:reply id="{A5D0E996-8B79-4541-B8D8-9539031F4B19}" authorId="{EB5A78BF-EA17-5722-5A53-E7468E7D85FF}" created="2024-01-28T23:45:04.428">
        <p188:txBody>
          <a:bodyPr/>
          <a:lstStyle/>
          <a:p>
            <a:r>
              <a:rPr lang="en-US"/>
              <a:t>And do check the evaluation comment and let me know</a:t>
            </a:r>
          </a:p>
        </p188:txBody>
      </p188:reply>
      <p188:reply id="{ADE760E5-C5F7-394E-BCD0-A2BA30575E14}" authorId="{4653BB2A-2B46-BB41-2B34-75F7769BF6A9}" created="2024-01-28T23:46:17.649">
        <p188:txBody>
          <a:bodyPr/>
          <a:lstStyle/>
          <a:p>
            <a:r>
              <a:rPr lang="en-US"/>
              <a:t>Sure!</a:t>
            </a:r>
          </a:p>
        </p188:txBody>
      </p188:reply>
      <p188:reply id="{C127A766-B19B-465B-9F17-8B2FCC727EF3}" authorId="{EB5A78BF-EA17-5722-5A53-E7468E7D85FF}" created="2024-01-28T23:47:29.918">
        <p188:txBody>
          <a:bodyPr/>
          <a:lstStyle/>
          <a:p>
            <a:r>
              <a:rPr lang="en-US"/>
              <a:t>are you free for a meet? We can start working on it right now</a:t>
            </a:r>
          </a:p>
        </p188:txBody>
      </p188:reply>
      <p188:reply id="{80EF775D-633C-B646-AD69-A14CE2C63FEF}" authorId="{4653BB2A-2B46-BB41-2B34-75F7769BF6A9}" created="2024-01-28T23:48:27.630">
        <p188:txBody>
          <a:bodyPr/>
          <a:lstStyle/>
          <a:p>
            <a:r>
              <a:rPr lang="en-US"/>
              <a:t>I am available. Please send me the meeting link! </a:t>
            </a:r>
          </a:p>
        </p188:txBody>
      </p188:reply>
      <p188:reply id="{3A8E8E20-422E-4B10-9F08-D7F35EB6EFE7}" authorId="{EB5A78BF-EA17-5722-5A53-E7468E7D85FF}" created="2024-01-28T23:50:54.300">
        <p188:txBody>
          <a:bodyPr/>
          <a:lstStyle/>
          <a:p>
            <a:r>
              <a:rPr lang="en-US"/>
              <a:t>sent! </a:t>
            </a:r>
          </a:p>
        </p188:txBody>
      </p188:reply>
    </p188:replyLst>
    <p188:txBody>
      <a:bodyPr/>
      <a:lstStyle/>
      <a:p>
        <a:r>
          <a:rPr lang="en-US"/>
          <a:t>Should we put cutadapt?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C69E4-7D9E-234F-A3B6-FE62128CFDD3}" type="datetimeFigureOut">
              <a:rPr lang="en-US" smtClean="0"/>
              <a:t>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F58A0C-5D3D-564E-A02E-471CFF74610F}" type="slidenum">
              <a:rPr lang="en-US" smtClean="0"/>
              <a:t>‹#›</a:t>
            </a:fld>
            <a:endParaRPr lang="en-US"/>
          </a:p>
        </p:txBody>
      </p:sp>
    </p:spTree>
    <p:extLst>
      <p:ext uri="{BB962C8B-B14F-4D97-AF65-F5344CB8AC3E}">
        <p14:creationId xmlns:p14="http://schemas.microsoft.com/office/powerpoint/2010/main" val="2529237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latin typeface="Helvetica Neue" panose="02000503000000020004" pitchFamily="2" charset="0"/>
              </a:rPr>
              <a:t>In the project, we first do the error connection and check the quality of the </a:t>
            </a:r>
            <a:r>
              <a:rPr lang="en-US" err="1">
                <a:effectLst/>
                <a:latin typeface="Helvetica Neue" panose="02000503000000020004" pitchFamily="2" charset="0"/>
              </a:rPr>
              <a:t>fastq</a:t>
            </a:r>
            <a:r>
              <a:rPr lang="en-US">
                <a:effectLst/>
                <a:latin typeface="Helvetica Neue" panose="02000503000000020004" pitchFamily="2" charset="0"/>
              </a:rPr>
              <a:t> data. Next, we do genome assembly and pieced together to reconstruct the original sequence. Both steps contribute to the overall accuracy and reliability of genomic data, which is essential for follow-up analysis.</a:t>
            </a:r>
          </a:p>
          <a:p>
            <a:endParaRPr lang="en-US">
              <a:effectLst/>
              <a:latin typeface="Helvetica Neue" panose="02000503000000020004" pitchFamily="2" charset="0"/>
            </a:endParaRPr>
          </a:p>
          <a:p>
            <a:r>
              <a:rPr lang="en-US">
                <a:effectLst/>
                <a:latin typeface="Helvetica Neue" panose="02000503000000020004" pitchFamily="2" charset="0"/>
              </a:rPr>
              <a:t>To remind, overall project of this course is conducting an outbreak investigation which identifying the species that cause the outbreak, pinpointing the origin and source of the outbreak. </a:t>
            </a:r>
          </a:p>
          <a:p>
            <a:endParaRPr lang="en-US"/>
          </a:p>
          <a:p>
            <a:endParaRPr lang="en-US"/>
          </a:p>
          <a:p>
            <a:r>
              <a:rPr lang="en-US"/>
              <a:t>Both genome assembly and read cleaning contribute to the overall accuracy and reliability of genomic data, which is essential for various applications. </a:t>
            </a:r>
          </a:p>
          <a:p>
            <a:endParaRPr lang="en-US"/>
          </a:p>
          <a:p>
            <a:r>
              <a:rPr lang="en-US"/>
              <a:t>Identification of Disease-Associated Variants. -- aim ?</a:t>
            </a:r>
          </a:p>
          <a:p>
            <a:endParaRPr lang="en-US"/>
          </a:p>
          <a:p>
            <a:r>
              <a:rPr lang="en-US"/>
              <a:t>conducting an outbreak investigation. </a:t>
            </a:r>
          </a:p>
          <a:p>
            <a:endParaRPr lang="en-US"/>
          </a:p>
          <a:p>
            <a:r>
              <a:rPr lang="en-US"/>
              <a:t>• Outbreak investigation will entail identifying the species/strain of bacteria that cause the outbreak, pinpointing the origin and source of the outbreak, characterizing the functional profile of the virulent isolates (i.e. virulence factors and antimicrobial profile), making specific recommendations about outbreak response and treatment. </a:t>
            </a:r>
          </a:p>
        </p:txBody>
      </p:sp>
      <p:sp>
        <p:nvSpPr>
          <p:cNvPr id="4" name="Slide Number Placeholder 3"/>
          <p:cNvSpPr>
            <a:spLocks noGrp="1"/>
          </p:cNvSpPr>
          <p:nvPr>
            <p:ph type="sldNum" sz="quarter" idx="5"/>
          </p:nvPr>
        </p:nvSpPr>
        <p:spPr/>
        <p:txBody>
          <a:bodyPr/>
          <a:lstStyle/>
          <a:p>
            <a:fld id="{D4F58A0C-5D3D-564E-A02E-471CFF74610F}" type="slidenum">
              <a:rPr lang="en-US" smtClean="0"/>
              <a:t>2</a:t>
            </a:fld>
            <a:endParaRPr lang="en-US"/>
          </a:p>
        </p:txBody>
      </p:sp>
    </p:spTree>
    <p:extLst>
      <p:ext uri="{BB962C8B-B14F-4D97-AF65-F5344CB8AC3E}">
        <p14:creationId xmlns:p14="http://schemas.microsoft.com/office/powerpoint/2010/main" val="1352710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F58A0C-5D3D-564E-A02E-471CFF74610F}" type="slidenum">
              <a:rPr lang="en-US" smtClean="0"/>
              <a:t>6</a:t>
            </a:fld>
            <a:endParaRPr lang="en-US"/>
          </a:p>
        </p:txBody>
      </p:sp>
    </p:spTree>
    <p:extLst>
      <p:ext uri="{BB962C8B-B14F-4D97-AF65-F5344CB8AC3E}">
        <p14:creationId xmlns:p14="http://schemas.microsoft.com/office/powerpoint/2010/main" val="60608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F58A0C-5D3D-564E-A02E-471CFF74610F}" type="slidenum">
              <a:rPr lang="en-US" smtClean="0"/>
              <a:t>23</a:t>
            </a:fld>
            <a:endParaRPr lang="en-US"/>
          </a:p>
        </p:txBody>
      </p:sp>
    </p:spTree>
    <p:extLst>
      <p:ext uri="{BB962C8B-B14F-4D97-AF65-F5344CB8AC3E}">
        <p14:creationId xmlns:p14="http://schemas.microsoft.com/office/powerpoint/2010/main" val="1855217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B27ED-8994-D745-8633-9FA755B613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57A5E9-769C-F42E-6F70-F941CE327B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FAA8F9-5A4E-D9B4-9DDC-92F9E4CC135D}"/>
              </a:ext>
            </a:extLst>
          </p:cNvPr>
          <p:cNvSpPr>
            <a:spLocks noGrp="1"/>
          </p:cNvSpPr>
          <p:nvPr>
            <p:ph type="dt" sz="half" idx="10"/>
          </p:nvPr>
        </p:nvSpPr>
        <p:spPr/>
        <p:txBody>
          <a:bodyPr/>
          <a:lstStyle/>
          <a:p>
            <a:fld id="{84704F7C-C477-4E41-B7E8-E31852BEFDC5}" type="datetimeFigureOut">
              <a:rPr lang="en-US" smtClean="0"/>
              <a:t>1/30/2024</a:t>
            </a:fld>
            <a:endParaRPr lang="en-US"/>
          </a:p>
        </p:txBody>
      </p:sp>
      <p:sp>
        <p:nvSpPr>
          <p:cNvPr id="5" name="Footer Placeholder 4">
            <a:extLst>
              <a:ext uri="{FF2B5EF4-FFF2-40B4-BE49-F238E27FC236}">
                <a16:creationId xmlns:a16="http://schemas.microsoft.com/office/drawing/2014/main" id="{82AB8B76-920D-4014-C036-582B46068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44FDC-A817-E8E7-0C2D-5D2D5E4A86CB}"/>
              </a:ext>
            </a:extLst>
          </p:cNvPr>
          <p:cNvSpPr>
            <a:spLocks noGrp="1"/>
          </p:cNvSpPr>
          <p:nvPr>
            <p:ph type="sldNum" sz="quarter" idx="12"/>
          </p:nvPr>
        </p:nvSpPr>
        <p:spPr/>
        <p:txBody>
          <a:bodyPr/>
          <a:lstStyle/>
          <a:p>
            <a:fld id="{C119A9CE-04EC-3043-9EC4-D30DFE8D4BF8}" type="slidenum">
              <a:rPr lang="en-US" smtClean="0"/>
              <a:t>‹#›</a:t>
            </a:fld>
            <a:endParaRPr lang="en-US"/>
          </a:p>
        </p:txBody>
      </p:sp>
    </p:spTree>
    <p:extLst>
      <p:ext uri="{BB962C8B-B14F-4D97-AF65-F5344CB8AC3E}">
        <p14:creationId xmlns:p14="http://schemas.microsoft.com/office/powerpoint/2010/main" val="4271682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8C41-77B4-7424-3408-2D7BD67138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DF3050-5246-F4B7-7839-47DFC3245B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80AD93-BF01-5AD4-30CC-37984431A4A1}"/>
              </a:ext>
            </a:extLst>
          </p:cNvPr>
          <p:cNvSpPr>
            <a:spLocks noGrp="1"/>
          </p:cNvSpPr>
          <p:nvPr>
            <p:ph type="dt" sz="half" idx="10"/>
          </p:nvPr>
        </p:nvSpPr>
        <p:spPr/>
        <p:txBody>
          <a:bodyPr/>
          <a:lstStyle/>
          <a:p>
            <a:fld id="{84704F7C-C477-4E41-B7E8-E31852BEFDC5}" type="datetimeFigureOut">
              <a:rPr lang="en-US" smtClean="0"/>
              <a:t>1/30/2024</a:t>
            </a:fld>
            <a:endParaRPr lang="en-US"/>
          </a:p>
        </p:txBody>
      </p:sp>
      <p:sp>
        <p:nvSpPr>
          <p:cNvPr id="5" name="Footer Placeholder 4">
            <a:extLst>
              <a:ext uri="{FF2B5EF4-FFF2-40B4-BE49-F238E27FC236}">
                <a16:creationId xmlns:a16="http://schemas.microsoft.com/office/drawing/2014/main" id="{9932B2AE-E324-2C75-D3A0-9B1AE704A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582A00-4DE1-8E02-9730-828A585170FE}"/>
              </a:ext>
            </a:extLst>
          </p:cNvPr>
          <p:cNvSpPr>
            <a:spLocks noGrp="1"/>
          </p:cNvSpPr>
          <p:nvPr>
            <p:ph type="sldNum" sz="quarter" idx="12"/>
          </p:nvPr>
        </p:nvSpPr>
        <p:spPr/>
        <p:txBody>
          <a:bodyPr/>
          <a:lstStyle/>
          <a:p>
            <a:fld id="{C119A9CE-04EC-3043-9EC4-D30DFE8D4BF8}" type="slidenum">
              <a:rPr lang="en-US" smtClean="0"/>
              <a:t>‹#›</a:t>
            </a:fld>
            <a:endParaRPr lang="en-US"/>
          </a:p>
        </p:txBody>
      </p:sp>
    </p:spTree>
    <p:extLst>
      <p:ext uri="{BB962C8B-B14F-4D97-AF65-F5344CB8AC3E}">
        <p14:creationId xmlns:p14="http://schemas.microsoft.com/office/powerpoint/2010/main" val="159883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D0F1C5-5411-5130-B7F3-37E79A74F5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3E21F4-AA88-C0A3-96DF-F9FC7F9D98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8260F-ED69-16AE-8788-600321EEA806}"/>
              </a:ext>
            </a:extLst>
          </p:cNvPr>
          <p:cNvSpPr>
            <a:spLocks noGrp="1"/>
          </p:cNvSpPr>
          <p:nvPr>
            <p:ph type="dt" sz="half" idx="10"/>
          </p:nvPr>
        </p:nvSpPr>
        <p:spPr/>
        <p:txBody>
          <a:bodyPr/>
          <a:lstStyle/>
          <a:p>
            <a:fld id="{84704F7C-C477-4E41-B7E8-E31852BEFDC5}" type="datetimeFigureOut">
              <a:rPr lang="en-US" smtClean="0"/>
              <a:t>1/30/2024</a:t>
            </a:fld>
            <a:endParaRPr lang="en-US"/>
          </a:p>
        </p:txBody>
      </p:sp>
      <p:sp>
        <p:nvSpPr>
          <p:cNvPr id="5" name="Footer Placeholder 4">
            <a:extLst>
              <a:ext uri="{FF2B5EF4-FFF2-40B4-BE49-F238E27FC236}">
                <a16:creationId xmlns:a16="http://schemas.microsoft.com/office/drawing/2014/main" id="{EC5FCB84-F5A2-2FA3-F983-4FC8C7D19E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04988-F01C-37C6-F97C-D07B63ACACA4}"/>
              </a:ext>
            </a:extLst>
          </p:cNvPr>
          <p:cNvSpPr>
            <a:spLocks noGrp="1"/>
          </p:cNvSpPr>
          <p:nvPr>
            <p:ph type="sldNum" sz="quarter" idx="12"/>
          </p:nvPr>
        </p:nvSpPr>
        <p:spPr/>
        <p:txBody>
          <a:bodyPr/>
          <a:lstStyle/>
          <a:p>
            <a:fld id="{C119A9CE-04EC-3043-9EC4-D30DFE8D4BF8}" type="slidenum">
              <a:rPr lang="en-US" smtClean="0"/>
              <a:t>‹#›</a:t>
            </a:fld>
            <a:endParaRPr lang="en-US"/>
          </a:p>
        </p:txBody>
      </p:sp>
    </p:spTree>
    <p:extLst>
      <p:ext uri="{BB962C8B-B14F-4D97-AF65-F5344CB8AC3E}">
        <p14:creationId xmlns:p14="http://schemas.microsoft.com/office/powerpoint/2010/main" val="176471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F6366-2FE9-597E-F1AF-DB7E45D6EB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924061-B583-DC1C-782C-3EB71DC8AD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F929BC-064C-9736-A0B7-9674C21A8DB8}"/>
              </a:ext>
            </a:extLst>
          </p:cNvPr>
          <p:cNvSpPr>
            <a:spLocks noGrp="1"/>
          </p:cNvSpPr>
          <p:nvPr>
            <p:ph type="dt" sz="half" idx="10"/>
          </p:nvPr>
        </p:nvSpPr>
        <p:spPr/>
        <p:txBody>
          <a:bodyPr/>
          <a:lstStyle/>
          <a:p>
            <a:fld id="{84704F7C-C477-4E41-B7E8-E31852BEFDC5}" type="datetimeFigureOut">
              <a:rPr lang="en-US" smtClean="0"/>
              <a:t>1/30/2024</a:t>
            </a:fld>
            <a:endParaRPr lang="en-US"/>
          </a:p>
        </p:txBody>
      </p:sp>
      <p:sp>
        <p:nvSpPr>
          <p:cNvPr id="5" name="Footer Placeholder 4">
            <a:extLst>
              <a:ext uri="{FF2B5EF4-FFF2-40B4-BE49-F238E27FC236}">
                <a16:creationId xmlns:a16="http://schemas.microsoft.com/office/drawing/2014/main" id="{1DBC77E3-230B-9D0E-A5BE-950ACDECD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09A81-39BD-2AEB-4781-465BD9C5D9A5}"/>
              </a:ext>
            </a:extLst>
          </p:cNvPr>
          <p:cNvSpPr>
            <a:spLocks noGrp="1"/>
          </p:cNvSpPr>
          <p:nvPr>
            <p:ph type="sldNum" sz="quarter" idx="12"/>
          </p:nvPr>
        </p:nvSpPr>
        <p:spPr/>
        <p:txBody>
          <a:bodyPr/>
          <a:lstStyle/>
          <a:p>
            <a:fld id="{C119A9CE-04EC-3043-9EC4-D30DFE8D4BF8}" type="slidenum">
              <a:rPr lang="en-US" smtClean="0"/>
              <a:t>‹#›</a:t>
            </a:fld>
            <a:endParaRPr lang="en-US"/>
          </a:p>
        </p:txBody>
      </p:sp>
    </p:spTree>
    <p:extLst>
      <p:ext uri="{BB962C8B-B14F-4D97-AF65-F5344CB8AC3E}">
        <p14:creationId xmlns:p14="http://schemas.microsoft.com/office/powerpoint/2010/main" val="239869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94FE-8D20-6627-48F4-23A8F62266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85762-C4CA-5A70-C728-12895DA4CC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8A0EFB-1695-134F-5E31-C138BAEF946B}"/>
              </a:ext>
            </a:extLst>
          </p:cNvPr>
          <p:cNvSpPr>
            <a:spLocks noGrp="1"/>
          </p:cNvSpPr>
          <p:nvPr>
            <p:ph type="dt" sz="half" idx="10"/>
          </p:nvPr>
        </p:nvSpPr>
        <p:spPr/>
        <p:txBody>
          <a:bodyPr/>
          <a:lstStyle/>
          <a:p>
            <a:fld id="{84704F7C-C477-4E41-B7E8-E31852BEFDC5}" type="datetimeFigureOut">
              <a:rPr lang="en-US" smtClean="0"/>
              <a:t>1/30/2024</a:t>
            </a:fld>
            <a:endParaRPr lang="en-US"/>
          </a:p>
        </p:txBody>
      </p:sp>
      <p:sp>
        <p:nvSpPr>
          <p:cNvPr id="5" name="Footer Placeholder 4">
            <a:extLst>
              <a:ext uri="{FF2B5EF4-FFF2-40B4-BE49-F238E27FC236}">
                <a16:creationId xmlns:a16="http://schemas.microsoft.com/office/drawing/2014/main" id="{748AB7C4-FDE8-50E3-2CF2-041B99D44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90019-39EB-2317-DD9A-685B1C98CDE5}"/>
              </a:ext>
            </a:extLst>
          </p:cNvPr>
          <p:cNvSpPr>
            <a:spLocks noGrp="1"/>
          </p:cNvSpPr>
          <p:nvPr>
            <p:ph type="sldNum" sz="quarter" idx="12"/>
          </p:nvPr>
        </p:nvSpPr>
        <p:spPr/>
        <p:txBody>
          <a:bodyPr/>
          <a:lstStyle/>
          <a:p>
            <a:fld id="{C119A9CE-04EC-3043-9EC4-D30DFE8D4BF8}" type="slidenum">
              <a:rPr lang="en-US" smtClean="0"/>
              <a:t>‹#›</a:t>
            </a:fld>
            <a:endParaRPr lang="en-US"/>
          </a:p>
        </p:txBody>
      </p:sp>
    </p:spTree>
    <p:extLst>
      <p:ext uri="{BB962C8B-B14F-4D97-AF65-F5344CB8AC3E}">
        <p14:creationId xmlns:p14="http://schemas.microsoft.com/office/powerpoint/2010/main" val="379010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C7D7-2D5B-5C5E-DDBC-0A75E353D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7E6DC3-2E63-2BEF-9595-D43316AB20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13F6AD-19D5-23E0-A6F0-93B4C60F5D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5CCA86-26FA-B5C2-2D8D-C6B417DE388F}"/>
              </a:ext>
            </a:extLst>
          </p:cNvPr>
          <p:cNvSpPr>
            <a:spLocks noGrp="1"/>
          </p:cNvSpPr>
          <p:nvPr>
            <p:ph type="dt" sz="half" idx="10"/>
          </p:nvPr>
        </p:nvSpPr>
        <p:spPr/>
        <p:txBody>
          <a:bodyPr/>
          <a:lstStyle/>
          <a:p>
            <a:fld id="{84704F7C-C477-4E41-B7E8-E31852BEFDC5}" type="datetimeFigureOut">
              <a:rPr lang="en-US" smtClean="0"/>
              <a:t>1/30/2024</a:t>
            </a:fld>
            <a:endParaRPr lang="en-US"/>
          </a:p>
        </p:txBody>
      </p:sp>
      <p:sp>
        <p:nvSpPr>
          <p:cNvPr id="6" name="Footer Placeholder 5">
            <a:extLst>
              <a:ext uri="{FF2B5EF4-FFF2-40B4-BE49-F238E27FC236}">
                <a16:creationId xmlns:a16="http://schemas.microsoft.com/office/drawing/2014/main" id="{988A9AD4-E550-5083-B7AE-5708F2216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60236-A68F-569A-DF28-E8C6D687319D}"/>
              </a:ext>
            </a:extLst>
          </p:cNvPr>
          <p:cNvSpPr>
            <a:spLocks noGrp="1"/>
          </p:cNvSpPr>
          <p:nvPr>
            <p:ph type="sldNum" sz="quarter" idx="12"/>
          </p:nvPr>
        </p:nvSpPr>
        <p:spPr/>
        <p:txBody>
          <a:bodyPr/>
          <a:lstStyle/>
          <a:p>
            <a:fld id="{C119A9CE-04EC-3043-9EC4-D30DFE8D4BF8}" type="slidenum">
              <a:rPr lang="en-US" smtClean="0"/>
              <a:t>‹#›</a:t>
            </a:fld>
            <a:endParaRPr lang="en-US"/>
          </a:p>
        </p:txBody>
      </p:sp>
    </p:spTree>
    <p:extLst>
      <p:ext uri="{BB962C8B-B14F-4D97-AF65-F5344CB8AC3E}">
        <p14:creationId xmlns:p14="http://schemas.microsoft.com/office/powerpoint/2010/main" val="3244285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480C6-E0BF-D29D-9519-581C339391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79C5DF-B052-7ECF-5BC1-ADD28149AF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4A645B-B1A1-53E0-A242-8FCC76F14F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D71671-224C-7564-26FB-B3617BA542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9A1B1E-62D7-EB2C-C0D0-527FD8DDD0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5A44B5-3C82-15C3-16A4-AC7E5CFD1566}"/>
              </a:ext>
            </a:extLst>
          </p:cNvPr>
          <p:cNvSpPr>
            <a:spLocks noGrp="1"/>
          </p:cNvSpPr>
          <p:nvPr>
            <p:ph type="dt" sz="half" idx="10"/>
          </p:nvPr>
        </p:nvSpPr>
        <p:spPr/>
        <p:txBody>
          <a:bodyPr/>
          <a:lstStyle/>
          <a:p>
            <a:fld id="{84704F7C-C477-4E41-B7E8-E31852BEFDC5}" type="datetimeFigureOut">
              <a:rPr lang="en-US" smtClean="0"/>
              <a:t>1/30/2024</a:t>
            </a:fld>
            <a:endParaRPr lang="en-US"/>
          </a:p>
        </p:txBody>
      </p:sp>
      <p:sp>
        <p:nvSpPr>
          <p:cNvPr id="8" name="Footer Placeholder 7">
            <a:extLst>
              <a:ext uri="{FF2B5EF4-FFF2-40B4-BE49-F238E27FC236}">
                <a16:creationId xmlns:a16="http://schemas.microsoft.com/office/drawing/2014/main" id="{1F5CAB51-7F2D-BA5F-24BC-AD5792B7BB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CA5AC2-2CFF-ECC4-F124-194F41589CAC}"/>
              </a:ext>
            </a:extLst>
          </p:cNvPr>
          <p:cNvSpPr>
            <a:spLocks noGrp="1"/>
          </p:cNvSpPr>
          <p:nvPr>
            <p:ph type="sldNum" sz="quarter" idx="12"/>
          </p:nvPr>
        </p:nvSpPr>
        <p:spPr/>
        <p:txBody>
          <a:bodyPr/>
          <a:lstStyle/>
          <a:p>
            <a:fld id="{C119A9CE-04EC-3043-9EC4-D30DFE8D4BF8}" type="slidenum">
              <a:rPr lang="en-US" smtClean="0"/>
              <a:t>‹#›</a:t>
            </a:fld>
            <a:endParaRPr lang="en-US"/>
          </a:p>
        </p:txBody>
      </p:sp>
    </p:spTree>
    <p:extLst>
      <p:ext uri="{BB962C8B-B14F-4D97-AF65-F5344CB8AC3E}">
        <p14:creationId xmlns:p14="http://schemas.microsoft.com/office/powerpoint/2010/main" val="398265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C669-AE39-0B37-630A-FDA866D072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2ABE58-FA27-1B84-9244-439324DE816F}"/>
              </a:ext>
            </a:extLst>
          </p:cNvPr>
          <p:cNvSpPr>
            <a:spLocks noGrp="1"/>
          </p:cNvSpPr>
          <p:nvPr>
            <p:ph type="dt" sz="half" idx="10"/>
          </p:nvPr>
        </p:nvSpPr>
        <p:spPr/>
        <p:txBody>
          <a:bodyPr/>
          <a:lstStyle/>
          <a:p>
            <a:fld id="{84704F7C-C477-4E41-B7E8-E31852BEFDC5}" type="datetimeFigureOut">
              <a:rPr lang="en-US" smtClean="0"/>
              <a:t>1/30/2024</a:t>
            </a:fld>
            <a:endParaRPr lang="en-US"/>
          </a:p>
        </p:txBody>
      </p:sp>
      <p:sp>
        <p:nvSpPr>
          <p:cNvPr id="4" name="Footer Placeholder 3">
            <a:extLst>
              <a:ext uri="{FF2B5EF4-FFF2-40B4-BE49-F238E27FC236}">
                <a16:creationId xmlns:a16="http://schemas.microsoft.com/office/drawing/2014/main" id="{FC6FB873-04D2-8787-6FCF-F09FA3F39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A93731-0CEC-87A2-B797-4950B496399E}"/>
              </a:ext>
            </a:extLst>
          </p:cNvPr>
          <p:cNvSpPr>
            <a:spLocks noGrp="1"/>
          </p:cNvSpPr>
          <p:nvPr>
            <p:ph type="sldNum" sz="quarter" idx="12"/>
          </p:nvPr>
        </p:nvSpPr>
        <p:spPr/>
        <p:txBody>
          <a:bodyPr/>
          <a:lstStyle/>
          <a:p>
            <a:fld id="{C119A9CE-04EC-3043-9EC4-D30DFE8D4BF8}" type="slidenum">
              <a:rPr lang="en-US" smtClean="0"/>
              <a:t>‹#›</a:t>
            </a:fld>
            <a:endParaRPr lang="en-US"/>
          </a:p>
        </p:txBody>
      </p:sp>
    </p:spTree>
    <p:extLst>
      <p:ext uri="{BB962C8B-B14F-4D97-AF65-F5344CB8AC3E}">
        <p14:creationId xmlns:p14="http://schemas.microsoft.com/office/powerpoint/2010/main" val="249469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2BEB4F-5D76-1BA2-1A9A-ECB706CB8AA3}"/>
              </a:ext>
            </a:extLst>
          </p:cNvPr>
          <p:cNvSpPr>
            <a:spLocks noGrp="1"/>
          </p:cNvSpPr>
          <p:nvPr>
            <p:ph type="dt" sz="half" idx="10"/>
          </p:nvPr>
        </p:nvSpPr>
        <p:spPr/>
        <p:txBody>
          <a:bodyPr/>
          <a:lstStyle/>
          <a:p>
            <a:fld id="{84704F7C-C477-4E41-B7E8-E31852BEFDC5}" type="datetimeFigureOut">
              <a:rPr lang="en-US" smtClean="0"/>
              <a:t>1/30/2024</a:t>
            </a:fld>
            <a:endParaRPr lang="en-US"/>
          </a:p>
        </p:txBody>
      </p:sp>
      <p:sp>
        <p:nvSpPr>
          <p:cNvPr id="3" name="Footer Placeholder 2">
            <a:extLst>
              <a:ext uri="{FF2B5EF4-FFF2-40B4-BE49-F238E27FC236}">
                <a16:creationId xmlns:a16="http://schemas.microsoft.com/office/drawing/2014/main" id="{8DE48124-9FD7-8236-471A-87EEF1761E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E67E31-1A52-86B3-69F8-3F1C02E9B7B3}"/>
              </a:ext>
            </a:extLst>
          </p:cNvPr>
          <p:cNvSpPr>
            <a:spLocks noGrp="1"/>
          </p:cNvSpPr>
          <p:nvPr>
            <p:ph type="sldNum" sz="quarter" idx="12"/>
          </p:nvPr>
        </p:nvSpPr>
        <p:spPr/>
        <p:txBody>
          <a:bodyPr/>
          <a:lstStyle/>
          <a:p>
            <a:fld id="{C119A9CE-04EC-3043-9EC4-D30DFE8D4BF8}" type="slidenum">
              <a:rPr lang="en-US" smtClean="0"/>
              <a:t>‹#›</a:t>
            </a:fld>
            <a:endParaRPr lang="en-US"/>
          </a:p>
        </p:txBody>
      </p:sp>
    </p:spTree>
    <p:extLst>
      <p:ext uri="{BB962C8B-B14F-4D97-AF65-F5344CB8AC3E}">
        <p14:creationId xmlns:p14="http://schemas.microsoft.com/office/powerpoint/2010/main" val="396327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989FE-2E93-4823-B94D-905B307FDF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799B2C-7937-FD63-2123-AF05734B26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F30E34-7A9A-2B8C-6BC7-2991902CA0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111B8-F1C2-9C19-F614-30E3F450A288}"/>
              </a:ext>
            </a:extLst>
          </p:cNvPr>
          <p:cNvSpPr>
            <a:spLocks noGrp="1"/>
          </p:cNvSpPr>
          <p:nvPr>
            <p:ph type="dt" sz="half" idx="10"/>
          </p:nvPr>
        </p:nvSpPr>
        <p:spPr/>
        <p:txBody>
          <a:bodyPr/>
          <a:lstStyle/>
          <a:p>
            <a:fld id="{84704F7C-C477-4E41-B7E8-E31852BEFDC5}" type="datetimeFigureOut">
              <a:rPr lang="en-US" smtClean="0"/>
              <a:t>1/30/2024</a:t>
            </a:fld>
            <a:endParaRPr lang="en-US"/>
          </a:p>
        </p:txBody>
      </p:sp>
      <p:sp>
        <p:nvSpPr>
          <p:cNvPr id="6" name="Footer Placeholder 5">
            <a:extLst>
              <a:ext uri="{FF2B5EF4-FFF2-40B4-BE49-F238E27FC236}">
                <a16:creationId xmlns:a16="http://schemas.microsoft.com/office/drawing/2014/main" id="{C3DACA1C-E8C9-10EF-3EB5-4DBB928D57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28DCB1-C810-F610-19F5-DFBFDA0C449F}"/>
              </a:ext>
            </a:extLst>
          </p:cNvPr>
          <p:cNvSpPr>
            <a:spLocks noGrp="1"/>
          </p:cNvSpPr>
          <p:nvPr>
            <p:ph type="sldNum" sz="quarter" idx="12"/>
          </p:nvPr>
        </p:nvSpPr>
        <p:spPr/>
        <p:txBody>
          <a:bodyPr/>
          <a:lstStyle/>
          <a:p>
            <a:fld id="{C119A9CE-04EC-3043-9EC4-D30DFE8D4BF8}" type="slidenum">
              <a:rPr lang="en-US" smtClean="0"/>
              <a:t>‹#›</a:t>
            </a:fld>
            <a:endParaRPr lang="en-US"/>
          </a:p>
        </p:txBody>
      </p:sp>
    </p:spTree>
    <p:extLst>
      <p:ext uri="{BB962C8B-B14F-4D97-AF65-F5344CB8AC3E}">
        <p14:creationId xmlns:p14="http://schemas.microsoft.com/office/powerpoint/2010/main" val="2178881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52E2-A89D-D104-F19A-1CDF539AB5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D5B400-564D-6BF2-7C5B-867E90AB4C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660A74-AB55-7EF6-D467-ECDC32657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D2F362-2A6C-D7E4-3923-F2F9B250A5CB}"/>
              </a:ext>
            </a:extLst>
          </p:cNvPr>
          <p:cNvSpPr>
            <a:spLocks noGrp="1"/>
          </p:cNvSpPr>
          <p:nvPr>
            <p:ph type="dt" sz="half" idx="10"/>
          </p:nvPr>
        </p:nvSpPr>
        <p:spPr/>
        <p:txBody>
          <a:bodyPr/>
          <a:lstStyle/>
          <a:p>
            <a:fld id="{84704F7C-C477-4E41-B7E8-E31852BEFDC5}" type="datetimeFigureOut">
              <a:rPr lang="en-US" smtClean="0"/>
              <a:t>1/30/2024</a:t>
            </a:fld>
            <a:endParaRPr lang="en-US"/>
          </a:p>
        </p:txBody>
      </p:sp>
      <p:sp>
        <p:nvSpPr>
          <p:cNvPr id="6" name="Footer Placeholder 5">
            <a:extLst>
              <a:ext uri="{FF2B5EF4-FFF2-40B4-BE49-F238E27FC236}">
                <a16:creationId xmlns:a16="http://schemas.microsoft.com/office/drawing/2014/main" id="{52E50769-CF7C-EF0D-65A8-99DFB5A58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FFEE65-285E-29BE-8F94-452FBBDD052C}"/>
              </a:ext>
            </a:extLst>
          </p:cNvPr>
          <p:cNvSpPr>
            <a:spLocks noGrp="1"/>
          </p:cNvSpPr>
          <p:nvPr>
            <p:ph type="sldNum" sz="quarter" idx="12"/>
          </p:nvPr>
        </p:nvSpPr>
        <p:spPr/>
        <p:txBody>
          <a:bodyPr/>
          <a:lstStyle/>
          <a:p>
            <a:fld id="{C119A9CE-04EC-3043-9EC4-D30DFE8D4BF8}" type="slidenum">
              <a:rPr lang="en-US" smtClean="0"/>
              <a:t>‹#›</a:t>
            </a:fld>
            <a:endParaRPr lang="en-US"/>
          </a:p>
        </p:txBody>
      </p:sp>
    </p:spTree>
    <p:extLst>
      <p:ext uri="{BB962C8B-B14F-4D97-AF65-F5344CB8AC3E}">
        <p14:creationId xmlns:p14="http://schemas.microsoft.com/office/powerpoint/2010/main" val="164442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283C33-E528-D772-7C29-BD7F8051837A}"/>
              </a:ext>
            </a:extLst>
          </p:cNvPr>
          <p:cNvSpPr>
            <a:spLocks noGrp="1"/>
          </p:cNvSpPr>
          <p:nvPr>
            <p:ph type="title"/>
          </p:nvPr>
        </p:nvSpPr>
        <p:spPr>
          <a:xfrm>
            <a:off x="838200" y="365126"/>
            <a:ext cx="10515600" cy="8182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B0AE19-6798-67D0-8C64-A61D90621445}"/>
              </a:ext>
            </a:extLst>
          </p:cNvPr>
          <p:cNvSpPr>
            <a:spLocks noGrp="1"/>
          </p:cNvSpPr>
          <p:nvPr>
            <p:ph type="body" idx="1"/>
          </p:nvPr>
        </p:nvSpPr>
        <p:spPr>
          <a:xfrm>
            <a:off x="838200" y="1333948"/>
            <a:ext cx="10515600" cy="48430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99044-CD39-2958-30C7-1742CF8EB1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704F7C-C477-4E41-B7E8-E31852BEFDC5}" type="datetimeFigureOut">
              <a:rPr lang="en-US" smtClean="0"/>
              <a:t>1/30/2024</a:t>
            </a:fld>
            <a:endParaRPr lang="en-US"/>
          </a:p>
        </p:txBody>
      </p:sp>
      <p:sp>
        <p:nvSpPr>
          <p:cNvPr id="5" name="Footer Placeholder 4">
            <a:extLst>
              <a:ext uri="{FF2B5EF4-FFF2-40B4-BE49-F238E27FC236}">
                <a16:creationId xmlns:a16="http://schemas.microsoft.com/office/drawing/2014/main" id="{3B58446E-023B-C211-BC83-06A5DE7913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9D64FF-00CF-E2E4-8125-B9173BCDF1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19A9CE-04EC-3043-9EC4-D30DFE8D4BF8}" type="slidenum">
              <a:rPr lang="en-US" smtClean="0"/>
              <a:t>‹#›</a:t>
            </a:fld>
            <a:endParaRPr lang="en-US"/>
          </a:p>
        </p:txBody>
      </p:sp>
    </p:spTree>
    <p:extLst>
      <p:ext uri="{BB962C8B-B14F-4D97-AF65-F5344CB8AC3E}">
        <p14:creationId xmlns:p14="http://schemas.microsoft.com/office/powerpoint/2010/main" val="3051258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0A_74D2E73C.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bcgsc/abys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ablab/spad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arbl/canu%E2%80%8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lekseyzimin/masurc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quast.sourceforge.net/quast-lg.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marbl/merqur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metashot/busco"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lh3.github.io/2020/12/25/evaluating-assembly-quality-with-asmgen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microsoft.com/office/2018/10/relationships/comments" Target="../comments/modernComment_10E_441E393E.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i.org/10.1093/bioinformatics/bty26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2_E5359CCC.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10_9702F94A.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25F07-83D2-C313-0AC4-03F74C940218}"/>
              </a:ext>
            </a:extLst>
          </p:cNvPr>
          <p:cNvSpPr>
            <a:spLocks noGrp="1"/>
          </p:cNvSpPr>
          <p:nvPr>
            <p:ph type="ctrTitle"/>
          </p:nvPr>
        </p:nvSpPr>
        <p:spPr>
          <a:xfrm>
            <a:off x="1524000" y="663075"/>
            <a:ext cx="9144000" cy="2387600"/>
          </a:xfrm>
        </p:spPr>
        <p:txBody>
          <a:bodyPr/>
          <a:lstStyle/>
          <a:p>
            <a:r>
              <a:rPr lang="en-US"/>
              <a:t>Group1 - Team F</a:t>
            </a:r>
          </a:p>
        </p:txBody>
      </p:sp>
      <p:sp>
        <p:nvSpPr>
          <p:cNvPr id="3" name="Subtitle 2">
            <a:extLst>
              <a:ext uri="{FF2B5EF4-FFF2-40B4-BE49-F238E27FC236}">
                <a16:creationId xmlns:a16="http://schemas.microsoft.com/office/drawing/2014/main" id="{56F423BE-13ED-A151-0377-7A3A2D3572FC}"/>
              </a:ext>
            </a:extLst>
          </p:cNvPr>
          <p:cNvSpPr>
            <a:spLocks noGrp="1"/>
          </p:cNvSpPr>
          <p:nvPr>
            <p:ph type="subTitle" idx="1"/>
          </p:nvPr>
        </p:nvSpPr>
        <p:spPr>
          <a:xfrm>
            <a:off x="1524000" y="2986175"/>
            <a:ext cx="9144000" cy="2252109"/>
          </a:xfrm>
        </p:spPr>
        <p:txBody>
          <a:bodyPr vert="horz" lIns="91440" tIns="45720" rIns="91440" bIns="45720" rtlCol="0" anchor="t">
            <a:normAutofit fontScale="92500" lnSpcReduction="20000"/>
          </a:bodyPr>
          <a:lstStyle/>
          <a:p>
            <a:r>
              <a:rPr lang="en-US" sz="3200">
                <a:ea typeface="+mn-lt"/>
                <a:cs typeface="+mn-lt"/>
              </a:rPr>
              <a:t>Read sequence cleaning and genome assembly</a:t>
            </a:r>
          </a:p>
          <a:p>
            <a:endParaRPr lang="en-US" sz="3200"/>
          </a:p>
          <a:p>
            <a:r>
              <a:rPr lang="en-US" sz="3200" i="1" err="1"/>
              <a:t>Hargobind</a:t>
            </a:r>
            <a:r>
              <a:rPr lang="en-US" sz="3200" i="1"/>
              <a:t> Singh, Khushi Vora, </a:t>
            </a:r>
            <a:r>
              <a:rPr lang="en-US" sz="3200" i="1">
                <a:ea typeface="+mn-lt"/>
                <a:cs typeface="+mn-lt"/>
              </a:rPr>
              <a:t>Kim Yeojin,</a:t>
            </a:r>
            <a:r>
              <a:rPr lang="en-US" sz="3200" i="1"/>
              <a:t> Lucy Johns, Mehak Bindra, Pavithra </a:t>
            </a:r>
            <a:r>
              <a:rPr lang="en-US" sz="3200" i="1" err="1"/>
              <a:t>Avula</a:t>
            </a:r>
            <a:endParaRPr lang="en-US" sz="3200" i="1"/>
          </a:p>
          <a:p>
            <a:r>
              <a:rPr lang="en-US" sz="3200" i="1"/>
              <a:t>January 30, 2024</a:t>
            </a:r>
          </a:p>
          <a:p>
            <a:endParaRPr lang="en-US"/>
          </a:p>
        </p:txBody>
      </p:sp>
    </p:spTree>
    <p:extLst>
      <p:ext uri="{BB962C8B-B14F-4D97-AF65-F5344CB8AC3E}">
        <p14:creationId xmlns:p14="http://schemas.microsoft.com/office/powerpoint/2010/main" val="673861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46B4-4F93-9E4C-A631-D635E015DEAA}"/>
              </a:ext>
            </a:extLst>
          </p:cNvPr>
          <p:cNvSpPr>
            <a:spLocks noGrp="1"/>
          </p:cNvSpPr>
          <p:nvPr>
            <p:ph type="title"/>
          </p:nvPr>
        </p:nvSpPr>
        <p:spPr>
          <a:xfrm>
            <a:off x="880533" y="351013"/>
            <a:ext cx="10430934" cy="888119"/>
          </a:xfrm>
        </p:spPr>
        <p:txBody>
          <a:bodyPr/>
          <a:lstStyle/>
          <a:p>
            <a:r>
              <a:rPr lang="en-US"/>
              <a:t>Assembly</a:t>
            </a:r>
          </a:p>
        </p:txBody>
      </p:sp>
      <p:sp>
        <p:nvSpPr>
          <p:cNvPr id="3" name="Content Placeholder 2">
            <a:extLst>
              <a:ext uri="{FF2B5EF4-FFF2-40B4-BE49-F238E27FC236}">
                <a16:creationId xmlns:a16="http://schemas.microsoft.com/office/drawing/2014/main" id="{89A4BA95-27BC-8375-0595-8C5E04D990B7}"/>
              </a:ext>
            </a:extLst>
          </p:cNvPr>
          <p:cNvSpPr>
            <a:spLocks noGrp="1"/>
          </p:cNvSpPr>
          <p:nvPr>
            <p:ph idx="1"/>
          </p:nvPr>
        </p:nvSpPr>
        <p:spPr>
          <a:xfrm>
            <a:off x="880533" y="1628069"/>
            <a:ext cx="10515600" cy="4351338"/>
          </a:xfrm>
        </p:spPr>
        <p:txBody>
          <a:bodyPr vert="horz" lIns="91440" tIns="45720" rIns="91440" bIns="45720" rtlCol="0" anchor="t">
            <a:normAutofit/>
          </a:bodyPr>
          <a:lstStyle/>
          <a:p>
            <a:r>
              <a:rPr lang="en-US" err="1">
                <a:effectLst/>
              </a:rPr>
              <a:t>SPAdes</a:t>
            </a:r>
            <a:r>
              <a:rPr lang="en-US">
                <a:effectLst/>
              </a:rPr>
              <a:t>: A New Genome Assembly Algorithm and Its Applications to Single-Cell Sequencing</a:t>
            </a:r>
          </a:p>
          <a:p>
            <a:r>
              <a:rPr lang="en-US" err="1">
                <a:effectLst/>
              </a:rPr>
              <a:t>GenomeQC</a:t>
            </a:r>
            <a:r>
              <a:rPr lang="en-US">
                <a:effectLst/>
              </a:rPr>
              <a:t>: a quality assessment tool for genome assemblies and gene structure annotations</a:t>
            </a:r>
          </a:p>
          <a:p>
            <a:r>
              <a:rPr lang="en-US" err="1"/>
              <a:t>Canu</a:t>
            </a:r>
            <a:r>
              <a:rPr lang="en-US"/>
              <a:t>: A tool tailored for long-read sequencing data. </a:t>
            </a:r>
            <a:r>
              <a:rPr lang="en-US" err="1"/>
              <a:t>Canu</a:t>
            </a:r>
            <a:r>
              <a:rPr lang="en-US"/>
              <a:t> is effective for assembling large and complex genomes.</a:t>
            </a:r>
          </a:p>
          <a:p>
            <a:r>
              <a:rPr lang="en-US" err="1"/>
              <a:t>ABySS</a:t>
            </a:r>
            <a:r>
              <a:rPr lang="en-US"/>
              <a:t>: A tool which works well for large genomes when using short-read sequencing data, especially in a high-performance computing environment.</a:t>
            </a:r>
          </a:p>
          <a:p>
            <a:endParaRPr lang="en-US"/>
          </a:p>
          <a:p>
            <a:endParaRPr lang="en-US"/>
          </a:p>
        </p:txBody>
      </p:sp>
    </p:spTree>
    <p:extLst>
      <p:ext uri="{BB962C8B-B14F-4D97-AF65-F5344CB8AC3E}">
        <p14:creationId xmlns:p14="http://schemas.microsoft.com/office/powerpoint/2010/main" val="1959978812"/>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9F658-27BA-012C-F82C-C91F118157CB}"/>
              </a:ext>
            </a:extLst>
          </p:cNvPr>
          <p:cNvSpPr>
            <a:spLocks noGrp="1"/>
          </p:cNvSpPr>
          <p:nvPr>
            <p:ph idx="1"/>
          </p:nvPr>
        </p:nvSpPr>
        <p:spPr>
          <a:xfrm>
            <a:off x="838200" y="1263085"/>
            <a:ext cx="10515600" cy="4843015"/>
          </a:xfrm>
        </p:spPr>
        <p:txBody>
          <a:bodyPr vert="horz" lIns="91440" tIns="45720" rIns="91440" bIns="45720" rtlCol="0" anchor="t">
            <a:normAutofit/>
          </a:bodyPr>
          <a:lstStyle/>
          <a:p>
            <a:pPr marL="0" indent="0">
              <a:buNone/>
            </a:pPr>
            <a:r>
              <a:rPr lang="en-US" b="1" err="1"/>
              <a:t>ABySS</a:t>
            </a:r>
            <a:r>
              <a:rPr lang="en-US" b="1"/>
              <a:t> - </a:t>
            </a:r>
            <a:r>
              <a:rPr lang="en-US" sz="2400">
                <a:ea typeface="+mn-lt"/>
                <a:cs typeface="+mn-lt"/>
                <a:hlinkClick r:id="rId2"/>
              </a:rPr>
              <a:t>https://github.com/bcgsc/abyss</a:t>
            </a:r>
            <a:endParaRPr lang="en-US">
              <a:ea typeface="+mn-lt"/>
              <a:cs typeface="+mn-lt"/>
            </a:endParaRPr>
          </a:p>
          <a:p>
            <a:r>
              <a:rPr lang="en-US" sz="2400"/>
              <a:t>Initial release in 2009, last updated in 2023</a:t>
            </a:r>
          </a:p>
          <a:p>
            <a:r>
              <a:rPr lang="en-US" sz="2400">
                <a:ea typeface="+mn-lt"/>
                <a:cs typeface="+mn-lt"/>
              </a:rPr>
              <a:t>Intended for short paired-end reads</a:t>
            </a:r>
            <a:endParaRPr lang="en-US" sz="2400"/>
          </a:p>
          <a:p>
            <a:r>
              <a:rPr lang="en-US" sz="2400"/>
              <a:t>Known for its scalability, efficiently handling very large genomic datasets</a:t>
            </a:r>
          </a:p>
          <a:p>
            <a:r>
              <a:rPr lang="en-US" sz="2400"/>
              <a:t>Employs a</a:t>
            </a:r>
            <a:r>
              <a:rPr lang="en-US" sz="2400" b="1"/>
              <a:t> </a:t>
            </a:r>
            <a:r>
              <a:rPr lang="en-US" sz="2400"/>
              <a:t>k-</a:t>
            </a:r>
            <a:r>
              <a:rPr lang="en-US" sz="2400" err="1"/>
              <a:t>mer</a:t>
            </a:r>
            <a:r>
              <a:rPr lang="en-US" sz="2400"/>
              <a:t> based approach; k-</a:t>
            </a:r>
            <a:r>
              <a:rPr lang="en-US" sz="2400" err="1"/>
              <a:t>mers</a:t>
            </a:r>
            <a:r>
              <a:rPr lang="en-US" sz="2400"/>
              <a:t> are processed </a:t>
            </a:r>
            <a:r>
              <a:rPr lang="en-US" sz="2400">
                <a:ea typeface="+mn-lt"/>
                <a:cs typeface="+mn-lt"/>
              </a:rPr>
              <a:t>to remove read errors; mate-pair information is used to extend contigs</a:t>
            </a:r>
          </a:p>
          <a:p>
            <a:r>
              <a:rPr lang="en-US" sz="2400"/>
              <a:t>Utilizes the de Bruijn graph</a:t>
            </a:r>
            <a:r>
              <a:rPr lang="en-US" sz="2400" b="1"/>
              <a:t> </a:t>
            </a:r>
            <a:r>
              <a:rPr lang="en-US" sz="2400"/>
              <a:t>method (</a:t>
            </a:r>
            <a:r>
              <a:rPr lang="en-US" sz="2400">
                <a:ea typeface="+mn-lt"/>
                <a:cs typeface="+mn-lt"/>
              </a:rPr>
              <a:t>a distributed representation of a de Bruijn graph, which allows parallel computation of the assembly algorithm</a:t>
            </a:r>
            <a:r>
              <a:rPr lang="en-US" sz="2400"/>
              <a:t>) </a:t>
            </a:r>
          </a:p>
          <a:p>
            <a:endParaRPr lang="en-US"/>
          </a:p>
        </p:txBody>
      </p:sp>
      <p:sp>
        <p:nvSpPr>
          <p:cNvPr id="5" name="Title 4">
            <a:extLst>
              <a:ext uri="{FF2B5EF4-FFF2-40B4-BE49-F238E27FC236}">
                <a16:creationId xmlns:a16="http://schemas.microsoft.com/office/drawing/2014/main" id="{B622BBB6-CC99-7878-E0C4-4241E5C7047F}"/>
              </a:ext>
            </a:extLst>
          </p:cNvPr>
          <p:cNvSpPr>
            <a:spLocks noGrp="1"/>
          </p:cNvSpPr>
          <p:nvPr>
            <p:ph type="title"/>
          </p:nvPr>
        </p:nvSpPr>
        <p:spPr/>
        <p:txBody>
          <a:bodyPr/>
          <a:lstStyle/>
          <a:p>
            <a:r>
              <a:rPr lang="en-US"/>
              <a:t>Assembly</a:t>
            </a:r>
          </a:p>
        </p:txBody>
      </p:sp>
    </p:spTree>
    <p:extLst>
      <p:ext uri="{BB962C8B-B14F-4D97-AF65-F5344CB8AC3E}">
        <p14:creationId xmlns:p14="http://schemas.microsoft.com/office/powerpoint/2010/main" val="1494870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B3E0A0-53CC-1B91-B54C-7F1E8C97DF0C}"/>
              </a:ext>
            </a:extLst>
          </p:cNvPr>
          <p:cNvSpPr>
            <a:spLocks noGrp="1"/>
          </p:cNvSpPr>
          <p:nvPr>
            <p:ph idx="1"/>
          </p:nvPr>
        </p:nvSpPr>
        <p:spPr>
          <a:xfrm>
            <a:off x="553135" y="1333948"/>
            <a:ext cx="5752644" cy="4843015"/>
          </a:xfrm>
        </p:spPr>
        <p:txBody>
          <a:bodyPr vert="horz" lIns="91440" tIns="45720" rIns="91440" bIns="45720" rtlCol="0" anchor="t">
            <a:normAutofit/>
          </a:bodyPr>
          <a:lstStyle/>
          <a:p>
            <a:pPr marL="0" indent="0">
              <a:buNone/>
            </a:pPr>
            <a:r>
              <a:rPr lang="en-US" b="1" err="1">
                <a:ea typeface="+mn-lt"/>
                <a:cs typeface="+mn-lt"/>
              </a:rPr>
              <a:t>SPAdes</a:t>
            </a:r>
            <a:r>
              <a:rPr lang="en-US" b="1">
                <a:ea typeface="+mn-lt"/>
                <a:cs typeface="+mn-lt"/>
              </a:rPr>
              <a:t>- </a:t>
            </a:r>
            <a:r>
              <a:rPr lang="en-US" sz="2400">
                <a:ea typeface="+mn-lt"/>
                <a:cs typeface="+mn-lt"/>
                <a:hlinkClick r:id="rId2"/>
              </a:rPr>
              <a:t>https://github.com/ablab/spades</a:t>
            </a:r>
            <a:endParaRPr lang="en-US"/>
          </a:p>
          <a:p>
            <a:r>
              <a:rPr lang="en-US" sz="2400"/>
              <a:t>Initial release in 2012, last updated in 2022</a:t>
            </a:r>
          </a:p>
          <a:p>
            <a:r>
              <a:rPr lang="en-US" sz="2400"/>
              <a:t>Designed for small genomes - </a:t>
            </a:r>
            <a:r>
              <a:rPr lang="en-US" sz="2400">
                <a:ea typeface="+mn-lt"/>
                <a:cs typeface="+mn-lt"/>
              </a:rPr>
              <a:t> assembly of both single-cell and standard (multicellular) bacterial genomes</a:t>
            </a:r>
          </a:p>
          <a:p>
            <a:r>
              <a:rPr lang="en-US" sz="2400" err="1">
                <a:ea typeface="+mn-lt"/>
                <a:cs typeface="+mn-lt"/>
              </a:rPr>
              <a:t>SPAdes</a:t>
            </a:r>
            <a:r>
              <a:rPr lang="en-US" sz="2400">
                <a:ea typeface="+mn-lt"/>
                <a:cs typeface="+mn-lt"/>
              </a:rPr>
              <a:t> can take as input several paired-end and mate-pair libraries simultaneously</a:t>
            </a:r>
          </a:p>
          <a:p>
            <a:r>
              <a:rPr lang="en-US" sz="2400">
                <a:ea typeface="+mn-lt"/>
                <a:cs typeface="+mn-lt"/>
              </a:rPr>
              <a:t>Based on </a:t>
            </a:r>
            <a:r>
              <a:rPr lang="en-US" sz="2400" err="1">
                <a:ea typeface="+mn-lt"/>
                <a:cs typeface="+mn-lt"/>
              </a:rPr>
              <a:t>multisized</a:t>
            </a:r>
            <a:r>
              <a:rPr lang="en-US" sz="2400">
                <a:ea typeface="+mn-lt"/>
                <a:cs typeface="+mn-lt"/>
              </a:rPr>
              <a:t> de Bruijn graph and k-</a:t>
            </a:r>
            <a:r>
              <a:rPr lang="en-US" sz="2400" err="1">
                <a:ea typeface="+mn-lt"/>
                <a:cs typeface="+mn-lt"/>
              </a:rPr>
              <a:t>bimer</a:t>
            </a:r>
            <a:r>
              <a:rPr lang="en-US" sz="2400">
                <a:ea typeface="+mn-lt"/>
                <a:cs typeface="+mn-lt"/>
              </a:rPr>
              <a:t> adjustment</a:t>
            </a:r>
            <a:endParaRPr lang="en-US" sz="2400"/>
          </a:p>
          <a:p>
            <a:pPr lvl="1">
              <a:buFont typeface="Courier New" panose="020B0604020202020204" pitchFamily="34" charset="0"/>
              <a:buChar char="o"/>
            </a:pPr>
            <a:endParaRPr lang="en-US"/>
          </a:p>
          <a:p>
            <a:pPr lvl="1">
              <a:buFont typeface="Courier New" panose="020B0604020202020204" pitchFamily="34" charset="0"/>
              <a:buChar char="o"/>
            </a:pPr>
            <a:endParaRPr lang="en-US"/>
          </a:p>
        </p:txBody>
      </p:sp>
      <p:pic>
        <p:nvPicPr>
          <p:cNvPr id="4" name="Picture 3" descr="A table of numbers and a number&#10;&#10;Description automatically generated">
            <a:extLst>
              <a:ext uri="{FF2B5EF4-FFF2-40B4-BE49-F238E27FC236}">
                <a16:creationId xmlns:a16="http://schemas.microsoft.com/office/drawing/2014/main" id="{0941828B-3CD5-9605-D35A-8EECFD236892}"/>
              </a:ext>
            </a:extLst>
          </p:cNvPr>
          <p:cNvPicPr>
            <a:picLocks noChangeAspect="1"/>
          </p:cNvPicPr>
          <p:nvPr/>
        </p:nvPicPr>
        <p:blipFill rotWithShape="1">
          <a:blip r:embed="rId3"/>
          <a:srcRect l="243" t="1623" r="-243" b="-1217"/>
          <a:stretch/>
        </p:blipFill>
        <p:spPr>
          <a:xfrm>
            <a:off x="6625132" y="1951374"/>
            <a:ext cx="4929265" cy="3199153"/>
          </a:xfrm>
          <a:prstGeom prst="rect">
            <a:avLst/>
          </a:prstGeom>
        </p:spPr>
      </p:pic>
      <p:sp>
        <p:nvSpPr>
          <p:cNvPr id="8" name="TextBox 7">
            <a:extLst>
              <a:ext uri="{FF2B5EF4-FFF2-40B4-BE49-F238E27FC236}">
                <a16:creationId xmlns:a16="http://schemas.microsoft.com/office/drawing/2014/main" id="{4A2565FB-3844-3497-0E25-21579FEFF03E}"/>
              </a:ext>
            </a:extLst>
          </p:cNvPr>
          <p:cNvSpPr txBox="1"/>
          <p:nvPr/>
        </p:nvSpPr>
        <p:spPr>
          <a:xfrm>
            <a:off x="833531" y="365787"/>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Aptos Display"/>
              </a:rPr>
              <a:t>Assembly​</a:t>
            </a:r>
          </a:p>
        </p:txBody>
      </p:sp>
      <p:sp>
        <p:nvSpPr>
          <p:cNvPr id="2" name="TextBox 1">
            <a:extLst>
              <a:ext uri="{FF2B5EF4-FFF2-40B4-BE49-F238E27FC236}">
                <a16:creationId xmlns:a16="http://schemas.microsoft.com/office/drawing/2014/main" id="{A2ED8E1F-9469-B49D-6364-40D31486B432}"/>
              </a:ext>
            </a:extLst>
          </p:cNvPr>
          <p:cNvSpPr txBox="1"/>
          <p:nvPr/>
        </p:nvSpPr>
        <p:spPr>
          <a:xfrm>
            <a:off x="6627091" y="1281545"/>
            <a:ext cx="4260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scaffolding:</a:t>
            </a:r>
          </a:p>
        </p:txBody>
      </p:sp>
    </p:spTree>
    <p:extLst>
      <p:ext uri="{BB962C8B-B14F-4D97-AF65-F5344CB8AC3E}">
        <p14:creationId xmlns:p14="http://schemas.microsoft.com/office/powerpoint/2010/main" val="3280724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7AA19-D719-58B1-749D-4DA49C7A87A8}"/>
              </a:ext>
            </a:extLst>
          </p:cNvPr>
          <p:cNvSpPr>
            <a:spLocks noGrp="1"/>
          </p:cNvSpPr>
          <p:nvPr>
            <p:ph type="title"/>
          </p:nvPr>
        </p:nvSpPr>
        <p:spPr/>
        <p:txBody>
          <a:bodyPr/>
          <a:lstStyle/>
          <a:p>
            <a:r>
              <a:rPr lang="en-US"/>
              <a:t>Assembly</a:t>
            </a:r>
          </a:p>
        </p:txBody>
      </p:sp>
      <p:sp>
        <p:nvSpPr>
          <p:cNvPr id="3" name="Content Placeholder 2">
            <a:extLst>
              <a:ext uri="{FF2B5EF4-FFF2-40B4-BE49-F238E27FC236}">
                <a16:creationId xmlns:a16="http://schemas.microsoft.com/office/drawing/2014/main" id="{099BBF18-AB69-F7AC-D125-A5D3842BC01C}"/>
              </a:ext>
            </a:extLst>
          </p:cNvPr>
          <p:cNvSpPr>
            <a:spLocks noGrp="1"/>
          </p:cNvSpPr>
          <p:nvPr>
            <p:ph idx="1"/>
          </p:nvPr>
        </p:nvSpPr>
        <p:spPr>
          <a:xfrm>
            <a:off x="838200" y="1263392"/>
            <a:ext cx="10437989" cy="4758349"/>
          </a:xfrm>
        </p:spPr>
        <p:txBody>
          <a:bodyPr vert="horz" lIns="91440" tIns="45720" rIns="91440" bIns="45720" rtlCol="0" anchor="t">
            <a:normAutofit/>
          </a:bodyPr>
          <a:lstStyle/>
          <a:p>
            <a:pPr marL="0" indent="0">
              <a:buNone/>
            </a:pPr>
            <a:r>
              <a:rPr lang="en-US" b="1"/>
              <a:t>Canu - </a:t>
            </a:r>
            <a:r>
              <a:rPr lang="en-US" sz="2400">
                <a:ea typeface="+mn-lt"/>
                <a:cs typeface="+mn-lt"/>
                <a:hlinkClick r:id="rId2"/>
              </a:rPr>
              <a:t>https://github.com/marbl/canu </a:t>
            </a:r>
            <a:endParaRPr lang="en-US"/>
          </a:p>
          <a:p>
            <a:r>
              <a:rPr lang="en-US" sz="2400"/>
              <a:t>Initial release in 2015, last updated in 2021</a:t>
            </a:r>
          </a:p>
          <a:p>
            <a:r>
              <a:rPr lang="en-US" sz="2400">
                <a:ea typeface="+mn-lt"/>
                <a:cs typeface="+mn-lt"/>
              </a:rPr>
              <a:t>Designed for high-noise single-molecule sequencing - </a:t>
            </a:r>
            <a:r>
              <a:rPr lang="en-US" sz="2400">
                <a:latin typeface="Aptos"/>
                <a:ea typeface="+mn-lt"/>
                <a:cs typeface="Arial"/>
              </a:rPr>
              <a:t>optimized to handle the challenges posed by single-molecule sequencing data such as higher error rates and low or uneven coverage</a:t>
            </a:r>
          </a:p>
          <a:p>
            <a:r>
              <a:rPr lang="en-US" sz="2400">
                <a:ea typeface="+mn-lt"/>
                <a:cs typeface="+mn-lt"/>
              </a:rPr>
              <a:t>Hierarchical assembly pipeline</a:t>
            </a:r>
          </a:p>
          <a:p>
            <a:pPr lvl="1">
              <a:buFont typeface="Courier New" panose="020B0604020202020204" pitchFamily="34" charset="0"/>
              <a:buChar char="o"/>
            </a:pPr>
            <a:r>
              <a:rPr lang="en-US">
                <a:ea typeface="+mn-lt"/>
                <a:cs typeface="+mn-lt"/>
              </a:rPr>
              <a:t>Detect overlaps in high-noise sequences</a:t>
            </a:r>
          </a:p>
          <a:p>
            <a:pPr lvl="1">
              <a:buFont typeface="Courier New" panose="020B0604020202020204" pitchFamily="34" charset="0"/>
              <a:buChar char="o"/>
            </a:pPr>
            <a:r>
              <a:rPr lang="en-US">
                <a:ea typeface="+mn-lt"/>
                <a:cs typeface="+mn-lt"/>
              </a:rPr>
              <a:t>Generate corrected sequence consensus and trim</a:t>
            </a:r>
            <a:endParaRPr lang="en-US"/>
          </a:p>
          <a:p>
            <a:pPr lvl="1">
              <a:buFont typeface="Courier New" panose="020B0604020202020204" pitchFamily="34" charset="0"/>
              <a:buChar char="o"/>
            </a:pPr>
            <a:r>
              <a:rPr lang="en-US"/>
              <a:t>Assemble and scaffold for better genome assembly</a:t>
            </a:r>
          </a:p>
          <a:p>
            <a:r>
              <a:rPr lang="en-US" sz="2400"/>
              <a:t>String graph assembler</a:t>
            </a:r>
          </a:p>
          <a:p>
            <a:pPr marL="0" indent="0">
              <a:buNone/>
            </a:pPr>
            <a:endParaRPr lang="en-US"/>
          </a:p>
        </p:txBody>
      </p:sp>
    </p:spTree>
    <p:extLst>
      <p:ext uri="{BB962C8B-B14F-4D97-AF65-F5344CB8AC3E}">
        <p14:creationId xmlns:p14="http://schemas.microsoft.com/office/powerpoint/2010/main" val="4236426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FB08-04FB-33C0-2A5C-9F90BDEEBAE2}"/>
              </a:ext>
            </a:extLst>
          </p:cNvPr>
          <p:cNvSpPr>
            <a:spLocks noGrp="1"/>
          </p:cNvSpPr>
          <p:nvPr>
            <p:ph type="title"/>
          </p:nvPr>
        </p:nvSpPr>
        <p:spPr/>
        <p:txBody>
          <a:bodyPr/>
          <a:lstStyle/>
          <a:p>
            <a:r>
              <a:rPr lang="en-US">
                <a:ea typeface="+mj-lt"/>
                <a:cs typeface="+mj-lt"/>
              </a:rPr>
              <a:t>Assembly</a:t>
            </a:r>
            <a:endParaRPr lang="en-US"/>
          </a:p>
        </p:txBody>
      </p:sp>
      <p:sp>
        <p:nvSpPr>
          <p:cNvPr id="3" name="Content Placeholder 2">
            <a:extLst>
              <a:ext uri="{FF2B5EF4-FFF2-40B4-BE49-F238E27FC236}">
                <a16:creationId xmlns:a16="http://schemas.microsoft.com/office/drawing/2014/main" id="{06E7DFC3-67A7-2648-A53A-005FE3D0A10C}"/>
              </a:ext>
            </a:extLst>
          </p:cNvPr>
          <p:cNvSpPr>
            <a:spLocks noGrp="1"/>
          </p:cNvSpPr>
          <p:nvPr>
            <p:ph idx="1"/>
          </p:nvPr>
        </p:nvSpPr>
        <p:spPr/>
        <p:txBody>
          <a:bodyPr vert="horz" lIns="91440" tIns="45720" rIns="91440" bIns="45720" rtlCol="0" anchor="t">
            <a:normAutofit/>
          </a:bodyPr>
          <a:lstStyle/>
          <a:p>
            <a:pPr marL="0" indent="0">
              <a:buNone/>
            </a:pPr>
            <a:r>
              <a:rPr lang="en-US" b="1" err="1">
                <a:ea typeface="+mn-lt"/>
                <a:cs typeface="+mn-lt"/>
              </a:rPr>
              <a:t>MaSuRCA</a:t>
            </a:r>
            <a:r>
              <a:rPr lang="en-US" b="1">
                <a:ea typeface="+mn-lt"/>
                <a:cs typeface="+mn-lt"/>
              </a:rPr>
              <a:t> - </a:t>
            </a:r>
            <a:r>
              <a:rPr lang="en-US" sz="2400">
                <a:ea typeface="+mn-lt"/>
                <a:cs typeface="+mn-lt"/>
                <a:hlinkClick r:id="rId2"/>
              </a:rPr>
              <a:t>https://github.com/alekseyzimin/masurca</a:t>
            </a:r>
            <a:endParaRPr lang="en-US"/>
          </a:p>
          <a:p>
            <a:r>
              <a:rPr lang="en-US" sz="2400">
                <a:ea typeface="+mn-lt"/>
                <a:cs typeface="+mn-lt"/>
              </a:rPr>
              <a:t>Initial release in 2013, last updated in 2023</a:t>
            </a:r>
          </a:p>
          <a:p>
            <a:r>
              <a:rPr lang="en-US" sz="2400">
                <a:ea typeface="+mn-lt"/>
                <a:cs typeface="+mn-lt"/>
              </a:rPr>
              <a:t>Supports hybrid assembly; includes a new module to build mega-reads for hybrid </a:t>
            </a:r>
            <a:r>
              <a:rPr lang="en-US" sz="2400" err="1">
                <a:ea typeface="+mn-lt"/>
                <a:cs typeface="+mn-lt"/>
              </a:rPr>
              <a:t>Pacbio</a:t>
            </a:r>
            <a:r>
              <a:rPr lang="en-US" sz="2400">
                <a:ea typeface="+mn-lt"/>
                <a:cs typeface="+mn-lt"/>
              </a:rPr>
              <a:t> (or Nanopore) + Illumina reads</a:t>
            </a:r>
          </a:p>
          <a:p>
            <a:r>
              <a:rPr lang="en-US" sz="2400">
                <a:ea typeface="+mn-lt"/>
                <a:cs typeface="+mn-lt"/>
              </a:rPr>
              <a:t>Combines the efficiency of de Bruijn graph and Overlap-Layout-Consensus (OLC) assembly approaches</a:t>
            </a:r>
          </a:p>
          <a:p>
            <a:endParaRPr lang="en-US" sz="2400"/>
          </a:p>
        </p:txBody>
      </p:sp>
    </p:spTree>
    <p:extLst>
      <p:ext uri="{BB962C8B-B14F-4D97-AF65-F5344CB8AC3E}">
        <p14:creationId xmlns:p14="http://schemas.microsoft.com/office/powerpoint/2010/main" val="2222382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6782C-9361-C542-B1AE-B72D16202FA1}"/>
              </a:ext>
            </a:extLst>
          </p:cNvPr>
          <p:cNvSpPr>
            <a:spLocks noGrp="1"/>
          </p:cNvSpPr>
          <p:nvPr>
            <p:ph type="title"/>
          </p:nvPr>
        </p:nvSpPr>
        <p:spPr/>
        <p:txBody>
          <a:bodyPr/>
          <a:lstStyle/>
          <a:p>
            <a:r>
              <a:rPr lang="en-US"/>
              <a:t>Quality Assessment of Assembly</a:t>
            </a:r>
          </a:p>
        </p:txBody>
      </p:sp>
      <p:sp>
        <p:nvSpPr>
          <p:cNvPr id="3" name="Content Placeholder 2">
            <a:extLst>
              <a:ext uri="{FF2B5EF4-FFF2-40B4-BE49-F238E27FC236}">
                <a16:creationId xmlns:a16="http://schemas.microsoft.com/office/drawing/2014/main" id="{31DE77C4-152D-12C7-4C42-E43A913B751C}"/>
              </a:ext>
            </a:extLst>
          </p:cNvPr>
          <p:cNvSpPr>
            <a:spLocks noGrp="1"/>
          </p:cNvSpPr>
          <p:nvPr>
            <p:ph idx="1"/>
          </p:nvPr>
        </p:nvSpPr>
        <p:spPr/>
        <p:txBody>
          <a:bodyPr vert="horz" lIns="91440" tIns="45720" rIns="91440" bIns="45720" rtlCol="0" anchor="t">
            <a:normAutofit/>
          </a:bodyPr>
          <a:lstStyle/>
          <a:p>
            <a:pPr marL="0" indent="0">
              <a:buNone/>
            </a:pPr>
            <a:r>
              <a:rPr lang="en-US" b="1"/>
              <a:t>Quast-LG </a:t>
            </a:r>
            <a:r>
              <a:rPr lang="en-US"/>
              <a:t>-</a:t>
            </a:r>
            <a:r>
              <a:rPr lang="en-US">
                <a:solidFill>
                  <a:schemeClr val="accent1"/>
                </a:solidFill>
              </a:rPr>
              <a:t> </a:t>
            </a:r>
            <a:r>
              <a:rPr lang="en-US">
                <a:solidFill>
                  <a:schemeClr val="accent1"/>
                </a:solidFill>
                <a:ea typeface="+mn-lt"/>
                <a:cs typeface="+mn-lt"/>
                <a:hlinkClick r:id="rId2">
                  <a:extLst>
                    <a:ext uri="{A12FA001-AC4F-418D-AE19-62706E023703}">
                      <ahyp:hlinkClr xmlns:ahyp="http://schemas.microsoft.com/office/drawing/2018/hyperlinkcolor" val="tx"/>
                    </a:ext>
                  </a:extLst>
                </a:hlinkClick>
              </a:rPr>
              <a:t>https://quast.sourceforge.net/quast-lg.html</a:t>
            </a:r>
            <a:endParaRPr lang="en-US">
              <a:solidFill>
                <a:schemeClr val="accent1"/>
              </a:solidFill>
              <a:hlinkClick r:id="rId2">
                <a:extLst>
                  <a:ext uri="{A12FA001-AC4F-418D-AE19-62706E023703}">
                    <ahyp:hlinkClr xmlns:ahyp="http://schemas.microsoft.com/office/drawing/2018/hyperlinkcolor" val="tx"/>
                  </a:ext>
                </a:extLst>
              </a:hlinkClick>
            </a:endParaRPr>
          </a:p>
          <a:p>
            <a:r>
              <a:rPr lang="en-US" sz="2400">
                <a:ea typeface="+mn-lt"/>
                <a:cs typeface="+mn-lt"/>
              </a:rPr>
              <a:t>Evaluates large-scale genome assemblies (up to mammalian-size)</a:t>
            </a:r>
            <a:endParaRPr lang="en-US" sz="2400"/>
          </a:p>
          <a:p>
            <a:r>
              <a:rPr lang="en-US" sz="2400"/>
              <a:t>Uses minimap2 internally for fast alignment</a:t>
            </a:r>
          </a:p>
          <a:p>
            <a:r>
              <a:rPr lang="en-US" sz="2400"/>
              <a:t>k-</a:t>
            </a:r>
            <a:r>
              <a:rPr lang="en-US" sz="2400" err="1"/>
              <a:t>mer</a:t>
            </a:r>
            <a:r>
              <a:rPr lang="en-US" sz="2400"/>
              <a:t> based completeness and correctness</a:t>
            </a:r>
          </a:p>
          <a:p>
            <a:r>
              <a:rPr lang="en-US" sz="2400">
                <a:ea typeface="+mn-lt"/>
                <a:cs typeface="+mn-lt"/>
              </a:rPr>
              <a:t>Concept of upper bound assembly (theoretical limits on the assembly completeness and contiguity for a given genome and set of reads)</a:t>
            </a:r>
            <a:endParaRPr lang="en-US" sz="2400"/>
          </a:p>
          <a:p>
            <a:endParaRPr lang="en-US"/>
          </a:p>
          <a:p>
            <a:endParaRPr lang="en-US"/>
          </a:p>
        </p:txBody>
      </p:sp>
    </p:spTree>
    <p:extLst>
      <p:ext uri="{BB962C8B-B14F-4D97-AF65-F5344CB8AC3E}">
        <p14:creationId xmlns:p14="http://schemas.microsoft.com/office/powerpoint/2010/main" val="3189319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4A10-67E6-8B9B-DB81-A3D5C82E293F}"/>
              </a:ext>
            </a:extLst>
          </p:cNvPr>
          <p:cNvSpPr>
            <a:spLocks noGrp="1"/>
          </p:cNvSpPr>
          <p:nvPr>
            <p:ph type="title"/>
          </p:nvPr>
        </p:nvSpPr>
        <p:spPr/>
        <p:txBody>
          <a:bodyPr/>
          <a:lstStyle/>
          <a:p>
            <a:r>
              <a:rPr lang="en-US">
                <a:ea typeface="+mj-lt"/>
                <a:cs typeface="+mj-lt"/>
              </a:rPr>
              <a:t>Quality Assessment of Assembly</a:t>
            </a:r>
          </a:p>
        </p:txBody>
      </p:sp>
      <p:sp>
        <p:nvSpPr>
          <p:cNvPr id="3" name="Content Placeholder 2">
            <a:extLst>
              <a:ext uri="{FF2B5EF4-FFF2-40B4-BE49-F238E27FC236}">
                <a16:creationId xmlns:a16="http://schemas.microsoft.com/office/drawing/2014/main" id="{2A3FC340-18BF-8C99-9DA8-F47FD02F46A1}"/>
              </a:ext>
            </a:extLst>
          </p:cNvPr>
          <p:cNvSpPr>
            <a:spLocks noGrp="1"/>
          </p:cNvSpPr>
          <p:nvPr>
            <p:ph idx="1"/>
          </p:nvPr>
        </p:nvSpPr>
        <p:spPr/>
        <p:txBody>
          <a:bodyPr vert="horz" lIns="91440" tIns="45720" rIns="91440" bIns="45720" rtlCol="0" anchor="t">
            <a:normAutofit/>
          </a:bodyPr>
          <a:lstStyle/>
          <a:p>
            <a:pPr marL="0" indent="0">
              <a:buNone/>
            </a:pPr>
            <a:r>
              <a:rPr lang="en-US" b="1" err="1"/>
              <a:t>Merqury</a:t>
            </a:r>
            <a:r>
              <a:rPr lang="en-US" b="1"/>
              <a:t> </a:t>
            </a:r>
            <a:r>
              <a:rPr lang="en-US"/>
              <a:t>- </a:t>
            </a:r>
            <a:r>
              <a:rPr lang="en-US">
                <a:solidFill>
                  <a:schemeClr val="accent1"/>
                </a:solidFill>
                <a:ea typeface="+mn-lt"/>
                <a:cs typeface="+mn-lt"/>
                <a:hlinkClick r:id="rId2">
                  <a:extLst>
                    <a:ext uri="{A12FA001-AC4F-418D-AE19-62706E023703}">
                      <ahyp:hlinkClr xmlns:ahyp="http://schemas.microsoft.com/office/drawing/2018/hyperlinkcolor" val="tx"/>
                    </a:ext>
                  </a:extLst>
                </a:hlinkClick>
              </a:rPr>
              <a:t>https://github.com/marbl/merqury</a:t>
            </a:r>
            <a:endParaRPr lang="en-US">
              <a:solidFill>
                <a:schemeClr val="accent1"/>
              </a:solidFill>
            </a:endParaRPr>
          </a:p>
          <a:p>
            <a:r>
              <a:rPr lang="en-US" sz="2400" err="1">
                <a:ea typeface="+mn-lt"/>
                <a:cs typeface="+mn-lt"/>
              </a:rPr>
              <a:t>Merqury</a:t>
            </a:r>
            <a:r>
              <a:rPr lang="en-US" sz="2400">
                <a:ea typeface="+mn-lt"/>
                <a:cs typeface="+mn-lt"/>
              </a:rPr>
              <a:t> estimates base-level accuracy and completeness</a:t>
            </a:r>
          </a:p>
          <a:p>
            <a:r>
              <a:rPr lang="en-US" sz="2400">
                <a:ea typeface="+mn-lt"/>
                <a:cs typeface="+mn-lt"/>
              </a:rPr>
              <a:t>Reference-free assembly evaluation - k-</a:t>
            </a:r>
            <a:r>
              <a:rPr lang="en-US" sz="2400" err="1">
                <a:ea typeface="+mn-lt"/>
                <a:cs typeface="+mn-lt"/>
              </a:rPr>
              <a:t>mer</a:t>
            </a:r>
            <a:r>
              <a:rPr lang="en-US" sz="2400">
                <a:ea typeface="+mn-lt"/>
                <a:cs typeface="+mn-lt"/>
              </a:rPr>
              <a:t> spectrum of read set can be used for independently evaluating assembly quality without the need of a high-quality reference</a:t>
            </a:r>
            <a:endParaRPr lang="en-US" sz="2400"/>
          </a:p>
          <a:p>
            <a:pPr lvl="1">
              <a:buFont typeface="Courier New" panose="020B0604020202020204" pitchFamily="34" charset="0"/>
              <a:buChar char="o"/>
            </a:pPr>
            <a:endParaRPr lang="en-US">
              <a:ea typeface="+mn-lt"/>
              <a:cs typeface="+mn-lt"/>
            </a:endParaRPr>
          </a:p>
        </p:txBody>
      </p:sp>
    </p:spTree>
    <p:extLst>
      <p:ext uri="{BB962C8B-B14F-4D97-AF65-F5344CB8AC3E}">
        <p14:creationId xmlns:p14="http://schemas.microsoft.com/office/powerpoint/2010/main" val="1698193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B127-7C22-1D13-AE1A-8E064E6DA6B4}"/>
              </a:ext>
            </a:extLst>
          </p:cNvPr>
          <p:cNvSpPr>
            <a:spLocks noGrp="1"/>
          </p:cNvSpPr>
          <p:nvPr>
            <p:ph type="title"/>
          </p:nvPr>
        </p:nvSpPr>
        <p:spPr/>
        <p:txBody>
          <a:bodyPr>
            <a:normAutofit/>
          </a:bodyPr>
          <a:lstStyle/>
          <a:p>
            <a:r>
              <a:rPr lang="en-US">
                <a:ea typeface="+mj-lt"/>
                <a:cs typeface="+mj-lt"/>
              </a:rPr>
              <a:t>Quality Assessment of Assembly</a:t>
            </a:r>
          </a:p>
        </p:txBody>
      </p:sp>
      <p:sp>
        <p:nvSpPr>
          <p:cNvPr id="3" name="Content Placeholder 2">
            <a:extLst>
              <a:ext uri="{FF2B5EF4-FFF2-40B4-BE49-F238E27FC236}">
                <a16:creationId xmlns:a16="http://schemas.microsoft.com/office/drawing/2014/main" id="{A5512A6A-BF41-4EAA-F312-43C9ADA56705}"/>
              </a:ext>
            </a:extLst>
          </p:cNvPr>
          <p:cNvSpPr>
            <a:spLocks noGrp="1"/>
          </p:cNvSpPr>
          <p:nvPr>
            <p:ph idx="1"/>
          </p:nvPr>
        </p:nvSpPr>
        <p:spPr/>
        <p:txBody>
          <a:bodyPr vert="horz" lIns="91440" tIns="45720" rIns="91440" bIns="45720" rtlCol="0" anchor="t">
            <a:normAutofit/>
          </a:bodyPr>
          <a:lstStyle/>
          <a:p>
            <a:pPr marL="0" indent="0">
              <a:buNone/>
            </a:pPr>
            <a:r>
              <a:rPr lang="en-US" b="1"/>
              <a:t>BUSCO </a:t>
            </a:r>
            <a:r>
              <a:rPr lang="en-US"/>
              <a:t>- </a:t>
            </a:r>
            <a:r>
              <a:rPr lang="en-US">
                <a:ea typeface="+mn-lt"/>
                <a:cs typeface="+mn-lt"/>
                <a:hlinkClick r:id="rId2"/>
              </a:rPr>
              <a:t>GitHub - metashot/busco: Assessing the quality of genomes using busco</a:t>
            </a:r>
          </a:p>
          <a:p>
            <a:r>
              <a:rPr lang="en-US" sz="2400">
                <a:ea typeface="+mn-lt"/>
                <a:cs typeface="+mn-lt"/>
              </a:rPr>
              <a:t>Basic assembly statistics using </a:t>
            </a:r>
            <a:r>
              <a:rPr lang="en-US" sz="2400" err="1">
                <a:ea typeface="+mn-lt"/>
                <a:cs typeface="+mn-lt"/>
              </a:rPr>
              <a:t>BBTools</a:t>
            </a:r>
            <a:endParaRPr lang="en-US" sz="2400">
              <a:ea typeface="+mn-lt"/>
              <a:cs typeface="+mn-lt"/>
            </a:endParaRPr>
          </a:p>
          <a:p>
            <a:r>
              <a:rPr lang="en-US" sz="2400">
                <a:ea typeface="+mn-lt"/>
                <a:cs typeface="+mn-lt"/>
              </a:rPr>
              <a:t>Assess genome completeness and contamination using BUSCO.</a:t>
            </a:r>
            <a:endParaRPr lang="en-US"/>
          </a:p>
          <a:p>
            <a:pPr marL="0" indent="0">
              <a:buNone/>
            </a:pPr>
            <a:endParaRPr lang="en-US"/>
          </a:p>
        </p:txBody>
      </p:sp>
    </p:spTree>
    <p:extLst>
      <p:ext uri="{BB962C8B-B14F-4D97-AF65-F5344CB8AC3E}">
        <p14:creationId xmlns:p14="http://schemas.microsoft.com/office/powerpoint/2010/main" val="1070344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62B16-3345-DAC9-246F-445BF589A7F0}"/>
              </a:ext>
            </a:extLst>
          </p:cNvPr>
          <p:cNvSpPr>
            <a:spLocks noGrp="1"/>
          </p:cNvSpPr>
          <p:nvPr>
            <p:ph type="title"/>
          </p:nvPr>
        </p:nvSpPr>
        <p:spPr/>
        <p:txBody>
          <a:bodyPr/>
          <a:lstStyle/>
          <a:p>
            <a:r>
              <a:rPr lang="en-US">
                <a:ea typeface="+mj-lt"/>
                <a:cs typeface="+mj-lt"/>
              </a:rPr>
              <a:t>Quality Assessment of Assembly</a:t>
            </a:r>
          </a:p>
        </p:txBody>
      </p:sp>
      <p:sp>
        <p:nvSpPr>
          <p:cNvPr id="3" name="Content Placeholder 2">
            <a:extLst>
              <a:ext uri="{FF2B5EF4-FFF2-40B4-BE49-F238E27FC236}">
                <a16:creationId xmlns:a16="http://schemas.microsoft.com/office/drawing/2014/main" id="{9A68C262-B46F-DC4C-99A4-C84FB82167A1}"/>
              </a:ext>
            </a:extLst>
          </p:cNvPr>
          <p:cNvSpPr>
            <a:spLocks noGrp="1"/>
          </p:cNvSpPr>
          <p:nvPr>
            <p:ph idx="1"/>
          </p:nvPr>
        </p:nvSpPr>
        <p:spPr/>
        <p:txBody>
          <a:bodyPr vert="horz" lIns="91440" tIns="45720" rIns="91440" bIns="45720" rtlCol="0" anchor="t">
            <a:normAutofit/>
          </a:bodyPr>
          <a:lstStyle/>
          <a:p>
            <a:pPr marL="0" indent="0">
              <a:buNone/>
            </a:pPr>
            <a:r>
              <a:rPr lang="en-US" b="1" err="1"/>
              <a:t>Asmgene</a:t>
            </a:r>
            <a:r>
              <a:rPr lang="en-US" b="1"/>
              <a:t> </a:t>
            </a:r>
            <a:r>
              <a:rPr lang="en-US"/>
              <a:t>- </a:t>
            </a:r>
            <a:r>
              <a:rPr lang="en-US">
                <a:solidFill>
                  <a:schemeClr val="accent1"/>
                </a:solidFill>
                <a:ea typeface="+mn-lt"/>
                <a:cs typeface="+mn-lt"/>
                <a:hlinkClick r:id="rId2">
                  <a:extLst>
                    <a:ext uri="{A12FA001-AC4F-418D-AE19-62706E023703}">
                      <ahyp:hlinkClr xmlns:ahyp="http://schemas.microsoft.com/office/drawing/2018/hyperlinkcolor" val="tx"/>
                    </a:ext>
                  </a:extLst>
                </a:hlinkClick>
              </a:rPr>
              <a:t>https://lh3.github.io/2020/12/25/evaluating-assembly-quality-with-asmgene</a:t>
            </a:r>
            <a:r>
              <a:rPr lang="en-US">
                <a:solidFill>
                  <a:schemeClr val="accent1"/>
                </a:solidFill>
                <a:ea typeface="+mn-lt"/>
                <a:cs typeface="+mn-lt"/>
              </a:rPr>
              <a:t> </a:t>
            </a:r>
            <a:endParaRPr lang="en-US">
              <a:solidFill>
                <a:schemeClr val="accent1"/>
              </a:solidFill>
            </a:endParaRPr>
          </a:p>
          <a:p>
            <a:r>
              <a:rPr lang="en-US" sz="2400">
                <a:ea typeface="+mn-lt"/>
                <a:cs typeface="+mn-lt"/>
              </a:rPr>
              <a:t>Evaluates the </a:t>
            </a:r>
            <a:r>
              <a:rPr lang="en-US" sz="2400" b="1">
                <a:ea typeface="+mn-lt"/>
                <a:cs typeface="+mn-lt"/>
              </a:rPr>
              <a:t>correctness of assembly</a:t>
            </a:r>
          </a:p>
          <a:p>
            <a:r>
              <a:rPr lang="en-US" sz="2400"/>
              <a:t>Generally, </a:t>
            </a:r>
            <a:r>
              <a:rPr lang="en-US" sz="2400">
                <a:ea typeface="+mn-lt"/>
                <a:cs typeface="+mn-lt"/>
              </a:rPr>
              <a:t>can’t reliably tell </a:t>
            </a:r>
            <a:r>
              <a:rPr lang="en-US" sz="2400" err="1">
                <a:ea typeface="+mn-lt"/>
                <a:cs typeface="+mn-lt"/>
              </a:rPr>
              <a:t>misassemblies</a:t>
            </a:r>
            <a:r>
              <a:rPr lang="en-US" sz="2400">
                <a:ea typeface="+mn-lt"/>
                <a:cs typeface="+mn-lt"/>
              </a:rPr>
              <a:t> from SVs which leads to overestimated </a:t>
            </a:r>
            <a:r>
              <a:rPr lang="en-US" sz="2400" err="1">
                <a:ea typeface="+mn-lt"/>
                <a:cs typeface="+mn-lt"/>
              </a:rPr>
              <a:t>misassembly</a:t>
            </a:r>
            <a:r>
              <a:rPr lang="en-US" sz="2400">
                <a:ea typeface="+mn-lt"/>
                <a:cs typeface="+mn-lt"/>
              </a:rPr>
              <a:t> rate</a:t>
            </a:r>
          </a:p>
          <a:p>
            <a:r>
              <a:rPr lang="en-US" sz="2400">
                <a:ea typeface="+mn-lt"/>
                <a:cs typeface="+mn-lt"/>
              </a:rPr>
              <a:t>Align all annotated transcripts to a reference genome and select the longest isoform among overlapping transcripts ; d</a:t>
            </a:r>
            <a:r>
              <a:rPr lang="en-US" sz="2400"/>
              <a:t>o the same for assembly and compare number of single copy/multi copy genes</a:t>
            </a:r>
          </a:p>
        </p:txBody>
      </p:sp>
    </p:spTree>
    <p:extLst>
      <p:ext uri="{BB962C8B-B14F-4D97-AF65-F5344CB8AC3E}">
        <p14:creationId xmlns:p14="http://schemas.microsoft.com/office/powerpoint/2010/main" val="4214462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9A86-F1B4-E29A-7082-6FC15B457CE5}"/>
              </a:ext>
            </a:extLst>
          </p:cNvPr>
          <p:cNvSpPr>
            <a:spLocks noGrp="1"/>
          </p:cNvSpPr>
          <p:nvPr>
            <p:ph type="title"/>
          </p:nvPr>
        </p:nvSpPr>
        <p:spPr/>
        <p:txBody>
          <a:bodyPr/>
          <a:lstStyle/>
          <a:p>
            <a:r>
              <a:rPr lang="en-US"/>
              <a:t>P</a:t>
            </a:r>
            <a:r>
              <a:rPr lang="en-US">
                <a:effectLst/>
              </a:rPr>
              <a:t>roposed </a:t>
            </a:r>
            <a:r>
              <a:rPr lang="en-US"/>
              <a:t>A</a:t>
            </a:r>
            <a:r>
              <a:rPr lang="en-US">
                <a:effectLst/>
              </a:rPr>
              <a:t>pproach and Analysis </a:t>
            </a:r>
            <a:r>
              <a:rPr lang="en-US"/>
              <a:t>W</a:t>
            </a:r>
            <a:r>
              <a:rPr lang="en-US">
                <a:effectLst/>
              </a:rPr>
              <a:t>orkflow</a:t>
            </a:r>
            <a:endParaRPr lang="en-US"/>
          </a:p>
        </p:txBody>
      </p:sp>
      <p:sp>
        <p:nvSpPr>
          <p:cNvPr id="3" name="Content Placeholder 2">
            <a:extLst>
              <a:ext uri="{FF2B5EF4-FFF2-40B4-BE49-F238E27FC236}">
                <a16:creationId xmlns:a16="http://schemas.microsoft.com/office/drawing/2014/main" id="{FF0B2B4F-A6EA-4143-3614-A5F1D5F9CBBF}"/>
              </a:ext>
            </a:extLst>
          </p:cNvPr>
          <p:cNvSpPr>
            <a:spLocks noGrp="1"/>
          </p:cNvSpPr>
          <p:nvPr>
            <p:ph idx="1"/>
          </p:nvPr>
        </p:nvSpPr>
        <p:spPr/>
        <p:txBody>
          <a:bodyPr vert="horz" lIns="91440" tIns="45720" rIns="91440" bIns="45720" rtlCol="0" anchor="t">
            <a:normAutofit/>
          </a:bodyPr>
          <a:lstStyle/>
          <a:p>
            <a:pPr marL="514350" indent="-514350">
              <a:buFont typeface="+mj-lt"/>
              <a:buAutoNum type="arabicPeriod"/>
            </a:pPr>
            <a:r>
              <a:rPr lang="en-US"/>
              <a:t>Check raw read quality using [</a:t>
            </a:r>
            <a:r>
              <a:rPr lang="en-US" err="1"/>
              <a:t>FastQC</a:t>
            </a:r>
            <a:r>
              <a:rPr lang="en-US"/>
              <a:t>, </a:t>
            </a:r>
            <a:r>
              <a:rPr lang="en-US" err="1"/>
              <a:t>MultiQC</a:t>
            </a:r>
            <a:r>
              <a:rPr lang="en-US"/>
              <a:t>]</a:t>
            </a:r>
          </a:p>
          <a:p>
            <a:pPr marL="514350" indent="-514350">
              <a:buFont typeface="+mj-lt"/>
              <a:buAutoNum type="arabicPeriod"/>
            </a:pPr>
            <a:r>
              <a:rPr lang="en-US"/>
              <a:t>Quality Control using [</a:t>
            </a:r>
            <a:r>
              <a:rPr lang="en-US" err="1"/>
              <a:t>AfterQC</a:t>
            </a:r>
            <a:r>
              <a:rPr lang="en-US"/>
              <a:t>, </a:t>
            </a:r>
            <a:r>
              <a:rPr lang="en-US" err="1"/>
              <a:t>Fastp</a:t>
            </a:r>
            <a:r>
              <a:rPr lang="en-US"/>
              <a:t>, Trim Galore]</a:t>
            </a:r>
          </a:p>
          <a:p>
            <a:pPr marL="514350" indent="-514350">
              <a:buFont typeface="+mj-lt"/>
              <a:buAutoNum type="arabicPeriod"/>
            </a:pPr>
            <a:r>
              <a:rPr lang="en-US"/>
              <a:t>Check quality post QC using [</a:t>
            </a:r>
            <a:r>
              <a:rPr lang="en-US" err="1"/>
              <a:t>FastQC</a:t>
            </a:r>
            <a:r>
              <a:rPr lang="en-US"/>
              <a:t>, </a:t>
            </a:r>
            <a:r>
              <a:rPr lang="en-US" err="1"/>
              <a:t>MultiQC</a:t>
            </a:r>
            <a:r>
              <a:rPr lang="en-US"/>
              <a:t>]</a:t>
            </a:r>
          </a:p>
          <a:p>
            <a:pPr marL="514350" indent="-514350">
              <a:buFont typeface="+mj-lt"/>
              <a:buAutoNum type="arabicPeriod"/>
            </a:pPr>
            <a:r>
              <a:rPr lang="en-US"/>
              <a:t>Choose trimming tools based on read quality</a:t>
            </a:r>
          </a:p>
          <a:p>
            <a:pPr marL="514350" indent="-514350">
              <a:buFont typeface="+mj-lt"/>
              <a:buAutoNum type="arabicPeriod"/>
            </a:pPr>
            <a:r>
              <a:rPr lang="en-US"/>
              <a:t>Assembly using [</a:t>
            </a:r>
            <a:r>
              <a:rPr lang="en-US" err="1"/>
              <a:t>SPAdes</a:t>
            </a:r>
            <a:r>
              <a:rPr lang="en-US"/>
              <a:t>, </a:t>
            </a:r>
            <a:r>
              <a:rPr lang="en-US" err="1"/>
              <a:t>MaSuRCA</a:t>
            </a:r>
            <a:r>
              <a:rPr lang="en-US"/>
              <a:t>, </a:t>
            </a:r>
            <a:r>
              <a:rPr lang="en-US" err="1"/>
              <a:t>Canu</a:t>
            </a:r>
            <a:r>
              <a:rPr lang="en-US"/>
              <a:t>, </a:t>
            </a:r>
            <a:r>
              <a:rPr lang="en-US" err="1"/>
              <a:t>ABySS</a:t>
            </a:r>
            <a:r>
              <a:rPr lang="en-US"/>
              <a:t>] </a:t>
            </a:r>
          </a:p>
          <a:p>
            <a:pPr marL="514350" indent="-514350">
              <a:buFont typeface="Aptos Display" panose="02110004020202020204"/>
              <a:buAutoNum type="arabicPeriod"/>
            </a:pPr>
            <a:r>
              <a:rPr lang="en-US"/>
              <a:t>Check quality of assembly using [Quast-LG, </a:t>
            </a:r>
            <a:r>
              <a:rPr lang="en-US" err="1"/>
              <a:t>Merqury</a:t>
            </a:r>
            <a:r>
              <a:rPr lang="en-US"/>
              <a:t>, </a:t>
            </a:r>
            <a:r>
              <a:rPr lang="en-US" err="1"/>
              <a:t>Asmgene</a:t>
            </a:r>
            <a:r>
              <a:rPr lang="en-US">
                <a:effectLst/>
              </a:rPr>
              <a:t>]</a:t>
            </a:r>
            <a:endParaRPr lang="en-US"/>
          </a:p>
          <a:p>
            <a:pPr marL="514350" indent="-514350">
              <a:buAutoNum type="arabicPeriod"/>
            </a:pPr>
            <a:r>
              <a:rPr lang="en-US"/>
              <a:t>Choose assembly method based on assembly quality</a:t>
            </a:r>
          </a:p>
          <a:p>
            <a:pPr marL="514350" indent="-514350">
              <a:buFont typeface="+mj-lt"/>
              <a:buAutoNum type="arabicPeriod"/>
            </a:pPr>
            <a:r>
              <a:rPr lang="en-US"/>
              <a:t>Evaluate speed and computational efficiency at each step</a:t>
            </a:r>
          </a:p>
          <a:p>
            <a:pPr marL="514350" indent="-514350">
              <a:buFont typeface="+mj-lt"/>
              <a:buAutoNum type="arabicPeriod"/>
            </a:pPr>
            <a:endParaRPr lang="en-US"/>
          </a:p>
        </p:txBody>
      </p:sp>
    </p:spTree>
    <p:extLst>
      <p:ext uri="{BB962C8B-B14F-4D97-AF65-F5344CB8AC3E}">
        <p14:creationId xmlns:p14="http://schemas.microsoft.com/office/powerpoint/2010/main" val="936882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FC36-9295-2AA6-9B98-6B8FBF09F731}"/>
              </a:ext>
            </a:extLst>
          </p:cNvPr>
          <p:cNvSpPr>
            <a:spLocks noGrp="1"/>
          </p:cNvSpPr>
          <p:nvPr>
            <p:ph type="title"/>
          </p:nvPr>
        </p:nvSpPr>
        <p:spPr/>
        <p:txBody>
          <a:bodyPr/>
          <a:lstStyle/>
          <a:p>
            <a:r>
              <a:rPr lang="en-US"/>
              <a:t>Background</a:t>
            </a:r>
          </a:p>
        </p:txBody>
      </p:sp>
      <p:sp>
        <p:nvSpPr>
          <p:cNvPr id="3" name="Content Placeholder 2">
            <a:extLst>
              <a:ext uri="{FF2B5EF4-FFF2-40B4-BE49-F238E27FC236}">
                <a16:creationId xmlns:a16="http://schemas.microsoft.com/office/drawing/2014/main" id="{8335770C-C27B-BF54-7E51-A8589BA44B6A}"/>
              </a:ext>
            </a:extLst>
          </p:cNvPr>
          <p:cNvSpPr>
            <a:spLocks noGrp="1"/>
          </p:cNvSpPr>
          <p:nvPr>
            <p:ph idx="1"/>
          </p:nvPr>
        </p:nvSpPr>
        <p:spPr>
          <a:xfrm>
            <a:off x="838200" y="1333948"/>
            <a:ext cx="10515600" cy="5250110"/>
          </a:xfrm>
        </p:spPr>
        <p:txBody>
          <a:bodyPr vert="horz" lIns="91440" tIns="45720" rIns="91440" bIns="45720" rtlCol="0" anchor="t">
            <a:normAutofit lnSpcReduction="10000"/>
          </a:bodyPr>
          <a:lstStyle/>
          <a:p>
            <a:r>
              <a:rPr lang="en-US">
                <a:latin typeface="Arial"/>
                <a:cs typeface="Arial"/>
              </a:rPr>
              <a:t>Read Sequence Cleaning</a:t>
            </a:r>
          </a:p>
          <a:p>
            <a:pPr lvl="1">
              <a:buFont typeface="Courier New,monospace" panose="020B0604020202020204" pitchFamily="34" charset="0"/>
              <a:buChar char="o"/>
            </a:pPr>
            <a:r>
              <a:rPr lang="en-US">
                <a:latin typeface="Arial"/>
                <a:cs typeface="Arial"/>
              </a:rPr>
              <a:t>Error Correction</a:t>
            </a:r>
          </a:p>
          <a:p>
            <a:pPr lvl="1">
              <a:buFont typeface="Courier New,monospace" panose="020B0604020202020204" pitchFamily="34" charset="0"/>
              <a:buChar char="o"/>
            </a:pPr>
            <a:r>
              <a:rPr lang="en-US">
                <a:latin typeface="Arial"/>
                <a:cs typeface="Arial"/>
              </a:rPr>
              <a:t>Quality Control</a:t>
            </a:r>
          </a:p>
          <a:p>
            <a:pPr lvl="1">
              <a:buFont typeface="Courier New,monospace" panose="020B0604020202020204" pitchFamily="34" charset="0"/>
              <a:buChar char="o"/>
            </a:pPr>
            <a:r>
              <a:rPr lang="en-US">
                <a:latin typeface="Arial"/>
                <a:cs typeface="Arial"/>
              </a:rPr>
              <a:t>Removal of Contaminants</a:t>
            </a:r>
          </a:p>
          <a:p>
            <a:pPr lvl="1">
              <a:buFont typeface="Courier New,monospace" panose="020B0604020202020204" pitchFamily="34" charset="0"/>
              <a:buChar char="o"/>
            </a:pPr>
            <a:r>
              <a:rPr lang="en-US">
                <a:latin typeface="Arial"/>
                <a:cs typeface="Arial"/>
              </a:rPr>
              <a:t>Adaptor Trimming</a:t>
            </a:r>
          </a:p>
          <a:p>
            <a:r>
              <a:rPr lang="en-US">
                <a:latin typeface="Arial"/>
                <a:cs typeface="Arial"/>
              </a:rPr>
              <a:t>Genome Assembly </a:t>
            </a:r>
            <a:endParaRPr lang="en-US"/>
          </a:p>
          <a:p>
            <a:pPr lvl="1">
              <a:buFont typeface="Courier New,monospace" panose="020B0604020202020204" pitchFamily="34" charset="0"/>
              <a:buChar char="o"/>
            </a:pPr>
            <a:r>
              <a:rPr lang="en-US">
                <a:latin typeface="Arial"/>
                <a:cs typeface="Arial"/>
              </a:rPr>
              <a:t>Completeness </a:t>
            </a:r>
          </a:p>
          <a:p>
            <a:pPr lvl="1">
              <a:buFont typeface="Courier New,monospace" panose="020B0604020202020204" pitchFamily="34" charset="0"/>
              <a:buChar char="o"/>
            </a:pPr>
            <a:r>
              <a:rPr lang="en-US">
                <a:latin typeface="Arial"/>
                <a:cs typeface="Arial"/>
              </a:rPr>
              <a:t>Variant Calling </a:t>
            </a:r>
          </a:p>
          <a:p>
            <a:pPr lvl="1">
              <a:buFont typeface="Courier New,monospace" panose="020B0604020202020204" pitchFamily="34" charset="0"/>
              <a:buChar char="o"/>
            </a:pPr>
            <a:r>
              <a:rPr lang="en-US">
                <a:latin typeface="Arial"/>
                <a:cs typeface="Arial"/>
              </a:rPr>
              <a:t>Genome Annotation</a:t>
            </a:r>
          </a:p>
          <a:p>
            <a:r>
              <a:rPr lang="en-US"/>
              <a:t>About Dataset</a:t>
            </a:r>
          </a:p>
          <a:p>
            <a:pPr lvl="1">
              <a:buFont typeface="Courier New" panose="020B0604020202020204" pitchFamily="34" charset="0"/>
              <a:buChar char="o"/>
            </a:pPr>
            <a:r>
              <a:rPr lang="en-US"/>
              <a:t>Environmental Samples</a:t>
            </a:r>
          </a:p>
          <a:p>
            <a:pPr lvl="1">
              <a:buFont typeface="Courier New" panose="020B0604020202020204" pitchFamily="34" charset="0"/>
              <a:buChar char="o"/>
            </a:pPr>
            <a:r>
              <a:rPr lang="en-US"/>
              <a:t>Soybean Sprouts</a:t>
            </a:r>
          </a:p>
          <a:p>
            <a:pPr lvl="1">
              <a:buFont typeface="Courier New" panose="020B0604020202020204" pitchFamily="34" charset="0"/>
              <a:buChar char="o"/>
            </a:pPr>
            <a:r>
              <a:rPr lang="en-US"/>
              <a:t>Homo Sapiens</a:t>
            </a:r>
          </a:p>
        </p:txBody>
      </p:sp>
    </p:spTree>
    <p:extLst>
      <p:ext uri="{BB962C8B-B14F-4D97-AF65-F5344CB8AC3E}">
        <p14:creationId xmlns:p14="http://schemas.microsoft.com/office/powerpoint/2010/main" val="9486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1531C7A-8163-0DE8-9938-5DE4FC7BDF88}"/>
              </a:ext>
            </a:extLst>
          </p:cNvPr>
          <p:cNvPicPr>
            <a:picLocks noChangeAspect="1"/>
          </p:cNvPicPr>
          <p:nvPr/>
        </p:nvPicPr>
        <p:blipFill>
          <a:blip r:embed="rId2"/>
          <a:stretch>
            <a:fillRect/>
          </a:stretch>
        </p:blipFill>
        <p:spPr>
          <a:xfrm>
            <a:off x="3001830" y="291855"/>
            <a:ext cx="6188340" cy="6274289"/>
          </a:xfrm>
          <a:prstGeom prst="rect">
            <a:avLst/>
          </a:prstGeom>
        </p:spPr>
      </p:pic>
      <p:sp>
        <p:nvSpPr>
          <p:cNvPr id="18" name="TextBox 17">
            <a:extLst>
              <a:ext uri="{FF2B5EF4-FFF2-40B4-BE49-F238E27FC236}">
                <a16:creationId xmlns:a16="http://schemas.microsoft.com/office/drawing/2014/main" id="{15F933AF-ABF1-2525-4A7B-F2C7D9D80206}"/>
              </a:ext>
            </a:extLst>
          </p:cNvPr>
          <p:cNvSpPr txBox="1"/>
          <p:nvPr/>
        </p:nvSpPr>
        <p:spPr>
          <a:xfrm>
            <a:off x="8871313" y="868146"/>
            <a:ext cx="3074097" cy="923330"/>
          </a:xfrm>
          <a:prstGeom prst="rect">
            <a:avLst/>
          </a:prstGeom>
          <a:solidFill>
            <a:schemeClr val="bg2">
              <a:lumMod val="90000"/>
            </a:schemeClr>
          </a:solidFill>
          <a:ln>
            <a:solidFill>
              <a:srgbClr val="4472C4"/>
            </a:solidFill>
          </a:ln>
        </p:spPr>
        <p:txBody>
          <a:bodyPr wrap="square" lIns="91440" tIns="45720" rIns="91440" bIns="45720" anchor="t">
            <a:spAutoFit/>
          </a:bodyPr>
          <a:lstStyle/>
          <a:p>
            <a:pPr marL="628650" lvl="1" indent="-171450" algn="just">
              <a:buFont typeface="Arial" panose="020B0604020202020204" pitchFamily="34" charset="0"/>
              <a:buChar char="•"/>
            </a:pPr>
            <a:r>
              <a:rPr lang="en-US"/>
              <a:t>Processing time</a:t>
            </a:r>
          </a:p>
          <a:p>
            <a:pPr marL="628650" lvl="1" indent="-171450" algn="just">
              <a:buFont typeface="Arial" panose="020B0604020202020204" pitchFamily="34" charset="0"/>
              <a:buChar char="•"/>
            </a:pPr>
            <a:r>
              <a:rPr lang="en-US"/>
              <a:t>Peak Memory usage</a:t>
            </a:r>
          </a:p>
          <a:p>
            <a:pPr marL="628650" lvl="1" indent="-171450" algn="just">
              <a:buFont typeface="Arial" panose="020B0604020202020204" pitchFamily="34" charset="0"/>
              <a:buChar char="•"/>
            </a:pPr>
            <a:r>
              <a:rPr lang="en-US"/>
              <a:t>Ability to multi-thread</a:t>
            </a:r>
          </a:p>
        </p:txBody>
      </p:sp>
      <p:sp>
        <p:nvSpPr>
          <p:cNvPr id="4" name="Arrow: Right 3">
            <a:extLst>
              <a:ext uri="{FF2B5EF4-FFF2-40B4-BE49-F238E27FC236}">
                <a16:creationId xmlns:a16="http://schemas.microsoft.com/office/drawing/2014/main" id="{850DDC93-5AE9-170A-7F20-0EF1C94A84BE}"/>
              </a:ext>
            </a:extLst>
          </p:cNvPr>
          <p:cNvSpPr/>
          <p:nvPr/>
        </p:nvSpPr>
        <p:spPr>
          <a:xfrm>
            <a:off x="8205304" y="1170609"/>
            <a:ext cx="519043" cy="3202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4842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ACDE-B023-395B-61AE-22C732ED431E}"/>
              </a:ext>
            </a:extLst>
          </p:cNvPr>
          <p:cNvSpPr>
            <a:spLocks noGrp="1"/>
          </p:cNvSpPr>
          <p:nvPr>
            <p:ph type="title"/>
          </p:nvPr>
        </p:nvSpPr>
        <p:spPr/>
        <p:txBody>
          <a:bodyPr/>
          <a:lstStyle/>
          <a:p>
            <a:r>
              <a:rPr lang="en-US"/>
              <a:t>Metrics for evaluation of software/packages</a:t>
            </a:r>
          </a:p>
        </p:txBody>
      </p:sp>
      <p:sp>
        <p:nvSpPr>
          <p:cNvPr id="3" name="Content Placeholder 2">
            <a:extLst>
              <a:ext uri="{FF2B5EF4-FFF2-40B4-BE49-F238E27FC236}">
                <a16:creationId xmlns:a16="http://schemas.microsoft.com/office/drawing/2014/main" id="{6F624BBD-0211-A900-5902-3939D8A27F57}"/>
              </a:ext>
            </a:extLst>
          </p:cNvPr>
          <p:cNvSpPr>
            <a:spLocks noGrp="1"/>
          </p:cNvSpPr>
          <p:nvPr>
            <p:ph idx="1"/>
          </p:nvPr>
        </p:nvSpPr>
        <p:spPr/>
        <p:txBody>
          <a:bodyPr vert="horz" lIns="91440" tIns="45720" rIns="91440" bIns="45720" rtlCol="0" anchor="t">
            <a:normAutofit/>
          </a:bodyPr>
          <a:lstStyle/>
          <a:p>
            <a:pPr marL="0" indent="0">
              <a:buNone/>
            </a:pPr>
            <a:r>
              <a:rPr lang="en-US"/>
              <a:t>Speed and computational efficiency: </a:t>
            </a:r>
          </a:p>
          <a:p>
            <a:pPr lvl="1"/>
            <a:r>
              <a:rPr lang="en-US"/>
              <a:t>Processing time</a:t>
            </a:r>
          </a:p>
          <a:p>
            <a:pPr lvl="1"/>
            <a:r>
              <a:rPr lang="en-US"/>
              <a:t>Peak Memory usage</a:t>
            </a:r>
          </a:p>
          <a:p>
            <a:pPr lvl="1"/>
            <a:r>
              <a:rPr lang="en-US"/>
              <a:t>Ability to multi-thread</a:t>
            </a:r>
          </a:p>
          <a:p>
            <a:pPr marL="0" indent="0">
              <a:buNone/>
            </a:pPr>
            <a:endParaRPr lang="en-US"/>
          </a:p>
          <a:p>
            <a:pPr lvl="1"/>
            <a:endParaRPr lang="en-US"/>
          </a:p>
        </p:txBody>
      </p:sp>
    </p:spTree>
    <p:extLst>
      <p:ext uri="{BB962C8B-B14F-4D97-AF65-F5344CB8AC3E}">
        <p14:creationId xmlns:p14="http://schemas.microsoft.com/office/powerpoint/2010/main" val="1142831422"/>
      </p:ext>
    </p:extLst>
  </p:cSld>
  <p:clrMapOvr>
    <a:masterClrMapping/>
  </p:clrMapOvr>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1531C7A-8163-0DE8-9938-5DE4FC7BDF88}"/>
              </a:ext>
            </a:extLst>
          </p:cNvPr>
          <p:cNvPicPr>
            <a:picLocks noChangeAspect="1"/>
          </p:cNvPicPr>
          <p:nvPr/>
        </p:nvPicPr>
        <p:blipFill>
          <a:blip r:embed="rId2"/>
          <a:stretch>
            <a:fillRect/>
          </a:stretch>
        </p:blipFill>
        <p:spPr>
          <a:xfrm>
            <a:off x="3001830" y="388107"/>
            <a:ext cx="6188340" cy="6274289"/>
          </a:xfrm>
          <a:prstGeom prst="rect">
            <a:avLst/>
          </a:prstGeom>
        </p:spPr>
      </p:pic>
      <p:sp>
        <p:nvSpPr>
          <p:cNvPr id="2" name="Rectangle 1">
            <a:extLst>
              <a:ext uri="{FF2B5EF4-FFF2-40B4-BE49-F238E27FC236}">
                <a16:creationId xmlns:a16="http://schemas.microsoft.com/office/drawing/2014/main" id="{CAB2C024-3862-8C1E-B713-5A7D7F49DD6B}"/>
              </a:ext>
            </a:extLst>
          </p:cNvPr>
          <p:cNvSpPr/>
          <p:nvPr/>
        </p:nvSpPr>
        <p:spPr>
          <a:xfrm>
            <a:off x="7413673" y="2982350"/>
            <a:ext cx="914400" cy="3235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a:t>02/06</a:t>
            </a:r>
          </a:p>
        </p:txBody>
      </p:sp>
      <p:sp>
        <p:nvSpPr>
          <p:cNvPr id="3" name="Rectangle 2">
            <a:extLst>
              <a:ext uri="{FF2B5EF4-FFF2-40B4-BE49-F238E27FC236}">
                <a16:creationId xmlns:a16="http://schemas.microsoft.com/office/drawing/2014/main" id="{B7A2F943-9B96-B28F-6772-B0F200D65B65}"/>
              </a:ext>
            </a:extLst>
          </p:cNvPr>
          <p:cNvSpPr/>
          <p:nvPr/>
        </p:nvSpPr>
        <p:spPr>
          <a:xfrm>
            <a:off x="4541519" y="3781864"/>
            <a:ext cx="914400" cy="3235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a:t>02/13</a:t>
            </a:r>
          </a:p>
        </p:txBody>
      </p:sp>
      <p:sp>
        <p:nvSpPr>
          <p:cNvPr id="4" name="Rectangle 3">
            <a:extLst>
              <a:ext uri="{FF2B5EF4-FFF2-40B4-BE49-F238E27FC236}">
                <a16:creationId xmlns:a16="http://schemas.microsoft.com/office/drawing/2014/main" id="{B834BE6E-32A4-41D4-080A-B0C8F5B1F424}"/>
              </a:ext>
            </a:extLst>
          </p:cNvPr>
          <p:cNvSpPr/>
          <p:nvPr/>
        </p:nvSpPr>
        <p:spPr>
          <a:xfrm>
            <a:off x="4553241" y="4693919"/>
            <a:ext cx="914400" cy="3235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a:t>02/16</a:t>
            </a:r>
          </a:p>
        </p:txBody>
      </p:sp>
    </p:spTree>
    <p:extLst>
      <p:ext uri="{BB962C8B-B14F-4D97-AF65-F5344CB8AC3E}">
        <p14:creationId xmlns:p14="http://schemas.microsoft.com/office/powerpoint/2010/main" val="285880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7730-AB52-53DB-58D8-C9FCD6366645}"/>
              </a:ext>
            </a:extLst>
          </p:cNvPr>
          <p:cNvSpPr>
            <a:spLocks noGrp="1"/>
          </p:cNvSpPr>
          <p:nvPr>
            <p:ph type="title"/>
          </p:nvPr>
        </p:nvSpPr>
        <p:spPr/>
        <p:txBody>
          <a:bodyPr/>
          <a:lstStyle/>
          <a:p>
            <a:r>
              <a:rPr lang="en-US"/>
              <a:t>T</a:t>
            </a:r>
            <a:r>
              <a:rPr lang="en-US">
                <a:effectLst/>
              </a:rPr>
              <a:t>ask Delegation</a:t>
            </a:r>
            <a:endParaRPr lang="en-US"/>
          </a:p>
        </p:txBody>
      </p:sp>
      <p:sp>
        <p:nvSpPr>
          <p:cNvPr id="3" name="Content Placeholder 2">
            <a:extLst>
              <a:ext uri="{FF2B5EF4-FFF2-40B4-BE49-F238E27FC236}">
                <a16:creationId xmlns:a16="http://schemas.microsoft.com/office/drawing/2014/main" id="{34157D3C-CFEE-1392-29A9-2BEF0024F68E}"/>
              </a:ext>
            </a:extLst>
          </p:cNvPr>
          <p:cNvSpPr>
            <a:spLocks noGrp="1"/>
          </p:cNvSpPr>
          <p:nvPr>
            <p:ph idx="1"/>
          </p:nvPr>
        </p:nvSpPr>
        <p:spPr/>
        <p:txBody>
          <a:bodyPr>
            <a:normAutofit/>
          </a:bodyPr>
          <a:lstStyle/>
          <a:p>
            <a:r>
              <a:rPr lang="en-US"/>
              <a:t>QC + Trimming: </a:t>
            </a:r>
            <a:r>
              <a:rPr lang="en-US" err="1"/>
              <a:t>Hargobind</a:t>
            </a:r>
            <a:r>
              <a:rPr lang="en-US"/>
              <a:t>, Yeojin</a:t>
            </a:r>
          </a:p>
          <a:p>
            <a:r>
              <a:rPr lang="en-US"/>
              <a:t>Assemble Tools: Lucy, Pavithra</a:t>
            </a:r>
          </a:p>
          <a:p>
            <a:r>
              <a:rPr lang="en-US"/>
              <a:t>Assembly Quality: Khushi, Mehak</a:t>
            </a:r>
          </a:p>
        </p:txBody>
      </p:sp>
    </p:spTree>
    <p:extLst>
      <p:ext uri="{BB962C8B-B14F-4D97-AF65-F5344CB8AC3E}">
        <p14:creationId xmlns:p14="http://schemas.microsoft.com/office/powerpoint/2010/main" val="2335929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D619C-225E-EB90-0273-50AE97E3D8B6}"/>
              </a:ext>
            </a:extLst>
          </p:cNvPr>
          <p:cNvSpPr>
            <a:spLocks noGrp="1"/>
          </p:cNvSpPr>
          <p:nvPr>
            <p:ph type="title"/>
          </p:nvPr>
        </p:nvSpPr>
        <p:spPr/>
        <p:txBody>
          <a:bodyPr/>
          <a:lstStyle/>
          <a:p>
            <a:r>
              <a:rPr lang="en-US"/>
              <a:t>Citations</a:t>
            </a:r>
          </a:p>
        </p:txBody>
      </p:sp>
      <p:sp>
        <p:nvSpPr>
          <p:cNvPr id="3" name="Content Placeholder 2">
            <a:extLst>
              <a:ext uri="{FF2B5EF4-FFF2-40B4-BE49-F238E27FC236}">
                <a16:creationId xmlns:a16="http://schemas.microsoft.com/office/drawing/2014/main" id="{447CD46B-9636-EAFA-582D-E545FC8CB2C6}"/>
              </a:ext>
            </a:extLst>
          </p:cNvPr>
          <p:cNvSpPr>
            <a:spLocks noGrp="1"/>
          </p:cNvSpPr>
          <p:nvPr>
            <p:ph idx="1"/>
          </p:nvPr>
        </p:nvSpPr>
        <p:spPr/>
        <p:txBody>
          <a:bodyPr vert="horz" lIns="91440" tIns="45720" rIns="91440" bIns="45720" rtlCol="0" anchor="t">
            <a:normAutofit fontScale="70000" lnSpcReduction="20000"/>
          </a:bodyPr>
          <a:lstStyle/>
          <a:p>
            <a:pPr marL="0" indent="0">
              <a:buNone/>
            </a:pPr>
            <a:endParaRPr lang="en-US" sz="2000">
              <a:ea typeface="+mn-lt"/>
              <a:cs typeface="+mn-lt"/>
            </a:endParaRPr>
          </a:p>
          <a:p>
            <a:r>
              <a:rPr lang="en-US" sz="2000">
                <a:ea typeface="+mn-lt"/>
                <a:cs typeface="+mn-lt"/>
              </a:rPr>
              <a:t>Chen, S., Huang, T., Zhou, Y. et al. </a:t>
            </a:r>
            <a:r>
              <a:rPr lang="en-US" sz="2000" err="1">
                <a:ea typeface="+mn-lt"/>
                <a:cs typeface="+mn-lt"/>
              </a:rPr>
              <a:t>AfterQC</a:t>
            </a:r>
            <a:r>
              <a:rPr lang="en-US" sz="2000">
                <a:ea typeface="+mn-lt"/>
                <a:cs typeface="+mn-lt"/>
              </a:rPr>
              <a:t>: automatic filtering, trimming, error removing and quality control for </a:t>
            </a:r>
            <a:r>
              <a:rPr lang="en-US" sz="2000" err="1">
                <a:ea typeface="+mn-lt"/>
                <a:cs typeface="+mn-lt"/>
              </a:rPr>
              <a:t>fastq</a:t>
            </a:r>
            <a:r>
              <a:rPr lang="en-US" sz="2000">
                <a:ea typeface="+mn-lt"/>
                <a:cs typeface="+mn-lt"/>
              </a:rPr>
              <a:t> data. BMC Bioinformatics 18 (Suppl 3), 80 (2017). https://doi.org/10.1186/s12859-017-1469-3</a:t>
            </a:r>
          </a:p>
          <a:p>
            <a:r>
              <a:rPr lang="en-US" sz="2000">
                <a:ea typeface="+mn-lt"/>
                <a:cs typeface="+mn-lt"/>
              </a:rPr>
              <a:t>Shifu Chen, Yanqing Zhou, </a:t>
            </a:r>
            <a:r>
              <a:rPr lang="en-US" sz="2000" err="1">
                <a:ea typeface="+mn-lt"/>
                <a:cs typeface="+mn-lt"/>
              </a:rPr>
              <a:t>Yaru</a:t>
            </a:r>
            <a:r>
              <a:rPr lang="en-US" sz="2000">
                <a:ea typeface="+mn-lt"/>
                <a:cs typeface="+mn-lt"/>
              </a:rPr>
              <a:t> Chen, Jia Gu, </a:t>
            </a:r>
            <a:r>
              <a:rPr lang="en-US" sz="2000" err="1">
                <a:ea typeface="+mn-lt"/>
                <a:cs typeface="+mn-lt"/>
              </a:rPr>
              <a:t>fastp</a:t>
            </a:r>
            <a:r>
              <a:rPr lang="en-US" sz="2000">
                <a:ea typeface="+mn-lt"/>
                <a:cs typeface="+mn-lt"/>
              </a:rPr>
              <a:t>: an ultra-fast all-in-one FASTQ preprocessor, Bioinformatics, Volume 34, Issue 17, September 2018, Pages i884–i890, https://doi.org/10.1093/bioinformatics/bty560</a:t>
            </a:r>
          </a:p>
          <a:p>
            <a:r>
              <a:rPr lang="en-US" sz="2000">
                <a:ea typeface="+mn-lt"/>
                <a:cs typeface="+mn-lt"/>
              </a:rPr>
              <a:t>Aleksey V. Zimin, Guillaume </a:t>
            </a:r>
            <a:r>
              <a:rPr lang="en-US" sz="2000" err="1">
                <a:ea typeface="+mn-lt"/>
                <a:cs typeface="+mn-lt"/>
              </a:rPr>
              <a:t>Marçais</a:t>
            </a:r>
            <a:r>
              <a:rPr lang="en-US" sz="2000">
                <a:ea typeface="+mn-lt"/>
                <a:cs typeface="+mn-lt"/>
              </a:rPr>
              <a:t>, Daniela Puiu, Michael Roberts, Steven L. Salzberg, James A. Yorke, The </a:t>
            </a:r>
            <a:r>
              <a:rPr lang="en-US" sz="2000" err="1">
                <a:ea typeface="+mn-lt"/>
                <a:cs typeface="+mn-lt"/>
              </a:rPr>
              <a:t>MaSuRCA</a:t>
            </a:r>
            <a:r>
              <a:rPr lang="en-US" sz="2000">
                <a:ea typeface="+mn-lt"/>
                <a:cs typeface="+mn-lt"/>
              </a:rPr>
              <a:t> genome assembler, Bioinformatics, Volume 29, Issue 21, November 2013, Pages 2669–2677, https://doi.org/10.1093/bioinformatics/btt476</a:t>
            </a:r>
          </a:p>
          <a:p>
            <a:r>
              <a:rPr lang="en-US" sz="2000" err="1">
                <a:ea typeface="+mn-lt"/>
                <a:cs typeface="+mn-lt"/>
              </a:rPr>
              <a:t>Bankevich</a:t>
            </a:r>
            <a:r>
              <a:rPr lang="en-US" sz="2000">
                <a:ea typeface="+mn-lt"/>
                <a:cs typeface="+mn-lt"/>
              </a:rPr>
              <a:t> A, Nurk S, Antipov D, Gurevich AA, Dvorkin M, Kulikov AS, Lesin VM, Nikolenko SI, Pham S, </a:t>
            </a:r>
            <a:r>
              <a:rPr lang="en-US" sz="2000" err="1">
                <a:ea typeface="+mn-lt"/>
                <a:cs typeface="+mn-lt"/>
              </a:rPr>
              <a:t>Prjibelski</a:t>
            </a:r>
            <a:r>
              <a:rPr lang="en-US" sz="2000">
                <a:ea typeface="+mn-lt"/>
                <a:cs typeface="+mn-lt"/>
              </a:rPr>
              <a:t> AD, </a:t>
            </a:r>
            <a:r>
              <a:rPr lang="en-US" sz="2000" err="1">
                <a:ea typeface="+mn-lt"/>
                <a:cs typeface="+mn-lt"/>
              </a:rPr>
              <a:t>Pyshkin</a:t>
            </a:r>
            <a:r>
              <a:rPr lang="en-US" sz="2000">
                <a:ea typeface="+mn-lt"/>
                <a:cs typeface="+mn-lt"/>
              </a:rPr>
              <a:t> AV, Sirotkin AV, </a:t>
            </a:r>
            <a:r>
              <a:rPr lang="en-US" sz="2000" err="1">
                <a:ea typeface="+mn-lt"/>
                <a:cs typeface="+mn-lt"/>
              </a:rPr>
              <a:t>Vyahhi</a:t>
            </a:r>
            <a:r>
              <a:rPr lang="en-US" sz="2000">
                <a:ea typeface="+mn-lt"/>
                <a:cs typeface="+mn-lt"/>
              </a:rPr>
              <a:t> N, Tesler G, Alekseyev MA, Pevzner PA. </a:t>
            </a:r>
            <a:r>
              <a:rPr lang="en-US" sz="2000" err="1">
                <a:ea typeface="+mn-lt"/>
                <a:cs typeface="+mn-lt"/>
              </a:rPr>
              <a:t>SPAdes</a:t>
            </a:r>
            <a:r>
              <a:rPr lang="en-US" sz="2000">
                <a:ea typeface="+mn-lt"/>
                <a:cs typeface="+mn-lt"/>
              </a:rPr>
              <a:t>: a new genome assembly algorithm and its applications to single-cell sequencing. J </a:t>
            </a:r>
            <a:r>
              <a:rPr lang="en-US" sz="2000" err="1">
                <a:ea typeface="+mn-lt"/>
                <a:cs typeface="+mn-lt"/>
              </a:rPr>
              <a:t>Comput</a:t>
            </a:r>
            <a:r>
              <a:rPr lang="en-US" sz="2000">
                <a:ea typeface="+mn-lt"/>
                <a:cs typeface="+mn-lt"/>
              </a:rPr>
              <a:t> Biol. 2012 May;19(5):455-77. </a:t>
            </a:r>
            <a:r>
              <a:rPr lang="en-US" sz="2000" err="1">
                <a:ea typeface="+mn-lt"/>
                <a:cs typeface="+mn-lt"/>
              </a:rPr>
              <a:t>doi</a:t>
            </a:r>
            <a:r>
              <a:rPr lang="en-US" sz="2000">
                <a:ea typeface="+mn-lt"/>
                <a:cs typeface="+mn-lt"/>
              </a:rPr>
              <a:t>: 10.1089/cmb.2012.0021. </a:t>
            </a:r>
            <a:r>
              <a:rPr lang="en-US" sz="2000" err="1">
                <a:ea typeface="+mn-lt"/>
                <a:cs typeface="+mn-lt"/>
              </a:rPr>
              <a:t>Epub</a:t>
            </a:r>
            <a:r>
              <a:rPr lang="en-US" sz="2000">
                <a:ea typeface="+mn-lt"/>
                <a:cs typeface="+mn-lt"/>
              </a:rPr>
              <a:t> 2012 Apr 16. PMID: 22506599; PMCID: PMC3342519</a:t>
            </a:r>
            <a:endParaRPr lang="en-US" sz="2000"/>
          </a:p>
          <a:p>
            <a:r>
              <a:rPr lang="en-US" sz="2000">
                <a:ea typeface="+mn-lt"/>
                <a:cs typeface="+mn-lt"/>
              </a:rPr>
              <a:t>Simpson JT, Wong K, Jackman SD, Schein JE, Jones SJ, Birol I. </a:t>
            </a:r>
            <a:r>
              <a:rPr lang="en-US" sz="2000" err="1">
                <a:ea typeface="+mn-lt"/>
                <a:cs typeface="+mn-lt"/>
              </a:rPr>
              <a:t>ABySS</a:t>
            </a:r>
            <a:r>
              <a:rPr lang="en-US" sz="2000">
                <a:ea typeface="+mn-lt"/>
                <a:cs typeface="+mn-lt"/>
              </a:rPr>
              <a:t>: a parallel assembler for short read sequence data. Genome Res. 2009 Jun;19(6):1117-23. </a:t>
            </a:r>
            <a:r>
              <a:rPr lang="en-US" sz="2000" err="1">
                <a:ea typeface="+mn-lt"/>
                <a:cs typeface="+mn-lt"/>
              </a:rPr>
              <a:t>doi</a:t>
            </a:r>
            <a:r>
              <a:rPr lang="en-US" sz="2000">
                <a:ea typeface="+mn-lt"/>
                <a:cs typeface="+mn-lt"/>
              </a:rPr>
              <a:t>: 10.1101/gr.089532.108. </a:t>
            </a:r>
            <a:r>
              <a:rPr lang="en-US" sz="2000" err="1">
                <a:ea typeface="+mn-lt"/>
                <a:cs typeface="+mn-lt"/>
              </a:rPr>
              <a:t>Epub</a:t>
            </a:r>
            <a:r>
              <a:rPr lang="en-US" sz="2000">
                <a:ea typeface="+mn-lt"/>
                <a:cs typeface="+mn-lt"/>
              </a:rPr>
              <a:t> 2009 Feb 27. PMID: 19251739; PMCID: PMC2694472</a:t>
            </a:r>
          </a:p>
          <a:p>
            <a:r>
              <a:rPr lang="en-US" sz="2000">
                <a:ea typeface="+mn-lt"/>
                <a:cs typeface="+mn-lt"/>
              </a:rPr>
              <a:t>Koren S, </a:t>
            </a:r>
            <a:r>
              <a:rPr lang="en-US" sz="2000" err="1">
                <a:ea typeface="+mn-lt"/>
                <a:cs typeface="+mn-lt"/>
              </a:rPr>
              <a:t>Walenz</a:t>
            </a:r>
            <a:r>
              <a:rPr lang="en-US" sz="2000">
                <a:ea typeface="+mn-lt"/>
                <a:cs typeface="+mn-lt"/>
              </a:rPr>
              <a:t> BP, Berlin K, Miller JR, Bergman NH, Phillippy AM. Canu: scalable and accurate long-read assembly via adaptive </a:t>
            </a:r>
            <a:r>
              <a:rPr lang="en-US" sz="2000" i="1">
                <a:ea typeface="+mn-lt"/>
                <a:cs typeface="+mn-lt"/>
              </a:rPr>
              <a:t>k</a:t>
            </a:r>
            <a:r>
              <a:rPr lang="en-US" sz="2000">
                <a:ea typeface="+mn-lt"/>
                <a:cs typeface="+mn-lt"/>
              </a:rPr>
              <a:t>-</a:t>
            </a:r>
            <a:r>
              <a:rPr lang="en-US" sz="2000" err="1">
                <a:ea typeface="+mn-lt"/>
                <a:cs typeface="+mn-lt"/>
              </a:rPr>
              <a:t>mer</a:t>
            </a:r>
            <a:r>
              <a:rPr lang="en-US" sz="2000">
                <a:ea typeface="+mn-lt"/>
                <a:cs typeface="+mn-lt"/>
              </a:rPr>
              <a:t> weighting and repeat separation. Genome Res. 2017 May;27(5):722-736. </a:t>
            </a:r>
            <a:r>
              <a:rPr lang="en-US" sz="2000" err="1">
                <a:ea typeface="+mn-lt"/>
                <a:cs typeface="+mn-lt"/>
              </a:rPr>
              <a:t>doi</a:t>
            </a:r>
            <a:r>
              <a:rPr lang="en-US" sz="2000">
                <a:ea typeface="+mn-lt"/>
                <a:cs typeface="+mn-lt"/>
              </a:rPr>
              <a:t>: 10.1101/gr.215087.116. </a:t>
            </a:r>
            <a:r>
              <a:rPr lang="en-US" sz="2000" err="1">
                <a:ea typeface="+mn-lt"/>
                <a:cs typeface="+mn-lt"/>
              </a:rPr>
              <a:t>Epub</a:t>
            </a:r>
            <a:r>
              <a:rPr lang="en-US" sz="2000">
                <a:ea typeface="+mn-lt"/>
                <a:cs typeface="+mn-lt"/>
              </a:rPr>
              <a:t> 2017 Mar 15. PMID: 28298431; PMCID: PMC5411767</a:t>
            </a:r>
            <a:endParaRPr lang="en-US" sz="2000"/>
          </a:p>
          <a:p>
            <a:r>
              <a:rPr lang="en-US" sz="2000" err="1">
                <a:ea typeface="+mn-lt"/>
                <a:cs typeface="+mn-lt"/>
              </a:rPr>
              <a:t>Alla</a:t>
            </a:r>
            <a:r>
              <a:rPr lang="en-US" sz="2000">
                <a:ea typeface="+mn-lt"/>
                <a:cs typeface="+mn-lt"/>
              </a:rPr>
              <a:t> </a:t>
            </a:r>
            <a:r>
              <a:rPr lang="en-US" sz="2000" err="1">
                <a:ea typeface="+mn-lt"/>
                <a:cs typeface="+mn-lt"/>
              </a:rPr>
              <a:t>Mikheenko</a:t>
            </a:r>
            <a:r>
              <a:rPr lang="en-US" sz="2000">
                <a:ea typeface="+mn-lt"/>
                <a:cs typeface="+mn-lt"/>
              </a:rPr>
              <a:t>, Andrey </a:t>
            </a:r>
            <a:r>
              <a:rPr lang="en-US" sz="2000" err="1">
                <a:ea typeface="+mn-lt"/>
                <a:cs typeface="+mn-lt"/>
              </a:rPr>
              <a:t>Prjibelski</a:t>
            </a:r>
            <a:r>
              <a:rPr lang="en-US" sz="2000">
                <a:ea typeface="+mn-lt"/>
                <a:cs typeface="+mn-lt"/>
              </a:rPr>
              <a:t>, Vladislav Saveliev, Dmitry Antipov, Alexey Gurevich, Versatile genome assembly evaluation with QUAST-LG, </a:t>
            </a:r>
            <a:r>
              <a:rPr lang="en-US" sz="2000" i="1">
                <a:ea typeface="+mn-lt"/>
                <a:cs typeface="+mn-lt"/>
              </a:rPr>
              <a:t>Bioinformatics</a:t>
            </a:r>
            <a:r>
              <a:rPr lang="en-US" sz="2000">
                <a:ea typeface="+mn-lt"/>
                <a:cs typeface="+mn-lt"/>
              </a:rPr>
              <a:t>, Volume 34, Issue 13, July 2018, Pages i142–i150, </a:t>
            </a:r>
            <a:r>
              <a:rPr lang="en-US" sz="2000">
                <a:ea typeface="+mn-lt"/>
                <a:cs typeface="+mn-lt"/>
                <a:hlinkClick r:id="rId2"/>
              </a:rPr>
              <a:t>https://doi.org/10.1093/bioinformatics/bty266</a:t>
            </a:r>
            <a:endParaRPr lang="en-US" sz="2000"/>
          </a:p>
          <a:p>
            <a:r>
              <a:rPr lang="en-US" sz="2000">
                <a:ea typeface="+mn-lt"/>
                <a:cs typeface="+mn-lt"/>
              </a:rPr>
              <a:t>Rhie, A., </a:t>
            </a:r>
            <a:r>
              <a:rPr lang="en-US" sz="2000" err="1">
                <a:ea typeface="+mn-lt"/>
                <a:cs typeface="+mn-lt"/>
              </a:rPr>
              <a:t>Walenz</a:t>
            </a:r>
            <a:r>
              <a:rPr lang="en-US" sz="2000">
                <a:ea typeface="+mn-lt"/>
                <a:cs typeface="+mn-lt"/>
              </a:rPr>
              <a:t>, B.P., Koren, S. </a:t>
            </a:r>
            <a:r>
              <a:rPr lang="en-US" sz="2000" i="1">
                <a:ea typeface="+mn-lt"/>
                <a:cs typeface="+mn-lt"/>
              </a:rPr>
              <a:t>et al.</a:t>
            </a:r>
            <a:r>
              <a:rPr lang="en-US" sz="2000">
                <a:ea typeface="+mn-lt"/>
                <a:cs typeface="+mn-lt"/>
              </a:rPr>
              <a:t> </a:t>
            </a:r>
            <a:r>
              <a:rPr lang="en-US" sz="2000" err="1">
                <a:ea typeface="+mn-lt"/>
                <a:cs typeface="+mn-lt"/>
              </a:rPr>
              <a:t>Merqury</a:t>
            </a:r>
            <a:r>
              <a:rPr lang="en-US" sz="2000">
                <a:ea typeface="+mn-lt"/>
                <a:cs typeface="+mn-lt"/>
              </a:rPr>
              <a:t>: reference-free quality, completeness, and phasing assessment for genome assemblies. </a:t>
            </a:r>
            <a:r>
              <a:rPr lang="en-US" sz="2000" i="1">
                <a:ea typeface="+mn-lt"/>
                <a:cs typeface="+mn-lt"/>
              </a:rPr>
              <a:t>Genome Biol</a:t>
            </a:r>
            <a:r>
              <a:rPr lang="en-US" sz="2000">
                <a:ea typeface="+mn-lt"/>
                <a:cs typeface="+mn-lt"/>
              </a:rPr>
              <a:t> </a:t>
            </a:r>
            <a:r>
              <a:rPr lang="en-US" sz="2000" b="1">
                <a:ea typeface="+mn-lt"/>
                <a:cs typeface="+mn-lt"/>
              </a:rPr>
              <a:t>21</a:t>
            </a:r>
            <a:r>
              <a:rPr lang="en-US" sz="2000">
                <a:ea typeface="+mn-lt"/>
                <a:cs typeface="+mn-lt"/>
              </a:rPr>
              <a:t>, 245 (2020). https://doi.org/10.1186/s13059-020-02134-9</a:t>
            </a:r>
            <a:endParaRPr lang="en-US" sz="2000"/>
          </a:p>
        </p:txBody>
      </p:sp>
    </p:spTree>
    <p:extLst>
      <p:ext uri="{BB962C8B-B14F-4D97-AF65-F5344CB8AC3E}">
        <p14:creationId xmlns:p14="http://schemas.microsoft.com/office/powerpoint/2010/main" val="305413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A83BA-BA04-0E41-B18C-6A5AE0E1B7A4}"/>
              </a:ext>
            </a:extLst>
          </p:cNvPr>
          <p:cNvSpPr>
            <a:spLocks noGrp="1"/>
          </p:cNvSpPr>
          <p:nvPr>
            <p:ph type="title"/>
          </p:nvPr>
        </p:nvSpPr>
        <p:spPr/>
        <p:txBody>
          <a:bodyPr/>
          <a:lstStyle/>
          <a:p>
            <a:r>
              <a:rPr lang="en-US"/>
              <a:t>In exercise… (baseline comparison)</a:t>
            </a:r>
          </a:p>
        </p:txBody>
      </p:sp>
      <p:sp>
        <p:nvSpPr>
          <p:cNvPr id="3" name="Content Placeholder 2">
            <a:extLst>
              <a:ext uri="{FF2B5EF4-FFF2-40B4-BE49-F238E27FC236}">
                <a16:creationId xmlns:a16="http://schemas.microsoft.com/office/drawing/2014/main" id="{AAF943E6-BEEC-DE9A-E855-4BE8A83E0A00}"/>
              </a:ext>
            </a:extLst>
          </p:cNvPr>
          <p:cNvSpPr>
            <a:spLocks noGrp="1"/>
          </p:cNvSpPr>
          <p:nvPr>
            <p:ph idx="1"/>
          </p:nvPr>
        </p:nvSpPr>
        <p:spPr/>
        <p:txBody>
          <a:bodyPr vert="horz" lIns="91440" tIns="45720" rIns="91440" bIns="45720" rtlCol="0" anchor="t">
            <a:normAutofit/>
          </a:bodyPr>
          <a:lstStyle/>
          <a:p>
            <a:r>
              <a:rPr lang="en-US"/>
              <a:t>View quality assessment: </a:t>
            </a:r>
            <a:r>
              <a:rPr lang="en-US" err="1"/>
              <a:t>FastQC</a:t>
            </a:r>
            <a:endParaRPr lang="en-US"/>
          </a:p>
          <a:p>
            <a:pPr lvl="1">
              <a:buFont typeface="Courier New" panose="020B0604020202020204" pitchFamily="34" charset="0"/>
              <a:buChar char="o"/>
            </a:pPr>
            <a:r>
              <a:rPr lang="en-US">
                <a:ea typeface="+mn-lt"/>
                <a:cs typeface="+mn-lt"/>
              </a:rPr>
              <a:t>Widely used tool for quality control (QC)</a:t>
            </a:r>
          </a:p>
          <a:p>
            <a:pPr lvl="1">
              <a:buFont typeface="Courier New" panose="020B0604020202020204" pitchFamily="34" charset="0"/>
              <a:buChar char="o"/>
            </a:pPr>
            <a:r>
              <a:rPr lang="en-US">
                <a:ea typeface="+mn-lt"/>
                <a:cs typeface="+mn-lt"/>
              </a:rPr>
              <a:t>Provides detailed and graphical reports on various quality metrics</a:t>
            </a:r>
            <a:endParaRPr lang="en-US"/>
          </a:p>
          <a:p>
            <a:r>
              <a:rPr lang="en-US"/>
              <a:t>Remove low quality reads: </a:t>
            </a:r>
            <a:r>
              <a:rPr lang="en-US" err="1"/>
              <a:t>trimmomatic</a:t>
            </a:r>
            <a:endParaRPr lang="en-US"/>
          </a:p>
          <a:p>
            <a:pPr lvl="1">
              <a:buFont typeface="Courier New" panose="020B0604020202020204" pitchFamily="34" charset="0"/>
              <a:buChar char="o"/>
            </a:pPr>
            <a:r>
              <a:rPr lang="en-US">
                <a:ea typeface="+mn-lt"/>
                <a:cs typeface="+mn-lt"/>
              </a:rPr>
              <a:t>A versatile tool for trimming, filtering, and cleaning</a:t>
            </a:r>
            <a:endParaRPr lang="en-US"/>
          </a:p>
          <a:p>
            <a:r>
              <a:rPr lang="en-US"/>
              <a:t>Assemble: SKESA</a:t>
            </a:r>
          </a:p>
          <a:p>
            <a:pPr lvl="1">
              <a:buFont typeface="Courier New" panose="020B0604020202020204" pitchFamily="34" charset="0"/>
              <a:buChar char="o"/>
            </a:pPr>
            <a:r>
              <a:rPr lang="en-US">
                <a:ea typeface="+mn-lt"/>
                <a:cs typeface="+mn-lt"/>
              </a:rPr>
              <a:t>Strategic K-</a:t>
            </a:r>
            <a:r>
              <a:rPr lang="en-US" err="1">
                <a:ea typeface="+mn-lt"/>
                <a:cs typeface="+mn-lt"/>
              </a:rPr>
              <a:t>mers</a:t>
            </a:r>
            <a:r>
              <a:rPr lang="en-US">
                <a:ea typeface="+mn-lt"/>
                <a:cs typeface="+mn-lt"/>
              </a:rPr>
              <a:t> with Enhanced Scaffolding Assembly (SKESA)</a:t>
            </a:r>
          </a:p>
          <a:p>
            <a:pPr lvl="1">
              <a:buFont typeface="Courier New" panose="020B0604020202020204" pitchFamily="34" charset="0"/>
              <a:buChar char="o"/>
            </a:pPr>
            <a:r>
              <a:rPr lang="en-US" i="1">
                <a:ea typeface="+mn-lt"/>
                <a:cs typeface="+mn-lt"/>
              </a:rPr>
              <a:t>de novo</a:t>
            </a:r>
            <a:r>
              <a:rPr lang="en-US">
                <a:ea typeface="+mn-lt"/>
                <a:cs typeface="+mn-lt"/>
              </a:rPr>
              <a:t> genome assembly</a:t>
            </a:r>
            <a:br>
              <a:rPr lang="en-US"/>
            </a:br>
            <a:endParaRPr lang="en-US"/>
          </a:p>
        </p:txBody>
      </p:sp>
    </p:spTree>
    <p:extLst>
      <p:ext uri="{BB962C8B-B14F-4D97-AF65-F5344CB8AC3E}">
        <p14:creationId xmlns:p14="http://schemas.microsoft.com/office/powerpoint/2010/main" val="3845496012"/>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1FCE-3545-4DDA-789B-AB885350D639}"/>
              </a:ext>
            </a:extLst>
          </p:cNvPr>
          <p:cNvSpPr>
            <a:spLocks noGrp="1"/>
          </p:cNvSpPr>
          <p:nvPr>
            <p:ph type="title"/>
          </p:nvPr>
        </p:nvSpPr>
        <p:spPr/>
        <p:txBody>
          <a:bodyPr/>
          <a:lstStyle/>
          <a:p>
            <a:r>
              <a:rPr lang="en-US"/>
              <a:t>Guideline for presentation #1</a:t>
            </a:r>
          </a:p>
        </p:txBody>
      </p:sp>
      <p:sp>
        <p:nvSpPr>
          <p:cNvPr id="3" name="Content Placeholder 2">
            <a:extLst>
              <a:ext uri="{FF2B5EF4-FFF2-40B4-BE49-F238E27FC236}">
                <a16:creationId xmlns:a16="http://schemas.microsoft.com/office/drawing/2014/main" id="{F66DFC92-0F50-74F1-A9E5-C84F71CDBED8}"/>
              </a:ext>
            </a:extLst>
          </p:cNvPr>
          <p:cNvSpPr>
            <a:spLocks noGrp="1"/>
          </p:cNvSpPr>
          <p:nvPr>
            <p:ph idx="1"/>
          </p:nvPr>
        </p:nvSpPr>
        <p:spPr/>
        <p:txBody>
          <a:bodyPr/>
          <a:lstStyle/>
          <a:p>
            <a:r>
              <a:rPr lang="en-US">
                <a:effectLst/>
              </a:rPr>
              <a:t>Each group will give 2 class presentations, 10 min</a:t>
            </a:r>
          </a:p>
          <a:p>
            <a:r>
              <a:rPr lang="en-US">
                <a:effectLst/>
              </a:rPr>
              <a:t> Presentation #1 – Background &amp; Strategy</a:t>
            </a:r>
          </a:p>
          <a:p>
            <a:r>
              <a:rPr lang="en-US">
                <a:effectLst/>
              </a:rPr>
              <a:t>background and overview of area, core concepts (1 min)</a:t>
            </a:r>
          </a:p>
          <a:p>
            <a:r>
              <a:rPr lang="en-US">
                <a:effectLst/>
              </a:rPr>
              <a:t>description of possible tools/algorithms that will be used – qualitative comparison (3 min)</a:t>
            </a:r>
          </a:p>
          <a:p>
            <a:r>
              <a:rPr lang="en-US">
                <a:effectLst/>
              </a:rPr>
              <a:t>proposed approach and analysis workflow (5 min)</a:t>
            </a:r>
          </a:p>
          <a:p>
            <a:r>
              <a:rPr lang="en-US">
                <a:effectLst/>
              </a:rPr>
              <a:t>description of task delegation – who does what (1 min)</a:t>
            </a:r>
          </a:p>
          <a:p>
            <a:r>
              <a:rPr lang="en-US">
                <a:effectLst/>
              </a:rPr>
              <a:t>citations: manuscripts and repository links (0 min)</a:t>
            </a:r>
            <a:endParaRPr lang="en-US"/>
          </a:p>
        </p:txBody>
      </p:sp>
    </p:spTree>
    <p:extLst>
      <p:ext uri="{BB962C8B-B14F-4D97-AF65-F5344CB8AC3E}">
        <p14:creationId xmlns:p14="http://schemas.microsoft.com/office/powerpoint/2010/main" val="303825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242C2-A566-AE41-33A4-77FC5431DB27}"/>
              </a:ext>
            </a:extLst>
          </p:cNvPr>
          <p:cNvSpPr>
            <a:spLocks noGrp="1"/>
          </p:cNvSpPr>
          <p:nvPr>
            <p:ph type="title"/>
          </p:nvPr>
        </p:nvSpPr>
        <p:spPr/>
        <p:txBody>
          <a:bodyPr/>
          <a:lstStyle/>
          <a:p>
            <a:r>
              <a:rPr lang="en-US"/>
              <a:t>Guideline for presentation #2</a:t>
            </a:r>
          </a:p>
        </p:txBody>
      </p:sp>
      <p:sp>
        <p:nvSpPr>
          <p:cNvPr id="3" name="Content Placeholder 2">
            <a:extLst>
              <a:ext uri="{FF2B5EF4-FFF2-40B4-BE49-F238E27FC236}">
                <a16:creationId xmlns:a16="http://schemas.microsoft.com/office/drawing/2014/main" id="{C75DD974-BFB5-9C64-410E-3BE319CDACE6}"/>
              </a:ext>
            </a:extLst>
          </p:cNvPr>
          <p:cNvSpPr>
            <a:spLocks noGrp="1"/>
          </p:cNvSpPr>
          <p:nvPr>
            <p:ph idx="1"/>
          </p:nvPr>
        </p:nvSpPr>
        <p:spPr/>
        <p:txBody>
          <a:bodyPr>
            <a:normAutofit fontScale="85000" lnSpcReduction="20000"/>
          </a:bodyPr>
          <a:lstStyle/>
          <a:p>
            <a:r>
              <a:rPr lang="en-US"/>
              <a:t>Group 1: read sequence cleaning and genome assembly (start from </a:t>
            </a:r>
            <a:r>
              <a:rPr lang="en-US" err="1"/>
              <a:t>FastQ</a:t>
            </a:r>
            <a:r>
              <a:rPr lang="en-US"/>
              <a:t> files )</a:t>
            </a:r>
          </a:p>
          <a:p>
            <a:r>
              <a:rPr lang="en-US"/>
              <a:t>perform sequence quality control (QC)</a:t>
            </a:r>
          </a:p>
          <a:p>
            <a:r>
              <a:rPr lang="en-US"/>
              <a:t>assemble using multiple tools</a:t>
            </a:r>
          </a:p>
          <a:p>
            <a:r>
              <a:rPr lang="en-US"/>
              <a:t>evaluate performance of multiple tools (assembly metrics and resource usage e.g.,</a:t>
            </a:r>
          </a:p>
          <a:p>
            <a:r>
              <a:rPr lang="en-US"/>
              <a:t>ram, duration, </a:t>
            </a:r>
            <a:r>
              <a:rPr lang="en-US" err="1"/>
              <a:t>cpus</a:t>
            </a:r>
            <a:r>
              <a:rPr lang="en-US"/>
              <a:t>)</a:t>
            </a:r>
          </a:p>
          <a:p>
            <a:r>
              <a:rPr lang="en-US"/>
              <a:t>combine tools and merge assemblies as needed</a:t>
            </a:r>
          </a:p>
          <a:p>
            <a:r>
              <a:rPr lang="en-US"/>
              <a:t>deliverable #1 – final read cleaning and assembly pipeline on GitHub</a:t>
            </a:r>
          </a:p>
          <a:p>
            <a:r>
              <a:rPr lang="en-US"/>
              <a:t>deliverable #2 – TSV listing tool comparisons plus optional figure formats on GitHub</a:t>
            </a:r>
          </a:p>
          <a:p>
            <a:r>
              <a:rPr lang="en-US"/>
              <a:t>deliverable #3 – share </a:t>
            </a:r>
            <a:r>
              <a:rPr lang="en-US" err="1"/>
              <a:t>FastA</a:t>
            </a:r>
            <a:r>
              <a:rPr lang="en-US"/>
              <a:t> files with assembled contigs with next Groups 2,3,4</a:t>
            </a:r>
          </a:p>
        </p:txBody>
      </p:sp>
    </p:spTree>
    <p:extLst>
      <p:ext uri="{BB962C8B-B14F-4D97-AF65-F5344CB8AC3E}">
        <p14:creationId xmlns:p14="http://schemas.microsoft.com/office/powerpoint/2010/main" val="393587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D2D7-128B-F898-C07F-5130A3294EA1}"/>
              </a:ext>
            </a:extLst>
          </p:cNvPr>
          <p:cNvSpPr>
            <a:spLocks noGrp="1"/>
          </p:cNvSpPr>
          <p:nvPr>
            <p:ph type="title"/>
          </p:nvPr>
        </p:nvSpPr>
        <p:spPr/>
        <p:txBody>
          <a:bodyPr/>
          <a:lstStyle/>
          <a:p>
            <a:r>
              <a:rPr lang="en-US"/>
              <a:t>Quality Control and Trimming</a:t>
            </a:r>
          </a:p>
        </p:txBody>
      </p:sp>
      <p:sp>
        <p:nvSpPr>
          <p:cNvPr id="3" name="Content Placeholder 2">
            <a:extLst>
              <a:ext uri="{FF2B5EF4-FFF2-40B4-BE49-F238E27FC236}">
                <a16:creationId xmlns:a16="http://schemas.microsoft.com/office/drawing/2014/main" id="{924177FE-1A5C-20B7-C937-B28D73B5F07D}"/>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err="1"/>
              <a:t>AfterQC</a:t>
            </a:r>
            <a:endParaRPr lang="en-US"/>
          </a:p>
          <a:p>
            <a:pPr lvl="1"/>
            <a:r>
              <a:rPr lang="en-US">
                <a:ea typeface="+mn-lt"/>
                <a:cs typeface="+mn-lt"/>
              </a:rPr>
              <a:t>Automatic Filtering, Trimming, Error Removing and Quality Control for </a:t>
            </a:r>
            <a:r>
              <a:rPr lang="en-US"/>
              <a:t>FASTQ</a:t>
            </a:r>
            <a:r>
              <a:rPr lang="en-US">
                <a:ea typeface="+mn-lt"/>
                <a:cs typeface="+mn-lt"/>
              </a:rPr>
              <a:t> data</a:t>
            </a:r>
          </a:p>
          <a:p>
            <a:pPr lvl="1"/>
            <a:r>
              <a:rPr lang="en-US">
                <a:ea typeface="+mn-lt"/>
                <a:cs typeface="+mn-lt"/>
              </a:rPr>
              <a:t>Incorporates additional functionalities such as adapter removal and read filtering based on quality, length and abnormal sequences </a:t>
            </a:r>
            <a:endParaRPr lang="en-US"/>
          </a:p>
          <a:p>
            <a:pPr marL="514350" indent="-514350">
              <a:buFont typeface="+mj-lt"/>
              <a:buAutoNum type="arabicPeriod"/>
            </a:pPr>
            <a:r>
              <a:rPr lang="en-US" err="1"/>
              <a:t>Fastp</a:t>
            </a:r>
            <a:endParaRPr lang="en-US"/>
          </a:p>
          <a:p>
            <a:pPr lvl="1"/>
            <a:r>
              <a:rPr lang="en-US"/>
              <a:t>The author of </a:t>
            </a:r>
            <a:r>
              <a:rPr lang="en-US" err="1"/>
              <a:t>AfterQC</a:t>
            </a:r>
            <a:r>
              <a:rPr lang="en-US"/>
              <a:t> reimplemented this tool in C++ with multithreading support to make it much faster</a:t>
            </a:r>
          </a:p>
          <a:p>
            <a:pPr lvl="1"/>
            <a:r>
              <a:rPr lang="en-US"/>
              <a:t>Ultra-fast FASTQ preprocessor with useful quality control and data-filtering features</a:t>
            </a:r>
          </a:p>
          <a:p>
            <a:pPr marL="514350" indent="-514350">
              <a:buFont typeface="Aptos Display" panose="02110004020202020204"/>
              <a:buAutoNum type="arabicPeriod"/>
            </a:pPr>
            <a:r>
              <a:rPr lang="en-US"/>
              <a:t>Trim Galore </a:t>
            </a:r>
          </a:p>
          <a:p>
            <a:pPr lvl="1"/>
            <a:r>
              <a:rPr lang="en-US"/>
              <a:t>A wrapper tool around </a:t>
            </a:r>
            <a:r>
              <a:rPr lang="en-US" err="1"/>
              <a:t>Cutadapt</a:t>
            </a:r>
            <a:r>
              <a:rPr lang="en-US"/>
              <a:t> and </a:t>
            </a:r>
            <a:r>
              <a:rPr lang="en-US" err="1"/>
              <a:t>FastQC</a:t>
            </a:r>
            <a:endParaRPr lang="en-US"/>
          </a:p>
          <a:p>
            <a:pPr marL="457200" lvl="1" indent="0">
              <a:buNone/>
            </a:pPr>
            <a:endParaRPr lang="en-US"/>
          </a:p>
          <a:p>
            <a:pPr lvl="1"/>
            <a:endParaRPr lang="en-US"/>
          </a:p>
          <a:p>
            <a:pPr marL="514350" indent="-514350">
              <a:buFont typeface="Aptos Display" panose="02110004020202020204"/>
              <a:buAutoNum type="arabicPeriod"/>
            </a:pPr>
            <a:endParaRPr lang="en-US"/>
          </a:p>
          <a:p>
            <a:endParaRPr lang="en-US"/>
          </a:p>
        </p:txBody>
      </p:sp>
    </p:spTree>
    <p:extLst>
      <p:ext uri="{BB962C8B-B14F-4D97-AF65-F5344CB8AC3E}">
        <p14:creationId xmlns:p14="http://schemas.microsoft.com/office/powerpoint/2010/main" val="2533554506"/>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F702-C4F7-79C4-EDCE-2495BC7D4757}"/>
              </a:ext>
            </a:extLst>
          </p:cNvPr>
          <p:cNvSpPr>
            <a:spLocks noGrp="1"/>
          </p:cNvSpPr>
          <p:nvPr>
            <p:ph type="title"/>
          </p:nvPr>
        </p:nvSpPr>
        <p:spPr/>
        <p:txBody>
          <a:bodyPr/>
          <a:lstStyle/>
          <a:p>
            <a:r>
              <a:rPr lang="en-US"/>
              <a:t>Quality Control and Trimming </a:t>
            </a:r>
          </a:p>
        </p:txBody>
      </p:sp>
      <p:graphicFrame>
        <p:nvGraphicFramePr>
          <p:cNvPr id="4" name="Content Placeholder 3">
            <a:extLst>
              <a:ext uri="{FF2B5EF4-FFF2-40B4-BE49-F238E27FC236}">
                <a16:creationId xmlns:a16="http://schemas.microsoft.com/office/drawing/2014/main" id="{2B11B31F-F0C4-25CA-50E6-9D22DFA2DB48}"/>
              </a:ext>
            </a:extLst>
          </p:cNvPr>
          <p:cNvGraphicFramePr>
            <a:graphicFrameLocks noGrp="1"/>
          </p:cNvGraphicFramePr>
          <p:nvPr>
            <p:ph idx="1"/>
            <p:extLst>
              <p:ext uri="{D42A27DB-BD31-4B8C-83A1-F6EECF244321}">
                <p14:modId xmlns:p14="http://schemas.microsoft.com/office/powerpoint/2010/main" val="1509914390"/>
              </p:ext>
            </p:extLst>
          </p:nvPr>
        </p:nvGraphicFramePr>
        <p:xfrm>
          <a:off x="2444957" y="2131060"/>
          <a:ext cx="7302085" cy="2595880"/>
        </p:xfrm>
        <a:graphic>
          <a:graphicData uri="http://schemas.openxmlformats.org/drawingml/2006/table">
            <a:tbl>
              <a:tblPr firstRow="1" bandRow="1">
                <a:tableStyleId>{5940675A-B579-460E-94D1-54222C63F5DA}</a:tableStyleId>
              </a:tblPr>
              <a:tblGrid>
                <a:gridCol w="2542033">
                  <a:extLst>
                    <a:ext uri="{9D8B030D-6E8A-4147-A177-3AD203B41FA5}">
                      <a16:colId xmlns:a16="http://schemas.microsoft.com/office/drawing/2014/main" val="2502427583"/>
                    </a:ext>
                  </a:extLst>
                </a:gridCol>
                <a:gridCol w="1586684">
                  <a:extLst>
                    <a:ext uri="{9D8B030D-6E8A-4147-A177-3AD203B41FA5}">
                      <a16:colId xmlns:a16="http://schemas.microsoft.com/office/drawing/2014/main" val="2783278585"/>
                    </a:ext>
                  </a:extLst>
                </a:gridCol>
                <a:gridCol w="1586684">
                  <a:extLst>
                    <a:ext uri="{9D8B030D-6E8A-4147-A177-3AD203B41FA5}">
                      <a16:colId xmlns:a16="http://schemas.microsoft.com/office/drawing/2014/main" val="2357332278"/>
                    </a:ext>
                  </a:extLst>
                </a:gridCol>
                <a:gridCol w="1586684">
                  <a:extLst>
                    <a:ext uri="{9D8B030D-6E8A-4147-A177-3AD203B41FA5}">
                      <a16:colId xmlns:a16="http://schemas.microsoft.com/office/drawing/2014/main" val="108202544"/>
                    </a:ext>
                  </a:extLst>
                </a:gridCol>
              </a:tblGrid>
              <a:tr h="370840">
                <a:tc>
                  <a:txBody>
                    <a:bodyPr/>
                    <a:lstStyle/>
                    <a:p>
                      <a:pPr algn="ctr"/>
                      <a:endParaRPr lang="en-US"/>
                    </a:p>
                  </a:txBody>
                  <a:tcPr/>
                </a:tc>
                <a:tc>
                  <a:txBody>
                    <a:bodyPr/>
                    <a:lstStyle/>
                    <a:p>
                      <a:pPr algn="ctr"/>
                      <a:r>
                        <a:rPr lang="en-US" err="1"/>
                        <a:t>AfterQC</a:t>
                      </a:r>
                      <a:endParaRPr lang="en-US"/>
                    </a:p>
                  </a:txBody>
                  <a:tcPr/>
                </a:tc>
                <a:tc>
                  <a:txBody>
                    <a:bodyPr/>
                    <a:lstStyle/>
                    <a:p>
                      <a:pPr algn="ctr"/>
                      <a:r>
                        <a:rPr lang="en-US" err="1"/>
                        <a:t>Fastp</a:t>
                      </a: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Trim Galore </a:t>
                      </a:r>
                    </a:p>
                  </a:txBody>
                  <a:tcPr/>
                </a:tc>
                <a:extLst>
                  <a:ext uri="{0D108BD9-81ED-4DB2-BD59-A6C34878D82A}">
                    <a16:rowId xmlns:a16="http://schemas.microsoft.com/office/drawing/2014/main" val="116412388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Language</a:t>
                      </a:r>
                    </a:p>
                  </a:txBody>
                  <a:tcPr/>
                </a:tc>
                <a:tc>
                  <a:txBody>
                    <a:bodyPr/>
                    <a:lstStyle/>
                    <a:p>
                      <a:pPr algn="ctr"/>
                      <a:r>
                        <a:rPr lang="en-US"/>
                        <a:t>Python + C</a:t>
                      </a:r>
                    </a:p>
                  </a:txBody>
                  <a:tcPr/>
                </a:tc>
                <a:tc>
                  <a:txBody>
                    <a:bodyPr/>
                    <a:lstStyle/>
                    <a:p>
                      <a:pPr algn="ctr"/>
                      <a:r>
                        <a:rPr lang="en-US"/>
                        <a:t>C++</a:t>
                      </a:r>
                    </a:p>
                  </a:txBody>
                  <a:tcPr/>
                </a:tc>
                <a:tc>
                  <a:txBody>
                    <a:bodyPr/>
                    <a:lstStyle/>
                    <a:p>
                      <a:pPr algn="ctr"/>
                      <a:r>
                        <a:rPr lang="en-US" sz="1800" b="0" i="0" u="none" strike="noStrike" kern="1200">
                          <a:solidFill>
                            <a:schemeClr val="tx1"/>
                          </a:solidFill>
                          <a:effectLst/>
                          <a:latin typeface="+mn-lt"/>
                          <a:ea typeface="+mn-ea"/>
                          <a:cs typeface="+mn-cs"/>
                        </a:rPr>
                        <a:t>Perl</a:t>
                      </a:r>
                      <a:endParaRPr lang="en-US"/>
                    </a:p>
                  </a:txBody>
                  <a:tcPr/>
                </a:tc>
                <a:extLst>
                  <a:ext uri="{0D108BD9-81ED-4DB2-BD59-A6C34878D82A}">
                    <a16:rowId xmlns:a16="http://schemas.microsoft.com/office/drawing/2014/main" val="2744145746"/>
                  </a:ext>
                </a:extLst>
              </a:tr>
              <a:tr h="370840">
                <a:tc>
                  <a:txBody>
                    <a:bodyPr/>
                    <a:lstStyle/>
                    <a:p>
                      <a:pPr algn="ctr"/>
                      <a:r>
                        <a:rPr lang="en-US"/>
                        <a:t>Publication Year</a:t>
                      </a:r>
                    </a:p>
                  </a:txBody>
                  <a:tcPr/>
                </a:tc>
                <a:tc>
                  <a:txBody>
                    <a:bodyPr/>
                    <a:lstStyle/>
                    <a:p>
                      <a:pPr algn="ctr"/>
                      <a:r>
                        <a:rPr lang="en-US"/>
                        <a:t>2017</a:t>
                      </a:r>
                    </a:p>
                  </a:txBody>
                  <a:tcPr/>
                </a:tc>
                <a:tc>
                  <a:txBody>
                    <a:bodyPr/>
                    <a:lstStyle/>
                    <a:p>
                      <a:pPr algn="ctr"/>
                      <a:r>
                        <a:rPr lang="en-US"/>
                        <a:t>2018</a:t>
                      </a:r>
                    </a:p>
                  </a:txBody>
                  <a:tcPr/>
                </a:tc>
                <a:tc>
                  <a:txBody>
                    <a:bodyPr/>
                    <a:lstStyle/>
                    <a:p>
                      <a:pPr algn="ctr"/>
                      <a:r>
                        <a:rPr lang="en-US"/>
                        <a:t>2012</a:t>
                      </a:r>
                    </a:p>
                  </a:txBody>
                  <a:tcPr/>
                </a:tc>
                <a:extLst>
                  <a:ext uri="{0D108BD9-81ED-4DB2-BD59-A6C34878D82A}">
                    <a16:rowId xmlns:a16="http://schemas.microsoft.com/office/drawing/2014/main" val="185197269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Last update</a:t>
                      </a:r>
                    </a:p>
                  </a:txBody>
                  <a:tcPr/>
                </a:tc>
                <a:tc>
                  <a:txBody>
                    <a:bodyPr/>
                    <a:lstStyle/>
                    <a:p>
                      <a:pPr algn="ctr"/>
                      <a:r>
                        <a:rPr lang="en-US"/>
                        <a:t>2020</a:t>
                      </a:r>
                    </a:p>
                  </a:txBody>
                  <a:tcPr/>
                </a:tc>
                <a:tc>
                  <a:txBody>
                    <a:bodyPr/>
                    <a:lstStyle/>
                    <a:p>
                      <a:pPr algn="ctr"/>
                      <a:r>
                        <a:rPr lang="en-US"/>
                        <a:t>2023</a:t>
                      </a:r>
                    </a:p>
                  </a:txBody>
                  <a:tcPr/>
                </a:tc>
                <a:tc>
                  <a:txBody>
                    <a:bodyPr/>
                    <a:lstStyle/>
                    <a:p>
                      <a:pPr algn="ctr"/>
                      <a:r>
                        <a:rPr lang="en-US"/>
                        <a:t>2019</a:t>
                      </a:r>
                    </a:p>
                  </a:txBody>
                  <a:tcPr/>
                </a:tc>
                <a:extLst>
                  <a:ext uri="{0D108BD9-81ED-4DB2-BD59-A6C34878D82A}">
                    <a16:rowId xmlns:a16="http://schemas.microsoft.com/office/drawing/2014/main" val="32155873"/>
                  </a:ext>
                </a:extLst>
              </a:tr>
              <a:tr h="370840">
                <a:tc>
                  <a:txBody>
                    <a:bodyPr/>
                    <a:lstStyle/>
                    <a:p>
                      <a:pPr algn="ctr"/>
                      <a:r>
                        <a:rPr lang="en-US"/>
                        <a:t>Quality Trimming</a:t>
                      </a:r>
                    </a:p>
                  </a:txBody>
                  <a:tcPr/>
                </a:tc>
                <a:tc>
                  <a:txBody>
                    <a:bodyPr/>
                    <a:lstStyle/>
                    <a:p>
                      <a:pPr algn="ctr"/>
                      <a:r>
                        <a:rPr lang="en-US"/>
                        <a:t>O</a:t>
                      </a:r>
                    </a:p>
                  </a:txBody>
                  <a:tcPr/>
                </a:tc>
                <a:tc>
                  <a:txBody>
                    <a:bodyPr/>
                    <a:lstStyle/>
                    <a:p>
                      <a:pPr algn="ctr"/>
                      <a:r>
                        <a:rPr lang="en-US"/>
                        <a:t>O</a:t>
                      </a:r>
                    </a:p>
                  </a:txBody>
                  <a:tcPr/>
                </a:tc>
                <a:tc>
                  <a:txBody>
                    <a:bodyPr/>
                    <a:lstStyle/>
                    <a:p>
                      <a:pPr algn="ctr"/>
                      <a:r>
                        <a:rPr lang="en-US"/>
                        <a:t>O</a:t>
                      </a:r>
                    </a:p>
                  </a:txBody>
                  <a:tcPr/>
                </a:tc>
                <a:extLst>
                  <a:ext uri="{0D108BD9-81ED-4DB2-BD59-A6C34878D82A}">
                    <a16:rowId xmlns:a16="http://schemas.microsoft.com/office/drawing/2014/main" val="3132209940"/>
                  </a:ext>
                </a:extLst>
              </a:tr>
              <a:tr h="370840">
                <a:tc>
                  <a:txBody>
                    <a:bodyPr/>
                    <a:lstStyle/>
                    <a:p>
                      <a:pPr algn="ctr"/>
                      <a:r>
                        <a:rPr lang="en-US"/>
                        <a:t>Adaptor Trimming</a:t>
                      </a:r>
                    </a:p>
                  </a:txBody>
                  <a:tcPr/>
                </a:tc>
                <a:tc>
                  <a:txBody>
                    <a:bodyPr/>
                    <a:lstStyle/>
                    <a:p>
                      <a:pPr algn="ctr"/>
                      <a:r>
                        <a:rPr lang="en-US"/>
                        <a:t>O</a:t>
                      </a:r>
                    </a:p>
                  </a:txBody>
                  <a:tcPr/>
                </a:tc>
                <a:tc>
                  <a:txBody>
                    <a:bodyPr/>
                    <a:lstStyle/>
                    <a:p>
                      <a:pPr algn="ctr"/>
                      <a:r>
                        <a:rPr lang="en-US"/>
                        <a:t>O</a:t>
                      </a:r>
                    </a:p>
                  </a:txBody>
                  <a:tcPr/>
                </a:tc>
                <a:tc>
                  <a:txBody>
                    <a:bodyPr/>
                    <a:lstStyle/>
                    <a:p>
                      <a:pPr algn="ctr"/>
                      <a:r>
                        <a:rPr lang="en-US"/>
                        <a:t>O</a:t>
                      </a:r>
                    </a:p>
                  </a:txBody>
                  <a:tcPr/>
                </a:tc>
                <a:extLst>
                  <a:ext uri="{0D108BD9-81ED-4DB2-BD59-A6C34878D82A}">
                    <a16:rowId xmlns:a16="http://schemas.microsoft.com/office/drawing/2014/main" val="2229106086"/>
                  </a:ext>
                </a:extLst>
              </a:tr>
              <a:tr h="370840">
                <a:tc>
                  <a:txBody>
                    <a:bodyPr/>
                    <a:lstStyle/>
                    <a:p>
                      <a:pPr algn="ctr"/>
                      <a:r>
                        <a:rPr lang="en-US"/>
                        <a:t>Multi-threading</a:t>
                      </a:r>
                    </a:p>
                  </a:txBody>
                  <a:tcPr/>
                </a:tc>
                <a:tc>
                  <a:txBody>
                    <a:bodyPr/>
                    <a:lstStyle/>
                    <a:p>
                      <a:pPr algn="ctr"/>
                      <a:r>
                        <a:rPr lang="en-US"/>
                        <a:t>X</a:t>
                      </a:r>
                    </a:p>
                  </a:txBody>
                  <a:tcPr/>
                </a:tc>
                <a:tc>
                  <a:txBody>
                    <a:bodyPr/>
                    <a:lstStyle/>
                    <a:p>
                      <a:pPr algn="ctr"/>
                      <a:r>
                        <a:rPr lang="en-US"/>
                        <a:t>O</a:t>
                      </a:r>
                    </a:p>
                  </a:txBody>
                  <a:tcPr/>
                </a:tc>
                <a:tc>
                  <a:txBody>
                    <a:bodyPr/>
                    <a:lstStyle/>
                    <a:p>
                      <a:pPr algn="ctr"/>
                      <a:r>
                        <a:rPr lang="en-US"/>
                        <a:t>X*</a:t>
                      </a:r>
                    </a:p>
                  </a:txBody>
                  <a:tcPr/>
                </a:tc>
                <a:extLst>
                  <a:ext uri="{0D108BD9-81ED-4DB2-BD59-A6C34878D82A}">
                    <a16:rowId xmlns:a16="http://schemas.microsoft.com/office/drawing/2014/main" val="3537139474"/>
                  </a:ext>
                </a:extLst>
              </a:tr>
            </a:tbl>
          </a:graphicData>
        </a:graphic>
      </p:graphicFrame>
      <p:sp>
        <p:nvSpPr>
          <p:cNvPr id="6" name="TextBox 5">
            <a:extLst>
              <a:ext uri="{FF2B5EF4-FFF2-40B4-BE49-F238E27FC236}">
                <a16:creationId xmlns:a16="http://schemas.microsoft.com/office/drawing/2014/main" id="{1E47E104-6A09-0404-29F2-456B42CE3DBE}"/>
              </a:ext>
            </a:extLst>
          </p:cNvPr>
          <p:cNvSpPr txBox="1"/>
          <p:nvPr/>
        </p:nvSpPr>
        <p:spPr>
          <a:xfrm>
            <a:off x="8647895" y="4823193"/>
            <a:ext cx="1099147" cy="307777"/>
          </a:xfrm>
          <a:prstGeom prst="rect">
            <a:avLst/>
          </a:prstGeom>
          <a:noFill/>
        </p:spPr>
        <p:txBody>
          <a:bodyPr wrap="none" rtlCol="0">
            <a:spAutoFit/>
          </a:bodyPr>
          <a:lstStyle/>
          <a:p>
            <a:r>
              <a:rPr lang="en-US" sz="1400"/>
              <a:t>* Multi-core</a:t>
            </a:r>
          </a:p>
        </p:txBody>
      </p:sp>
    </p:spTree>
    <p:extLst>
      <p:ext uri="{BB962C8B-B14F-4D97-AF65-F5344CB8AC3E}">
        <p14:creationId xmlns:p14="http://schemas.microsoft.com/office/powerpoint/2010/main" val="2152341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7DBD-7F25-7234-44A5-55D7F91B813C}"/>
              </a:ext>
            </a:extLst>
          </p:cNvPr>
          <p:cNvSpPr>
            <a:spLocks noGrp="1"/>
          </p:cNvSpPr>
          <p:nvPr>
            <p:ph type="title"/>
          </p:nvPr>
        </p:nvSpPr>
        <p:spPr/>
        <p:txBody>
          <a:bodyPr/>
          <a:lstStyle/>
          <a:p>
            <a:r>
              <a:rPr lang="en-US"/>
              <a:t>Quality Control and Trimming </a:t>
            </a:r>
          </a:p>
        </p:txBody>
      </p:sp>
      <p:sp>
        <p:nvSpPr>
          <p:cNvPr id="3" name="Content Placeholder 2">
            <a:extLst>
              <a:ext uri="{FF2B5EF4-FFF2-40B4-BE49-F238E27FC236}">
                <a16:creationId xmlns:a16="http://schemas.microsoft.com/office/drawing/2014/main" id="{5F6C5B77-43B1-07A8-C23E-C9EB1FF4711B}"/>
              </a:ext>
            </a:extLst>
          </p:cNvPr>
          <p:cNvSpPr>
            <a:spLocks noGrp="1"/>
          </p:cNvSpPr>
          <p:nvPr>
            <p:ph idx="1"/>
          </p:nvPr>
        </p:nvSpPr>
        <p:spPr/>
        <p:txBody>
          <a:bodyPr/>
          <a:lstStyle/>
          <a:p>
            <a:r>
              <a:rPr lang="en-US"/>
              <a:t>Adaptor trimming </a:t>
            </a:r>
          </a:p>
          <a:p>
            <a:endParaRPr lang="en-US"/>
          </a:p>
        </p:txBody>
      </p:sp>
      <p:pic>
        <p:nvPicPr>
          <p:cNvPr id="3074" name="Picture 2" descr="figure 7">
            <a:extLst>
              <a:ext uri="{FF2B5EF4-FFF2-40B4-BE49-F238E27FC236}">
                <a16:creationId xmlns:a16="http://schemas.microsoft.com/office/drawing/2014/main" id="{0D118A05-4254-ED8B-1621-DBD35A2CFE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1900" y="2097942"/>
            <a:ext cx="7188200" cy="153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29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B803-28DE-240B-CA1F-E320EBB3222B}"/>
              </a:ext>
            </a:extLst>
          </p:cNvPr>
          <p:cNvSpPr>
            <a:spLocks noGrp="1"/>
          </p:cNvSpPr>
          <p:nvPr>
            <p:ph type="title"/>
          </p:nvPr>
        </p:nvSpPr>
        <p:spPr/>
        <p:txBody>
          <a:bodyPr/>
          <a:lstStyle/>
          <a:p>
            <a:r>
              <a:rPr lang="en-US"/>
              <a:t>Quality tests – Quality control and trimming </a:t>
            </a:r>
          </a:p>
        </p:txBody>
      </p:sp>
      <p:sp>
        <p:nvSpPr>
          <p:cNvPr id="3" name="Content Placeholder 2">
            <a:extLst>
              <a:ext uri="{FF2B5EF4-FFF2-40B4-BE49-F238E27FC236}">
                <a16:creationId xmlns:a16="http://schemas.microsoft.com/office/drawing/2014/main" id="{188A58FD-400E-9B5F-4729-259DF9362654}"/>
              </a:ext>
            </a:extLst>
          </p:cNvPr>
          <p:cNvSpPr>
            <a:spLocks noGrp="1"/>
          </p:cNvSpPr>
          <p:nvPr>
            <p:ph idx="1"/>
          </p:nvPr>
        </p:nvSpPr>
        <p:spPr/>
        <p:txBody>
          <a:bodyPr vert="horz" lIns="91440" tIns="45720" rIns="91440" bIns="45720" rtlCol="0" anchor="t">
            <a:normAutofit/>
          </a:bodyPr>
          <a:lstStyle/>
          <a:p>
            <a:r>
              <a:rPr lang="en-US">
                <a:latin typeface="Aptos"/>
                <a:cs typeface="Arial"/>
              </a:rPr>
              <a:t>Per base sequence quality. </a:t>
            </a:r>
          </a:p>
          <a:p>
            <a:r>
              <a:rPr lang="en-US">
                <a:latin typeface="Aptos"/>
                <a:cs typeface="Arial"/>
              </a:rPr>
              <a:t>Per sequence quality score. </a:t>
            </a:r>
          </a:p>
          <a:p>
            <a:r>
              <a:rPr lang="en-US">
                <a:latin typeface="Aptos"/>
                <a:cs typeface="Arial"/>
              </a:rPr>
              <a:t>Overrepresented sequences. </a:t>
            </a:r>
          </a:p>
          <a:p>
            <a:r>
              <a:rPr lang="en-US">
                <a:latin typeface="Aptos"/>
                <a:cs typeface="Arial"/>
              </a:rPr>
              <a:t>Adapter/primer content. </a:t>
            </a:r>
          </a:p>
          <a:p>
            <a:r>
              <a:rPr lang="en-US">
                <a:latin typeface="Aptos"/>
                <a:cs typeface="Arial"/>
              </a:rPr>
              <a:t>GC content</a:t>
            </a:r>
            <a:endParaRPr lang="en-US">
              <a:latin typeface="Aptos"/>
            </a:endParaRPr>
          </a:p>
        </p:txBody>
      </p:sp>
    </p:spTree>
    <p:extLst>
      <p:ext uri="{BB962C8B-B14F-4D97-AF65-F5344CB8AC3E}">
        <p14:creationId xmlns:p14="http://schemas.microsoft.com/office/powerpoint/2010/main" val="3598129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3</Notes>
  <HiddenSlides>7</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Group1 - Team F</vt:lpstr>
      <vt:lpstr>Background</vt:lpstr>
      <vt:lpstr>In exercise… (baseline comparison)</vt:lpstr>
      <vt:lpstr>Guideline for presentation #1</vt:lpstr>
      <vt:lpstr>Guideline for presentation #2</vt:lpstr>
      <vt:lpstr>Quality Control and Trimming</vt:lpstr>
      <vt:lpstr>Quality Control and Trimming </vt:lpstr>
      <vt:lpstr>Quality Control and Trimming </vt:lpstr>
      <vt:lpstr>Quality tests – Quality control and trimming </vt:lpstr>
      <vt:lpstr>Assembly</vt:lpstr>
      <vt:lpstr>Assembly</vt:lpstr>
      <vt:lpstr>PowerPoint Presentation</vt:lpstr>
      <vt:lpstr>Assembly</vt:lpstr>
      <vt:lpstr>Assembly</vt:lpstr>
      <vt:lpstr>Quality Assessment of Assembly</vt:lpstr>
      <vt:lpstr>Quality Assessment of Assembly</vt:lpstr>
      <vt:lpstr>Quality Assessment of Assembly</vt:lpstr>
      <vt:lpstr>Quality Assessment of Assembly</vt:lpstr>
      <vt:lpstr>Proposed Approach and Analysis Workflow</vt:lpstr>
      <vt:lpstr>PowerPoint Presentation</vt:lpstr>
      <vt:lpstr>Metrics for evaluation of software/packages</vt:lpstr>
      <vt:lpstr>PowerPoint Presentation</vt:lpstr>
      <vt:lpstr>Task Delegation</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Group1</dc:title>
  <dc:creator>Kim, Yeojin</dc:creator>
  <cp:revision>2</cp:revision>
  <dcterms:created xsi:type="dcterms:W3CDTF">2024-01-26T00:28:17Z</dcterms:created>
  <dcterms:modified xsi:type="dcterms:W3CDTF">2024-01-31T01:06:00Z</dcterms:modified>
</cp:coreProperties>
</file>