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9ED"/>
    <a:srgbClr val="A1734B"/>
    <a:srgbClr val="C18E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8"/>
    <p:restoredTop sz="94681"/>
  </p:normalViewPr>
  <p:slideViewPr>
    <p:cSldViewPr snapToGrid="0">
      <p:cViewPr varScale="1">
        <p:scale>
          <a:sx n="85" d="100"/>
          <a:sy n="85" d="100"/>
        </p:scale>
        <p:origin x="20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F659-7C64-485D-C246-8C37A2DF9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703D2-68CB-3B05-1235-45FCEDBF1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D59DE-6E93-E85D-B52B-82A56F2D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4DF-FAFD-3B43-8D81-ABA146D108D7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FEF10-F6F1-7FFA-50BB-AF58F913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C3859-267F-1420-AC40-B60C96B5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0CFF5-0E44-2D44-B3EA-F018C0D5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5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07B10-9BDB-4861-A99F-E2066CD32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5E2AF-84F7-FB73-ED74-389A39ECC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97003-BFBF-4D83-9AC2-15D2A522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4DF-FAFD-3B43-8D81-ABA146D108D7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1BFFD-081E-E2A0-3388-F36D81AB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C7E1E-62AF-AA70-E851-F2296D94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0CFF5-0E44-2D44-B3EA-F018C0D5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5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733F50-BD54-E469-E4C7-AD80FD5EDC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8C183-D87E-9F67-D064-4400BC88E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F43EB-BC4F-03F2-35B0-EB46D1FD0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4DF-FAFD-3B43-8D81-ABA146D108D7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0D3F5-1A26-98E7-36E8-357D0531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9090A-CEA2-B479-90AC-B80771B87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0CFF5-0E44-2D44-B3EA-F018C0D5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3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0C3A-C82E-F981-D945-00185FDB8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E194D-357B-4CB7-3127-1373D1612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E4987-3286-E506-509A-22BAF503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4DF-FAFD-3B43-8D81-ABA146D108D7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73F78-C24A-398A-858E-1F2A6A495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DB796-E9D3-EDA3-BAB3-7A5BA8E4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0CFF5-0E44-2D44-B3EA-F018C0D5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7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6329-EB25-CA7F-F5D2-569F47CE3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BBD69-C23B-CA37-AFA3-184AC1A89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4158F-6787-8F87-19C6-0F324963C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4DF-FAFD-3B43-8D81-ABA146D108D7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63F6E-A2AB-5FAE-3FC4-15057F80E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D7C1A-A142-2DE0-170C-92A889BD9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0CFF5-0E44-2D44-B3EA-F018C0D5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0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37EA-5E17-B0D1-403E-57FA80131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1A840-B1F4-6966-6D5E-E63526255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590D6-8E89-427F-392E-1ED20DDE7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6FB29-FD27-1D68-B35A-229D27E0A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4DF-FAFD-3B43-8D81-ABA146D108D7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24DF4-E0C1-08DA-6552-4A40B313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825F6-8453-34D9-80F7-824390FB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0CFF5-0E44-2D44-B3EA-F018C0D5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06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CEE46-A64F-B369-919E-753E1EFB3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9B3BB-FF77-02DB-2A5D-86194A8C6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F3982-4321-6BBE-DF58-273C02EBA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69C33C-0362-996B-FF2C-E60538352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55A59-69AA-C24D-0F7D-1D4FAF71C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406A60-0159-E239-2E45-038133BC5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4DF-FAFD-3B43-8D81-ABA146D108D7}" type="datetimeFigureOut">
              <a:rPr lang="en-US" smtClean="0"/>
              <a:t>4/17/25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4232A3-2C7E-7BEB-4CFB-61B93DE1F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4B75DC-D954-ECE5-695F-1A03E582C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0CFF5-0E44-2D44-B3EA-F018C0D5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1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B3A1B-ABE9-F238-027E-8AEEFF9E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DE823-3A03-59B3-178B-1F8C0BEF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4DF-FAFD-3B43-8D81-ABA146D108D7}" type="datetimeFigureOut">
              <a:rPr lang="en-US" smtClean="0"/>
              <a:t>4/17/25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FC61C-97B5-0BFE-7130-B1ABB288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C6BC1-B149-0015-A5D4-325535FC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0CFF5-0E44-2D44-B3EA-F018C0D5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5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4C5E7-CA90-FE61-31D0-3ADF1BB7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4DF-FAFD-3B43-8D81-ABA146D108D7}" type="datetimeFigureOut">
              <a:rPr lang="en-US" smtClean="0"/>
              <a:t>4/17/25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DC3575-E730-9DA2-8E22-F3794B7B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003BE-6BB4-5605-C5F9-D68BAF21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0CFF5-0E44-2D44-B3EA-F018C0D5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2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F861-0D29-1D27-9408-F741305E8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9E6DA-47A8-BF32-F578-C1AD6353F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D0AC9-63BA-FBD1-67ED-5CD4D862A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01E3F-8071-404B-B0DB-E35B5A3A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4DF-FAFD-3B43-8D81-ABA146D108D7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36D4C-8915-6397-915B-ADBA8102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2B3A9-6B9C-BF34-8BF4-4B56DBC6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0CFF5-0E44-2D44-B3EA-F018C0D5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5236C-7F1C-02FE-9B68-6F7583F39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3124AF-921E-478B-7A6D-A0D4C93A4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CBF9D-ED85-4D3B-09E9-D6F454909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858A3-4E42-81F5-977C-6DD1A44E6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F4DF-FAFD-3B43-8D81-ABA146D108D7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03886-06F3-360D-0C41-33924A678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D9B2A-63EC-2626-8CF7-66F91D2E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0CFF5-0E44-2D44-B3EA-F018C0D5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2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0AFBF9-A52D-C1E5-9E6E-3AC8F4C3E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A033E-9BF4-9BD2-9123-9EFF86455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441F5-909E-2D75-BB86-A108204DE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A1F4DF-FAFD-3B43-8D81-ABA146D108D7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EA5E9-0FBA-5732-A4B1-B3688591C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E0315-784D-A36C-D474-B618C3C01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F0CFF5-0E44-2D44-B3EA-F018C0D54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4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3C46B930-5345-CF61-D3A2-27B6048BCB2C}"/>
              </a:ext>
            </a:extLst>
          </p:cNvPr>
          <p:cNvGrpSpPr/>
          <p:nvPr/>
        </p:nvGrpSpPr>
        <p:grpSpPr>
          <a:xfrm>
            <a:off x="2490865" y="510238"/>
            <a:ext cx="7210269" cy="5345137"/>
            <a:chOff x="2515852" y="411086"/>
            <a:chExt cx="7210269" cy="534513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F0BD491-F299-8CC6-8D2A-D60A61B765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8347" y="411086"/>
              <a:ext cx="0" cy="534513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A0FF50C-3CB0-D5B1-987A-6F27655915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5852" y="5644940"/>
              <a:ext cx="7210269" cy="11128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Graphic 10" descr="Professor female with solid fill">
              <a:extLst>
                <a:ext uri="{FF2B5EF4-FFF2-40B4-BE49-F238E27FC236}">
                  <a16:creationId xmlns:a16="http://schemas.microsoft.com/office/drawing/2014/main" id="{2785608A-5846-02D3-2F20-951C80AF5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84307" y="1696899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Man with cane with solid fill">
              <a:extLst>
                <a:ext uri="{FF2B5EF4-FFF2-40B4-BE49-F238E27FC236}">
                  <a16:creationId xmlns:a16="http://schemas.microsoft.com/office/drawing/2014/main" id="{42FC21A2-8D09-86AD-7C9F-D0B95D894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91629" y="2169254"/>
              <a:ext cx="914400" cy="914400"/>
            </a:xfrm>
            <a:prstGeom prst="rect">
              <a:avLst/>
            </a:prstGeom>
          </p:spPr>
        </p:pic>
        <p:pic>
          <p:nvPicPr>
            <p:cNvPr id="21" name="Graphic 20" descr="Woman with cane with solid fill">
              <a:extLst>
                <a:ext uri="{FF2B5EF4-FFF2-40B4-BE49-F238E27FC236}">
                  <a16:creationId xmlns:a16="http://schemas.microsoft.com/office/drawing/2014/main" id="{5DCDC161-F57A-0301-9180-9FEC09D88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65499" y="1341537"/>
              <a:ext cx="914400" cy="914400"/>
            </a:xfrm>
            <a:prstGeom prst="rect">
              <a:avLst/>
            </a:prstGeom>
          </p:spPr>
        </p:pic>
        <p:pic>
          <p:nvPicPr>
            <p:cNvPr id="25" name="Graphic 24" descr="Call centre with solid fill">
              <a:extLst>
                <a:ext uri="{FF2B5EF4-FFF2-40B4-BE49-F238E27FC236}">
                  <a16:creationId xmlns:a16="http://schemas.microsoft.com/office/drawing/2014/main" id="{5E4021E9-D5FE-37AD-5E07-5999F6277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29577" y="2514600"/>
              <a:ext cx="914400" cy="914400"/>
            </a:xfrm>
            <a:prstGeom prst="rect">
              <a:avLst/>
            </a:prstGeom>
          </p:spPr>
        </p:pic>
        <p:pic>
          <p:nvPicPr>
            <p:cNvPr id="27" name="Graphic 26" descr="Captain male with solid fill">
              <a:extLst>
                <a:ext uri="{FF2B5EF4-FFF2-40B4-BE49-F238E27FC236}">
                  <a16:creationId xmlns:a16="http://schemas.microsoft.com/office/drawing/2014/main" id="{76ABCF91-A3C3-FF9E-874D-F22D47E5F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124185" y="1223341"/>
              <a:ext cx="914400" cy="914400"/>
            </a:xfrm>
            <a:prstGeom prst="rect">
              <a:avLst/>
            </a:prstGeom>
          </p:spPr>
        </p:pic>
        <p:pic>
          <p:nvPicPr>
            <p:cNvPr id="29" name="Graphic 28" descr="Man With Pram with solid fill">
              <a:extLst>
                <a:ext uri="{FF2B5EF4-FFF2-40B4-BE49-F238E27FC236}">
                  <a16:creationId xmlns:a16="http://schemas.microsoft.com/office/drawing/2014/main" id="{81C6F016-8923-EDF7-2A9D-3B3AC23FC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829122" y="3480274"/>
              <a:ext cx="914400" cy="914400"/>
            </a:xfrm>
            <a:prstGeom prst="rect">
              <a:avLst/>
            </a:prstGeom>
          </p:spPr>
        </p:pic>
        <p:pic>
          <p:nvPicPr>
            <p:cNvPr id="31" name="Graphic 30" descr="Woman changing Baby with solid fill">
              <a:extLst>
                <a:ext uri="{FF2B5EF4-FFF2-40B4-BE49-F238E27FC236}">
                  <a16:creationId xmlns:a16="http://schemas.microsoft.com/office/drawing/2014/main" id="{D4FC6D7F-27E2-B5B5-D327-218C31D0A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717473" y="3508807"/>
              <a:ext cx="914400" cy="914400"/>
            </a:xfrm>
            <a:prstGeom prst="rect">
              <a:avLst/>
            </a:prstGeom>
          </p:spPr>
        </p:pic>
        <p:pic>
          <p:nvPicPr>
            <p:cNvPr id="33" name="Graphic 32" descr="Family with girl with solid fill">
              <a:extLst>
                <a:ext uri="{FF2B5EF4-FFF2-40B4-BE49-F238E27FC236}">
                  <a16:creationId xmlns:a16="http://schemas.microsoft.com/office/drawing/2014/main" id="{5863EF13-8964-2694-D637-20AB81244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71922" y="4433808"/>
              <a:ext cx="914400" cy="914400"/>
            </a:xfrm>
            <a:prstGeom prst="rect">
              <a:avLst/>
            </a:prstGeom>
          </p:spPr>
        </p:pic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8F9522-5083-4927-0EB2-336E968623DD}"/>
                </a:ext>
              </a:extLst>
            </p:cNvPr>
            <p:cNvCxnSpPr/>
            <p:nvPr/>
          </p:nvCxnSpPr>
          <p:spPr>
            <a:xfrm flipV="1">
              <a:off x="3172858" y="2721166"/>
              <a:ext cx="2423711" cy="175692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B103D80-5225-0E21-26F6-2590CF7F6D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96569" y="2732704"/>
              <a:ext cx="2588061" cy="149066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4C9F5C2-EE05-DE37-1275-CBFE831AAF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8823" y="672029"/>
              <a:ext cx="37746" cy="204426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154774A-8FFE-FF48-99E1-955FD62AF800}"/>
                </a:ext>
              </a:extLst>
            </p:cNvPr>
            <p:cNvSpPr txBox="1"/>
            <p:nvPr/>
          </p:nvSpPr>
          <p:spPr>
            <a:xfrm>
              <a:off x="3687580" y="719528"/>
              <a:ext cx="7457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E79E61E-3C64-6057-7A9A-5D87AA857490}"/>
                </a:ext>
              </a:extLst>
            </p:cNvPr>
            <p:cNvSpPr txBox="1"/>
            <p:nvPr/>
          </p:nvSpPr>
          <p:spPr>
            <a:xfrm>
              <a:off x="6505699" y="724312"/>
              <a:ext cx="7457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4431C48-F483-18E6-5E19-534FDBA733A8}"/>
                </a:ext>
              </a:extLst>
            </p:cNvPr>
            <p:cNvSpPr txBox="1"/>
            <p:nvPr/>
          </p:nvSpPr>
          <p:spPr>
            <a:xfrm>
              <a:off x="6505699" y="4749487"/>
              <a:ext cx="7457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8351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89AD7-8E00-9ECF-78D8-0D2699022CB4}"/>
              </a:ext>
            </a:extLst>
          </p:cNvPr>
          <p:cNvSpPr txBox="1"/>
          <p:nvPr/>
        </p:nvSpPr>
        <p:spPr>
          <a:xfrm>
            <a:off x="3050498" y="1309089"/>
            <a:ext cx="61009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Transaction Data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↓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&amp; Preprocessing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↓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RFM Feature Engineering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↓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Scaling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↓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Optimal Number of Clusters (Elbow Method)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↓</a:t>
            </a:r>
          </a:p>
          <a:p>
            <a:pPr algn="ctr"/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Clustering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↓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Visualization &amp; Analysis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↓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&amp; Business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42305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FD983F9-7AAB-BB58-054F-ECAD9BC48D49}"/>
              </a:ext>
            </a:extLst>
          </p:cNvPr>
          <p:cNvGrpSpPr/>
          <p:nvPr/>
        </p:nvGrpSpPr>
        <p:grpSpPr>
          <a:xfrm>
            <a:off x="509804" y="1237092"/>
            <a:ext cx="11172392" cy="4324259"/>
            <a:chOff x="509804" y="1237092"/>
            <a:chExt cx="11172392" cy="432425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CA9485D-5194-148B-8F35-68DDE9B27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9134"/>
            <a:stretch/>
          </p:blipFill>
          <p:spPr>
            <a:xfrm>
              <a:off x="509804" y="1237092"/>
              <a:ext cx="11172392" cy="432425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A302ACF-7D11-9760-5136-C6E390F464B3}"/>
                </a:ext>
              </a:extLst>
            </p:cNvPr>
            <p:cNvSpPr txBox="1"/>
            <p:nvPr/>
          </p:nvSpPr>
          <p:spPr>
            <a:xfrm>
              <a:off x="6555561" y="3743794"/>
              <a:ext cx="442209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rgbClr val="A1734B"/>
                  </a:solidFill>
                  <a:latin typeface="Mystical Woods Smooth Script" panose="02000500000000000000" pitchFamily="2" charset="77"/>
                </a:rPr>
                <a:t>Certifications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483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E1BB1D-90BD-B147-7BBD-1D0A5EF22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5241" b="9324"/>
          <a:stretch/>
        </p:blipFill>
        <p:spPr>
          <a:xfrm>
            <a:off x="667466" y="1918740"/>
            <a:ext cx="4351338" cy="3717561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E6E4962-0366-9985-96CA-C38B8E63D0A6}"/>
              </a:ext>
            </a:extLst>
          </p:cNvPr>
          <p:cNvSpPr/>
          <p:nvPr/>
        </p:nvSpPr>
        <p:spPr>
          <a:xfrm>
            <a:off x="3297836" y="3582649"/>
            <a:ext cx="794479" cy="719528"/>
          </a:xfrm>
          <a:prstGeom prst="rect">
            <a:avLst/>
          </a:prstGeom>
          <a:solidFill>
            <a:srgbClr val="FEF9ED"/>
          </a:solidFill>
          <a:ln>
            <a:solidFill>
              <a:srgbClr val="FEF9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0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5B233-0A49-4D46-199E-473ECA5CD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52BB29-0E22-D9B9-7CDD-0BDE24AF7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6711" b="16904"/>
          <a:stretch/>
        </p:blipFill>
        <p:spPr>
          <a:xfrm>
            <a:off x="1079291" y="1687980"/>
            <a:ext cx="9314365" cy="4804895"/>
          </a:xfrm>
        </p:spPr>
      </p:pic>
    </p:spTree>
    <p:extLst>
      <p:ext uri="{BB962C8B-B14F-4D97-AF65-F5344CB8AC3E}">
        <p14:creationId xmlns:p14="http://schemas.microsoft.com/office/powerpoint/2010/main" val="1907456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2239</TotalTime>
  <Words>52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Mystical Woods Smooth Script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Ayushi Mandlik</dc:creator>
  <cp:lastModifiedBy>Ayushi Mandlik</cp:lastModifiedBy>
  <cp:revision>4</cp:revision>
  <dcterms:created xsi:type="dcterms:W3CDTF">2025-04-15T14:10:58Z</dcterms:created>
  <dcterms:modified xsi:type="dcterms:W3CDTF">2025-04-17T03:45:57Z</dcterms:modified>
</cp:coreProperties>
</file>