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9ED"/>
    <a:srgbClr val="A1734B"/>
    <a:srgbClr val="C18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/>
    <p:restoredTop sz="94681"/>
  </p:normalViewPr>
  <p:slideViewPr>
    <p:cSldViewPr snapToGrid="0">
      <p:cViewPr varScale="1">
        <p:scale>
          <a:sx n="85" d="100"/>
          <a:sy n="85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F659-7C64-485D-C246-8C37A2DF9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703D2-68CB-3B05-1235-45FCEDBF1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59DE-6E93-E85D-B52B-82A56F2D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FEF10-F6F1-7FFA-50BB-AF58F913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C3859-267F-1420-AC40-B60C96B5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5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7B10-9BDB-4861-A99F-E2066CD3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5E2AF-84F7-FB73-ED74-389A39ECC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97003-BFBF-4D83-9AC2-15D2A522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1BFFD-081E-E2A0-3388-F36D81AB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7E1E-62AF-AA70-E851-F2296D94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5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33F50-BD54-E469-E4C7-AD80FD5ED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8C183-D87E-9F67-D064-4400BC88E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F43EB-BC4F-03F2-35B0-EB46D1FD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D3F5-1A26-98E7-36E8-357D0531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9090A-CEA2-B479-90AC-B80771B8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3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0C3A-C82E-F981-D945-00185FDB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E194D-357B-4CB7-3127-1373D1612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E4987-3286-E506-509A-22BAF503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73F78-C24A-398A-858E-1F2A6A49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DB796-E9D3-EDA3-BAB3-7A5BA8E4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7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6329-EB25-CA7F-F5D2-569F47CE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BBD69-C23B-CA37-AFA3-184AC1A8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158F-6787-8F87-19C6-0F324963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63F6E-A2AB-5FAE-3FC4-15057F80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D7C1A-A142-2DE0-170C-92A889BD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0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37EA-5E17-B0D1-403E-57FA8013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A840-B1F4-6966-6D5E-E63526255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590D6-8E89-427F-392E-1ED20DDE7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6FB29-FD27-1D68-B35A-229D27E0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24DF4-E0C1-08DA-6552-4A40B313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825F6-8453-34D9-80F7-824390FB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0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EE46-A64F-B369-919E-753E1EFB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9B3BB-FF77-02DB-2A5D-86194A8C6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F3982-4321-6BBE-DF58-273C02EBA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9C33C-0362-996B-FF2C-E60538352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55A59-69AA-C24D-0F7D-1D4FAF71C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06A60-0159-E239-2E45-038133BC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232A3-2C7E-7BEB-4CFB-61B93DE1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B75DC-D954-ECE5-695F-1A03E582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1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3A1B-ABE9-F238-027E-8AEEFF9E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DE823-3A03-59B3-178B-1F8C0BEF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C61C-97B5-0BFE-7130-B1ABB288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C6BC1-B149-0015-A5D4-325535FC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5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4C5E7-CA90-FE61-31D0-3ADF1BB7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C3575-E730-9DA2-8E22-F3794B7B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003BE-6BB4-5605-C5F9-D68BAF21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2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F861-0D29-1D27-9408-F741305E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9E6DA-47A8-BF32-F578-C1AD6353F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D0AC9-63BA-FBD1-67ED-5CD4D862A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01E3F-8071-404B-B0DB-E35B5A3A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36D4C-8915-6397-915B-ADBA8102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2B3A9-6B9C-BF34-8BF4-4B56DBC6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236C-7F1C-02FE-9B68-6F7583F3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124AF-921E-478B-7A6D-A0D4C93A4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CBF9D-ED85-4D3B-09E9-D6F454909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858A3-4E42-81F5-977C-6DD1A44E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03886-06F3-360D-0C41-33924A67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D9B2A-63EC-2626-8CF7-66F91D2E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AFBF9-A52D-C1E5-9E6E-3AC8F4C3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A033E-9BF4-9BD2-9123-9EFF86455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41F5-909E-2D75-BB86-A108204DE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1F4DF-FAFD-3B43-8D81-ABA146D108D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A5E9-0FBA-5732-A4B1-B3688591C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E0315-784D-A36C-D474-B618C3C01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3C46B930-5345-CF61-D3A2-27B6048BCB2C}"/>
              </a:ext>
            </a:extLst>
          </p:cNvPr>
          <p:cNvGrpSpPr/>
          <p:nvPr/>
        </p:nvGrpSpPr>
        <p:grpSpPr>
          <a:xfrm>
            <a:off x="2490865" y="510238"/>
            <a:ext cx="7210269" cy="5345137"/>
            <a:chOff x="2515852" y="411086"/>
            <a:chExt cx="7210269" cy="534513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F0BD491-F299-8CC6-8D2A-D60A61B76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8347" y="411086"/>
              <a:ext cx="0" cy="534513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A0FF50C-3CB0-D5B1-987A-6F27655915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852" y="5644940"/>
              <a:ext cx="7210269" cy="11128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phic 10" descr="Professor female with solid fill">
              <a:extLst>
                <a:ext uri="{FF2B5EF4-FFF2-40B4-BE49-F238E27FC236}">
                  <a16:creationId xmlns:a16="http://schemas.microsoft.com/office/drawing/2014/main" id="{2785608A-5846-02D3-2F20-951C80AF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4307" y="1696899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Man with cane with solid fill">
              <a:extLst>
                <a:ext uri="{FF2B5EF4-FFF2-40B4-BE49-F238E27FC236}">
                  <a16:creationId xmlns:a16="http://schemas.microsoft.com/office/drawing/2014/main" id="{42FC21A2-8D09-86AD-7C9F-D0B95D894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91629" y="2169254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Woman with cane with solid fill">
              <a:extLst>
                <a:ext uri="{FF2B5EF4-FFF2-40B4-BE49-F238E27FC236}">
                  <a16:creationId xmlns:a16="http://schemas.microsoft.com/office/drawing/2014/main" id="{5DCDC161-F57A-0301-9180-9FEC09D88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65499" y="1341537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Call centre with solid fill">
              <a:extLst>
                <a:ext uri="{FF2B5EF4-FFF2-40B4-BE49-F238E27FC236}">
                  <a16:creationId xmlns:a16="http://schemas.microsoft.com/office/drawing/2014/main" id="{5E4021E9-D5FE-37AD-5E07-5999F6277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29577" y="2514600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Captain male with solid fill">
              <a:extLst>
                <a:ext uri="{FF2B5EF4-FFF2-40B4-BE49-F238E27FC236}">
                  <a16:creationId xmlns:a16="http://schemas.microsoft.com/office/drawing/2014/main" id="{76ABCF91-A3C3-FF9E-874D-F22D47E5F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24185" y="1223341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Man With Pram with solid fill">
              <a:extLst>
                <a:ext uri="{FF2B5EF4-FFF2-40B4-BE49-F238E27FC236}">
                  <a16:creationId xmlns:a16="http://schemas.microsoft.com/office/drawing/2014/main" id="{81C6F016-8923-EDF7-2A9D-3B3AC23FC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29122" y="3480274"/>
              <a:ext cx="914400" cy="914400"/>
            </a:xfrm>
            <a:prstGeom prst="rect">
              <a:avLst/>
            </a:prstGeom>
          </p:spPr>
        </p:pic>
        <p:pic>
          <p:nvPicPr>
            <p:cNvPr id="31" name="Graphic 30" descr="Woman changing Baby with solid fill">
              <a:extLst>
                <a:ext uri="{FF2B5EF4-FFF2-40B4-BE49-F238E27FC236}">
                  <a16:creationId xmlns:a16="http://schemas.microsoft.com/office/drawing/2014/main" id="{D4FC6D7F-27E2-B5B5-D327-218C31D0A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717473" y="3508807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Family with girl with solid fill">
              <a:extLst>
                <a:ext uri="{FF2B5EF4-FFF2-40B4-BE49-F238E27FC236}">
                  <a16:creationId xmlns:a16="http://schemas.microsoft.com/office/drawing/2014/main" id="{5863EF13-8964-2694-D637-20AB81244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71922" y="4433808"/>
              <a:ext cx="914400" cy="914400"/>
            </a:xfrm>
            <a:prstGeom prst="rect">
              <a:avLst/>
            </a:prstGeom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8F9522-5083-4927-0EB2-336E968623DD}"/>
                </a:ext>
              </a:extLst>
            </p:cNvPr>
            <p:cNvCxnSpPr/>
            <p:nvPr/>
          </p:nvCxnSpPr>
          <p:spPr>
            <a:xfrm flipV="1">
              <a:off x="3172858" y="2721166"/>
              <a:ext cx="2423711" cy="17569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B103D80-5225-0E21-26F6-2590CF7F6D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96569" y="2732704"/>
              <a:ext cx="2588061" cy="1490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C9F5C2-EE05-DE37-1275-CBFE831AAF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8823" y="672029"/>
              <a:ext cx="37746" cy="20442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54774A-8FFE-FF48-99E1-955FD62AF800}"/>
                </a:ext>
              </a:extLst>
            </p:cNvPr>
            <p:cNvSpPr txBox="1"/>
            <p:nvPr/>
          </p:nvSpPr>
          <p:spPr>
            <a:xfrm>
              <a:off x="3687580" y="719528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E79E61E-3C64-6057-7A9A-5D87AA857490}"/>
                </a:ext>
              </a:extLst>
            </p:cNvPr>
            <p:cNvSpPr txBox="1"/>
            <p:nvPr/>
          </p:nvSpPr>
          <p:spPr>
            <a:xfrm>
              <a:off x="6505699" y="724312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431C48-F483-18E6-5E19-534FDBA733A8}"/>
                </a:ext>
              </a:extLst>
            </p:cNvPr>
            <p:cNvSpPr txBox="1"/>
            <p:nvPr/>
          </p:nvSpPr>
          <p:spPr>
            <a:xfrm>
              <a:off x="6505699" y="4749487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35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89AD7-8E00-9ECF-78D8-0D2699022CB4}"/>
              </a:ext>
            </a:extLst>
          </p:cNvPr>
          <p:cNvSpPr txBox="1"/>
          <p:nvPr/>
        </p:nvSpPr>
        <p:spPr>
          <a:xfrm>
            <a:off x="3050498" y="1309089"/>
            <a:ext cx="61009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Transaction Data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↓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Preprocessing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↓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RFM Feature Engineering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↓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↓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Optimal Number of Clusters (Elbow Method)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↓</a:t>
            </a:r>
          </a:p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↓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Visualization &amp; Analysis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↓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&amp; Business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42305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FD983F9-7AAB-BB58-054F-ECAD9BC48D49}"/>
              </a:ext>
            </a:extLst>
          </p:cNvPr>
          <p:cNvGrpSpPr/>
          <p:nvPr/>
        </p:nvGrpSpPr>
        <p:grpSpPr>
          <a:xfrm>
            <a:off x="509804" y="1237092"/>
            <a:ext cx="11172392" cy="4324259"/>
            <a:chOff x="509804" y="1237092"/>
            <a:chExt cx="11172392" cy="432425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CA9485D-5194-148B-8F35-68DDE9B27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9134"/>
            <a:stretch/>
          </p:blipFill>
          <p:spPr>
            <a:xfrm>
              <a:off x="509804" y="1237092"/>
              <a:ext cx="11172392" cy="432425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302ACF-7D11-9760-5136-C6E390F464B3}"/>
                </a:ext>
              </a:extLst>
            </p:cNvPr>
            <p:cNvSpPr txBox="1"/>
            <p:nvPr/>
          </p:nvSpPr>
          <p:spPr>
            <a:xfrm>
              <a:off x="6555561" y="3743794"/>
              <a:ext cx="44220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rgbClr val="A1734B"/>
                  </a:solidFill>
                  <a:latin typeface="Mystical Woods Smooth Script" panose="02000500000000000000" pitchFamily="2" charset="77"/>
                </a:rPr>
                <a:t>Certifications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483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E1BB1D-90BD-B147-7BBD-1D0A5EF22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241" b="9324"/>
          <a:stretch/>
        </p:blipFill>
        <p:spPr>
          <a:xfrm>
            <a:off x="667466" y="1918740"/>
            <a:ext cx="4351338" cy="371756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6E4962-0366-9985-96CA-C38B8E63D0A6}"/>
              </a:ext>
            </a:extLst>
          </p:cNvPr>
          <p:cNvSpPr/>
          <p:nvPr/>
        </p:nvSpPr>
        <p:spPr>
          <a:xfrm>
            <a:off x="3297836" y="3582649"/>
            <a:ext cx="794479" cy="719528"/>
          </a:xfrm>
          <a:prstGeom prst="rect">
            <a:avLst/>
          </a:prstGeom>
          <a:solidFill>
            <a:srgbClr val="FEF9ED"/>
          </a:solidFill>
          <a:ln>
            <a:solidFill>
              <a:srgbClr val="FEF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B233-0A49-4D46-199E-473ECA5C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52BB29-0E22-D9B9-7CDD-0BDE24AF7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6711" b="16904"/>
          <a:stretch/>
        </p:blipFill>
        <p:spPr>
          <a:xfrm>
            <a:off x="1079291" y="1687980"/>
            <a:ext cx="9314365" cy="4804895"/>
          </a:xfrm>
        </p:spPr>
      </p:pic>
    </p:spTree>
    <p:extLst>
      <p:ext uri="{BB962C8B-B14F-4D97-AF65-F5344CB8AC3E}">
        <p14:creationId xmlns:p14="http://schemas.microsoft.com/office/powerpoint/2010/main" val="190745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4ECCC8B-58FA-EC1C-C197-3C84AFC722AD}"/>
              </a:ext>
            </a:extLst>
          </p:cNvPr>
          <p:cNvGrpSpPr/>
          <p:nvPr/>
        </p:nvGrpSpPr>
        <p:grpSpPr>
          <a:xfrm>
            <a:off x="3798065" y="305298"/>
            <a:ext cx="6097836" cy="5355312"/>
            <a:chOff x="3798065" y="305298"/>
            <a:chExt cx="6097836" cy="53553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A299B4-552B-1566-F39F-2D851DE59426}"/>
                </a:ext>
              </a:extLst>
            </p:cNvPr>
            <p:cNvSpPr txBox="1"/>
            <p:nvPr/>
          </p:nvSpPr>
          <p:spPr>
            <a:xfrm>
              <a:off x="3798065" y="305298"/>
              <a:ext cx="6097836" cy="535531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AU" b="1" dirty="0"/>
                <a:t>Data Ingestion</a:t>
              </a:r>
            </a:p>
            <a:p>
              <a:pPr algn="ctr">
                <a:buNone/>
              </a:pPr>
              <a:endParaRPr lang="en-AU" dirty="0"/>
            </a:p>
            <a:p>
              <a:pPr algn="ctr">
                <a:buNone/>
              </a:pPr>
              <a:r>
                <a:rPr lang="en-AU" b="1" dirty="0"/>
                <a:t>Initial Preprocessing</a:t>
              </a:r>
            </a:p>
            <a:p>
              <a:pPr algn="ctr">
                <a:buNone/>
              </a:pPr>
              <a:endParaRPr lang="en-AU" dirty="0"/>
            </a:p>
            <a:p>
              <a:pPr algn="ctr">
                <a:buNone/>
              </a:pPr>
              <a:r>
                <a:rPr lang="en-AU" b="1" dirty="0"/>
                <a:t>Missing Value Treatment</a:t>
              </a:r>
              <a:endParaRPr lang="en-AU" dirty="0"/>
            </a:p>
            <a:p>
              <a:pPr algn="ctr">
                <a:buNone/>
              </a:pPr>
              <a:endParaRPr lang="en-AU" b="1" dirty="0"/>
            </a:p>
            <a:p>
              <a:pPr algn="ctr">
                <a:buNone/>
              </a:pPr>
              <a:r>
                <a:rPr lang="en-AU" b="1" dirty="0"/>
                <a:t>Outlier Handling</a:t>
              </a:r>
              <a:endParaRPr lang="en-AU" dirty="0"/>
            </a:p>
            <a:p>
              <a:pPr algn="ctr">
                <a:buNone/>
              </a:pPr>
              <a:endParaRPr lang="en-AU" b="1" dirty="0"/>
            </a:p>
            <a:p>
              <a:pPr algn="ctr">
                <a:buNone/>
              </a:pPr>
              <a:r>
                <a:rPr lang="en-AU" b="1" dirty="0"/>
                <a:t>Feature Transformation</a:t>
              </a:r>
              <a:endParaRPr lang="en-AU" dirty="0"/>
            </a:p>
            <a:p>
              <a:pPr algn="ctr">
                <a:buNone/>
              </a:pPr>
              <a:endParaRPr lang="en-AU" b="1" dirty="0"/>
            </a:p>
            <a:p>
              <a:pPr algn="ctr">
                <a:buNone/>
              </a:pPr>
              <a:r>
                <a:rPr lang="en-AU" b="1" dirty="0"/>
                <a:t>Exploratory Data Analysis (EDA)</a:t>
              </a:r>
              <a:endParaRPr lang="en-AU" dirty="0"/>
            </a:p>
            <a:p>
              <a:pPr algn="ctr">
                <a:buNone/>
              </a:pPr>
              <a:endParaRPr lang="en-AU" b="1" dirty="0"/>
            </a:p>
            <a:p>
              <a:pPr algn="ctr">
                <a:buNone/>
              </a:pPr>
              <a:r>
                <a:rPr lang="en-AU" b="1" dirty="0"/>
                <a:t>Train-Test Split</a:t>
              </a:r>
              <a:endParaRPr lang="en-AU" dirty="0"/>
            </a:p>
            <a:p>
              <a:pPr algn="ctr">
                <a:buNone/>
              </a:pPr>
              <a:endParaRPr lang="en-AU" b="1" dirty="0"/>
            </a:p>
            <a:p>
              <a:pPr algn="ctr">
                <a:buNone/>
              </a:pPr>
              <a:r>
                <a:rPr lang="en-AU" b="1" dirty="0"/>
                <a:t>Model Building</a:t>
              </a:r>
              <a:endParaRPr lang="en-AU" dirty="0"/>
            </a:p>
            <a:p>
              <a:pPr algn="ctr">
                <a:buNone/>
              </a:pPr>
              <a:endParaRPr lang="en-AU" b="1" dirty="0"/>
            </a:p>
            <a:p>
              <a:pPr algn="ctr">
                <a:buNone/>
              </a:pPr>
              <a:r>
                <a:rPr lang="en-AU" b="1" dirty="0"/>
                <a:t>Hyperparameter Tuning</a:t>
              </a:r>
              <a:endParaRPr lang="en-AU" dirty="0"/>
            </a:p>
            <a:p>
              <a:pPr algn="ctr"/>
              <a:endParaRPr lang="en-AU" b="1" dirty="0"/>
            </a:p>
            <a:p>
              <a:pPr algn="ctr"/>
              <a:r>
                <a:rPr lang="en-AU" b="1" dirty="0"/>
                <a:t>Model Evaluation</a:t>
              </a:r>
              <a:endParaRPr lang="en-AU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C459CB7-C75E-A5F0-6EDD-7FCD28B748BA}"/>
                </a:ext>
              </a:extLst>
            </p:cNvPr>
            <p:cNvCxnSpPr>
              <a:cxnSpLocks/>
            </p:cNvCxnSpPr>
            <p:nvPr/>
          </p:nvCxnSpPr>
          <p:spPr>
            <a:xfrm>
              <a:off x="6861973" y="689548"/>
              <a:ext cx="0" cy="2098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8D588F1-DCCF-11CB-54B7-39E6586608AC}"/>
                </a:ext>
              </a:extLst>
            </p:cNvPr>
            <p:cNvCxnSpPr>
              <a:cxnSpLocks/>
            </p:cNvCxnSpPr>
            <p:nvPr/>
          </p:nvCxnSpPr>
          <p:spPr>
            <a:xfrm>
              <a:off x="6879463" y="1216698"/>
              <a:ext cx="0" cy="2098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EC58891-C06D-C0D1-EE89-9D1297733098}"/>
                </a:ext>
              </a:extLst>
            </p:cNvPr>
            <p:cNvCxnSpPr>
              <a:cxnSpLocks/>
            </p:cNvCxnSpPr>
            <p:nvPr/>
          </p:nvCxnSpPr>
          <p:spPr>
            <a:xfrm>
              <a:off x="6879463" y="1726358"/>
              <a:ext cx="0" cy="2098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9D58C5C-714F-E205-E4C0-D0708E4FCFC7}"/>
                </a:ext>
              </a:extLst>
            </p:cNvPr>
            <p:cNvCxnSpPr>
              <a:cxnSpLocks/>
            </p:cNvCxnSpPr>
            <p:nvPr/>
          </p:nvCxnSpPr>
          <p:spPr>
            <a:xfrm>
              <a:off x="6881963" y="2298478"/>
              <a:ext cx="0" cy="2098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B3D28C-3C6C-AB81-3E2A-E4C87D454342}"/>
                </a:ext>
              </a:extLst>
            </p:cNvPr>
            <p:cNvCxnSpPr>
              <a:cxnSpLocks/>
            </p:cNvCxnSpPr>
            <p:nvPr/>
          </p:nvCxnSpPr>
          <p:spPr>
            <a:xfrm>
              <a:off x="6884463" y="2855611"/>
              <a:ext cx="0" cy="2098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B28847D-2A9C-C4FC-E759-05BA6CBF1CF8}"/>
                </a:ext>
              </a:extLst>
            </p:cNvPr>
            <p:cNvCxnSpPr>
              <a:cxnSpLocks/>
            </p:cNvCxnSpPr>
            <p:nvPr/>
          </p:nvCxnSpPr>
          <p:spPr>
            <a:xfrm>
              <a:off x="6884463" y="3395256"/>
              <a:ext cx="0" cy="2098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768EA8-DCEB-5B96-7B5B-4EC8F008885D}"/>
                </a:ext>
              </a:extLst>
            </p:cNvPr>
            <p:cNvCxnSpPr>
              <a:cxnSpLocks/>
            </p:cNvCxnSpPr>
            <p:nvPr/>
          </p:nvCxnSpPr>
          <p:spPr>
            <a:xfrm>
              <a:off x="6886963" y="3922406"/>
              <a:ext cx="0" cy="2098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366D94D-ADCF-F169-5B8D-B71B1D73F910}"/>
                </a:ext>
              </a:extLst>
            </p:cNvPr>
            <p:cNvCxnSpPr>
              <a:cxnSpLocks/>
            </p:cNvCxnSpPr>
            <p:nvPr/>
          </p:nvCxnSpPr>
          <p:spPr>
            <a:xfrm>
              <a:off x="6889463" y="4494526"/>
              <a:ext cx="0" cy="2098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B986919-C7FB-A228-F0CD-F737346426A5}"/>
                </a:ext>
              </a:extLst>
            </p:cNvPr>
            <p:cNvCxnSpPr>
              <a:cxnSpLocks/>
            </p:cNvCxnSpPr>
            <p:nvPr/>
          </p:nvCxnSpPr>
          <p:spPr>
            <a:xfrm>
              <a:off x="6876973" y="5066646"/>
              <a:ext cx="0" cy="2098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851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77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Mystical Woods Smooth Script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Ayushi Mandlik</dc:creator>
  <cp:lastModifiedBy>Ayushi Mandlik</cp:lastModifiedBy>
  <cp:revision>5</cp:revision>
  <dcterms:created xsi:type="dcterms:W3CDTF">2025-04-15T14:10:58Z</dcterms:created>
  <dcterms:modified xsi:type="dcterms:W3CDTF">2025-04-22T14:28:42Z</dcterms:modified>
</cp:coreProperties>
</file>