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65" r:id="rId5"/>
    <p:sldId id="260" r:id="rId6"/>
    <p:sldId id="261" r:id="rId7"/>
    <p:sldId id="262" r:id="rId8"/>
    <p:sldId id="266"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F8DA0D-AF8A-4561-A6C7-28D36A501EB5}" type="datetimeFigureOut">
              <a:rPr lang="en-US" smtClean="0"/>
              <a:t>11/12/2022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DE90DBF-7484-4AF4-9B49-9DEC7BB629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748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8DA0D-AF8A-4561-A6C7-28D36A501EB5}"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90DBF-7484-4AF4-9B49-9DEC7BB629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05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8DA0D-AF8A-4561-A6C7-28D36A501EB5}"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90DBF-7484-4AF4-9B49-9DEC7BB629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046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8DA0D-AF8A-4561-A6C7-28D36A501EB5}"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90DBF-7484-4AF4-9B49-9DEC7BB629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8DA0D-AF8A-4561-A6C7-28D36A501EB5}"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90DBF-7484-4AF4-9B49-9DEC7BB629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70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8DA0D-AF8A-4561-A6C7-28D36A501EB5}"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90DBF-7484-4AF4-9B49-9DEC7BB629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365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8DA0D-AF8A-4561-A6C7-28D36A501EB5}"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90DBF-7484-4AF4-9B49-9DEC7BB629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81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8DA0D-AF8A-4561-A6C7-28D36A501EB5}"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90DBF-7484-4AF4-9B49-9DEC7BB629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72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8DA0D-AF8A-4561-A6C7-28D36A501EB5}"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90DBF-7484-4AF4-9B49-9DEC7BB62932}" type="slidenum">
              <a:rPr lang="en-US" smtClean="0"/>
              <a:t>‹#›</a:t>
            </a:fld>
            <a:endParaRPr lang="en-US"/>
          </a:p>
        </p:txBody>
      </p:sp>
    </p:spTree>
    <p:extLst>
      <p:ext uri="{BB962C8B-B14F-4D97-AF65-F5344CB8AC3E}">
        <p14:creationId xmlns:p14="http://schemas.microsoft.com/office/powerpoint/2010/main" val="57922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F8DA0D-AF8A-4561-A6C7-28D36A501EB5}"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90DBF-7484-4AF4-9B49-9DEC7BB629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7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F8DA0D-AF8A-4561-A6C7-28D36A501EB5}" type="datetimeFigureOut">
              <a:rPr lang="en-US" smtClean="0"/>
              <a:t>11/12/2022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DE90DBF-7484-4AF4-9B49-9DEC7BB629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729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F8DA0D-AF8A-4561-A6C7-28D36A501EB5}" type="datetimeFigureOut">
              <a:rPr lang="en-US" smtClean="0"/>
              <a:t>11/12/2022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DE90DBF-7484-4AF4-9B49-9DEC7BB629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5650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8" Type="http://schemas.openxmlformats.org/officeDocument/2006/relationships/hyperlink" Target="https://www.webmd.com/children/tc/mumps-topic-overview" TargetMode="External"/><Relationship Id="rId3" Type="http://schemas.openxmlformats.org/officeDocument/2006/relationships/hyperlink" Target="https://www.webmd.com/skin-problems-and-treatments/guide/common-rashes" TargetMode="External"/><Relationship Id="rId7" Type="http://schemas.openxmlformats.org/officeDocument/2006/relationships/hyperlink" Target="https://www.webmd.com/children/vaccines/measles-faq" TargetMode="External"/><Relationship Id="rId2" Type="http://schemas.openxmlformats.org/officeDocument/2006/relationships/hyperlink" Target="https://www.webmd.com/children/tc/rubella-german-measles-topic-overview" TargetMode="External"/><Relationship Id="rId1" Type="http://schemas.openxmlformats.org/officeDocument/2006/relationships/slideLayout" Target="../slideLayouts/slideLayout2.xml"/><Relationship Id="rId6" Type="http://schemas.openxmlformats.org/officeDocument/2006/relationships/hyperlink" Target="https://www.webmd.com/baby/default.htm" TargetMode="External"/><Relationship Id="rId5" Type="http://schemas.openxmlformats.org/officeDocument/2006/relationships/hyperlink" Target="https://www.webmd.com/eye-health/picture-of-the-eyes" TargetMode="External"/><Relationship Id="rId4" Type="http://schemas.openxmlformats.org/officeDocument/2006/relationships/hyperlink" Target="https://www.webmd.com/first-aid/fevers-causes-symptoms-treatments" TargetMode="External"/><Relationship Id="rId9" Type="http://schemas.openxmlformats.org/officeDocument/2006/relationships/hyperlink" Target="https://www.webmd.com/vaccines/default.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webmd.com/a-to-z-guides/hearing-loss-causes-symptoms-treatment" TargetMode="External"/><Relationship Id="rId3" Type="http://schemas.openxmlformats.org/officeDocument/2006/relationships/hyperlink" Target="https://www.webmd.com/baby/tc/birth-defects-testing-what-are-birth-defects-tests" TargetMode="External"/><Relationship Id="rId7" Type="http://schemas.openxmlformats.org/officeDocument/2006/relationships/hyperlink" Target="https://www.webmd.com/eye-health/cataracts/" TargetMode="External"/><Relationship Id="rId12" Type="http://schemas.openxmlformats.org/officeDocument/2006/relationships/hyperlink" Target="https://www.webmd.com/women/guide/understanding-thyroid-problems-basics" TargetMode="External"/><Relationship Id="rId2" Type="http://schemas.openxmlformats.org/officeDocument/2006/relationships/hyperlink" Target="https://www.webmd.com/parenting/baby/default.htm" TargetMode="External"/><Relationship Id="rId1" Type="http://schemas.openxmlformats.org/officeDocument/2006/relationships/slideLayout" Target="../slideLayouts/slideLayout2.xml"/><Relationship Id="rId6" Type="http://schemas.openxmlformats.org/officeDocument/2006/relationships/hyperlink" Target="https://www.webmd.com/heart/picture-of-the-heart" TargetMode="External"/><Relationship Id="rId11" Type="http://schemas.openxmlformats.org/officeDocument/2006/relationships/hyperlink" Target="https://www.webmd.com/diabetes/default.htm" TargetMode="External"/><Relationship Id="rId5" Type="http://schemas.openxmlformats.org/officeDocument/2006/relationships/hyperlink" Target="https://www.webmd.com/parenting/baby/ss/slideshow-baby-milestones-first-year" TargetMode="External"/><Relationship Id="rId10" Type="http://schemas.openxmlformats.org/officeDocument/2006/relationships/hyperlink" Target="https://www.webmd.com/digestive-disorders/picture-of-the-spleen" TargetMode="External"/><Relationship Id="rId4" Type="http://schemas.openxmlformats.org/officeDocument/2006/relationships/hyperlink" Target="https://www.webmd.com/children/rubella-congenital" TargetMode="External"/><Relationship Id="rId9" Type="http://schemas.openxmlformats.org/officeDocument/2006/relationships/hyperlink" Target="https://www.webmd.com/digestive-disorders/picture-of-the-liv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ebmd.com/baby/ss/slideshow-prepregnancy-checkli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1" name="Group 10">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2" name="Rectangle 11">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4CD4C7-85B1-4603-8DF2-E152F83FA5B7}"/>
              </a:ext>
            </a:extLst>
          </p:cNvPr>
          <p:cNvSpPr>
            <a:spLocks noGrp="1"/>
          </p:cNvSpPr>
          <p:nvPr>
            <p:ph type="ctrTitle"/>
          </p:nvPr>
        </p:nvSpPr>
        <p:spPr>
          <a:xfrm>
            <a:off x="2391408" y="1590734"/>
            <a:ext cx="7405874" cy="2520012"/>
          </a:xfrm>
          <a:solidFill>
            <a:schemeClr val="bg2"/>
          </a:solidFill>
        </p:spPr>
        <p:txBody>
          <a:bodyPr anchor="ctr">
            <a:normAutofit/>
          </a:bodyPr>
          <a:lstStyle/>
          <a:p>
            <a:pPr algn="ctr"/>
            <a:r>
              <a:rPr lang="en-US" sz="3300" dirty="0">
                <a:solidFill>
                  <a:schemeClr val="tx2"/>
                </a:solidFill>
              </a:rPr>
              <a:t>Name: Sonam </a:t>
            </a:r>
            <a:r>
              <a:rPr lang="en-US" sz="3300" dirty="0" err="1">
                <a:solidFill>
                  <a:schemeClr val="tx2"/>
                </a:solidFill>
              </a:rPr>
              <a:t>Bagde</a:t>
            </a:r>
            <a:br>
              <a:rPr lang="en-US" sz="3300" dirty="0">
                <a:solidFill>
                  <a:schemeClr val="tx2"/>
                </a:solidFill>
              </a:rPr>
            </a:br>
            <a:r>
              <a:rPr lang="en-US" sz="3300" dirty="0">
                <a:solidFill>
                  <a:schemeClr val="tx2"/>
                </a:solidFill>
              </a:rPr>
              <a:t>Class</a:t>
            </a:r>
            <a:r>
              <a:rPr lang="en-US" sz="3300">
                <a:solidFill>
                  <a:schemeClr val="tx2"/>
                </a:solidFill>
              </a:rPr>
              <a:t>: BSC [5</a:t>
            </a:r>
            <a:r>
              <a:rPr lang="en-US" sz="3300" baseline="30000">
                <a:solidFill>
                  <a:schemeClr val="tx2"/>
                </a:solidFill>
              </a:rPr>
              <a:t>th</a:t>
            </a:r>
            <a:r>
              <a:rPr lang="en-US" sz="3300">
                <a:solidFill>
                  <a:schemeClr val="tx2"/>
                </a:solidFill>
              </a:rPr>
              <a:t> Semester]</a:t>
            </a:r>
            <a:br>
              <a:rPr lang="en-US" sz="3300" dirty="0">
                <a:solidFill>
                  <a:schemeClr val="tx2"/>
                </a:solidFill>
              </a:rPr>
            </a:br>
            <a:r>
              <a:rPr lang="en-US" sz="3300" dirty="0">
                <a:solidFill>
                  <a:schemeClr val="tx2"/>
                </a:solidFill>
              </a:rPr>
              <a:t>Batch</a:t>
            </a:r>
            <a:r>
              <a:rPr lang="en-US" sz="3300">
                <a:solidFill>
                  <a:schemeClr val="tx2"/>
                </a:solidFill>
              </a:rPr>
              <a:t>: S1</a:t>
            </a:r>
            <a:br>
              <a:rPr lang="en-US" sz="3300" dirty="0">
                <a:solidFill>
                  <a:schemeClr val="tx2"/>
                </a:solidFill>
              </a:rPr>
            </a:br>
            <a:r>
              <a:rPr lang="en-US" sz="3300" dirty="0">
                <a:solidFill>
                  <a:schemeClr val="tx2"/>
                </a:solidFill>
              </a:rPr>
              <a:t>Subject: Microbiology</a:t>
            </a:r>
            <a:br>
              <a:rPr lang="en-US" sz="3300" dirty="0">
                <a:solidFill>
                  <a:schemeClr val="tx2"/>
                </a:solidFill>
              </a:rPr>
            </a:br>
            <a:r>
              <a:rPr lang="en-US" sz="3300" dirty="0">
                <a:solidFill>
                  <a:schemeClr val="tx2"/>
                </a:solidFill>
              </a:rPr>
              <a:t>Topic: Rubella </a:t>
            </a:r>
          </a:p>
        </p:txBody>
      </p:sp>
      <p:cxnSp>
        <p:nvCxnSpPr>
          <p:cNvPr id="15" name="Straight Connector 14">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81226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8FEE-4A9D-4EC0-9CF7-BDE98FDC1B37}"/>
              </a:ext>
            </a:extLst>
          </p:cNvPr>
          <p:cNvSpPr>
            <a:spLocks noGrp="1"/>
          </p:cNvSpPr>
          <p:nvPr>
            <p:ph type="title"/>
          </p:nvPr>
        </p:nvSpPr>
        <p:spPr>
          <a:xfrm>
            <a:off x="1461204" y="1166070"/>
            <a:ext cx="9603275" cy="1049235"/>
          </a:xfrm>
        </p:spPr>
        <p:txBody>
          <a:bodyPr/>
          <a:lstStyle/>
          <a:p>
            <a:r>
              <a:rPr lang="en-US" dirty="0"/>
              <a:t>Rubella Vaccine</a:t>
            </a:r>
          </a:p>
        </p:txBody>
      </p:sp>
      <p:sp>
        <p:nvSpPr>
          <p:cNvPr id="3" name="Content Placeholder 2">
            <a:extLst>
              <a:ext uri="{FF2B5EF4-FFF2-40B4-BE49-F238E27FC236}">
                <a16:creationId xmlns:a16="http://schemas.microsoft.com/office/drawing/2014/main" id="{4995AC2E-9FD3-432A-ABEE-94EE05F7434E}"/>
              </a:ext>
            </a:extLst>
          </p:cNvPr>
          <p:cNvSpPr>
            <a:spLocks noGrp="1"/>
          </p:cNvSpPr>
          <p:nvPr>
            <p:ph idx="1"/>
          </p:nvPr>
        </p:nvSpPr>
        <p:spPr>
          <a:xfrm>
            <a:off x="1461204" y="1941128"/>
            <a:ext cx="8748562" cy="4351338"/>
          </a:xfrm>
        </p:spPr>
        <p:txBody>
          <a:bodyPr/>
          <a:lstStyle/>
          <a:p>
            <a:r>
              <a:rPr lang="en-US" dirty="0"/>
              <a:t>The rubella vaccine is a live attenuated vaccine. It is available either by itself or in combination with other vaccines. Combinations include with measles (MR vaccine), measles and mumps vaccine (MMR vaccine) and measles, mumps and varicella vaccine (MMRV vaccine).</a:t>
            </a:r>
          </a:p>
          <a:p>
            <a:r>
              <a:rPr lang="en-US" dirty="0"/>
              <a:t>A rubella vaccine was first licensed in 1969.</a:t>
            </a:r>
          </a:p>
          <a:p>
            <a:r>
              <a:rPr lang="en-US" dirty="0"/>
              <a:t>Rubella Vaccine recommend 2 doses. First dose should be given through 12 to 15 months.  And 2</a:t>
            </a:r>
            <a:r>
              <a:rPr lang="en-US" baseline="30000" dirty="0"/>
              <a:t>nd</a:t>
            </a:r>
            <a:r>
              <a:rPr lang="en-US" dirty="0"/>
              <a:t> dose at the age of 4 to 6 years.</a:t>
            </a:r>
          </a:p>
        </p:txBody>
      </p:sp>
      <p:pic>
        <p:nvPicPr>
          <p:cNvPr id="5" name="Picture 4">
            <a:extLst>
              <a:ext uri="{FF2B5EF4-FFF2-40B4-BE49-F238E27FC236}">
                <a16:creationId xmlns:a16="http://schemas.microsoft.com/office/drawing/2014/main" id="{AE227AD3-F3FD-4B0F-BAEE-BAC421DF6E43}"/>
              </a:ext>
            </a:extLst>
          </p:cNvPr>
          <p:cNvPicPr>
            <a:picLocks noChangeAspect="1"/>
          </p:cNvPicPr>
          <p:nvPr/>
        </p:nvPicPr>
        <p:blipFill rotWithShape="1">
          <a:blip r:embed="rId2"/>
          <a:srcRect l="39474" t="11228" r="39921" b="28280"/>
          <a:stretch/>
        </p:blipFill>
        <p:spPr>
          <a:xfrm>
            <a:off x="10125778" y="1986372"/>
            <a:ext cx="1982804" cy="3105392"/>
          </a:xfrm>
          <a:prstGeom prst="rect">
            <a:avLst/>
          </a:prstGeom>
        </p:spPr>
      </p:pic>
    </p:spTree>
    <p:extLst>
      <p:ext uri="{BB962C8B-B14F-4D97-AF65-F5344CB8AC3E}">
        <p14:creationId xmlns:p14="http://schemas.microsoft.com/office/powerpoint/2010/main" val="369595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1DC08-B662-4F10-9C2C-5088E8932029}"/>
              </a:ext>
            </a:extLst>
          </p:cNvPr>
          <p:cNvSpPr>
            <a:spLocks noGrp="1"/>
          </p:cNvSpPr>
          <p:nvPr>
            <p:ph idx="1"/>
          </p:nvPr>
        </p:nvSpPr>
        <p:spPr>
          <a:xfrm>
            <a:off x="4033520" y="3031732"/>
            <a:ext cx="6940054" cy="3450613"/>
          </a:xfrm>
        </p:spPr>
        <p:txBody>
          <a:bodyPr>
            <a:normAutofit/>
          </a:bodyPr>
          <a:lstStyle/>
          <a:p>
            <a:pPr marL="0" indent="0">
              <a:buNone/>
            </a:pPr>
            <a:r>
              <a:rPr lang="en-US" sz="4800" b="1" dirty="0"/>
              <a:t>THANK YOU</a:t>
            </a:r>
          </a:p>
        </p:txBody>
      </p:sp>
    </p:spTree>
    <p:extLst>
      <p:ext uri="{BB962C8B-B14F-4D97-AF65-F5344CB8AC3E}">
        <p14:creationId xmlns:p14="http://schemas.microsoft.com/office/powerpoint/2010/main" val="89462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9" name="Straight Connector 4108">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22A6F96-F648-4171-A4C0-EB0563D5B8CE}"/>
              </a:ext>
            </a:extLst>
          </p:cNvPr>
          <p:cNvSpPr>
            <a:spLocks noGrp="1"/>
          </p:cNvSpPr>
          <p:nvPr>
            <p:ph type="title"/>
          </p:nvPr>
        </p:nvSpPr>
        <p:spPr>
          <a:xfrm>
            <a:off x="1451580" y="804519"/>
            <a:ext cx="3525184" cy="1049235"/>
          </a:xfrm>
        </p:spPr>
        <p:txBody>
          <a:bodyPr>
            <a:normAutofit/>
          </a:bodyPr>
          <a:lstStyle/>
          <a:p>
            <a:r>
              <a:rPr lang="en-US" dirty="0"/>
              <a:t>Contents:</a:t>
            </a:r>
          </a:p>
        </p:txBody>
      </p:sp>
      <p:sp>
        <p:nvSpPr>
          <p:cNvPr id="4111" name="Rectangle 4110">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30A0AD1-C58E-4FFC-982B-FF485C102736}"/>
              </a:ext>
            </a:extLst>
          </p:cNvPr>
          <p:cNvSpPr>
            <a:spLocks noGrp="1"/>
          </p:cNvSpPr>
          <p:nvPr>
            <p:ph idx="1"/>
          </p:nvPr>
        </p:nvSpPr>
        <p:spPr>
          <a:xfrm>
            <a:off x="1451580" y="1835662"/>
            <a:ext cx="3525184" cy="3630684"/>
          </a:xfrm>
        </p:spPr>
        <p:txBody>
          <a:bodyPr>
            <a:noAutofit/>
          </a:bodyPr>
          <a:lstStyle/>
          <a:p>
            <a:pPr marL="0" indent="0">
              <a:lnSpc>
                <a:spcPct val="110000"/>
              </a:lnSpc>
              <a:buNone/>
            </a:pPr>
            <a:endParaRPr lang="en-US" sz="1800" dirty="0"/>
          </a:p>
          <a:p>
            <a:pPr>
              <a:lnSpc>
                <a:spcPct val="110000"/>
              </a:lnSpc>
            </a:pPr>
            <a:r>
              <a:rPr lang="en-US" sz="1800" dirty="0"/>
              <a:t>Introduction</a:t>
            </a:r>
          </a:p>
          <a:p>
            <a:pPr>
              <a:lnSpc>
                <a:spcPct val="110000"/>
              </a:lnSpc>
            </a:pPr>
            <a:r>
              <a:rPr lang="en-US" sz="1800" dirty="0"/>
              <a:t>Rubella epidemic</a:t>
            </a:r>
          </a:p>
          <a:p>
            <a:pPr>
              <a:lnSpc>
                <a:spcPct val="110000"/>
              </a:lnSpc>
            </a:pPr>
            <a:r>
              <a:rPr lang="en-US" sz="1800" dirty="0"/>
              <a:t>Symptoms of Rubella</a:t>
            </a:r>
          </a:p>
          <a:p>
            <a:pPr>
              <a:lnSpc>
                <a:spcPct val="110000"/>
              </a:lnSpc>
            </a:pPr>
            <a:r>
              <a:rPr lang="en-US" sz="1800" dirty="0"/>
              <a:t>Transmission of Rubella</a:t>
            </a:r>
          </a:p>
          <a:p>
            <a:pPr>
              <a:lnSpc>
                <a:spcPct val="110000"/>
              </a:lnSpc>
            </a:pPr>
            <a:r>
              <a:rPr lang="en-US" sz="1800" i="0" dirty="0">
                <a:effectLst/>
                <a:latin typeface="Source Sans Pro" panose="020B0503030403020204" pitchFamily="34" charset="0"/>
              </a:rPr>
              <a:t>Serious Effects of Rubella</a:t>
            </a:r>
          </a:p>
          <a:p>
            <a:pPr>
              <a:lnSpc>
                <a:spcPct val="110000"/>
              </a:lnSpc>
            </a:pPr>
            <a:r>
              <a:rPr lang="en-US" sz="1800" dirty="0"/>
              <a:t>Rubella Treatment</a:t>
            </a:r>
          </a:p>
          <a:p>
            <a:pPr>
              <a:lnSpc>
                <a:spcPct val="110000"/>
              </a:lnSpc>
            </a:pPr>
            <a:r>
              <a:rPr lang="en-US" sz="1800" i="0" dirty="0">
                <a:effectLst/>
                <a:latin typeface="Source Sans Pro" panose="020B0503030403020204" pitchFamily="34" charset="0"/>
              </a:rPr>
              <a:t>Rubella Prevention</a:t>
            </a:r>
          </a:p>
          <a:p>
            <a:pPr>
              <a:lnSpc>
                <a:spcPct val="110000"/>
              </a:lnSpc>
            </a:pPr>
            <a:r>
              <a:rPr lang="en-US" sz="1800" dirty="0"/>
              <a:t>Rubella Vaccine</a:t>
            </a:r>
            <a:br>
              <a:rPr lang="en-US" sz="1800" b="1" i="0" dirty="0">
                <a:effectLst/>
                <a:latin typeface="Source Sans Pro" panose="020B0503030403020204" pitchFamily="34" charset="0"/>
              </a:rPr>
            </a:br>
            <a:br>
              <a:rPr lang="en-US" sz="1800" dirty="0"/>
            </a:br>
            <a:endParaRPr lang="en-US" sz="1800" dirty="0"/>
          </a:p>
          <a:p>
            <a:pPr>
              <a:lnSpc>
                <a:spcPct val="110000"/>
              </a:lnSpc>
            </a:pPr>
            <a:endParaRPr lang="en-US" sz="1800" dirty="0"/>
          </a:p>
        </p:txBody>
      </p:sp>
      <p:pic>
        <p:nvPicPr>
          <p:cNvPr id="4102" name="Picture 6" descr="Image result for rubella virus">
            <a:extLst>
              <a:ext uri="{FF2B5EF4-FFF2-40B4-BE49-F238E27FC236}">
                <a16:creationId xmlns:a16="http://schemas.microsoft.com/office/drawing/2014/main" id="{AF809F3C-816A-4259-8AD2-ED5CD9E2AC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8240" y="2499360"/>
            <a:ext cx="2182432" cy="30572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ubella (German Measles) - Pediatrics - Medbullets Step 2/3">
            <a:extLst>
              <a:ext uri="{FF2B5EF4-FFF2-40B4-BE49-F238E27FC236}">
                <a16:creationId xmlns:a16="http://schemas.microsoft.com/office/drawing/2014/main" id="{8396304F-738F-4890-88B2-12542600F1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84396" y="2499360"/>
            <a:ext cx="2964033" cy="3057298"/>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4112">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15" name="Straight Connector 4114">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6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9A5-E7BB-4FDD-974E-449B0BA8B49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7DB841-FAA1-4FF9-943A-74EC83E2C742}"/>
              </a:ext>
            </a:extLst>
          </p:cNvPr>
          <p:cNvSpPr>
            <a:spLocks noGrp="1"/>
          </p:cNvSpPr>
          <p:nvPr>
            <p:ph idx="1"/>
          </p:nvPr>
        </p:nvSpPr>
        <p:spPr>
          <a:xfrm>
            <a:off x="1451579" y="2015732"/>
            <a:ext cx="9603275" cy="3450613"/>
          </a:xfrm>
        </p:spPr>
        <p:txBody>
          <a:bodyPr>
            <a:normAutofit/>
          </a:bodyPr>
          <a:lstStyle/>
          <a:p>
            <a:pPr algn="l"/>
            <a:r>
              <a:rPr lang="en-US" sz="1800" b="0" i="0" strike="noStrike" dirty="0">
                <a:effectLst/>
                <a:latin typeface="Source Sans Pro" panose="020B0604020202020204" pitchFamily="34" charset="0"/>
                <a:hlinkClick r:id="rId2">
                  <a:extLst>
                    <a:ext uri="{A12FA001-AC4F-418D-AE19-62706E023703}">
                      <ahyp:hlinkClr xmlns:ahyp="http://schemas.microsoft.com/office/drawing/2018/hyperlinkcolor" val="tx"/>
                    </a:ext>
                  </a:extLst>
                </a:hlinkClick>
              </a:rPr>
              <a:t>Rubella</a:t>
            </a:r>
            <a:r>
              <a:rPr lang="en-US" sz="1800" b="0" i="0" dirty="0">
                <a:effectLst/>
                <a:latin typeface="Source Sans Pro" panose="020B0604020202020204" pitchFamily="34" charset="0"/>
              </a:rPr>
              <a:t> is a contagious disease that mostly affects children. It causes symptoms like a </a:t>
            </a:r>
            <a:r>
              <a:rPr lang="en-US" sz="1800" b="0" i="0" strike="noStrike" dirty="0">
                <a:effectLst/>
                <a:latin typeface="Source Sans Pro" panose="020B0604020202020204" pitchFamily="34" charset="0"/>
                <a:hlinkClick r:id="rId3">
                  <a:extLst>
                    <a:ext uri="{A12FA001-AC4F-418D-AE19-62706E023703}">
                      <ahyp:hlinkClr xmlns:ahyp="http://schemas.microsoft.com/office/drawing/2018/hyperlinkcolor" val="tx"/>
                    </a:ext>
                  </a:extLst>
                </a:hlinkClick>
              </a:rPr>
              <a:t>rash</a:t>
            </a:r>
            <a:r>
              <a:rPr lang="en-US" sz="1800" b="0" i="0" dirty="0">
                <a:effectLst/>
                <a:latin typeface="Source Sans Pro" panose="020B0604020202020204" pitchFamily="34" charset="0"/>
              </a:rPr>
              <a:t>, </a:t>
            </a:r>
            <a:r>
              <a:rPr lang="en-US" sz="1800" b="0" i="0" strike="noStrike" dirty="0">
                <a:effectLst/>
                <a:latin typeface="Source Sans Pro" panose="020B0604020202020204" pitchFamily="34" charset="0"/>
                <a:hlinkClick r:id="rId4">
                  <a:extLst>
                    <a:ext uri="{A12FA001-AC4F-418D-AE19-62706E023703}">
                      <ahyp:hlinkClr xmlns:ahyp="http://schemas.microsoft.com/office/drawing/2018/hyperlinkcolor" val="tx"/>
                    </a:ext>
                  </a:extLst>
                </a:hlinkClick>
              </a:rPr>
              <a:t>fever</a:t>
            </a:r>
            <a:r>
              <a:rPr lang="en-US" sz="1800" b="0" i="0" dirty="0">
                <a:effectLst/>
                <a:latin typeface="Source Sans Pro" panose="020B0604020202020204" pitchFamily="34" charset="0"/>
              </a:rPr>
              <a:t>, and </a:t>
            </a:r>
            <a:r>
              <a:rPr lang="en-US" sz="1800" b="0" i="0" strike="noStrike" dirty="0">
                <a:effectLst/>
                <a:latin typeface="Source Sans Pro" panose="020B0604020202020204" pitchFamily="34" charset="0"/>
                <a:hlinkClick r:id="rId5">
                  <a:extLst>
                    <a:ext uri="{A12FA001-AC4F-418D-AE19-62706E023703}">
                      <ahyp:hlinkClr xmlns:ahyp="http://schemas.microsoft.com/office/drawing/2018/hyperlinkcolor" val="tx"/>
                    </a:ext>
                  </a:extLst>
                </a:hlinkClick>
              </a:rPr>
              <a:t>eye</a:t>
            </a:r>
            <a:r>
              <a:rPr lang="en-US" sz="1800" b="0" i="0" dirty="0">
                <a:effectLst/>
                <a:latin typeface="Source Sans Pro" panose="020B0604020202020204" pitchFamily="34" charset="0"/>
              </a:rPr>
              <a:t> redness. It’s usually mild in kids, but it can be serious in </a:t>
            </a:r>
            <a:r>
              <a:rPr lang="en-US" sz="1800" b="0" i="0" strike="noStrike" dirty="0">
                <a:effectLst/>
                <a:latin typeface="Source Sans Pro" panose="020B0604020202020204" pitchFamily="34" charset="0"/>
                <a:hlinkClick r:id="rId6">
                  <a:extLst>
                    <a:ext uri="{A12FA001-AC4F-418D-AE19-62706E023703}">
                      <ahyp:hlinkClr xmlns:ahyp="http://schemas.microsoft.com/office/drawing/2018/hyperlinkcolor" val="tx"/>
                    </a:ext>
                  </a:extLst>
                </a:hlinkClick>
              </a:rPr>
              <a:t>pregnant</a:t>
            </a:r>
            <a:r>
              <a:rPr lang="en-US" sz="1800" b="0" i="0" dirty="0">
                <a:effectLst/>
                <a:latin typeface="Source Sans Pro" panose="020B0604020202020204" pitchFamily="34" charset="0"/>
              </a:rPr>
              <a:t> women. You may also hear rubella called the “German measles” or the “three-day measles.”</a:t>
            </a:r>
          </a:p>
          <a:p>
            <a:pPr algn="l"/>
            <a:r>
              <a:rPr lang="en-US" sz="1800" b="0" i="0" dirty="0">
                <a:effectLst/>
                <a:latin typeface="Source Sans Pro" panose="020B0604020202020204" pitchFamily="34" charset="0"/>
              </a:rPr>
              <a:t>The best way to protect yourself and your children from infection is to get vaccinated with the </a:t>
            </a:r>
            <a:r>
              <a:rPr lang="en-US" sz="1800" b="0" i="0" strike="noStrike" dirty="0">
                <a:effectLst/>
                <a:latin typeface="Source Sans Pro" panose="020B0604020202020204" pitchFamily="34" charset="0"/>
                <a:hlinkClick r:id="rId7">
                  <a:extLst>
                    <a:ext uri="{A12FA001-AC4F-418D-AE19-62706E023703}">
                      <ahyp:hlinkClr xmlns:ahyp="http://schemas.microsoft.com/office/drawing/2018/hyperlinkcolor" val="tx"/>
                    </a:ext>
                  </a:extLst>
                </a:hlinkClick>
              </a:rPr>
              <a:t>measles</a:t>
            </a:r>
            <a:r>
              <a:rPr lang="en-US" sz="1800" b="0" i="0" dirty="0">
                <a:effectLst/>
                <a:latin typeface="Source Sans Pro" panose="020B0604020202020204" pitchFamily="34" charset="0"/>
              </a:rPr>
              <a:t>, </a:t>
            </a:r>
            <a:r>
              <a:rPr lang="en-US" sz="1800" b="0" i="0" strike="noStrike" dirty="0">
                <a:effectLst/>
                <a:latin typeface="Source Sans Pro" panose="020B0604020202020204" pitchFamily="34" charset="0"/>
                <a:hlinkClick r:id="rId8">
                  <a:extLst>
                    <a:ext uri="{A12FA001-AC4F-418D-AE19-62706E023703}">
                      <ahyp:hlinkClr xmlns:ahyp="http://schemas.microsoft.com/office/drawing/2018/hyperlinkcolor" val="tx"/>
                    </a:ext>
                  </a:extLst>
                </a:hlinkClick>
              </a:rPr>
              <a:t>mumps</a:t>
            </a:r>
            <a:r>
              <a:rPr lang="en-US" sz="1800" b="0" i="0" dirty="0">
                <a:effectLst/>
                <a:latin typeface="Source Sans Pro" panose="020B0604020202020204" pitchFamily="34" charset="0"/>
              </a:rPr>
              <a:t>, and rubella (MMR) </a:t>
            </a:r>
            <a:r>
              <a:rPr lang="en-US" sz="1800" b="0" i="0" strike="noStrike" dirty="0">
                <a:effectLst/>
                <a:latin typeface="Source Sans Pro" panose="020B0604020202020204" pitchFamily="34" charset="0"/>
                <a:hlinkClick r:id="rId9">
                  <a:extLst>
                    <a:ext uri="{A12FA001-AC4F-418D-AE19-62706E023703}">
                      <ahyp:hlinkClr xmlns:ahyp="http://schemas.microsoft.com/office/drawing/2018/hyperlinkcolor" val="tx"/>
                    </a:ext>
                  </a:extLst>
                </a:hlinkClick>
              </a:rPr>
              <a:t>vaccine</a:t>
            </a:r>
            <a:r>
              <a:rPr lang="en-US" sz="1800" b="0" i="0" dirty="0">
                <a:effectLst/>
                <a:latin typeface="Source Sans Pro" panose="020B0604020202020204" pitchFamily="34" charset="0"/>
              </a:rPr>
              <a:t>.</a:t>
            </a:r>
          </a:p>
          <a:p>
            <a:pPr algn="l"/>
            <a:r>
              <a:rPr lang="en-US" sz="1800" dirty="0"/>
              <a:t>Rubella. Also known as the German measles, rubella is caused by the rubella virus</a:t>
            </a:r>
            <a:endParaRPr lang="en-US" sz="1800" b="0" i="0" dirty="0">
              <a:effectLst/>
              <a:latin typeface="Source Sans Pro" panose="020B0604020202020204" pitchFamily="34" charset="0"/>
            </a:endParaRPr>
          </a:p>
          <a:p>
            <a:pPr marL="0" indent="0">
              <a:buNone/>
            </a:pPr>
            <a:endParaRPr lang="en-US" sz="1800" dirty="0"/>
          </a:p>
          <a:p>
            <a:pPr marL="0" indent="0">
              <a:buNone/>
            </a:pPr>
            <a:endParaRPr lang="en-US" sz="1800" dirty="0"/>
          </a:p>
          <a:p>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31478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EC23-1807-4038-A9EB-2CCBC5FE7FF7}"/>
              </a:ext>
            </a:extLst>
          </p:cNvPr>
          <p:cNvSpPr>
            <a:spLocks noGrp="1"/>
          </p:cNvSpPr>
          <p:nvPr>
            <p:ph type="title"/>
          </p:nvPr>
        </p:nvSpPr>
        <p:spPr>
          <a:xfrm>
            <a:off x="1451579" y="1127760"/>
            <a:ext cx="9603275" cy="894080"/>
          </a:xfrm>
        </p:spPr>
        <p:txBody>
          <a:bodyPr/>
          <a:lstStyle/>
          <a:p>
            <a:r>
              <a:rPr lang="en-US" dirty="0"/>
              <a:t>Rubella epidemic (</a:t>
            </a:r>
            <a:r>
              <a:rPr lang="en-US" sz="2800" cap="none" dirty="0"/>
              <a:t>united states, 1964-1965</a:t>
            </a:r>
            <a:r>
              <a:rPr lang="en-US" dirty="0"/>
              <a:t>)</a:t>
            </a:r>
          </a:p>
        </p:txBody>
      </p:sp>
      <p:sp>
        <p:nvSpPr>
          <p:cNvPr id="3" name="Content Placeholder 2">
            <a:extLst>
              <a:ext uri="{FF2B5EF4-FFF2-40B4-BE49-F238E27FC236}">
                <a16:creationId xmlns:a16="http://schemas.microsoft.com/office/drawing/2014/main" id="{A0652BC7-0C88-45E2-A0B2-7EF752465B22}"/>
              </a:ext>
            </a:extLst>
          </p:cNvPr>
          <p:cNvSpPr>
            <a:spLocks noGrp="1"/>
          </p:cNvSpPr>
          <p:nvPr>
            <p:ph idx="1"/>
          </p:nvPr>
        </p:nvSpPr>
        <p:spPr>
          <a:xfrm>
            <a:off x="4415322" y="2333890"/>
            <a:ext cx="6716534" cy="3450613"/>
          </a:xfrm>
        </p:spPr>
        <p:txBody>
          <a:bodyPr/>
          <a:lstStyle/>
          <a:p>
            <a:r>
              <a:rPr lang="en-US" dirty="0"/>
              <a:t>The largest rubella epidemic in the united states occurred in 1964-1965, and resulted in the birth of an estimated 30,000 infants with congenital rubella syndrome. As many as 85% of pregnant woman with clinical rubella delivered babies with congenital rubella. The highest percentage of congenital rubella occurred when the pregnant mothers had rubella during the first trimester</a:t>
            </a:r>
          </a:p>
        </p:txBody>
      </p:sp>
      <p:sp>
        <p:nvSpPr>
          <p:cNvPr id="4" name="TextBox 3">
            <a:extLst>
              <a:ext uri="{FF2B5EF4-FFF2-40B4-BE49-F238E27FC236}">
                <a16:creationId xmlns:a16="http://schemas.microsoft.com/office/drawing/2014/main" id="{3FD026E0-BB57-4B59-BF1C-A36D408A1003}"/>
              </a:ext>
            </a:extLst>
          </p:cNvPr>
          <p:cNvSpPr txBox="1"/>
          <p:nvPr/>
        </p:nvSpPr>
        <p:spPr>
          <a:xfrm>
            <a:off x="1310640" y="2333890"/>
            <a:ext cx="3027680" cy="3139321"/>
          </a:xfrm>
          <a:prstGeom prst="rect">
            <a:avLst/>
          </a:prstGeom>
          <a:solidFill>
            <a:srgbClr val="DDDDDD"/>
          </a:solidFill>
          <a:ln>
            <a:solidFill>
              <a:srgbClr val="FF0000"/>
            </a:solidFill>
          </a:ln>
        </p:spPr>
        <p:txBody>
          <a:bodyPr wrap="square" rtlCol="0">
            <a:spAutoFit/>
          </a:bodyPr>
          <a:lstStyle/>
          <a:p>
            <a:r>
              <a:rPr lang="en-US" dirty="0"/>
              <a:t>12.5 million rubella cases</a:t>
            </a:r>
          </a:p>
          <a:p>
            <a:r>
              <a:rPr lang="en-US" dirty="0"/>
              <a:t>2,000 encephalitis cases</a:t>
            </a:r>
          </a:p>
          <a:p>
            <a:r>
              <a:rPr lang="en-US" dirty="0"/>
              <a:t>11,250 abortions(surgical/spontaneous)</a:t>
            </a:r>
          </a:p>
          <a:p>
            <a:r>
              <a:rPr lang="en-US" dirty="0"/>
              <a:t>2,100 neonatal deaths</a:t>
            </a:r>
          </a:p>
          <a:p>
            <a:r>
              <a:rPr lang="en-US" dirty="0"/>
              <a:t>30,000 CRS cases </a:t>
            </a:r>
          </a:p>
          <a:p>
            <a:r>
              <a:rPr lang="en-US" dirty="0"/>
              <a:t>Deaf- 11,600</a:t>
            </a:r>
          </a:p>
          <a:p>
            <a:r>
              <a:rPr lang="en-US" dirty="0"/>
              <a:t>Blind- 3,580</a:t>
            </a:r>
          </a:p>
          <a:p>
            <a:r>
              <a:rPr lang="en-US" dirty="0"/>
              <a:t>Mentally retarded- 1,800</a:t>
            </a:r>
          </a:p>
          <a:p>
            <a:endParaRPr lang="en-US" dirty="0"/>
          </a:p>
        </p:txBody>
      </p:sp>
    </p:spTree>
    <p:extLst>
      <p:ext uri="{BB962C8B-B14F-4D97-AF65-F5344CB8AC3E}">
        <p14:creationId xmlns:p14="http://schemas.microsoft.com/office/powerpoint/2010/main" val="370078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D881-A980-45BF-8C17-5C0202874ED1}"/>
              </a:ext>
            </a:extLst>
          </p:cNvPr>
          <p:cNvSpPr>
            <a:spLocks noGrp="1"/>
          </p:cNvSpPr>
          <p:nvPr>
            <p:ph type="title"/>
          </p:nvPr>
        </p:nvSpPr>
        <p:spPr>
          <a:xfrm>
            <a:off x="1366787" y="1010653"/>
            <a:ext cx="9987013" cy="680036"/>
          </a:xfrm>
        </p:spPr>
        <p:txBody>
          <a:bodyPr>
            <a:normAutofit/>
          </a:bodyPr>
          <a:lstStyle/>
          <a:p>
            <a:pPr marL="0" indent="0">
              <a:buNone/>
            </a:pPr>
            <a:r>
              <a:rPr lang="en-US" dirty="0"/>
              <a:t>Symptoms of Rubella</a:t>
            </a:r>
          </a:p>
        </p:txBody>
      </p:sp>
      <p:sp>
        <p:nvSpPr>
          <p:cNvPr id="3" name="Content Placeholder 2">
            <a:extLst>
              <a:ext uri="{FF2B5EF4-FFF2-40B4-BE49-F238E27FC236}">
                <a16:creationId xmlns:a16="http://schemas.microsoft.com/office/drawing/2014/main" id="{5B341D75-45CF-4100-BBE5-8C375CC155D1}"/>
              </a:ext>
            </a:extLst>
          </p:cNvPr>
          <p:cNvSpPr>
            <a:spLocks noGrp="1"/>
          </p:cNvSpPr>
          <p:nvPr>
            <p:ph idx="1"/>
          </p:nvPr>
        </p:nvSpPr>
        <p:spPr>
          <a:xfrm>
            <a:off x="1366787" y="1780674"/>
            <a:ext cx="10674417" cy="4396289"/>
          </a:xfrm>
        </p:spPr>
        <p:txBody>
          <a:bodyPr>
            <a:noAutofit/>
          </a:bodyPr>
          <a:lstStyle/>
          <a:p>
            <a:pPr marL="0" indent="0">
              <a:buNone/>
            </a:pPr>
            <a:r>
              <a:rPr lang="en-US" sz="1800" dirty="0"/>
              <a:t>Rubella is usually mild in children. Sometimes it doesn't cause any symptoms</a:t>
            </a:r>
          </a:p>
          <a:p>
            <a:pPr marL="0" indent="0">
              <a:buNone/>
            </a:pPr>
            <a:r>
              <a:rPr lang="en-US" sz="1800" dirty="0"/>
              <a:t>A pink or red-spotted rash is often the first sign of infection. It starts on the face and spreads to the rest of the body. The rash lasts about 3 days. This is why rubella is sometimes called the "3-day measles."</a:t>
            </a:r>
          </a:p>
          <a:p>
            <a:pPr marL="0" indent="0">
              <a:buNone/>
            </a:pPr>
            <a:r>
              <a:rPr lang="en-US" sz="1800" dirty="0"/>
              <a:t>Along with the rash, you or your child might have:</a:t>
            </a:r>
          </a:p>
          <a:p>
            <a:r>
              <a:rPr lang="en-US" sz="1800" dirty="0"/>
              <a:t>A mild fever -- from 99 F to 100 F</a:t>
            </a:r>
          </a:p>
          <a:p>
            <a:r>
              <a:rPr lang="en-US" sz="1800" dirty="0"/>
              <a:t>Swollen and pink-colored eyes (conjunctivitis), Headache</a:t>
            </a:r>
          </a:p>
          <a:p>
            <a:r>
              <a:rPr lang="en-US" sz="1800" dirty="0"/>
              <a:t>Swollen glands behind the ears and on the neck</a:t>
            </a:r>
          </a:p>
          <a:p>
            <a:r>
              <a:rPr lang="en-US" sz="1800" dirty="0"/>
              <a:t>Stuffy, runny nose, Cough</a:t>
            </a:r>
          </a:p>
          <a:p>
            <a:r>
              <a:rPr lang="en-US" sz="1800" dirty="0"/>
              <a:t>Sore joints (more common in young women),</a:t>
            </a:r>
          </a:p>
          <a:p>
            <a:r>
              <a:rPr lang="en-US" sz="1800" dirty="0"/>
              <a:t>General discomfort</a:t>
            </a:r>
          </a:p>
          <a:p>
            <a:pPr marL="0" indent="0">
              <a:buNone/>
            </a:pPr>
            <a:endParaRPr lang="en-US" sz="1800" dirty="0"/>
          </a:p>
        </p:txBody>
      </p:sp>
    </p:spTree>
    <p:extLst>
      <p:ext uri="{BB962C8B-B14F-4D97-AF65-F5344CB8AC3E}">
        <p14:creationId xmlns:p14="http://schemas.microsoft.com/office/powerpoint/2010/main" val="115000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7DD0-949D-4F2C-B234-237E5F814DEF}"/>
              </a:ext>
            </a:extLst>
          </p:cNvPr>
          <p:cNvSpPr>
            <a:spLocks noGrp="1"/>
          </p:cNvSpPr>
          <p:nvPr>
            <p:ph type="title"/>
          </p:nvPr>
        </p:nvSpPr>
        <p:spPr>
          <a:xfrm>
            <a:off x="1451579" y="1126156"/>
            <a:ext cx="9603275" cy="727598"/>
          </a:xfrm>
        </p:spPr>
        <p:txBody>
          <a:bodyPr>
            <a:normAutofit fontScale="90000"/>
          </a:bodyPr>
          <a:lstStyle/>
          <a:p>
            <a:r>
              <a:rPr lang="en-US" dirty="0"/>
              <a:t>Transmission of Rubella</a:t>
            </a:r>
            <a:br>
              <a:rPr lang="en-US" dirty="0"/>
            </a:br>
            <a:endParaRPr lang="en-US" dirty="0"/>
          </a:p>
        </p:txBody>
      </p:sp>
      <p:sp>
        <p:nvSpPr>
          <p:cNvPr id="3" name="Content Placeholder 2">
            <a:extLst>
              <a:ext uri="{FF2B5EF4-FFF2-40B4-BE49-F238E27FC236}">
                <a16:creationId xmlns:a16="http://schemas.microsoft.com/office/drawing/2014/main" id="{86D0ACD4-984B-4FB5-9661-743C3351A687}"/>
              </a:ext>
            </a:extLst>
          </p:cNvPr>
          <p:cNvSpPr>
            <a:spLocks noGrp="1"/>
          </p:cNvSpPr>
          <p:nvPr>
            <p:ph idx="1"/>
          </p:nvPr>
        </p:nvSpPr>
        <p:spPr/>
        <p:txBody>
          <a:bodyPr>
            <a:normAutofit/>
          </a:bodyPr>
          <a:lstStyle/>
          <a:p>
            <a:r>
              <a:rPr lang="en-US" sz="1800" dirty="0"/>
              <a:t>Rubella spreads when someone who is infected coughs or sneezes tiny germ-filled droplets into the air and onto surfaces. People who catch the virus are contagious for up to a week before and a week after the rash appears.</a:t>
            </a:r>
          </a:p>
          <a:p>
            <a:endParaRPr lang="en-US" sz="1800" dirty="0"/>
          </a:p>
          <a:p>
            <a:r>
              <a:rPr lang="en-US" sz="1800" dirty="0"/>
              <a:t>Some people don't know they're infected because they don't have symptoms, but they can still pass the virus to others. If you’ve been diagnosed with rubella, tell the people who’ve been around you, especially any pregnant women.</a:t>
            </a:r>
          </a:p>
        </p:txBody>
      </p:sp>
    </p:spTree>
    <p:extLst>
      <p:ext uri="{BB962C8B-B14F-4D97-AF65-F5344CB8AC3E}">
        <p14:creationId xmlns:p14="http://schemas.microsoft.com/office/powerpoint/2010/main" val="211296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618A-9E02-44D2-93E7-0D9C660CAA7D}"/>
              </a:ext>
            </a:extLst>
          </p:cNvPr>
          <p:cNvSpPr>
            <a:spLocks noGrp="1"/>
          </p:cNvSpPr>
          <p:nvPr>
            <p:ph type="title"/>
          </p:nvPr>
        </p:nvSpPr>
        <p:spPr>
          <a:xfrm>
            <a:off x="1386038" y="1058779"/>
            <a:ext cx="9668816" cy="794975"/>
          </a:xfrm>
        </p:spPr>
        <p:txBody>
          <a:bodyPr>
            <a:noAutofit/>
          </a:bodyPr>
          <a:lstStyle/>
          <a:p>
            <a:r>
              <a:rPr lang="en-US" i="0" dirty="0">
                <a:effectLst/>
                <a:latin typeface="Source Sans Pro" panose="020B0503030403020204" pitchFamily="34" charset="0"/>
              </a:rPr>
              <a:t>Serious Effects of Rubella</a:t>
            </a:r>
            <a:br>
              <a:rPr lang="en-US"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E3272709-071D-4FA2-9529-7C1E594DF85C}"/>
              </a:ext>
            </a:extLst>
          </p:cNvPr>
          <p:cNvSpPr>
            <a:spLocks noGrp="1"/>
          </p:cNvSpPr>
          <p:nvPr>
            <p:ph idx="1"/>
          </p:nvPr>
        </p:nvSpPr>
        <p:spPr>
          <a:xfrm>
            <a:off x="1318661" y="1853754"/>
            <a:ext cx="10873339" cy="5345943"/>
          </a:xfrm>
        </p:spPr>
        <p:txBody>
          <a:bodyPr>
            <a:noAutofit/>
          </a:bodyPr>
          <a:lstStyle/>
          <a:p>
            <a:pPr marL="0" indent="0" algn="l">
              <a:buNone/>
            </a:pPr>
            <a:r>
              <a:rPr lang="en-US" sz="1800" b="0" i="0" dirty="0">
                <a:effectLst/>
                <a:latin typeface="Source Sans Pro" panose="020B0503030403020204" pitchFamily="34" charset="0"/>
              </a:rPr>
              <a:t>The most serious of these could happen during pregnancy, when the virus can pass from mother to </a:t>
            </a:r>
            <a:r>
              <a:rPr lang="en-US" sz="1800" b="0" i="0"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baby</a:t>
            </a:r>
            <a:r>
              <a:rPr lang="en-US" sz="1800" b="0" i="0" dirty="0">
                <a:effectLst/>
                <a:latin typeface="Source Sans Pro" panose="020B0503030403020204" pitchFamily="34" charset="0"/>
              </a:rPr>
              <a:t> in the womb. The risk is highest during the first 3 months of pregnancy.</a:t>
            </a:r>
          </a:p>
          <a:p>
            <a:pPr algn="l"/>
            <a:r>
              <a:rPr lang="en-US" sz="1800" b="0" i="0" dirty="0">
                <a:effectLst/>
                <a:latin typeface="Source Sans Pro" panose="020B0503030403020204" pitchFamily="34" charset="0"/>
              </a:rPr>
              <a:t>Babies who are infected can have serious </a:t>
            </a:r>
            <a:r>
              <a:rPr lang="en-US" sz="1800" b="0" i="0" strike="noStrike" dirty="0">
                <a:effectLst/>
                <a:latin typeface="Source Sans Pro" panose="020B0503030403020204" pitchFamily="34" charset="0"/>
                <a:hlinkClick r:id="rId3">
                  <a:extLst>
                    <a:ext uri="{A12FA001-AC4F-418D-AE19-62706E023703}">
                      <ahyp:hlinkClr xmlns:ahyp="http://schemas.microsoft.com/office/drawing/2018/hyperlinkcolor" val="tx"/>
                    </a:ext>
                  </a:extLst>
                </a:hlinkClick>
              </a:rPr>
              <a:t>birth defects</a:t>
            </a:r>
            <a:r>
              <a:rPr lang="en-US" sz="1800" b="0" i="0" dirty="0">
                <a:effectLst/>
                <a:latin typeface="Source Sans Pro" panose="020B0503030403020204" pitchFamily="34" charset="0"/>
              </a:rPr>
              <a:t> called </a:t>
            </a:r>
            <a:r>
              <a:rPr lang="en-US" sz="1800" b="0" i="0" strike="noStrike" dirty="0">
                <a:effectLst/>
                <a:latin typeface="Source Sans Pro" panose="020B0503030403020204" pitchFamily="34" charset="0"/>
                <a:hlinkClick r:id="rId4">
                  <a:extLst>
                    <a:ext uri="{A12FA001-AC4F-418D-AE19-62706E023703}">
                      <ahyp:hlinkClr xmlns:ahyp="http://schemas.microsoft.com/office/drawing/2018/hyperlinkcolor" val="tx"/>
                    </a:ext>
                  </a:extLst>
                </a:hlinkClick>
              </a:rPr>
              <a:t>congenital rubella syndrome</a:t>
            </a:r>
            <a:r>
              <a:rPr lang="en-US" sz="1800" b="0" i="0" dirty="0">
                <a:effectLst/>
                <a:latin typeface="Source Sans Pro" panose="020B0503030403020204" pitchFamily="34" charset="0"/>
              </a:rPr>
              <a:t> (CRS). This is very rare in the United States, but a baby can get it if they travel to another country where the virus spreads.</a:t>
            </a:r>
          </a:p>
          <a:p>
            <a:pPr algn="l"/>
            <a:r>
              <a:rPr lang="en-US" sz="1800" b="0" i="0" dirty="0">
                <a:effectLst/>
                <a:latin typeface="Source Sans Pro" panose="020B0503030403020204" pitchFamily="34" charset="0"/>
              </a:rPr>
              <a:t>CRS is a group of health problems in a </a:t>
            </a:r>
            <a:r>
              <a:rPr lang="en-US" sz="18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baby</a:t>
            </a:r>
            <a:r>
              <a:rPr lang="en-US" sz="1800" b="0" i="0" dirty="0">
                <a:effectLst/>
                <a:latin typeface="Source Sans Pro" panose="020B0503030403020204" pitchFamily="34" charset="0"/>
              </a:rPr>
              <a:t> that can include: </a:t>
            </a:r>
          </a:p>
          <a:p>
            <a:pPr algn="l">
              <a:buFont typeface="Arial" panose="020B0604020202020204" pitchFamily="34" charset="0"/>
              <a:buChar char="•"/>
            </a:pPr>
            <a:r>
              <a:rPr lang="en-US" sz="1800" b="0" i="0" strike="noStrike" dirty="0">
                <a:effectLst/>
                <a:latin typeface="Source Sans Pro" panose="020B0503030403020204" pitchFamily="34" charset="0"/>
                <a:hlinkClick r:id="rId6">
                  <a:extLst>
                    <a:ext uri="{A12FA001-AC4F-418D-AE19-62706E023703}">
                      <ahyp:hlinkClr xmlns:ahyp="http://schemas.microsoft.com/office/drawing/2018/hyperlinkcolor" val="tx"/>
                    </a:ext>
                  </a:extLst>
                </a:hlinkClick>
              </a:rPr>
              <a:t>Heart</a:t>
            </a:r>
            <a:r>
              <a:rPr lang="en-US" sz="1800" b="0" i="0" dirty="0">
                <a:effectLst/>
                <a:latin typeface="Source Sans Pro" panose="020B0503030403020204" pitchFamily="34" charset="0"/>
              </a:rPr>
              <a:t> defects, </a:t>
            </a:r>
            <a:r>
              <a:rPr lang="en-US" sz="1800" b="0" i="0" strike="noStrike" dirty="0">
                <a:effectLst/>
                <a:latin typeface="Source Sans Pro" panose="020B0503030403020204" pitchFamily="34" charset="0"/>
                <a:hlinkClick r:id="rId7">
                  <a:extLst>
                    <a:ext uri="{A12FA001-AC4F-418D-AE19-62706E023703}">
                      <ahyp:hlinkClr xmlns:ahyp="http://schemas.microsoft.com/office/drawing/2018/hyperlinkcolor" val="tx"/>
                    </a:ext>
                  </a:extLst>
                </a:hlinkClick>
              </a:rPr>
              <a:t>Cataracts</a:t>
            </a:r>
            <a:endParaRPr lang="en-US" sz="1800" b="0" i="0" dirty="0">
              <a:effectLst/>
              <a:latin typeface="Source Sans Pro" panose="020B0503030403020204" pitchFamily="34" charset="0"/>
            </a:endParaRPr>
          </a:p>
          <a:p>
            <a:pPr algn="l">
              <a:buFont typeface="Arial" panose="020B0604020202020204" pitchFamily="34" charset="0"/>
              <a:buChar char="•"/>
            </a:pPr>
            <a:r>
              <a:rPr lang="en-US" sz="1800" b="0" i="0" strike="noStrike" dirty="0">
                <a:effectLst/>
                <a:latin typeface="Source Sans Pro" panose="020B0503030403020204" pitchFamily="34" charset="0"/>
                <a:hlinkClick r:id="rId8">
                  <a:extLst>
                    <a:ext uri="{A12FA001-AC4F-418D-AE19-62706E023703}">
                      <ahyp:hlinkClr xmlns:ahyp="http://schemas.microsoft.com/office/drawing/2018/hyperlinkcolor" val="tx"/>
                    </a:ext>
                  </a:extLst>
                </a:hlinkClick>
              </a:rPr>
              <a:t>Deafness</a:t>
            </a:r>
            <a:endParaRPr lang="en-US" sz="1800" b="0" i="0" dirty="0">
              <a:effectLst/>
              <a:latin typeface="Source Sans Pro" panose="020B0503030403020204" pitchFamily="34" charset="0"/>
            </a:endParaRPr>
          </a:p>
          <a:p>
            <a:pPr algn="l">
              <a:buFont typeface="Arial" panose="020B0604020202020204" pitchFamily="34" charset="0"/>
              <a:buChar char="•"/>
            </a:pPr>
            <a:r>
              <a:rPr lang="en-US" sz="1800" b="0" i="0" dirty="0">
                <a:effectLst/>
                <a:latin typeface="Source Sans Pro" panose="020B0503030403020204" pitchFamily="34" charset="0"/>
              </a:rPr>
              <a:t>Delayed learning</a:t>
            </a:r>
          </a:p>
          <a:p>
            <a:pPr algn="l">
              <a:buFont typeface="Arial" panose="020B0604020202020204" pitchFamily="34" charset="0"/>
              <a:buChar char="•"/>
            </a:pPr>
            <a:r>
              <a:rPr lang="en-US" sz="1800" b="0" i="0" strike="noStrike" dirty="0">
                <a:effectLst/>
                <a:latin typeface="Source Sans Pro" panose="020B0503030403020204" pitchFamily="34" charset="0"/>
                <a:hlinkClick r:id="rId9">
                  <a:extLst>
                    <a:ext uri="{A12FA001-AC4F-418D-AE19-62706E023703}">
                      <ahyp:hlinkClr xmlns:ahyp="http://schemas.microsoft.com/office/drawing/2018/hyperlinkcolor" val="tx"/>
                    </a:ext>
                  </a:extLst>
                </a:hlinkClick>
              </a:rPr>
              <a:t>Liver</a:t>
            </a:r>
            <a:r>
              <a:rPr lang="en-US" sz="1800" b="0" i="0" dirty="0">
                <a:effectLst/>
                <a:latin typeface="Source Sans Pro" panose="020B0503030403020204" pitchFamily="34" charset="0"/>
              </a:rPr>
              <a:t> and </a:t>
            </a:r>
            <a:r>
              <a:rPr lang="en-US" sz="1800" b="0" i="0" strike="noStrike" dirty="0">
                <a:effectLst/>
                <a:latin typeface="Source Sans Pro" panose="020B0503030403020204" pitchFamily="34" charset="0"/>
                <a:hlinkClick r:id="rId10">
                  <a:extLst>
                    <a:ext uri="{A12FA001-AC4F-418D-AE19-62706E023703}">
                      <ahyp:hlinkClr xmlns:ahyp="http://schemas.microsoft.com/office/drawing/2018/hyperlinkcolor" val="tx"/>
                    </a:ext>
                  </a:extLst>
                </a:hlinkClick>
              </a:rPr>
              <a:t>spleen</a:t>
            </a:r>
            <a:r>
              <a:rPr lang="en-US" sz="1800" b="0" i="0" dirty="0">
                <a:effectLst/>
                <a:latin typeface="Source Sans Pro" panose="020B0503030403020204" pitchFamily="34" charset="0"/>
              </a:rPr>
              <a:t> damage</a:t>
            </a:r>
          </a:p>
          <a:p>
            <a:pPr algn="l">
              <a:buFont typeface="Arial" panose="020B0604020202020204" pitchFamily="34" charset="0"/>
              <a:buChar char="•"/>
            </a:pPr>
            <a:r>
              <a:rPr lang="en-US" sz="1800" b="0" i="0" strike="noStrike" dirty="0">
                <a:effectLst/>
                <a:latin typeface="Source Sans Pro" panose="020B0503030403020204" pitchFamily="34" charset="0"/>
                <a:hlinkClick r:id="rId11">
                  <a:extLst>
                    <a:ext uri="{A12FA001-AC4F-418D-AE19-62706E023703}">
                      <ahyp:hlinkClr xmlns:ahyp="http://schemas.microsoft.com/office/drawing/2018/hyperlinkcolor" val="tx"/>
                    </a:ext>
                  </a:extLst>
                </a:hlinkClick>
              </a:rPr>
              <a:t>Diabetes</a:t>
            </a:r>
            <a:r>
              <a:rPr lang="en-US" sz="1800" dirty="0">
                <a:latin typeface="Source Sans Pro" panose="020B0503030403020204" pitchFamily="34" charset="0"/>
              </a:rPr>
              <a:t>, </a:t>
            </a:r>
            <a:r>
              <a:rPr lang="en-US" sz="1800" b="0" i="0" strike="noStrike" dirty="0">
                <a:effectLst/>
                <a:latin typeface="Source Sans Pro" panose="020B0503030403020204" pitchFamily="34" charset="0"/>
                <a:hlinkClick r:id="rId12">
                  <a:extLst>
                    <a:ext uri="{A12FA001-AC4F-418D-AE19-62706E023703}">
                      <ahyp:hlinkClr xmlns:ahyp="http://schemas.microsoft.com/office/drawing/2018/hyperlinkcolor" val="tx"/>
                    </a:ext>
                  </a:extLst>
                </a:hlinkClick>
              </a:rPr>
              <a:t>Thyroid problems</a:t>
            </a:r>
            <a:endParaRPr lang="en-US" sz="1800" b="0" i="0" dirty="0">
              <a:effectLst/>
              <a:latin typeface="Source Sans Pro" panose="020B0503030403020204" pitchFamily="34" charset="0"/>
            </a:endParaRPr>
          </a:p>
          <a:p>
            <a:endParaRPr lang="en-US" sz="1800" dirty="0"/>
          </a:p>
        </p:txBody>
      </p:sp>
    </p:spTree>
    <p:extLst>
      <p:ext uri="{BB962C8B-B14F-4D97-AF65-F5344CB8AC3E}">
        <p14:creationId xmlns:p14="http://schemas.microsoft.com/office/powerpoint/2010/main" val="199109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5E51-475F-42D2-BBA0-43B04343FA59}"/>
              </a:ext>
            </a:extLst>
          </p:cNvPr>
          <p:cNvSpPr>
            <a:spLocks noGrp="1"/>
          </p:cNvSpPr>
          <p:nvPr>
            <p:ph type="title"/>
          </p:nvPr>
        </p:nvSpPr>
        <p:spPr>
          <a:xfrm>
            <a:off x="1451579" y="1183907"/>
            <a:ext cx="9603275" cy="669847"/>
          </a:xfrm>
        </p:spPr>
        <p:txBody>
          <a:bodyPr>
            <a:normAutofit fontScale="90000"/>
          </a:bodyPr>
          <a:lstStyle/>
          <a:p>
            <a:r>
              <a:rPr lang="en-US" dirty="0"/>
              <a:t>Rubella Treatment</a:t>
            </a:r>
            <a:br>
              <a:rPr lang="en-US" dirty="0"/>
            </a:br>
            <a:endParaRPr lang="en-US" dirty="0"/>
          </a:p>
        </p:txBody>
      </p:sp>
      <p:sp>
        <p:nvSpPr>
          <p:cNvPr id="3" name="Content Placeholder 2">
            <a:extLst>
              <a:ext uri="{FF2B5EF4-FFF2-40B4-BE49-F238E27FC236}">
                <a16:creationId xmlns:a16="http://schemas.microsoft.com/office/drawing/2014/main" id="{6A98EFC0-69A0-40A8-BEF2-B1A8BA10F863}"/>
              </a:ext>
            </a:extLst>
          </p:cNvPr>
          <p:cNvSpPr>
            <a:spLocks noGrp="1"/>
          </p:cNvSpPr>
          <p:nvPr>
            <p:ph idx="1"/>
          </p:nvPr>
        </p:nvSpPr>
        <p:spPr>
          <a:xfrm>
            <a:off x="1451578" y="1853753"/>
            <a:ext cx="9902221" cy="4323209"/>
          </a:xfrm>
        </p:spPr>
        <p:txBody>
          <a:bodyPr>
            <a:normAutofit/>
          </a:bodyPr>
          <a:lstStyle/>
          <a:p>
            <a:r>
              <a:rPr lang="en-US" sz="1800" dirty="0"/>
              <a:t>It’s a virus, so antibiotics won’t work.</a:t>
            </a:r>
          </a:p>
          <a:p>
            <a:r>
              <a:rPr lang="en-US" sz="1800" dirty="0"/>
              <a:t>Most of the time, the infection in children is so mild, it doesn't need to be treated. You can bring down your child's fever and ease aches with pain relievers like children's acetaminophen or ibuprofen. Don't give your child or teen aspirin because of the risk for a rare but serious condition called Reye's syndrome.</a:t>
            </a:r>
          </a:p>
          <a:p>
            <a:r>
              <a:rPr lang="en-US" sz="1800" dirty="0"/>
              <a:t>If you’re pregnant and think you’ve caught rubella, call your doctor right away. You may be able to take antibodies called hyperimmune globulin to help your body fight the virus.</a:t>
            </a:r>
          </a:p>
          <a:p>
            <a:r>
              <a:rPr lang="en-US" sz="1800" dirty="0"/>
              <a:t>As for home remedies for rubella, there aren’t any that make the virus go away faster. But rest and pain relievers can help with self-care in mild cases, if needed.</a:t>
            </a:r>
          </a:p>
        </p:txBody>
      </p:sp>
    </p:spTree>
    <p:extLst>
      <p:ext uri="{BB962C8B-B14F-4D97-AF65-F5344CB8AC3E}">
        <p14:creationId xmlns:p14="http://schemas.microsoft.com/office/powerpoint/2010/main" val="248346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CF31-7112-4113-AD59-24FF68CD6877}"/>
              </a:ext>
            </a:extLst>
          </p:cNvPr>
          <p:cNvSpPr>
            <a:spLocks noGrp="1"/>
          </p:cNvSpPr>
          <p:nvPr>
            <p:ph type="title"/>
          </p:nvPr>
        </p:nvSpPr>
        <p:spPr>
          <a:xfrm>
            <a:off x="1357162" y="1218405"/>
            <a:ext cx="9603275" cy="1049235"/>
          </a:xfrm>
        </p:spPr>
        <p:txBody>
          <a:bodyPr/>
          <a:lstStyle/>
          <a:p>
            <a:r>
              <a:rPr lang="en-US" b="1" i="0" dirty="0">
                <a:effectLst/>
                <a:latin typeface="Source Sans Pro" panose="020B0503030403020204" pitchFamily="34" charset="0"/>
              </a:rPr>
              <a:t>Rubella Prevention</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E9DCEE0B-28BE-4B3A-A52E-99F34D9D9A9E}"/>
              </a:ext>
            </a:extLst>
          </p:cNvPr>
          <p:cNvSpPr>
            <a:spLocks noGrp="1"/>
          </p:cNvSpPr>
          <p:nvPr>
            <p:ph idx="1"/>
          </p:nvPr>
        </p:nvSpPr>
        <p:spPr>
          <a:xfrm>
            <a:off x="1357162" y="1853753"/>
            <a:ext cx="9996638" cy="4323209"/>
          </a:xfrm>
        </p:spPr>
        <p:txBody>
          <a:bodyPr>
            <a:normAutofit/>
          </a:bodyPr>
          <a:lstStyle/>
          <a:p>
            <a:pPr algn="l"/>
            <a:r>
              <a:rPr lang="en-US" b="0" i="0" dirty="0">
                <a:solidFill>
                  <a:srgbClr val="444444"/>
                </a:solidFill>
                <a:effectLst/>
                <a:latin typeface="Source Sans Pro" panose="020B0503030403020204" pitchFamily="34" charset="0"/>
              </a:rPr>
              <a:t>The best way is to get vaccinated. Children need two doses of the MMR vaccine. They should get the first when they’re between 12 and 15 months old. They should get the second between 4 and 6 years old.</a:t>
            </a:r>
          </a:p>
          <a:p>
            <a:pPr algn="l"/>
            <a:r>
              <a:rPr lang="en-US" b="0" i="0" dirty="0">
                <a:solidFill>
                  <a:srgbClr val="444444"/>
                </a:solidFill>
                <a:effectLst/>
                <a:latin typeface="Source Sans Pro" panose="020B0503030403020204" pitchFamily="34" charset="0"/>
              </a:rPr>
              <a:t>Babies who’ll be traveling to a country where rubella is common can get vaccinated as early as 6 months old.</a:t>
            </a:r>
          </a:p>
          <a:p>
            <a:pPr algn="l"/>
            <a:r>
              <a:rPr lang="en-US" b="0" i="0" dirty="0">
                <a:solidFill>
                  <a:srgbClr val="444444"/>
                </a:solidFill>
                <a:effectLst/>
                <a:latin typeface="Source Sans Pro" panose="020B0503030403020204" pitchFamily="34" charset="0"/>
              </a:rPr>
              <a:t>If you're a woman of childbearing age and you haven't been vaccinated, get the MMR vaccine at least 1 month</a:t>
            </a:r>
            <a:r>
              <a:rPr lang="en-US" b="0" i="0" u="sng" dirty="0">
                <a:solidFill>
                  <a:schemeClr val="tx2">
                    <a:lumMod val="50000"/>
                  </a:schemeClr>
                </a:solidFill>
                <a:effectLst/>
                <a:latin typeface="Source Sans Pro" panose="020B0503030403020204" pitchFamily="34" charset="0"/>
              </a:rPr>
              <a:t> </a:t>
            </a:r>
            <a:r>
              <a:rPr lang="en-US" b="0" i="0" u="sng" strike="noStrike" dirty="0">
                <a:solidFill>
                  <a:schemeClr val="tx2">
                    <a:lumMod val="50000"/>
                  </a:schemeClr>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before you get pregnant</a:t>
            </a:r>
            <a:r>
              <a:rPr lang="en-US" b="0" i="0" dirty="0">
                <a:solidFill>
                  <a:srgbClr val="444444"/>
                </a:solidFill>
                <a:effectLst/>
                <a:latin typeface="Source Sans Pro" panose="020B0503030403020204" pitchFamily="34" charset="0"/>
              </a:rPr>
              <a:t>. This is most important if you plan to travel to countries where rubella spreads.</a:t>
            </a:r>
          </a:p>
          <a:p>
            <a:endParaRPr lang="en-US" dirty="0"/>
          </a:p>
        </p:txBody>
      </p:sp>
    </p:spTree>
    <p:extLst>
      <p:ext uri="{BB962C8B-B14F-4D97-AF65-F5344CB8AC3E}">
        <p14:creationId xmlns:p14="http://schemas.microsoft.com/office/powerpoint/2010/main" val="42704039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306</TotalTime>
  <Words>897</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Source Sans Pro</vt:lpstr>
      <vt:lpstr>Gallery</vt:lpstr>
      <vt:lpstr>Name: Sonam Bagde Class: BSC [5th Semester] Batch: S1 Subject: Microbiology Topic: Rubella </vt:lpstr>
      <vt:lpstr>Contents:</vt:lpstr>
      <vt:lpstr>Introduction</vt:lpstr>
      <vt:lpstr>Rubella epidemic (united states, 1964-1965)</vt:lpstr>
      <vt:lpstr>Symptoms of Rubella</vt:lpstr>
      <vt:lpstr>Transmission of Rubella </vt:lpstr>
      <vt:lpstr>Serious Effects of Rubella </vt:lpstr>
      <vt:lpstr>Rubella Treatment </vt:lpstr>
      <vt:lpstr>Rubella Prevention </vt:lpstr>
      <vt:lpstr>Rubella Vaccine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Sonam Bagde Class: BSC [5th Semester] Batch: S1 Subject: Microbiology Topic: Rubella </dc:title>
  <dc:creator>Ayushi Morey</dc:creator>
  <cp:lastModifiedBy>Ayushi Morey</cp:lastModifiedBy>
  <cp:revision>1</cp:revision>
  <dcterms:created xsi:type="dcterms:W3CDTF">2022-11-12T05:23:38Z</dcterms:created>
  <dcterms:modified xsi:type="dcterms:W3CDTF">2022-11-12T10:29:56Z</dcterms:modified>
</cp:coreProperties>
</file>