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Old Standard TT"/>
      <p:regular r:id="rId40"/>
      <p:bold r:id="rId41"/>
      <p: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regular.fntdata"/><Relationship Id="rId20" Type="http://schemas.openxmlformats.org/officeDocument/2006/relationships/slide" Target="slides/slide15.xml"/><Relationship Id="rId42" Type="http://schemas.openxmlformats.org/officeDocument/2006/relationships/font" Target="fonts/OldStandardTT-italic.fntdata"/><Relationship Id="rId41" Type="http://schemas.openxmlformats.org/officeDocument/2006/relationships/font" Target="fonts/OldStandardTT-bold.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fe7a3658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fe7a3658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fe7a3658c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fe7a3658c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fe7a3658c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fe7a3658c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fe7a3658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fe7a3658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ff1a6015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ff1a6015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ff1a601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ff1a601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ff1a601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2ff1a601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ff1a6015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ff1a6015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ff1a601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ff1a601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ff1a6015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ff1a6015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e7a3658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fe7a3658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ff1a601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ff1a601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873b92d8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873b92d8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873b92d8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873b92d8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873b92d8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873b92d8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873b92d8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873b92d8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873b92d8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873b92d8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873b92d8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873b92d8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873b92d8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873b92d8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873b92d8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873b92d8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873b92d8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873b92d8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fe7a3658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fe7a3658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873b92d8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873b92d8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873b92d8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873b92d8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ff1a601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ff1a601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873b92d8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873b92d8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2ff1a6015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2ff1a601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fe7a3658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fe7a3658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fe7a3658c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fe7a3658c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fe7a3658c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fe7a3658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fe7a3658c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fe7a3658c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fe7a3658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fe7a3658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fe7a3658c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fe7a3658c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472350" y="2059575"/>
            <a:ext cx="8199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3400">
                <a:solidFill>
                  <a:schemeClr val="accent1"/>
                </a:solidFill>
                <a:latin typeface="Times New Roman"/>
                <a:ea typeface="Times New Roman"/>
                <a:cs typeface="Times New Roman"/>
                <a:sym typeface="Times New Roman"/>
              </a:rPr>
              <a:t>Project Topic: Intelligent Fire and Smoke Detection using Arduino</a:t>
            </a:r>
            <a:endParaRPr sz="4000">
              <a:solidFill>
                <a:schemeClr val="accent1"/>
              </a:solidFill>
              <a:latin typeface="Old Standard TT"/>
              <a:ea typeface="Old Standard TT"/>
              <a:cs typeface="Old Standard TT"/>
              <a:sym typeface="Old Standard TT"/>
            </a:endParaRPr>
          </a:p>
          <a:p>
            <a:pPr indent="0" lvl="0" marL="0" rtl="0" algn="l">
              <a:spcBef>
                <a:spcPts val="0"/>
              </a:spcBef>
              <a:spcAft>
                <a:spcPts val="0"/>
              </a:spcAft>
              <a:buNone/>
            </a:pPr>
            <a:r>
              <a:t/>
            </a:r>
            <a:endParaRPr sz="2200">
              <a:solidFill>
                <a:schemeClr val="accent1"/>
              </a:solidFill>
              <a:latin typeface="Old Standard TT"/>
              <a:ea typeface="Old Standard TT"/>
              <a:cs typeface="Old Standard TT"/>
              <a:sym typeface="Old Standard TT"/>
            </a:endParaRPr>
          </a:p>
        </p:txBody>
      </p:sp>
      <p:sp>
        <p:nvSpPr>
          <p:cNvPr id="60" name="Google Shape;60;p13"/>
          <p:cNvSpPr txBox="1"/>
          <p:nvPr/>
        </p:nvSpPr>
        <p:spPr>
          <a:xfrm>
            <a:off x="472375" y="3799450"/>
            <a:ext cx="8199300" cy="1293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1800">
                <a:solidFill>
                  <a:schemeClr val="lt1"/>
                </a:solidFill>
                <a:latin typeface="Old Standard TT"/>
                <a:ea typeface="Old Standard TT"/>
                <a:cs typeface="Old Standard TT"/>
                <a:sym typeface="Old Standard TT"/>
              </a:rPr>
              <a:t>Shreya Gupta(23BAI0168)</a:t>
            </a:r>
            <a:endParaRPr sz="1800">
              <a:solidFill>
                <a:schemeClr val="lt1"/>
              </a:solidFill>
              <a:latin typeface="Old Standard TT"/>
              <a:ea typeface="Old Standard TT"/>
              <a:cs typeface="Old Standard TT"/>
              <a:sym typeface="Old Standard TT"/>
            </a:endParaRPr>
          </a:p>
          <a:p>
            <a:pPr indent="0" lvl="0" marL="0" rtl="0" algn="r">
              <a:spcBef>
                <a:spcPts val="0"/>
              </a:spcBef>
              <a:spcAft>
                <a:spcPts val="0"/>
              </a:spcAft>
              <a:buNone/>
            </a:pPr>
            <a:r>
              <a:rPr lang="en-GB" sz="1800">
                <a:solidFill>
                  <a:schemeClr val="lt1"/>
                </a:solidFill>
                <a:latin typeface="Old Standard TT"/>
                <a:ea typeface="Old Standard TT"/>
                <a:cs typeface="Old Standard TT"/>
                <a:sym typeface="Old Standard TT"/>
              </a:rPr>
              <a:t>Ayushi Narolia(23BAI0191)</a:t>
            </a:r>
            <a:endParaRPr sz="1800">
              <a:solidFill>
                <a:schemeClr val="lt1"/>
              </a:solidFill>
              <a:latin typeface="Old Standard TT"/>
              <a:ea typeface="Old Standard TT"/>
              <a:cs typeface="Old Standard TT"/>
              <a:sym typeface="Old Standard TT"/>
            </a:endParaRPr>
          </a:p>
          <a:p>
            <a:pPr indent="0" lvl="0" marL="0" rtl="0" algn="r">
              <a:spcBef>
                <a:spcPts val="0"/>
              </a:spcBef>
              <a:spcAft>
                <a:spcPts val="0"/>
              </a:spcAft>
              <a:buNone/>
            </a:pPr>
            <a:r>
              <a:rPr lang="en-GB" sz="1800">
                <a:solidFill>
                  <a:schemeClr val="lt1"/>
                </a:solidFill>
                <a:latin typeface="Old Standard TT"/>
                <a:ea typeface="Old Standard TT"/>
                <a:cs typeface="Old Standard TT"/>
                <a:sym typeface="Old Standard TT"/>
              </a:rPr>
              <a:t>Ankit Kumar(23BCB0131)</a:t>
            </a:r>
            <a:endParaRPr sz="1800">
              <a:solidFill>
                <a:schemeClr val="lt1"/>
              </a:solidFill>
              <a:latin typeface="Old Standard TT"/>
              <a:ea typeface="Old Standard TT"/>
              <a:cs typeface="Old Standard TT"/>
              <a:sym typeface="Old Standard TT"/>
            </a:endParaRPr>
          </a:p>
          <a:p>
            <a:pPr indent="0" lvl="0" marL="0" rtl="0" algn="r">
              <a:spcBef>
                <a:spcPts val="0"/>
              </a:spcBef>
              <a:spcAft>
                <a:spcPts val="0"/>
              </a:spcAft>
              <a:buNone/>
            </a:pPr>
            <a:r>
              <a:rPr lang="en-GB" sz="1800">
                <a:solidFill>
                  <a:schemeClr val="lt1"/>
                </a:solidFill>
                <a:latin typeface="Old Standard TT"/>
                <a:ea typeface="Old Standard TT"/>
                <a:cs typeface="Old Standard TT"/>
                <a:sym typeface="Old Standard TT"/>
              </a:rPr>
              <a:t>Madhav Mendiratta(23BCB0092)</a:t>
            </a:r>
            <a:endParaRPr sz="1800">
              <a:solidFill>
                <a:schemeClr val="lt1"/>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Buzzer</a:t>
            </a:r>
            <a:endParaRPr/>
          </a:p>
        </p:txBody>
      </p:sp>
      <p:sp>
        <p:nvSpPr>
          <p:cNvPr id="117" name="Google Shape;117;p22"/>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 The </a:t>
            </a:r>
            <a:r>
              <a:rPr b="1" lang="en-GB" sz="1500">
                <a:latin typeface="Times New Roman"/>
                <a:ea typeface="Times New Roman"/>
                <a:cs typeface="Times New Roman"/>
                <a:sym typeface="Times New Roman"/>
              </a:rPr>
              <a:t>buzzer</a:t>
            </a:r>
            <a:r>
              <a:rPr lang="en-GB" sz="1500">
                <a:latin typeface="Times New Roman"/>
                <a:ea typeface="Times New Roman"/>
                <a:cs typeface="Times New Roman"/>
                <a:sym typeface="Times New Roman"/>
              </a:rPr>
              <a:t> is used to generate an </a:t>
            </a:r>
            <a:r>
              <a:rPr b="1" lang="en-GB" sz="1500">
                <a:latin typeface="Times New Roman"/>
                <a:ea typeface="Times New Roman"/>
                <a:cs typeface="Times New Roman"/>
                <a:sym typeface="Times New Roman"/>
              </a:rPr>
              <a:t>alarm sound</a:t>
            </a:r>
            <a:r>
              <a:rPr lang="en-GB" sz="1500">
                <a:latin typeface="Times New Roman"/>
                <a:ea typeface="Times New Roman"/>
                <a:cs typeface="Times New Roman"/>
                <a:sym typeface="Times New Roman"/>
              </a:rPr>
              <a:t> when fire or smoke is detected.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Works as an </a:t>
            </a:r>
            <a:r>
              <a:rPr b="1" lang="en-GB" sz="1500">
                <a:latin typeface="Times New Roman"/>
                <a:ea typeface="Times New Roman"/>
                <a:cs typeface="Times New Roman"/>
                <a:sym typeface="Times New Roman"/>
              </a:rPr>
              <a:t>audio alert system</a:t>
            </a:r>
            <a:r>
              <a:rPr lang="en-GB" sz="1500">
                <a:latin typeface="Times New Roman"/>
                <a:ea typeface="Times New Roman"/>
                <a:cs typeface="Times New Roman"/>
                <a:sym typeface="Times New Roman"/>
              </a:rPr>
              <a:t> to warn users of potential hazards.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Can be programmed to beep in different patterns for </a:t>
            </a:r>
            <a:r>
              <a:rPr b="1" lang="en-GB" sz="1500">
                <a:latin typeface="Times New Roman"/>
                <a:ea typeface="Times New Roman"/>
                <a:cs typeface="Times New Roman"/>
                <a:sym typeface="Times New Roman"/>
              </a:rPr>
              <a:t>different warning levels</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pic>
        <p:nvPicPr>
          <p:cNvPr id="118" name="Google Shape;118;p22"/>
          <p:cNvPicPr preferRelativeResize="0"/>
          <p:nvPr/>
        </p:nvPicPr>
        <p:blipFill rotWithShape="1">
          <a:blip r:embed="rId3">
            <a:alphaModFix/>
          </a:blip>
          <a:srcRect b="0" l="2477" r="0" t="0"/>
          <a:stretch/>
        </p:blipFill>
        <p:spPr>
          <a:xfrm>
            <a:off x="5411575" y="845900"/>
            <a:ext cx="3067400" cy="299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Mini Breadboard</a:t>
            </a:r>
            <a:endParaRPr>
              <a:latin typeface="Times New Roman"/>
              <a:ea typeface="Times New Roman"/>
              <a:cs typeface="Times New Roman"/>
              <a:sym typeface="Times New Roman"/>
            </a:endParaRPr>
          </a:p>
        </p:txBody>
      </p:sp>
      <p:sp>
        <p:nvSpPr>
          <p:cNvPr id="124" name="Google Shape;124;p23"/>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A </a:t>
            </a:r>
            <a:r>
              <a:rPr b="1" lang="en-GB" sz="1500">
                <a:latin typeface="Times New Roman"/>
                <a:ea typeface="Times New Roman"/>
                <a:cs typeface="Times New Roman"/>
                <a:sym typeface="Times New Roman"/>
              </a:rPr>
              <a:t>breadboard</a:t>
            </a:r>
            <a:r>
              <a:rPr lang="en-GB" sz="1500">
                <a:latin typeface="Times New Roman"/>
                <a:ea typeface="Times New Roman"/>
                <a:cs typeface="Times New Roman"/>
                <a:sym typeface="Times New Roman"/>
              </a:rPr>
              <a:t> allows for easy, temporary circuit connections without soldering.</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Used to </a:t>
            </a:r>
            <a:r>
              <a:rPr b="1" lang="en-GB" sz="1500">
                <a:latin typeface="Times New Roman"/>
                <a:ea typeface="Times New Roman"/>
                <a:cs typeface="Times New Roman"/>
                <a:sym typeface="Times New Roman"/>
              </a:rPr>
              <a:t>connect sensors, LCD, and buzzer to the Arduino UNO</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Helps in rapid prototyping and circuit testing.</a:t>
            </a:r>
            <a:endParaRPr sz="1500">
              <a:latin typeface="Times New Roman"/>
              <a:ea typeface="Times New Roman"/>
              <a:cs typeface="Times New Roman"/>
              <a:sym typeface="Times New Roman"/>
            </a:endParaRPr>
          </a:p>
        </p:txBody>
      </p:sp>
      <p:pic>
        <p:nvPicPr>
          <p:cNvPr id="125" name="Google Shape;125;p23"/>
          <p:cNvPicPr preferRelativeResize="0"/>
          <p:nvPr/>
        </p:nvPicPr>
        <p:blipFill>
          <a:blip r:embed="rId3">
            <a:alphaModFix/>
          </a:blip>
          <a:stretch>
            <a:fillRect/>
          </a:stretch>
        </p:blipFill>
        <p:spPr>
          <a:xfrm>
            <a:off x="152400" y="1210625"/>
            <a:ext cx="3712925" cy="339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Jumper wires and Hookup Wires</a:t>
            </a:r>
            <a:endParaRPr>
              <a:latin typeface="Times New Roman"/>
              <a:ea typeface="Times New Roman"/>
              <a:cs typeface="Times New Roman"/>
              <a:sym typeface="Times New Roman"/>
            </a:endParaRPr>
          </a:p>
        </p:txBody>
      </p:sp>
      <p:sp>
        <p:nvSpPr>
          <p:cNvPr id="131" name="Google Shape;131;p24"/>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Times New Roman"/>
              <a:buChar char="❏"/>
            </a:pPr>
            <a:r>
              <a:rPr b="1" lang="en-GB" sz="1500">
                <a:latin typeface="Times New Roman"/>
                <a:ea typeface="Times New Roman"/>
                <a:cs typeface="Times New Roman"/>
                <a:sym typeface="Times New Roman"/>
              </a:rPr>
              <a:t>Jumper Wires</a:t>
            </a:r>
            <a:r>
              <a:rPr lang="en-GB" sz="1500">
                <a:latin typeface="Times New Roman"/>
                <a:ea typeface="Times New Roman"/>
                <a:cs typeface="Times New Roman"/>
                <a:sym typeface="Times New Roman"/>
              </a:rPr>
              <a:t> (Male-to-Male, Male-to-Female) are used to connect components on the breadboard.</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b="1" lang="en-GB" sz="1500">
                <a:latin typeface="Times New Roman"/>
                <a:ea typeface="Times New Roman"/>
                <a:cs typeface="Times New Roman"/>
                <a:sym typeface="Times New Roman"/>
              </a:rPr>
              <a:t>Hookup Wires</a:t>
            </a:r>
            <a:r>
              <a:rPr lang="en-GB" sz="1500">
                <a:latin typeface="Times New Roman"/>
                <a:ea typeface="Times New Roman"/>
                <a:cs typeface="Times New Roman"/>
                <a:sym typeface="Times New Roman"/>
              </a:rPr>
              <a:t> provide </a:t>
            </a:r>
            <a:r>
              <a:rPr b="1" lang="en-GB" sz="1500">
                <a:latin typeface="Times New Roman"/>
                <a:ea typeface="Times New Roman"/>
                <a:cs typeface="Times New Roman"/>
                <a:sym typeface="Times New Roman"/>
              </a:rPr>
              <a:t>stable electrical connections</a:t>
            </a:r>
            <a:r>
              <a:rPr lang="en-GB" sz="1500">
                <a:latin typeface="Times New Roman"/>
                <a:ea typeface="Times New Roman"/>
                <a:cs typeface="Times New Roman"/>
                <a:sym typeface="Times New Roman"/>
              </a:rPr>
              <a:t> for power and signal transmission.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Essential for connecting </a:t>
            </a:r>
            <a:r>
              <a:rPr b="1" lang="en-GB" sz="1500">
                <a:latin typeface="Times New Roman"/>
                <a:ea typeface="Times New Roman"/>
                <a:cs typeface="Times New Roman"/>
                <a:sym typeface="Times New Roman"/>
              </a:rPr>
              <a:t>sensors, LCD, buzzer, and Arduino</a:t>
            </a:r>
            <a:r>
              <a:rPr lang="en-GB" sz="1500">
                <a:latin typeface="Times New Roman"/>
                <a:ea typeface="Times New Roman"/>
                <a:cs typeface="Times New Roman"/>
                <a:sym typeface="Times New Roman"/>
              </a:rPr>
              <a:t> in a structured manner.</a:t>
            </a:r>
            <a:endParaRPr sz="1500">
              <a:latin typeface="Times New Roman"/>
              <a:ea typeface="Times New Roman"/>
              <a:cs typeface="Times New Roman"/>
              <a:sym typeface="Times New Roman"/>
            </a:endParaRPr>
          </a:p>
        </p:txBody>
      </p:sp>
      <p:pic>
        <p:nvPicPr>
          <p:cNvPr id="132" name="Google Shape;132;p24"/>
          <p:cNvPicPr preferRelativeResize="0"/>
          <p:nvPr/>
        </p:nvPicPr>
        <p:blipFill>
          <a:blip r:embed="rId3">
            <a:alphaModFix/>
          </a:blip>
          <a:stretch>
            <a:fillRect/>
          </a:stretch>
        </p:blipFill>
        <p:spPr>
          <a:xfrm>
            <a:off x="5380475" y="977575"/>
            <a:ext cx="2930175" cy="1993800"/>
          </a:xfrm>
          <a:prstGeom prst="rect">
            <a:avLst/>
          </a:prstGeom>
          <a:noFill/>
          <a:ln>
            <a:noFill/>
          </a:ln>
        </p:spPr>
      </p:pic>
      <p:pic>
        <p:nvPicPr>
          <p:cNvPr id="133" name="Google Shape;133;p24"/>
          <p:cNvPicPr preferRelativeResize="0"/>
          <p:nvPr/>
        </p:nvPicPr>
        <p:blipFill rotWithShape="1">
          <a:blip r:embed="rId4">
            <a:alphaModFix/>
          </a:blip>
          <a:srcRect b="22099" l="0" r="0" t="-22100"/>
          <a:stretch/>
        </p:blipFill>
        <p:spPr>
          <a:xfrm>
            <a:off x="5238700" y="2649825"/>
            <a:ext cx="3419475" cy="1919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39" name="Google Shape;139;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62500" lnSpcReduction="10000"/>
          </a:bodyPr>
          <a:lstStyle/>
          <a:p>
            <a:pPr indent="0" lvl="0" marL="0" rtl="0" algn="l">
              <a:spcBef>
                <a:spcPts val="1400"/>
              </a:spcBef>
              <a:spcAft>
                <a:spcPts val="0"/>
              </a:spcAft>
              <a:buClr>
                <a:schemeClr val="dk1"/>
              </a:buClr>
              <a:buSzPct val="43233"/>
              <a:buFont typeface="Arial"/>
              <a:buNone/>
            </a:pPr>
            <a:r>
              <a:rPr b="1" lang="en-GB" sz="2544">
                <a:latin typeface="Arial"/>
                <a:ea typeface="Arial"/>
                <a:cs typeface="Arial"/>
                <a:sym typeface="Arial"/>
              </a:rPr>
              <a:t>1. Secure the Components:</a:t>
            </a:r>
            <a:endParaRPr b="1" sz="2544">
              <a:latin typeface="Arial"/>
              <a:ea typeface="Arial"/>
              <a:cs typeface="Arial"/>
              <a:sym typeface="Arial"/>
            </a:endParaRPr>
          </a:p>
          <a:p>
            <a:pPr indent="-321640" lvl="0" marL="457200" rtl="0" algn="l">
              <a:spcBef>
                <a:spcPts val="1200"/>
              </a:spcBef>
              <a:spcAft>
                <a:spcPts val="0"/>
              </a:spcAft>
              <a:buSzPct val="100000"/>
              <a:buFont typeface="Arial"/>
              <a:buChar char="●"/>
            </a:pPr>
            <a:r>
              <a:rPr lang="en-GB" sz="2344">
                <a:latin typeface="Arial"/>
                <a:ea typeface="Arial"/>
                <a:cs typeface="Arial"/>
                <a:sym typeface="Arial"/>
              </a:rPr>
              <a:t>Place the </a:t>
            </a:r>
            <a:r>
              <a:rPr b="1" lang="en-GB" sz="2344">
                <a:latin typeface="Arial"/>
                <a:ea typeface="Arial"/>
                <a:cs typeface="Arial"/>
                <a:sym typeface="Arial"/>
              </a:rPr>
              <a:t>Arduino</a:t>
            </a:r>
            <a:r>
              <a:rPr lang="en-GB" sz="2344">
                <a:latin typeface="Arial"/>
                <a:ea typeface="Arial"/>
                <a:cs typeface="Arial"/>
                <a:sym typeface="Arial"/>
              </a:rPr>
              <a:t> and </a:t>
            </a:r>
            <a:r>
              <a:rPr b="1" lang="en-GB" sz="2344">
                <a:latin typeface="Arial"/>
                <a:ea typeface="Arial"/>
                <a:cs typeface="Arial"/>
                <a:sym typeface="Arial"/>
              </a:rPr>
              <a:t>mini breadboard</a:t>
            </a:r>
            <a:r>
              <a:rPr lang="en-GB" sz="2344">
                <a:latin typeface="Arial"/>
                <a:ea typeface="Arial"/>
                <a:cs typeface="Arial"/>
                <a:sym typeface="Arial"/>
              </a:rPr>
              <a:t> on a hard surface.</a:t>
            </a:r>
            <a:endParaRPr sz="2344">
              <a:latin typeface="Arial"/>
              <a:ea typeface="Arial"/>
              <a:cs typeface="Arial"/>
              <a:sym typeface="Arial"/>
            </a:endParaRPr>
          </a:p>
          <a:p>
            <a:pPr indent="-321640" lvl="0" marL="457200" rtl="0" algn="l">
              <a:spcBef>
                <a:spcPts val="0"/>
              </a:spcBef>
              <a:spcAft>
                <a:spcPts val="0"/>
              </a:spcAft>
              <a:buSzPct val="100000"/>
              <a:buFont typeface="Arial"/>
              <a:buChar char="●"/>
            </a:pPr>
            <a:r>
              <a:rPr lang="en-GB" sz="2344">
                <a:latin typeface="Arial"/>
                <a:ea typeface="Arial"/>
                <a:cs typeface="Arial"/>
                <a:sym typeface="Arial"/>
              </a:rPr>
              <a:t>Use </a:t>
            </a:r>
            <a:r>
              <a:rPr b="1" lang="en-GB" sz="2344">
                <a:latin typeface="Arial"/>
                <a:ea typeface="Arial"/>
                <a:cs typeface="Arial"/>
                <a:sym typeface="Arial"/>
              </a:rPr>
              <a:t>glue</a:t>
            </a:r>
            <a:r>
              <a:rPr lang="en-GB" sz="2344">
                <a:latin typeface="Arial"/>
                <a:ea typeface="Arial"/>
                <a:cs typeface="Arial"/>
                <a:sym typeface="Arial"/>
              </a:rPr>
              <a:t> to fix them securely in place.</a:t>
            </a:r>
            <a:endParaRPr sz="2344">
              <a:latin typeface="Arial"/>
              <a:ea typeface="Arial"/>
              <a:cs typeface="Arial"/>
              <a:sym typeface="Arial"/>
            </a:endParaRPr>
          </a:p>
          <a:p>
            <a:pPr indent="0" lvl="0" marL="0" rtl="0" algn="l">
              <a:spcBef>
                <a:spcPts val="1400"/>
              </a:spcBef>
              <a:spcAft>
                <a:spcPts val="0"/>
              </a:spcAft>
              <a:buNone/>
            </a:pPr>
            <a:r>
              <a:rPr b="1" lang="en-GB" sz="2544">
                <a:latin typeface="Arial"/>
                <a:ea typeface="Arial"/>
                <a:cs typeface="Arial"/>
                <a:sym typeface="Arial"/>
              </a:rPr>
              <a:t>2. Powering the Breadboard:</a:t>
            </a:r>
            <a:endParaRPr b="1" sz="2544">
              <a:latin typeface="Arial"/>
              <a:ea typeface="Arial"/>
              <a:cs typeface="Arial"/>
              <a:sym typeface="Arial"/>
            </a:endParaRPr>
          </a:p>
          <a:p>
            <a:pPr indent="-321640" lvl="0" marL="457200" rtl="0" algn="l">
              <a:spcBef>
                <a:spcPts val="1200"/>
              </a:spcBef>
              <a:spcAft>
                <a:spcPts val="0"/>
              </a:spcAft>
              <a:buSzPct val="100000"/>
              <a:buFont typeface="Arial"/>
              <a:buChar char="●"/>
            </a:pPr>
            <a:r>
              <a:rPr lang="en-GB" sz="2344">
                <a:latin typeface="Arial"/>
                <a:ea typeface="Arial"/>
                <a:cs typeface="Arial"/>
                <a:sym typeface="Arial"/>
              </a:rPr>
              <a:t>Connect a </a:t>
            </a:r>
            <a:r>
              <a:rPr b="1" lang="en-GB" sz="2344">
                <a:latin typeface="Arial"/>
                <a:ea typeface="Arial"/>
                <a:cs typeface="Arial"/>
                <a:sym typeface="Arial"/>
              </a:rPr>
              <a:t>jumper wire</a:t>
            </a:r>
            <a:r>
              <a:rPr lang="en-GB" sz="2344">
                <a:latin typeface="Arial"/>
                <a:ea typeface="Arial"/>
                <a:cs typeface="Arial"/>
                <a:sym typeface="Arial"/>
              </a:rPr>
              <a:t>:</a:t>
            </a:r>
            <a:endParaRPr sz="2344">
              <a:latin typeface="Arial"/>
              <a:ea typeface="Arial"/>
              <a:cs typeface="Arial"/>
              <a:sym typeface="Arial"/>
            </a:endParaRPr>
          </a:p>
          <a:p>
            <a:pPr indent="-321640" lvl="1" marL="914400" rtl="0" algn="l">
              <a:spcBef>
                <a:spcPts val="0"/>
              </a:spcBef>
              <a:spcAft>
                <a:spcPts val="0"/>
              </a:spcAft>
              <a:buSzPct val="100000"/>
              <a:buFont typeface="Arial"/>
              <a:buChar char="○"/>
            </a:pPr>
            <a:r>
              <a:rPr lang="en-GB" sz="2344">
                <a:latin typeface="Arial"/>
                <a:ea typeface="Arial"/>
                <a:cs typeface="Arial"/>
                <a:sym typeface="Arial"/>
              </a:rPr>
              <a:t>One end to the </a:t>
            </a:r>
            <a:r>
              <a:rPr b="1" lang="en-GB" sz="2344">
                <a:latin typeface="Arial"/>
                <a:ea typeface="Arial"/>
                <a:cs typeface="Arial"/>
                <a:sym typeface="Arial"/>
              </a:rPr>
              <a:t>5V pin</a:t>
            </a:r>
            <a:r>
              <a:rPr lang="en-GB" sz="2344">
                <a:latin typeface="Arial"/>
                <a:ea typeface="Arial"/>
                <a:cs typeface="Arial"/>
                <a:sym typeface="Arial"/>
              </a:rPr>
              <a:t> of the Arduino.</a:t>
            </a:r>
            <a:endParaRPr sz="2344">
              <a:latin typeface="Arial"/>
              <a:ea typeface="Arial"/>
              <a:cs typeface="Arial"/>
              <a:sym typeface="Arial"/>
            </a:endParaRPr>
          </a:p>
          <a:p>
            <a:pPr indent="-321640" lvl="1" marL="914400" rtl="0" algn="l">
              <a:spcBef>
                <a:spcPts val="0"/>
              </a:spcBef>
              <a:spcAft>
                <a:spcPts val="0"/>
              </a:spcAft>
              <a:buSzPct val="100000"/>
              <a:buFont typeface="Arial"/>
              <a:buChar char="○"/>
            </a:pPr>
            <a:r>
              <a:rPr lang="en-GB" sz="2344">
                <a:latin typeface="Arial"/>
                <a:ea typeface="Arial"/>
                <a:cs typeface="Arial"/>
                <a:sym typeface="Arial"/>
              </a:rPr>
              <a:t>The other end to any point on the breadboard.</a:t>
            </a:r>
            <a:endParaRPr sz="2344">
              <a:latin typeface="Arial"/>
              <a:ea typeface="Arial"/>
              <a:cs typeface="Arial"/>
              <a:sym typeface="Arial"/>
            </a:endParaRPr>
          </a:p>
          <a:p>
            <a:pPr indent="-321640" lvl="0" marL="457200" rtl="0" algn="l">
              <a:spcBef>
                <a:spcPts val="0"/>
              </a:spcBef>
              <a:spcAft>
                <a:spcPts val="0"/>
              </a:spcAft>
              <a:buSzPct val="100000"/>
              <a:buFont typeface="Arial"/>
              <a:buChar char="●"/>
            </a:pPr>
            <a:r>
              <a:rPr lang="en-GB" sz="2344">
                <a:latin typeface="Arial"/>
                <a:ea typeface="Arial"/>
                <a:cs typeface="Arial"/>
                <a:sym typeface="Arial"/>
              </a:rPr>
              <a:t>Connect another </a:t>
            </a:r>
            <a:r>
              <a:rPr b="1" lang="en-GB" sz="2344">
                <a:latin typeface="Arial"/>
                <a:ea typeface="Arial"/>
                <a:cs typeface="Arial"/>
                <a:sym typeface="Arial"/>
              </a:rPr>
              <a:t>jumper wire</a:t>
            </a:r>
            <a:r>
              <a:rPr lang="en-GB" sz="2344">
                <a:latin typeface="Arial"/>
                <a:ea typeface="Arial"/>
                <a:cs typeface="Arial"/>
                <a:sym typeface="Arial"/>
              </a:rPr>
              <a:t>:</a:t>
            </a:r>
            <a:endParaRPr sz="2344">
              <a:latin typeface="Arial"/>
              <a:ea typeface="Arial"/>
              <a:cs typeface="Arial"/>
              <a:sym typeface="Arial"/>
            </a:endParaRPr>
          </a:p>
          <a:p>
            <a:pPr indent="-321640" lvl="1" marL="914400" rtl="0" algn="l">
              <a:spcBef>
                <a:spcPts val="0"/>
              </a:spcBef>
              <a:spcAft>
                <a:spcPts val="0"/>
              </a:spcAft>
              <a:buSzPct val="100000"/>
              <a:buFont typeface="Arial"/>
              <a:buChar char="○"/>
            </a:pPr>
            <a:r>
              <a:rPr lang="en-GB" sz="2344">
                <a:latin typeface="Arial"/>
                <a:ea typeface="Arial"/>
                <a:cs typeface="Arial"/>
                <a:sym typeface="Arial"/>
              </a:rPr>
              <a:t>One end to the </a:t>
            </a:r>
            <a:r>
              <a:rPr b="1" lang="en-GB" sz="2344">
                <a:latin typeface="Arial"/>
                <a:ea typeface="Arial"/>
                <a:cs typeface="Arial"/>
                <a:sym typeface="Arial"/>
              </a:rPr>
              <a:t>GND pin</a:t>
            </a:r>
            <a:r>
              <a:rPr lang="en-GB" sz="2344">
                <a:latin typeface="Arial"/>
                <a:ea typeface="Arial"/>
                <a:cs typeface="Arial"/>
                <a:sym typeface="Arial"/>
              </a:rPr>
              <a:t> of the Arduino.</a:t>
            </a:r>
            <a:endParaRPr sz="2344">
              <a:latin typeface="Arial"/>
              <a:ea typeface="Arial"/>
              <a:cs typeface="Arial"/>
              <a:sym typeface="Arial"/>
            </a:endParaRPr>
          </a:p>
          <a:p>
            <a:pPr indent="-321640" lvl="1" marL="914400" rtl="0" algn="l">
              <a:spcBef>
                <a:spcPts val="0"/>
              </a:spcBef>
              <a:spcAft>
                <a:spcPts val="0"/>
              </a:spcAft>
              <a:buSzPct val="100000"/>
              <a:buFont typeface="Arial"/>
              <a:buChar char="○"/>
            </a:pPr>
            <a:r>
              <a:rPr lang="en-GB" sz="2344">
                <a:latin typeface="Arial"/>
                <a:ea typeface="Arial"/>
                <a:cs typeface="Arial"/>
                <a:sym typeface="Arial"/>
              </a:rPr>
              <a:t>The other end to a different point on the breadboard.</a:t>
            </a:r>
            <a:endParaRPr sz="2344">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45" name="Google Shape;145;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Clr>
                <a:schemeClr val="dk1"/>
              </a:buClr>
              <a:buSzPts val="275"/>
              <a:buFont typeface="Arial"/>
              <a:buNone/>
            </a:pPr>
            <a:r>
              <a:rPr b="1" lang="en-GB" sz="5139">
                <a:latin typeface="Arial"/>
                <a:ea typeface="Arial"/>
                <a:cs typeface="Arial"/>
                <a:sym typeface="Arial"/>
              </a:rPr>
              <a:t>3. Connecting the MQ-2 Smoke Sensor Module:</a:t>
            </a:r>
            <a:endParaRPr b="1" sz="5139">
              <a:latin typeface="Arial"/>
              <a:ea typeface="Arial"/>
              <a:cs typeface="Arial"/>
              <a:sym typeface="Arial"/>
            </a:endParaRPr>
          </a:p>
          <a:p>
            <a:pPr indent="-307007" lvl="0" marL="457200" rtl="0" algn="l">
              <a:spcBef>
                <a:spcPts val="1200"/>
              </a:spcBef>
              <a:spcAft>
                <a:spcPts val="0"/>
              </a:spcAft>
              <a:buSzPct val="100000"/>
              <a:buFont typeface="Arial"/>
              <a:buChar char="●"/>
            </a:pPr>
            <a:r>
              <a:rPr lang="en-GB" sz="4939">
                <a:latin typeface="Arial"/>
                <a:ea typeface="Arial"/>
                <a:cs typeface="Arial"/>
                <a:sym typeface="Arial"/>
              </a:rPr>
              <a:t>Insert a </a:t>
            </a:r>
            <a:r>
              <a:rPr b="1" lang="en-GB" sz="4939">
                <a:latin typeface="Arial"/>
                <a:ea typeface="Arial"/>
                <a:cs typeface="Arial"/>
                <a:sym typeface="Arial"/>
              </a:rPr>
              <a:t>red wire</a:t>
            </a:r>
            <a:r>
              <a:rPr lang="en-GB" sz="4939">
                <a:latin typeface="Arial"/>
                <a:ea typeface="Arial"/>
                <a:cs typeface="Arial"/>
                <a:sym typeface="Arial"/>
              </a:rPr>
              <a:t> into the </a:t>
            </a:r>
            <a:r>
              <a:rPr b="1" lang="en-GB" sz="4939">
                <a:latin typeface="Arial"/>
                <a:ea typeface="Arial"/>
                <a:cs typeface="Arial"/>
                <a:sym typeface="Arial"/>
              </a:rPr>
              <a:t>VCC pin</a:t>
            </a:r>
            <a:r>
              <a:rPr lang="en-GB" sz="4939">
                <a:latin typeface="Arial"/>
                <a:ea typeface="Arial"/>
                <a:cs typeface="Arial"/>
                <a:sym typeface="Arial"/>
              </a:rPr>
              <a:t> of the MQ-2 sensor and connect it to the </a:t>
            </a:r>
            <a:r>
              <a:rPr b="1" lang="en-GB" sz="4939">
                <a:latin typeface="Arial"/>
                <a:ea typeface="Arial"/>
                <a:cs typeface="Arial"/>
                <a:sym typeface="Arial"/>
              </a:rPr>
              <a:t>breadboard’s 5V connection</a:t>
            </a:r>
            <a:r>
              <a:rPr lang="en-GB" sz="4939">
                <a:latin typeface="Arial"/>
                <a:ea typeface="Arial"/>
                <a:cs typeface="Arial"/>
                <a:sym typeface="Arial"/>
              </a:rPr>
              <a:t>.</a:t>
            </a:r>
            <a:endParaRPr sz="4939">
              <a:latin typeface="Arial"/>
              <a:ea typeface="Arial"/>
              <a:cs typeface="Arial"/>
              <a:sym typeface="Arial"/>
            </a:endParaRPr>
          </a:p>
          <a:p>
            <a:pPr indent="-307007" lvl="0" marL="457200" rtl="0" algn="l">
              <a:spcBef>
                <a:spcPts val="0"/>
              </a:spcBef>
              <a:spcAft>
                <a:spcPts val="0"/>
              </a:spcAft>
              <a:buSzPct val="100000"/>
              <a:buFont typeface="Arial"/>
              <a:buChar char="●"/>
            </a:pPr>
            <a:r>
              <a:rPr lang="en-GB" sz="4939">
                <a:latin typeface="Arial"/>
                <a:ea typeface="Arial"/>
                <a:cs typeface="Arial"/>
                <a:sym typeface="Arial"/>
              </a:rPr>
              <a:t>Insert a </a:t>
            </a:r>
            <a:r>
              <a:rPr b="1" lang="en-GB" sz="4939">
                <a:latin typeface="Arial"/>
                <a:ea typeface="Arial"/>
                <a:cs typeface="Arial"/>
                <a:sym typeface="Arial"/>
              </a:rPr>
              <a:t>black wire</a:t>
            </a:r>
            <a:r>
              <a:rPr lang="en-GB" sz="4939">
                <a:latin typeface="Arial"/>
                <a:ea typeface="Arial"/>
                <a:cs typeface="Arial"/>
                <a:sym typeface="Arial"/>
              </a:rPr>
              <a:t> into the </a:t>
            </a:r>
            <a:r>
              <a:rPr b="1" lang="en-GB" sz="4939">
                <a:latin typeface="Arial"/>
                <a:ea typeface="Arial"/>
                <a:cs typeface="Arial"/>
                <a:sym typeface="Arial"/>
              </a:rPr>
              <a:t>GND pin</a:t>
            </a:r>
            <a:r>
              <a:rPr lang="en-GB" sz="4939">
                <a:latin typeface="Arial"/>
                <a:ea typeface="Arial"/>
                <a:cs typeface="Arial"/>
                <a:sym typeface="Arial"/>
              </a:rPr>
              <a:t> of the MQ-2 sensor and connect it to the </a:t>
            </a:r>
            <a:r>
              <a:rPr b="1" lang="en-GB" sz="4939">
                <a:latin typeface="Arial"/>
                <a:ea typeface="Arial"/>
                <a:cs typeface="Arial"/>
                <a:sym typeface="Arial"/>
              </a:rPr>
              <a:t>breadboard’s GND connection</a:t>
            </a:r>
            <a:r>
              <a:rPr lang="en-GB" sz="4939">
                <a:latin typeface="Arial"/>
                <a:ea typeface="Arial"/>
                <a:cs typeface="Arial"/>
                <a:sym typeface="Arial"/>
              </a:rPr>
              <a:t>.</a:t>
            </a:r>
            <a:endParaRPr sz="4939">
              <a:latin typeface="Arial"/>
              <a:ea typeface="Arial"/>
              <a:cs typeface="Arial"/>
              <a:sym typeface="Arial"/>
            </a:endParaRPr>
          </a:p>
          <a:p>
            <a:pPr indent="-307007" lvl="0" marL="457200" rtl="0" algn="l">
              <a:spcBef>
                <a:spcPts val="0"/>
              </a:spcBef>
              <a:spcAft>
                <a:spcPts val="0"/>
              </a:spcAft>
              <a:buSzPct val="100000"/>
              <a:buFont typeface="Arial"/>
              <a:buChar char="●"/>
            </a:pPr>
            <a:r>
              <a:rPr lang="en-GB" sz="4939">
                <a:latin typeface="Arial"/>
                <a:ea typeface="Arial"/>
                <a:cs typeface="Arial"/>
                <a:sym typeface="Arial"/>
              </a:rPr>
              <a:t>Take another jumper wire and connect:</a:t>
            </a:r>
            <a:endParaRPr sz="4939">
              <a:latin typeface="Arial"/>
              <a:ea typeface="Arial"/>
              <a:cs typeface="Arial"/>
              <a:sym typeface="Arial"/>
            </a:endParaRPr>
          </a:p>
          <a:p>
            <a:pPr indent="-307007" lvl="1" marL="914400" rtl="0" algn="l">
              <a:spcBef>
                <a:spcPts val="0"/>
              </a:spcBef>
              <a:spcAft>
                <a:spcPts val="0"/>
              </a:spcAft>
              <a:buSzPct val="100000"/>
              <a:buFont typeface="Arial"/>
              <a:buChar char="○"/>
            </a:pPr>
            <a:r>
              <a:rPr lang="en-GB" sz="4939">
                <a:latin typeface="Arial"/>
                <a:ea typeface="Arial"/>
                <a:cs typeface="Arial"/>
                <a:sym typeface="Arial"/>
              </a:rPr>
              <a:t>One end to the </a:t>
            </a:r>
            <a:r>
              <a:rPr b="1" lang="en-GB" sz="4939">
                <a:latin typeface="Arial"/>
                <a:ea typeface="Arial"/>
                <a:cs typeface="Arial"/>
                <a:sym typeface="Arial"/>
              </a:rPr>
              <a:t>A0 pin</a:t>
            </a:r>
            <a:r>
              <a:rPr lang="en-GB" sz="4939">
                <a:latin typeface="Arial"/>
                <a:ea typeface="Arial"/>
                <a:cs typeface="Arial"/>
                <a:sym typeface="Arial"/>
              </a:rPr>
              <a:t> of the MQ-2 sensor.</a:t>
            </a:r>
            <a:endParaRPr sz="4939">
              <a:latin typeface="Arial"/>
              <a:ea typeface="Arial"/>
              <a:cs typeface="Arial"/>
              <a:sym typeface="Arial"/>
            </a:endParaRPr>
          </a:p>
          <a:p>
            <a:pPr indent="-307007" lvl="1" marL="914400" rtl="0" algn="l">
              <a:spcBef>
                <a:spcPts val="0"/>
              </a:spcBef>
              <a:spcAft>
                <a:spcPts val="0"/>
              </a:spcAft>
              <a:buSzPct val="100000"/>
              <a:buFont typeface="Arial"/>
              <a:buChar char="○"/>
            </a:pPr>
            <a:r>
              <a:rPr lang="en-GB" sz="4939">
                <a:latin typeface="Arial"/>
                <a:ea typeface="Arial"/>
                <a:cs typeface="Arial"/>
                <a:sym typeface="Arial"/>
              </a:rPr>
              <a:t>The other end to the </a:t>
            </a:r>
            <a:r>
              <a:rPr b="1" lang="en-GB" sz="4939">
                <a:latin typeface="Arial"/>
                <a:ea typeface="Arial"/>
                <a:cs typeface="Arial"/>
                <a:sym typeface="Arial"/>
              </a:rPr>
              <a:t>A0 pin</a:t>
            </a:r>
            <a:r>
              <a:rPr lang="en-GB" sz="4939">
                <a:latin typeface="Arial"/>
                <a:ea typeface="Arial"/>
                <a:cs typeface="Arial"/>
                <a:sym typeface="Arial"/>
              </a:rPr>
              <a:t> of the Arduino.</a:t>
            </a:r>
            <a:endParaRPr sz="4939">
              <a:latin typeface="Arial"/>
              <a:ea typeface="Arial"/>
              <a:cs typeface="Arial"/>
              <a:sym typeface="Arial"/>
            </a:endParaRPr>
          </a:p>
          <a:p>
            <a:pPr indent="0" lvl="0" marL="0" rtl="0" algn="l">
              <a:spcBef>
                <a:spcPts val="1400"/>
              </a:spcBef>
              <a:spcAft>
                <a:spcPts val="0"/>
              </a:spcAft>
              <a:buClr>
                <a:schemeClr val="dk1"/>
              </a:buClr>
              <a:buSzPts val="275"/>
              <a:buFont typeface="Arial"/>
              <a:buNone/>
            </a:pPr>
            <a:r>
              <a:rPr b="1" lang="en-GB" sz="5139">
                <a:latin typeface="Arial"/>
                <a:ea typeface="Arial"/>
                <a:cs typeface="Arial"/>
                <a:sym typeface="Arial"/>
              </a:rPr>
              <a:t>4. Connecting the Flame Sensor Module:</a:t>
            </a:r>
            <a:endParaRPr b="1" sz="5139">
              <a:latin typeface="Arial"/>
              <a:ea typeface="Arial"/>
              <a:cs typeface="Arial"/>
              <a:sym typeface="Arial"/>
            </a:endParaRPr>
          </a:p>
          <a:p>
            <a:pPr indent="-307007" lvl="0" marL="457200" rtl="0" algn="l">
              <a:spcBef>
                <a:spcPts val="1200"/>
              </a:spcBef>
              <a:spcAft>
                <a:spcPts val="0"/>
              </a:spcAft>
              <a:buSzPct val="100000"/>
              <a:buFont typeface="Arial"/>
              <a:buChar char="●"/>
            </a:pPr>
            <a:r>
              <a:rPr lang="en-GB" sz="4939">
                <a:latin typeface="Arial"/>
                <a:ea typeface="Arial"/>
                <a:cs typeface="Arial"/>
                <a:sym typeface="Arial"/>
              </a:rPr>
              <a:t>Connect a </a:t>
            </a:r>
            <a:r>
              <a:rPr b="1" lang="en-GB" sz="4939">
                <a:latin typeface="Arial"/>
                <a:ea typeface="Arial"/>
                <a:cs typeface="Arial"/>
                <a:sym typeface="Arial"/>
              </a:rPr>
              <a:t>red wire</a:t>
            </a:r>
            <a:r>
              <a:rPr lang="en-GB" sz="4939">
                <a:latin typeface="Arial"/>
                <a:ea typeface="Arial"/>
                <a:cs typeface="Arial"/>
                <a:sym typeface="Arial"/>
              </a:rPr>
              <a:t> to the </a:t>
            </a:r>
            <a:r>
              <a:rPr b="1" lang="en-GB" sz="4939">
                <a:latin typeface="Arial"/>
                <a:ea typeface="Arial"/>
                <a:cs typeface="Arial"/>
                <a:sym typeface="Arial"/>
              </a:rPr>
              <a:t>VCC pin</a:t>
            </a:r>
            <a:r>
              <a:rPr lang="en-GB" sz="4939">
                <a:latin typeface="Arial"/>
                <a:ea typeface="Arial"/>
                <a:cs typeface="Arial"/>
                <a:sym typeface="Arial"/>
              </a:rPr>
              <a:t> of the Flame Sensor.</a:t>
            </a:r>
            <a:endParaRPr sz="4939">
              <a:latin typeface="Arial"/>
              <a:ea typeface="Arial"/>
              <a:cs typeface="Arial"/>
              <a:sym typeface="Arial"/>
            </a:endParaRPr>
          </a:p>
          <a:p>
            <a:pPr indent="-307007" lvl="0" marL="457200" rtl="0" algn="l">
              <a:spcBef>
                <a:spcPts val="0"/>
              </a:spcBef>
              <a:spcAft>
                <a:spcPts val="0"/>
              </a:spcAft>
              <a:buSzPct val="100000"/>
              <a:buFont typeface="Arial"/>
              <a:buChar char="●"/>
            </a:pPr>
            <a:r>
              <a:rPr lang="en-GB" sz="4939">
                <a:latin typeface="Arial"/>
                <a:ea typeface="Arial"/>
                <a:cs typeface="Arial"/>
                <a:sym typeface="Arial"/>
              </a:rPr>
              <a:t>Connect a </a:t>
            </a:r>
            <a:r>
              <a:rPr b="1" lang="en-GB" sz="4939">
                <a:latin typeface="Arial"/>
                <a:ea typeface="Arial"/>
                <a:cs typeface="Arial"/>
                <a:sym typeface="Arial"/>
              </a:rPr>
              <a:t>black wire</a:t>
            </a:r>
            <a:r>
              <a:rPr lang="en-GB" sz="4939">
                <a:latin typeface="Arial"/>
                <a:ea typeface="Arial"/>
                <a:cs typeface="Arial"/>
                <a:sym typeface="Arial"/>
              </a:rPr>
              <a:t> to the </a:t>
            </a:r>
            <a:r>
              <a:rPr b="1" lang="en-GB" sz="4939">
                <a:latin typeface="Arial"/>
                <a:ea typeface="Arial"/>
                <a:cs typeface="Arial"/>
                <a:sym typeface="Arial"/>
              </a:rPr>
              <a:t>GND pin</a:t>
            </a:r>
            <a:r>
              <a:rPr lang="en-GB" sz="4939">
                <a:latin typeface="Arial"/>
                <a:ea typeface="Arial"/>
                <a:cs typeface="Arial"/>
                <a:sym typeface="Arial"/>
              </a:rPr>
              <a:t> of the Flame Sensor.</a:t>
            </a:r>
            <a:endParaRPr sz="4939">
              <a:latin typeface="Arial"/>
              <a:ea typeface="Arial"/>
              <a:cs typeface="Arial"/>
              <a:sym typeface="Arial"/>
            </a:endParaRPr>
          </a:p>
          <a:p>
            <a:pPr indent="-307007" lvl="0" marL="457200" rtl="0" algn="l">
              <a:spcBef>
                <a:spcPts val="0"/>
              </a:spcBef>
              <a:spcAft>
                <a:spcPts val="0"/>
              </a:spcAft>
              <a:buSzPct val="100000"/>
              <a:buFont typeface="Arial"/>
              <a:buChar char="●"/>
            </a:pPr>
            <a:r>
              <a:rPr lang="en-GB" sz="4939">
                <a:latin typeface="Arial"/>
                <a:ea typeface="Arial"/>
                <a:cs typeface="Arial"/>
                <a:sym typeface="Arial"/>
              </a:rPr>
              <a:t>Insert the </a:t>
            </a:r>
            <a:r>
              <a:rPr b="1" lang="en-GB" sz="4939">
                <a:latin typeface="Arial"/>
                <a:ea typeface="Arial"/>
                <a:cs typeface="Arial"/>
                <a:sym typeface="Arial"/>
              </a:rPr>
              <a:t>red wire</a:t>
            </a:r>
            <a:r>
              <a:rPr lang="en-GB" sz="4939">
                <a:latin typeface="Arial"/>
                <a:ea typeface="Arial"/>
                <a:cs typeface="Arial"/>
                <a:sym typeface="Arial"/>
              </a:rPr>
              <a:t> into the </a:t>
            </a:r>
            <a:r>
              <a:rPr b="1" lang="en-GB" sz="4939">
                <a:latin typeface="Arial"/>
                <a:ea typeface="Arial"/>
                <a:cs typeface="Arial"/>
                <a:sym typeface="Arial"/>
              </a:rPr>
              <a:t>breadboard’s 5V connection</a:t>
            </a:r>
            <a:r>
              <a:rPr lang="en-GB" sz="4939">
                <a:latin typeface="Arial"/>
                <a:ea typeface="Arial"/>
                <a:cs typeface="Arial"/>
                <a:sym typeface="Arial"/>
              </a:rPr>
              <a:t>.</a:t>
            </a:r>
            <a:endParaRPr sz="4939">
              <a:latin typeface="Arial"/>
              <a:ea typeface="Arial"/>
              <a:cs typeface="Arial"/>
              <a:sym typeface="Arial"/>
            </a:endParaRPr>
          </a:p>
          <a:p>
            <a:pPr indent="-307007" lvl="0" marL="457200" rtl="0" algn="l">
              <a:spcBef>
                <a:spcPts val="0"/>
              </a:spcBef>
              <a:spcAft>
                <a:spcPts val="0"/>
              </a:spcAft>
              <a:buSzPct val="100000"/>
              <a:buFont typeface="Arial"/>
              <a:buChar char="●"/>
            </a:pPr>
            <a:r>
              <a:rPr lang="en-GB" sz="4939">
                <a:latin typeface="Arial"/>
                <a:ea typeface="Arial"/>
                <a:cs typeface="Arial"/>
                <a:sym typeface="Arial"/>
              </a:rPr>
              <a:t>Insert the </a:t>
            </a:r>
            <a:r>
              <a:rPr b="1" lang="en-GB" sz="4939">
                <a:latin typeface="Arial"/>
                <a:ea typeface="Arial"/>
                <a:cs typeface="Arial"/>
                <a:sym typeface="Arial"/>
              </a:rPr>
              <a:t>black wire</a:t>
            </a:r>
            <a:r>
              <a:rPr lang="en-GB" sz="4939">
                <a:latin typeface="Arial"/>
                <a:ea typeface="Arial"/>
                <a:cs typeface="Arial"/>
                <a:sym typeface="Arial"/>
              </a:rPr>
              <a:t> into the </a:t>
            </a:r>
            <a:r>
              <a:rPr b="1" lang="en-GB" sz="4939">
                <a:latin typeface="Arial"/>
                <a:ea typeface="Arial"/>
                <a:cs typeface="Arial"/>
                <a:sym typeface="Arial"/>
              </a:rPr>
              <a:t>breadboard’s GND connection</a:t>
            </a:r>
            <a:r>
              <a:rPr lang="en-GB" sz="4939">
                <a:latin typeface="Arial"/>
                <a:ea typeface="Arial"/>
                <a:cs typeface="Arial"/>
                <a:sym typeface="Arial"/>
              </a:rPr>
              <a:t>.</a:t>
            </a:r>
            <a:endParaRPr sz="4939">
              <a:latin typeface="Arial"/>
              <a:ea typeface="Arial"/>
              <a:cs typeface="Arial"/>
              <a:sym typeface="Arial"/>
            </a:endParaRPr>
          </a:p>
          <a:p>
            <a:pPr indent="-307007" lvl="0" marL="457200" rtl="0" algn="l">
              <a:spcBef>
                <a:spcPts val="0"/>
              </a:spcBef>
              <a:spcAft>
                <a:spcPts val="0"/>
              </a:spcAft>
              <a:buSzPct val="100000"/>
              <a:buFont typeface="Arial"/>
              <a:buChar char="●"/>
            </a:pPr>
            <a:r>
              <a:rPr lang="en-GB" sz="4939">
                <a:latin typeface="Arial"/>
                <a:ea typeface="Arial"/>
                <a:cs typeface="Arial"/>
                <a:sym typeface="Arial"/>
              </a:rPr>
              <a:t>Take a jumper wire and connect:</a:t>
            </a:r>
            <a:endParaRPr sz="4939">
              <a:latin typeface="Arial"/>
              <a:ea typeface="Arial"/>
              <a:cs typeface="Arial"/>
              <a:sym typeface="Arial"/>
            </a:endParaRPr>
          </a:p>
          <a:p>
            <a:pPr indent="-307007" lvl="1" marL="914400" rtl="0" algn="l">
              <a:spcBef>
                <a:spcPts val="0"/>
              </a:spcBef>
              <a:spcAft>
                <a:spcPts val="0"/>
              </a:spcAft>
              <a:buSzPct val="100000"/>
              <a:buFont typeface="Arial"/>
              <a:buChar char="○"/>
            </a:pPr>
            <a:r>
              <a:rPr lang="en-GB" sz="4939">
                <a:latin typeface="Arial"/>
                <a:ea typeface="Arial"/>
                <a:cs typeface="Arial"/>
                <a:sym typeface="Arial"/>
              </a:rPr>
              <a:t>One end to the </a:t>
            </a:r>
            <a:r>
              <a:rPr b="1" lang="en-GB" sz="4939">
                <a:latin typeface="Arial"/>
                <a:ea typeface="Arial"/>
                <a:cs typeface="Arial"/>
                <a:sym typeface="Arial"/>
              </a:rPr>
              <a:t>D0 pin</a:t>
            </a:r>
            <a:r>
              <a:rPr lang="en-GB" sz="4939">
                <a:latin typeface="Arial"/>
                <a:ea typeface="Arial"/>
                <a:cs typeface="Arial"/>
                <a:sym typeface="Arial"/>
              </a:rPr>
              <a:t> of the Flame Sensor.</a:t>
            </a:r>
            <a:endParaRPr sz="4939">
              <a:latin typeface="Arial"/>
              <a:ea typeface="Arial"/>
              <a:cs typeface="Arial"/>
              <a:sym typeface="Arial"/>
            </a:endParaRPr>
          </a:p>
          <a:p>
            <a:pPr indent="-307007" lvl="1" marL="914400" rtl="0" algn="l">
              <a:spcBef>
                <a:spcPts val="0"/>
              </a:spcBef>
              <a:spcAft>
                <a:spcPts val="0"/>
              </a:spcAft>
              <a:buSzPct val="100000"/>
              <a:buFont typeface="Arial"/>
              <a:buChar char="○"/>
            </a:pPr>
            <a:r>
              <a:rPr lang="en-GB" sz="4939">
                <a:latin typeface="Arial"/>
                <a:ea typeface="Arial"/>
                <a:cs typeface="Arial"/>
                <a:sym typeface="Arial"/>
              </a:rPr>
              <a:t>The other end to </a:t>
            </a:r>
            <a:r>
              <a:rPr b="1" lang="en-GB" sz="4939">
                <a:latin typeface="Arial"/>
                <a:ea typeface="Arial"/>
                <a:cs typeface="Arial"/>
                <a:sym typeface="Arial"/>
              </a:rPr>
              <a:t>Digital Pin 8</a:t>
            </a:r>
            <a:r>
              <a:rPr lang="en-GB" sz="4939">
                <a:latin typeface="Arial"/>
                <a:ea typeface="Arial"/>
                <a:cs typeface="Arial"/>
                <a:sym typeface="Arial"/>
              </a:rPr>
              <a:t> on the Arduino.</a:t>
            </a:r>
            <a:endParaRPr sz="4939">
              <a:latin typeface="Arial"/>
              <a:ea typeface="Arial"/>
              <a:cs typeface="Arial"/>
              <a:sym typeface="Arial"/>
            </a:endParaRPr>
          </a:p>
          <a:p>
            <a:pPr indent="0" lvl="0" marL="914400" rtl="0" algn="l">
              <a:spcBef>
                <a:spcPts val="1200"/>
              </a:spcBef>
              <a:spcAft>
                <a:spcPts val="0"/>
              </a:spcAft>
              <a:buNone/>
            </a:pPr>
            <a:r>
              <a:rPr lang="en-GB" sz="5139">
                <a:latin typeface="Arial"/>
                <a:ea typeface="Arial"/>
                <a:cs typeface="Arial"/>
                <a:sym typeface="Arial"/>
              </a:rPr>
              <a:t>.</a:t>
            </a:r>
            <a:endParaRPr sz="5139">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51" name="Google Shape;151;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275"/>
              <a:buFont typeface="Arial"/>
              <a:buNone/>
            </a:pPr>
            <a:r>
              <a:rPr b="1" lang="en-GB" sz="1355">
                <a:latin typeface="Arial"/>
                <a:ea typeface="Arial"/>
                <a:cs typeface="Arial"/>
                <a:sym typeface="Arial"/>
              </a:rPr>
              <a:t>5. Connecting the I2C-Based 16x2 LCD Display:</a:t>
            </a:r>
            <a:endParaRPr b="1" sz="1355">
              <a:latin typeface="Arial"/>
              <a:ea typeface="Arial"/>
              <a:cs typeface="Arial"/>
              <a:sym typeface="Arial"/>
            </a:endParaRPr>
          </a:p>
          <a:p>
            <a:pPr indent="-311477" lvl="0" marL="457200" rtl="0" algn="l">
              <a:lnSpc>
                <a:spcPct val="95000"/>
              </a:lnSpc>
              <a:spcBef>
                <a:spcPts val="1200"/>
              </a:spcBef>
              <a:spcAft>
                <a:spcPts val="0"/>
              </a:spcAft>
              <a:buSzPts val="1305"/>
              <a:buFont typeface="Arial"/>
              <a:buChar char="●"/>
            </a:pPr>
            <a:r>
              <a:rPr lang="en-GB" sz="1305">
                <a:latin typeface="Arial"/>
                <a:ea typeface="Arial"/>
                <a:cs typeface="Arial"/>
                <a:sym typeface="Arial"/>
              </a:rPr>
              <a:t>Connect the </a:t>
            </a:r>
            <a:r>
              <a:rPr b="1" lang="en-GB" sz="1305">
                <a:latin typeface="Arial"/>
                <a:ea typeface="Arial"/>
                <a:cs typeface="Arial"/>
                <a:sym typeface="Arial"/>
              </a:rPr>
              <a:t>GND pin</a:t>
            </a:r>
            <a:r>
              <a:rPr lang="en-GB" sz="1305">
                <a:latin typeface="Arial"/>
                <a:ea typeface="Arial"/>
                <a:cs typeface="Arial"/>
                <a:sym typeface="Arial"/>
              </a:rPr>
              <a:t> of the LCD to the </a:t>
            </a:r>
            <a:r>
              <a:rPr b="1" lang="en-GB" sz="1305">
                <a:latin typeface="Arial"/>
                <a:ea typeface="Arial"/>
                <a:cs typeface="Arial"/>
                <a:sym typeface="Arial"/>
              </a:rPr>
              <a:t>breadboard’s GND connection</a:t>
            </a:r>
            <a:r>
              <a:rPr lang="en-GB" sz="1305">
                <a:latin typeface="Arial"/>
                <a:ea typeface="Arial"/>
                <a:cs typeface="Arial"/>
                <a:sym typeface="Arial"/>
              </a:rPr>
              <a:t>.</a:t>
            </a:r>
            <a:endParaRPr sz="1305">
              <a:latin typeface="Arial"/>
              <a:ea typeface="Arial"/>
              <a:cs typeface="Arial"/>
              <a:sym typeface="Arial"/>
            </a:endParaRPr>
          </a:p>
          <a:p>
            <a:pPr indent="-311477" lvl="0" marL="457200" rtl="0" algn="l">
              <a:lnSpc>
                <a:spcPct val="95000"/>
              </a:lnSpc>
              <a:spcBef>
                <a:spcPts val="0"/>
              </a:spcBef>
              <a:spcAft>
                <a:spcPts val="0"/>
              </a:spcAft>
              <a:buSzPts val="1305"/>
              <a:buFont typeface="Arial"/>
              <a:buChar char="●"/>
            </a:pPr>
            <a:r>
              <a:rPr lang="en-GB" sz="1305">
                <a:latin typeface="Arial"/>
                <a:ea typeface="Arial"/>
                <a:cs typeface="Arial"/>
                <a:sym typeface="Arial"/>
              </a:rPr>
              <a:t>Connect the </a:t>
            </a:r>
            <a:r>
              <a:rPr b="1" lang="en-GB" sz="1305">
                <a:latin typeface="Arial"/>
                <a:ea typeface="Arial"/>
                <a:cs typeface="Arial"/>
                <a:sym typeface="Arial"/>
              </a:rPr>
              <a:t>VCC pin</a:t>
            </a:r>
            <a:r>
              <a:rPr lang="en-GB" sz="1305">
                <a:latin typeface="Arial"/>
                <a:ea typeface="Arial"/>
                <a:cs typeface="Arial"/>
                <a:sym typeface="Arial"/>
              </a:rPr>
              <a:t> of the LCD to the </a:t>
            </a:r>
            <a:r>
              <a:rPr b="1" lang="en-GB" sz="1305">
                <a:latin typeface="Arial"/>
                <a:ea typeface="Arial"/>
                <a:cs typeface="Arial"/>
                <a:sym typeface="Arial"/>
              </a:rPr>
              <a:t>breadboard’s 5V connection</a:t>
            </a:r>
            <a:r>
              <a:rPr lang="en-GB" sz="1305">
                <a:latin typeface="Arial"/>
                <a:ea typeface="Arial"/>
                <a:cs typeface="Arial"/>
                <a:sym typeface="Arial"/>
              </a:rPr>
              <a:t>.</a:t>
            </a:r>
            <a:endParaRPr sz="1305">
              <a:latin typeface="Arial"/>
              <a:ea typeface="Arial"/>
              <a:cs typeface="Arial"/>
              <a:sym typeface="Arial"/>
            </a:endParaRPr>
          </a:p>
          <a:p>
            <a:pPr indent="-311477" lvl="0" marL="457200" rtl="0" algn="l">
              <a:lnSpc>
                <a:spcPct val="95000"/>
              </a:lnSpc>
              <a:spcBef>
                <a:spcPts val="0"/>
              </a:spcBef>
              <a:spcAft>
                <a:spcPts val="0"/>
              </a:spcAft>
              <a:buSzPts val="1305"/>
              <a:buFont typeface="Arial"/>
              <a:buChar char="●"/>
            </a:pPr>
            <a:r>
              <a:rPr lang="en-GB" sz="1305">
                <a:latin typeface="Arial"/>
                <a:ea typeface="Arial"/>
                <a:cs typeface="Arial"/>
                <a:sym typeface="Arial"/>
              </a:rPr>
              <a:t>Connect the </a:t>
            </a:r>
            <a:r>
              <a:rPr b="1" lang="en-GB" sz="1305">
                <a:latin typeface="Arial"/>
                <a:ea typeface="Arial"/>
                <a:cs typeface="Arial"/>
                <a:sym typeface="Arial"/>
              </a:rPr>
              <a:t>SDA pin</a:t>
            </a:r>
            <a:r>
              <a:rPr lang="en-GB" sz="1305">
                <a:latin typeface="Arial"/>
                <a:ea typeface="Arial"/>
                <a:cs typeface="Arial"/>
                <a:sym typeface="Arial"/>
              </a:rPr>
              <a:t> of the LCD to </a:t>
            </a:r>
            <a:r>
              <a:rPr b="1" lang="en-GB" sz="1305">
                <a:latin typeface="Arial"/>
                <a:ea typeface="Arial"/>
                <a:cs typeface="Arial"/>
                <a:sym typeface="Arial"/>
              </a:rPr>
              <a:t>A4</a:t>
            </a:r>
            <a:r>
              <a:rPr lang="en-GB" sz="1305">
                <a:latin typeface="Arial"/>
                <a:ea typeface="Arial"/>
                <a:cs typeface="Arial"/>
                <a:sym typeface="Arial"/>
              </a:rPr>
              <a:t> on the Arduino.</a:t>
            </a:r>
            <a:endParaRPr sz="1305">
              <a:latin typeface="Arial"/>
              <a:ea typeface="Arial"/>
              <a:cs typeface="Arial"/>
              <a:sym typeface="Arial"/>
            </a:endParaRPr>
          </a:p>
          <a:p>
            <a:pPr indent="-311477" lvl="0" marL="457200" rtl="0" algn="l">
              <a:lnSpc>
                <a:spcPct val="95000"/>
              </a:lnSpc>
              <a:spcBef>
                <a:spcPts val="0"/>
              </a:spcBef>
              <a:spcAft>
                <a:spcPts val="0"/>
              </a:spcAft>
              <a:buSzPts val="1305"/>
              <a:buFont typeface="Arial"/>
              <a:buChar char="●"/>
            </a:pPr>
            <a:r>
              <a:rPr lang="en-GB" sz="1305">
                <a:latin typeface="Arial"/>
                <a:ea typeface="Arial"/>
                <a:cs typeface="Arial"/>
                <a:sym typeface="Arial"/>
              </a:rPr>
              <a:t>Connect the </a:t>
            </a:r>
            <a:r>
              <a:rPr b="1" lang="en-GB" sz="1305">
                <a:latin typeface="Arial"/>
                <a:ea typeface="Arial"/>
                <a:cs typeface="Arial"/>
                <a:sym typeface="Arial"/>
              </a:rPr>
              <a:t>SCL pin</a:t>
            </a:r>
            <a:r>
              <a:rPr lang="en-GB" sz="1305">
                <a:latin typeface="Arial"/>
                <a:ea typeface="Arial"/>
                <a:cs typeface="Arial"/>
                <a:sym typeface="Arial"/>
              </a:rPr>
              <a:t> of the LCD to </a:t>
            </a:r>
            <a:r>
              <a:rPr b="1" lang="en-GB" sz="1305">
                <a:latin typeface="Arial"/>
                <a:ea typeface="Arial"/>
                <a:cs typeface="Arial"/>
                <a:sym typeface="Arial"/>
              </a:rPr>
              <a:t>A5</a:t>
            </a:r>
            <a:r>
              <a:rPr lang="en-GB" sz="1305">
                <a:latin typeface="Arial"/>
                <a:ea typeface="Arial"/>
                <a:cs typeface="Arial"/>
                <a:sym typeface="Arial"/>
              </a:rPr>
              <a:t> on the Arduino.</a:t>
            </a:r>
            <a:endParaRPr sz="1305">
              <a:latin typeface="Arial"/>
              <a:ea typeface="Arial"/>
              <a:cs typeface="Arial"/>
              <a:sym typeface="Arial"/>
            </a:endParaRPr>
          </a:p>
          <a:p>
            <a:pPr indent="0" lvl="0" marL="0" rtl="0" algn="l">
              <a:lnSpc>
                <a:spcPct val="95000"/>
              </a:lnSpc>
              <a:spcBef>
                <a:spcPts val="1400"/>
              </a:spcBef>
              <a:spcAft>
                <a:spcPts val="0"/>
              </a:spcAft>
              <a:buClr>
                <a:schemeClr val="dk1"/>
              </a:buClr>
              <a:buSzPts val="275"/>
              <a:buFont typeface="Arial"/>
              <a:buNone/>
            </a:pPr>
            <a:r>
              <a:rPr b="1" lang="en-GB" sz="1355">
                <a:latin typeface="Arial"/>
                <a:ea typeface="Arial"/>
                <a:cs typeface="Arial"/>
                <a:sym typeface="Arial"/>
              </a:rPr>
              <a:t>6. Connecting the Buzzer:</a:t>
            </a:r>
            <a:endParaRPr b="1" sz="1355">
              <a:latin typeface="Arial"/>
              <a:ea typeface="Arial"/>
              <a:cs typeface="Arial"/>
              <a:sym typeface="Arial"/>
            </a:endParaRPr>
          </a:p>
          <a:p>
            <a:pPr indent="-311477" lvl="0" marL="457200" rtl="0" algn="l">
              <a:lnSpc>
                <a:spcPct val="95000"/>
              </a:lnSpc>
              <a:spcBef>
                <a:spcPts val="1200"/>
              </a:spcBef>
              <a:spcAft>
                <a:spcPts val="0"/>
              </a:spcAft>
              <a:buSzPts val="1305"/>
              <a:buFont typeface="Arial"/>
              <a:buChar char="●"/>
            </a:pPr>
            <a:r>
              <a:rPr lang="en-GB" sz="1305">
                <a:latin typeface="Arial"/>
                <a:ea typeface="Arial"/>
                <a:cs typeface="Arial"/>
                <a:sym typeface="Arial"/>
              </a:rPr>
              <a:t>Attach </a:t>
            </a:r>
            <a:r>
              <a:rPr b="1" lang="en-GB" sz="1305">
                <a:latin typeface="Arial"/>
                <a:ea typeface="Arial"/>
                <a:cs typeface="Arial"/>
                <a:sym typeface="Arial"/>
              </a:rPr>
              <a:t>male jumper wires</a:t>
            </a:r>
            <a:r>
              <a:rPr lang="en-GB" sz="1305">
                <a:latin typeface="Arial"/>
                <a:ea typeface="Arial"/>
                <a:cs typeface="Arial"/>
                <a:sym typeface="Arial"/>
              </a:rPr>
              <a:t> to the buzzer.</a:t>
            </a:r>
            <a:endParaRPr sz="1305">
              <a:latin typeface="Arial"/>
              <a:ea typeface="Arial"/>
              <a:cs typeface="Arial"/>
              <a:sym typeface="Arial"/>
            </a:endParaRPr>
          </a:p>
          <a:p>
            <a:pPr indent="-311477" lvl="0" marL="457200" rtl="0" algn="l">
              <a:lnSpc>
                <a:spcPct val="95000"/>
              </a:lnSpc>
              <a:spcBef>
                <a:spcPts val="0"/>
              </a:spcBef>
              <a:spcAft>
                <a:spcPts val="0"/>
              </a:spcAft>
              <a:buSzPts val="1305"/>
              <a:buFont typeface="Arial"/>
              <a:buChar char="●"/>
            </a:pPr>
            <a:r>
              <a:rPr lang="en-GB" sz="1305">
                <a:latin typeface="Arial"/>
                <a:ea typeface="Arial"/>
                <a:cs typeface="Arial"/>
                <a:sym typeface="Arial"/>
              </a:rPr>
              <a:t>Connect the </a:t>
            </a:r>
            <a:r>
              <a:rPr b="1" lang="en-GB" sz="1305">
                <a:latin typeface="Arial"/>
                <a:ea typeface="Arial"/>
                <a:cs typeface="Arial"/>
                <a:sym typeface="Arial"/>
              </a:rPr>
              <a:t>buzzer’s GND wire</a:t>
            </a:r>
            <a:r>
              <a:rPr lang="en-GB" sz="1305">
                <a:latin typeface="Arial"/>
                <a:ea typeface="Arial"/>
                <a:cs typeface="Arial"/>
                <a:sym typeface="Arial"/>
              </a:rPr>
              <a:t> to the </a:t>
            </a:r>
            <a:r>
              <a:rPr b="1" lang="en-GB" sz="1305">
                <a:latin typeface="Arial"/>
                <a:ea typeface="Arial"/>
                <a:cs typeface="Arial"/>
                <a:sym typeface="Arial"/>
              </a:rPr>
              <a:t>breadboard’s GND connection</a:t>
            </a:r>
            <a:r>
              <a:rPr lang="en-GB" sz="1305">
                <a:latin typeface="Arial"/>
                <a:ea typeface="Arial"/>
                <a:cs typeface="Arial"/>
                <a:sym typeface="Arial"/>
              </a:rPr>
              <a:t>.</a:t>
            </a:r>
            <a:endParaRPr sz="1305">
              <a:latin typeface="Arial"/>
              <a:ea typeface="Arial"/>
              <a:cs typeface="Arial"/>
              <a:sym typeface="Arial"/>
            </a:endParaRPr>
          </a:p>
          <a:p>
            <a:pPr indent="-311477" lvl="0" marL="457200" rtl="0" algn="l">
              <a:lnSpc>
                <a:spcPct val="95000"/>
              </a:lnSpc>
              <a:spcBef>
                <a:spcPts val="0"/>
              </a:spcBef>
              <a:spcAft>
                <a:spcPts val="0"/>
              </a:spcAft>
              <a:buSzPts val="1305"/>
              <a:buFont typeface="Arial"/>
              <a:buChar char="●"/>
            </a:pPr>
            <a:r>
              <a:rPr lang="en-GB" sz="1305">
                <a:latin typeface="Arial"/>
                <a:ea typeface="Arial"/>
                <a:cs typeface="Arial"/>
                <a:sym typeface="Arial"/>
              </a:rPr>
              <a:t>Connect the </a:t>
            </a:r>
            <a:r>
              <a:rPr b="1" lang="en-GB" sz="1305">
                <a:latin typeface="Arial"/>
                <a:ea typeface="Arial"/>
                <a:cs typeface="Arial"/>
                <a:sym typeface="Arial"/>
              </a:rPr>
              <a:t>buzzer’s VCC wire</a:t>
            </a:r>
            <a:r>
              <a:rPr lang="en-GB" sz="1305">
                <a:latin typeface="Arial"/>
                <a:ea typeface="Arial"/>
                <a:cs typeface="Arial"/>
                <a:sym typeface="Arial"/>
              </a:rPr>
              <a:t> to </a:t>
            </a:r>
            <a:r>
              <a:rPr b="1" lang="en-GB" sz="1305">
                <a:latin typeface="Arial"/>
                <a:ea typeface="Arial"/>
                <a:cs typeface="Arial"/>
                <a:sym typeface="Arial"/>
              </a:rPr>
              <a:t>Digital Pin 9</a:t>
            </a:r>
            <a:r>
              <a:rPr lang="en-GB" sz="1305">
                <a:latin typeface="Arial"/>
                <a:ea typeface="Arial"/>
                <a:cs typeface="Arial"/>
                <a:sym typeface="Arial"/>
              </a:rPr>
              <a:t> on the Arduino.</a:t>
            </a:r>
            <a:endParaRPr sz="1305">
              <a:latin typeface="Arial"/>
              <a:ea typeface="Arial"/>
              <a:cs typeface="Arial"/>
              <a:sym typeface="Arial"/>
            </a:endParaRPr>
          </a:p>
          <a:p>
            <a:pPr indent="0" lvl="0" marL="0" rtl="0" algn="l">
              <a:lnSpc>
                <a:spcPct val="95000"/>
              </a:lnSpc>
              <a:spcBef>
                <a:spcPts val="1200"/>
              </a:spcBef>
              <a:spcAft>
                <a:spcPts val="0"/>
              </a:spcAft>
              <a:buSzPts val="275"/>
              <a:buNone/>
            </a:pPr>
            <a:r>
              <a:rPr b="1" lang="en-GB" sz="1355">
                <a:latin typeface="Arial"/>
                <a:ea typeface="Arial"/>
                <a:cs typeface="Arial"/>
                <a:sym typeface="Arial"/>
              </a:rPr>
              <a:t>7. Securing the Setup:</a:t>
            </a:r>
            <a:endParaRPr sz="1355">
              <a:latin typeface="Arial"/>
              <a:ea typeface="Arial"/>
              <a:cs typeface="Arial"/>
              <a:sym typeface="Arial"/>
            </a:endParaRPr>
          </a:p>
          <a:p>
            <a:pPr indent="-311477" lvl="0" marL="457200" rtl="0" algn="l">
              <a:lnSpc>
                <a:spcPct val="95000"/>
              </a:lnSpc>
              <a:spcBef>
                <a:spcPts val="1200"/>
              </a:spcBef>
              <a:spcAft>
                <a:spcPts val="0"/>
              </a:spcAft>
              <a:buSzPts val="1305"/>
              <a:buFont typeface="Arial"/>
              <a:buChar char="●"/>
            </a:pPr>
            <a:r>
              <a:rPr lang="en-GB" sz="1355">
                <a:latin typeface="Arial"/>
                <a:ea typeface="Arial"/>
                <a:cs typeface="Arial"/>
                <a:sym typeface="Arial"/>
              </a:rPr>
              <a:t>Use glue to secure all components on the flat surface.</a:t>
            </a:r>
            <a:endParaRPr sz="1355">
              <a:latin typeface="Arial"/>
              <a:ea typeface="Arial"/>
              <a:cs typeface="Arial"/>
              <a:sym typeface="Arial"/>
            </a:endParaRPr>
          </a:p>
          <a:p>
            <a:pPr indent="-311477" lvl="0" marL="457200" rtl="0" algn="l">
              <a:lnSpc>
                <a:spcPct val="95000"/>
              </a:lnSpc>
              <a:spcBef>
                <a:spcPts val="0"/>
              </a:spcBef>
              <a:spcAft>
                <a:spcPts val="0"/>
              </a:spcAft>
              <a:buSzPts val="1305"/>
              <a:buFont typeface="Arial"/>
              <a:buChar char="●"/>
            </a:pPr>
            <a:r>
              <a:rPr lang="en-GB" sz="1355">
                <a:latin typeface="Arial"/>
                <a:ea typeface="Arial"/>
                <a:cs typeface="Arial"/>
                <a:sym typeface="Arial"/>
              </a:rPr>
              <a:t>Use electrical tape to neatly bundle and secure the wires.</a:t>
            </a:r>
            <a:endParaRPr sz="1305">
              <a:latin typeface="Arial"/>
              <a:ea typeface="Arial"/>
              <a:cs typeface="Arial"/>
              <a:sym typeface="Arial"/>
            </a:endParaRPr>
          </a:p>
          <a:p>
            <a:pPr indent="0" lvl="0" marL="914400" rtl="0" algn="l">
              <a:lnSpc>
                <a:spcPct val="95000"/>
              </a:lnSpc>
              <a:spcBef>
                <a:spcPts val="1200"/>
              </a:spcBef>
              <a:spcAft>
                <a:spcPts val="0"/>
              </a:spcAft>
              <a:buSzPts val="275"/>
              <a:buNone/>
            </a:pPr>
            <a:r>
              <a:t/>
            </a:r>
            <a:endParaRPr b="1" sz="884">
              <a:latin typeface="Arial"/>
              <a:ea typeface="Arial"/>
              <a:cs typeface="Arial"/>
              <a:sym typeface="Arial"/>
            </a:endParaRPr>
          </a:p>
          <a:p>
            <a:pPr indent="0" lvl="0" marL="914400" rtl="0" algn="l">
              <a:lnSpc>
                <a:spcPct val="95000"/>
              </a:lnSpc>
              <a:spcBef>
                <a:spcPts val="1200"/>
              </a:spcBef>
              <a:spcAft>
                <a:spcPts val="0"/>
              </a:spcAft>
              <a:buSzPts val="275"/>
              <a:buNone/>
            </a:pPr>
            <a:r>
              <a:rPr lang="en-GB" sz="884">
                <a:latin typeface="Arial"/>
                <a:ea typeface="Arial"/>
                <a:cs typeface="Arial"/>
                <a:sym typeface="Arial"/>
              </a:rPr>
              <a:t>.</a:t>
            </a:r>
            <a:endParaRPr sz="884">
              <a:latin typeface="Arial"/>
              <a:ea typeface="Arial"/>
              <a:cs typeface="Arial"/>
              <a:sym typeface="Arial"/>
            </a:endParaRPr>
          </a:p>
          <a:p>
            <a:pPr indent="0" lvl="0" marL="0" rtl="0" algn="l">
              <a:lnSpc>
                <a:spcPct val="95000"/>
              </a:lnSpc>
              <a:spcBef>
                <a:spcPts val="1200"/>
              </a:spcBef>
              <a:spcAft>
                <a:spcPts val="1200"/>
              </a:spcAft>
              <a:buSzPts val="275"/>
              <a:buNone/>
            </a:pPr>
            <a:r>
              <a:t/>
            </a:r>
            <a:endParaRPr sz="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57" name="Google Shape;157;p2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Clr>
                <a:schemeClr val="dk1"/>
              </a:buClr>
              <a:buSzPts val="275"/>
              <a:buFont typeface="Arial"/>
              <a:buNone/>
            </a:pPr>
            <a:r>
              <a:rPr b="1" lang="en-GB" sz="6225">
                <a:latin typeface="Arial"/>
                <a:ea typeface="Arial"/>
                <a:cs typeface="Arial"/>
                <a:sym typeface="Arial"/>
              </a:rPr>
              <a:t>8. Connecting the Arduino to a PC:</a:t>
            </a:r>
            <a:endParaRPr b="1" sz="6225">
              <a:latin typeface="Arial"/>
              <a:ea typeface="Arial"/>
              <a:cs typeface="Arial"/>
              <a:sym typeface="Arial"/>
            </a:endParaRPr>
          </a:p>
          <a:p>
            <a:pPr indent="-324261" lvl="0" marL="457200" rtl="0" algn="l">
              <a:spcBef>
                <a:spcPts val="1200"/>
              </a:spcBef>
              <a:spcAft>
                <a:spcPts val="0"/>
              </a:spcAft>
              <a:buSzPct val="100000"/>
              <a:buFont typeface="Arial"/>
              <a:buAutoNum type="arabicPeriod"/>
            </a:pPr>
            <a:r>
              <a:rPr b="1" lang="en-GB" sz="6025">
                <a:latin typeface="Arial"/>
                <a:ea typeface="Arial"/>
                <a:cs typeface="Arial"/>
                <a:sym typeface="Arial"/>
              </a:rPr>
              <a:t>Open Arduino IDE:</a:t>
            </a:r>
            <a:endParaRPr b="1" sz="60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Download and install the </a:t>
            </a:r>
            <a:r>
              <a:rPr b="1" lang="en-GB" sz="6025">
                <a:latin typeface="Arial"/>
                <a:ea typeface="Arial"/>
                <a:cs typeface="Arial"/>
                <a:sym typeface="Arial"/>
              </a:rPr>
              <a:t>Arduino IDE</a:t>
            </a:r>
            <a:r>
              <a:rPr lang="en-GB" sz="6025">
                <a:latin typeface="Arial"/>
                <a:ea typeface="Arial"/>
                <a:cs typeface="Arial"/>
                <a:sym typeface="Arial"/>
              </a:rPr>
              <a:t>.</a:t>
            </a:r>
            <a:endParaRPr sz="68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Open the IDE on your laptop or PC.</a:t>
            </a:r>
            <a:endParaRPr sz="6025">
              <a:latin typeface="Arial"/>
              <a:ea typeface="Arial"/>
              <a:cs typeface="Arial"/>
              <a:sym typeface="Arial"/>
            </a:endParaRPr>
          </a:p>
          <a:p>
            <a:pPr indent="-324261" lvl="0" marL="457200" rtl="0" algn="l">
              <a:spcBef>
                <a:spcPts val="0"/>
              </a:spcBef>
              <a:spcAft>
                <a:spcPts val="0"/>
              </a:spcAft>
              <a:buSzPct val="100000"/>
              <a:buFont typeface="Arial"/>
              <a:buAutoNum type="arabicPeriod"/>
            </a:pPr>
            <a:r>
              <a:rPr b="1" lang="en-GB" sz="6025">
                <a:latin typeface="Arial"/>
                <a:ea typeface="Arial"/>
                <a:cs typeface="Arial"/>
                <a:sym typeface="Arial"/>
              </a:rPr>
              <a:t>Select the Board &amp; Port:</a:t>
            </a:r>
            <a:endParaRPr b="1" sz="60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Go to </a:t>
            </a:r>
            <a:r>
              <a:rPr b="1" lang="en-GB" sz="6025">
                <a:latin typeface="Arial"/>
                <a:ea typeface="Arial"/>
                <a:cs typeface="Arial"/>
                <a:sym typeface="Arial"/>
              </a:rPr>
              <a:t>Tools → Board</a:t>
            </a:r>
            <a:r>
              <a:rPr lang="en-GB" sz="6025">
                <a:latin typeface="Arial"/>
                <a:ea typeface="Arial"/>
                <a:cs typeface="Arial"/>
                <a:sym typeface="Arial"/>
              </a:rPr>
              <a:t> and select </a:t>
            </a:r>
            <a:r>
              <a:rPr b="1" lang="en-GB" sz="6025">
                <a:latin typeface="Arial"/>
                <a:ea typeface="Arial"/>
                <a:cs typeface="Arial"/>
                <a:sym typeface="Arial"/>
              </a:rPr>
              <a:t>Arduino Uno (or your board model)</a:t>
            </a:r>
            <a:r>
              <a:rPr lang="en-GB" sz="6025">
                <a:latin typeface="Arial"/>
                <a:ea typeface="Arial"/>
                <a:cs typeface="Arial"/>
                <a:sym typeface="Arial"/>
              </a:rPr>
              <a:t>.</a:t>
            </a:r>
            <a:endParaRPr sz="60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Go to </a:t>
            </a:r>
            <a:r>
              <a:rPr b="1" lang="en-GB" sz="6025">
                <a:latin typeface="Arial"/>
                <a:ea typeface="Arial"/>
                <a:cs typeface="Arial"/>
                <a:sym typeface="Arial"/>
              </a:rPr>
              <a:t>Tools → Port</a:t>
            </a:r>
            <a:r>
              <a:rPr lang="en-GB" sz="6025">
                <a:latin typeface="Arial"/>
                <a:ea typeface="Arial"/>
                <a:cs typeface="Arial"/>
                <a:sym typeface="Arial"/>
              </a:rPr>
              <a:t> and select the COM port where your Arduino is connected.</a:t>
            </a:r>
            <a:endParaRPr sz="6025">
              <a:latin typeface="Arial"/>
              <a:ea typeface="Arial"/>
              <a:cs typeface="Arial"/>
              <a:sym typeface="Arial"/>
            </a:endParaRPr>
          </a:p>
          <a:p>
            <a:pPr indent="-324261" lvl="0" marL="457200" rtl="0" algn="l">
              <a:spcBef>
                <a:spcPts val="0"/>
              </a:spcBef>
              <a:spcAft>
                <a:spcPts val="0"/>
              </a:spcAft>
              <a:buSzPct val="100000"/>
              <a:buFont typeface="Arial"/>
              <a:buAutoNum type="arabicPeriod"/>
            </a:pPr>
            <a:r>
              <a:rPr b="1" lang="en-GB" sz="6025">
                <a:latin typeface="Arial"/>
                <a:ea typeface="Arial"/>
                <a:cs typeface="Arial"/>
                <a:sym typeface="Arial"/>
              </a:rPr>
              <a:t>Install Required Libraries:</a:t>
            </a:r>
            <a:endParaRPr b="1" sz="60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If you haven’t installed the </a:t>
            </a:r>
            <a:r>
              <a:rPr b="1" lang="en-GB" sz="6025">
                <a:latin typeface="Arial"/>
                <a:ea typeface="Arial"/>
                <a:cs typeface="Arial"/>
                <a:sym typeface="Arial"/>
              </a:rPr>
              <a:t>LiquidCrystal_I2C</a:t>
            </a:r>
            <a:r>
              <a:rPr lang="en-GB" sz="6025">
                <a:latin typeface="Arial"/>
                <a:ea typeface="Arial"/>
                <a:cs typeface="Arial"/>
                <a:sym typeface="Arial"/>
              </a:rPr>
              <a:t> library for the LCD, follow these steps:</a:t>
            </a:r>
            <a:endParaRPr sz="6025">
              <a:latin typeface="Arial"/>
              <a:ea typeface="Arial"/>
              <a:cs typeface="Arial"/>
              <a:sym typeface="Arial"/>
            </a:endParaRPr>
          </a:p>
          <a:p>
            <a:pPr indent="-324261" lvl="2" marL="1371600" rtl="0" algn="l">
              <a:spcBef>
                <a:spcPts val="0"/>
              </a:spcBef>
              <a:spcAft>
                <a:spcPts val="0"/>
              </a:spcAft>
              <a:buSzPct val="100000"/>
              <a:buFont typeface="Arial"/>
              <a:buChar char="■"/>
            </a:pPr>
            <a:r>
              <a:rPr lang="en-GB" sz="6025">
                <a:latin typeface="Arial"/>
                <a:ea typeface="Arial"/>
                <a:cs typeface="Arial"/>
                <a:sym typeface="Arial"/>
              </a:rPr>
              <a:t>Open </a:t>
            </a:r>
            <a:r>
              <a:rPr b="1" lang="en-GB" sz="6025">
                <a:latin typeface="Arial"/>
                <a:ea typeface="Arial"/>
                <a:cs typeface="Arial"/>
                <a:sym typeface="Arial"/>
              </a:rPr>
              <a:t>Arduino IDE</a:t>
            </a:r>
            <a:r>
              <a:rPr lang="en-GB" sz="6025">
                <a:latin typeface="Arial"/>
                <a:ea typeface="Arial"/>
                <a:cs typeface="Arial"/>
                <a:sym typeface="Arial"/>
              </a:rPr>
              <a:t> → </a:t>
            </a:r>
            <a:r>
              <a:rPr b="1" lang="en-GB" sz="6025">
                <a:latin typeface="Arial"/>
                <a:ea typeface="Arial"/>
                <a:cs typeface="Arial"/>
                <a:sym typeface="Arial"/>
              </a:rPr>
              <a:t>Sketch</a:t>
            </a:r>
            <a:r>
              <a:rPr lang="en-GB" sz="6025">
                <a:latin typeface="Arial"/>
                <a:ea typeface="Arial"/>
                <a:cs typeface="Arial"/>
                <a:sym typeface="Arial"/>
              </a:rPr>
              <a:t> → </a:t>
            </a:r>
            <a:r>
              <a:rPr b="1" lang="en-GB" sz="6025">
                <a:latin typeface="Arial"/>
                <a:ea typeface="Arial"/>
                <a:cs typeface="Arial"/>
                <a:sym typeface="Arial"/>
              </a:rPr>
              <a:t>Include Library</a:t>
            </a:r>
            <a:r>
              <a:rPr lang="en-GB" sz="6025">
                <a:latin typeface="Arial"/>
                <a:ea typeface="Arial"/>
                <a:cs typeface="Arial"/>
                <a:sym typeface="Arial"/>
              </a:rPr>
              <a:t> → </a:t>
            </a:r>
            <a:r>
              <a:rPr b="1" lang="en-GB" sz="6025">
                <a:latin typeface="Arial"/>
                <a:ea typeface="Arial"/>
                <a:cs typeface="Arial"/>
                <a:sym typeface="Arial"/>
              </a:rPr>
              <a:t>Manage Libraries</a:t>
            </a:r>
            <a:r>
              <a:rPr lang="en-GB" sz="6025">
                <a:latin typeface="Arial"/>
                <a:ea typeface="Arial"/>
                <a:cs typeface="Arial"/>
                <a:sym typeface="Arial"/>
              </a:rPr>
              <a:t>.</a:t>
            </a:r>
            <a:endParaRPr sz="6025">
              <a:latin typeface="Arial"/>
              <a:ea typeface="Arial"/>
              <a:cs typeface="Arial"/>
              <a:sym typeface="Arial"/>
            </a:endParaRPr>
          </a:p>
          <a:p>
            <a:pPr indent="-324261" lvl="2" marL="1371600" rtl="0" algn="l">
              <a:spcBef>
                <a:spcPts val="0"/>
              </a:spcBef>
              <a:spcAft>
                <a:spcPts val="0"/>
              </a:spcAft>
              <a:buSzPct val="100000"/>
              <a:buFont typeface="Arial"/>
              <a:buChar char="■"/>
            </a:pPr>
            <a:r>
              <a:rPr lang="en-GB" sz="6025">
                <a:latin typeface="Arial"/>
                <a:ea typeface="Arial"/>
                <a:cs typeface="Arial"/>
                <a:sym typeface="Arial"/>
              </a:rPr>
              <a:t>Search for </a:t>
            </a:r>
            <a:r>
              <a:rPr b="1" lang="en-GB" sz="6025">
                <a:latin typeface="Arial"/>
                <a:ea typeface="Arial"/>
                <a:cs typeface="Arial"/>
                <a:sym typeface="Arial"/>
              </a:rPr>
              <a:t>LiquidCrystal_I2C</a:t>
            </a:r>
            <a:r>
              <a:rPr lang="en-GB" sz="6025">
                <a:latin typeface="Arial"/>
                <a:ea typeface="Arial"/>
                <a:cs typeface="Arial"/>
                <a:sym typeface="Arial"/>
              </a:rPr>
              <a:t> and install it.</a:t>
            </a:r>
            <a:endParaRPr sz="6025">
              <a:latin typeface="Arial"/>
              <a:ea typeface="Arial"/>
              <a:cs typeface="Arial"/>
              <a:sym typeface="Arial"/>
            </a:endParaRPr>
          </a:p>
          <a:p>
            <a:pPr indent="-324261" lvl="0" marL="457200" rtl="0" algn="l">
              <a:spcBef>
                <a:spcPts val="0"/>
              </a:spcBef>
              <a:spcAft>
                <a:spcPts val="0"/>
              </a:spcAft>
              <a:buSzPct val="100000"/>
              <a:buFont typeface="Arial"/>
              <a:buAutoNum type="arabicPeriod"/>
            </a:pPr>
            <a:r>
              <a:rPr b="1" lang="en-GB" sz="6025">
                <a:latin typeface="Arial"/>
                <a:ea typeface="Arial"/>
                <a:cs typeface="Arial"/>
                <a:sym typeface="Arial"/>
              </a:rPr>
              <a:t>Upload the Code:</a:t>
            </a:r>
            <a:endParaRPr b="1" sz="60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Copy and paste the following code into the </a:t>
            </a:r>
            <a:r>
              <a:rPr b="1" lang="en-GB" sz="6025">
                <a:latin typeface="Arial"/>
                <a:ea typeface="Arial"/>
                <a:cs typeface="Arial"/>
                <a:sym typeface="Arial"/>
              </a:rPr>
              <a:t>Arduino IDE</a:t>
            </a:r>
            <a:r>
              <a:rPr lang="en-GB" sz="6025">
                <a:latin typeface="Arial"/>
                <a:ea typeface="Arial"/>
                <a:cs typeface="Arial"/>
                <a:sym typeface="Arial"/>
              </a:rPr>
              <a:t>.</a:t>
            </a:r>
            <a:endParaRPr sz="6025">
              <a:latin typeface="Arial"/>
              <a:ea typeface="Arial"/>
              <a:cs typeface="Arial"/>
              <a:sym typeface="Arial"/>
            </a:endParaRPr>
          </a:p>
          <a:p>
            <a:pPr indent="-324261" lvl="1" marL="914400" rtl="0" algn="l">
              <a:spcBef>
                <a:spcPts val="0"/>
              </a:spcBef>
              <a:spcAft>
                <a:spcPts val="0"/>
              </a:spcAft>
              <a:buSzPct val="100000"/>
              <a:buFont typeface="Arial"/>
              <a:buChar char="○"/>
            </a:pPr>
            <a:r>
              <a:rPr lang="en-GB" sz="6025">
                <a:latin typeface="Arial"/>
                <a:ea typeface="Arial"/>
                <a:cs typeface="Arial"/>
                <a:sym typeface="Arial"/>
              </a:rPr>
              <a:t>Click the </a:t>
            </a:r>
            <a:r>
              <a:rPr b="1" lang="en-GB" sz="6025">
                <a:latin typeface="Arial"/>
                <a:ea typeface="Arial"/>
                <a:cs typeface="Arial"/>
                <a:sym typeface="Arial"/>
              </a:rPr>
              <a:t>Upload (Arrow) Button</a:t>
            </a:r>
            <a:r>
              <a:rPr lang="en-GB" sz="6025">
                <a:latin typeface="Arial"/>
                <a:ea typeface="Arial"/>
                <a:cs typeface="Arial"/>
                <a:sym typeface="Arial"/>
              </a:rPr>
              <a:t> to send the code to the Arduino.</a:t>
            </a:r>
            <a:endParaRPr sz="6025">
              <a:latin typeface="Arial"/>
              <a:ea typeface="Arial"/>
              <a:cs typeface="Arial"/>
              <a:sym typeface="Arial"/>
            </a:endParaRPr>
          </a:p>
          <a:p>
            <a:pPr indent="0" lvl="0" marL="457200" rtl="0" algn="l">
              <a:spcBef>
                <a:spcPts val="1200"/>
              </a:spcBef>
              <a:spcAft>
                <a:spcPts val="0"/>
              </a:spcAft>
              <a:buNone/>
            </a:pPr>
            <a:r>
              <a:t/>
            </a:r>
            <a:endParaRPr b="1" sz="7020">
              <a:latin typeface="Arial"/>
              <a:ea typeface="Arial"/>
              <a:cs typeface="Arial"/>
              <a:sym typeface="Arial"/>
            </a:endParaRPr>
          </a:p>
          <a:p>
            <a:pPr indent="0" lvl="0" marL="914400" rtl="0" algn="l">
              <a:spcBef>
                <a:spcPts val="1200"/>
              </a:spcBef>
              <a:spcAft>
                <a:spcPts val="0"/>
              </a:spcAft>
              <a:buNone/>
            </a:pPr>
            <a:r>
              <a:t/>
            </a:r>
            <a:endParaRPr b="1" sz="5139">
              <a:latin typeface="Arial"/>
              <a:ea typeface="Arial"/>
              <a:cs typeface="Arial"/>
              <a:sym typeface="Arial"/>
            </a:endParaRPr>
          </a:p>
          <a:p>
            <a:pPr indent="0" lvl="0" marL="914400" rtl="0" algn="l">
              <a:spcBef>
                <a:spcPts val="1200"/>
              </a:spcBef>
              <a:spcAft>
                <a:spcPts val="0"/>
              </a:spcAft>
              <a:buNone/>
            </a:pPr>
            <a:r>
              <a:rPr lang="en-GB" sz="5139">
                <a:latin typeface="Arial"/>
                <a:ea typeface="Arial"/>
                <a:cs typeface="Arial"/>
                <a:sym typeface="Arial"/>
              </a:rPr>
              <a:t>.</a:t>
            </a:r>
            <a:endParaRPr sz="5139">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63" name="Google Shape;163;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#include &lt;Wire.h&gt;</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#include &lt;LiquidCrystal_I2C.h&gt;</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LiquidCrystal_I2C lcd(0x27, 16, 2); // I2C LCD address, 16 chars, 2 lines</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#define SMOKE_SENSOR A0</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#define FLAME_SENSOR 12</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#define BUZZER 7</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void setup() {</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  pinMode(SMOKE_SENSOR, INPUT);</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  pinMode(FLAME_SENSOR, INPUT);</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rPr b="1" lang="en-GB" sz="1156">
                <a:latin typeface="Arial"/>
                <a:ea typeface="Arial"/>
                <a:cs typeface="Arial"/>
                <a:sym typeface="Arial"/>
              </a:rPr>
              <a:t>  pinMode(BUZZER, OUTPUT);</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1100"/>
              <a:buFont typeface="Arial"/>
              <a:buNone/>
            </a:pPr>
            <a:r>
              <a:t/>
            </a:r>
            <a:endParaRPr b="1" sz="1156">
              <a:latin typeface="Arial"/>
              <a:ea typeface="Arial"/>
              <a:cs typeface="Arial"/>
              <a:sym typeface="Arial"/>
            </a:endParaRPr>
          </a:p>
          <a:p>
            <a:pPr indent="0" lvl="0" marL="914400" rtl="0" algn="l">
              <a:lnSpc>
                <a:spcPct val="95000"/>
              </a:lnSpc>
              <a:spcBef>
                <a:spcPts val="1200"/>
              </a:spcBef>
              <a:spcAft>
                <a:spcPts val="1200"/>
              </a:spcAft>
              <a:buSzPts val="1100"/>
              <a:buNone/>
            </a:pPr>
            <a:r>
              <a:rPr b="1" lang="en-GB" sz="1156">
                <a:latin typeface="Arial"/>
                <a:ea typeface="Arial"/>
                <a:cs typeface="Arial"/>
                <a:sym typeface="Arial"/>
              </a:rPr>
              <a:t>  </a:t>
            </a:r>
            <a:endParaRPr b="1" sz="1156">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69" name="Google Shape;169;p3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Serial.begin(9600); // Send data to Python</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lcd.init();</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lcd.backlight();</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lcd.setCursor(0, 0);</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lcd.print("Flame &amp; Smoke");</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lcd.setCursor(0, 1);</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lcd.print("Detector Ready");</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delay(2000);</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  lcd.clear();</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756">
                <a:latin typeface="Arial"/>
                <a:ea typeface="Arial"/>
                <a:cs typeface="Arial"/>
                <a:sym typeface="Arial"/>
              </a:rPr>
              <a:t>}</a:t>
            </a:r>
            <a:endParaRPr b="1" sz="47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t/>
            </a:r>
            <a:endParaRPr b="1" sz="5556">
              <a:latin typeface="Arial"/>
              <a:ea typeface="Arial"/>
              <a:cs typeface="Arial"/>
              <a:sym typeface="Arial"/>
            </a:endParaRPr>
          </a:p>
          <a:p>
            <a:pPr indent="0" lvl="0" marL="914400" rtl="0" algn="l">
              <a:lnSpc>
                <a:spcPct val="95000"/>
              </a:lnSpc>
              <a:spcBef>
                <a:spcPts val="1200"/>
              </a:spcBef>
              <a:spcAft>
                <a:spcPts val="0"/>
              </a:spcAft>
              <a:buClr>
                <a:schemeClr val="dk1"/>
              </a:buClr>
              <a:buSzPct val="95116"/>
              <a:buFont typeface="Arial"/>
              <a:buNone/>
            </a:pPr>
            <a:r>
              <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69"/>
              <a:buFont typeface="Arial"/>
              <a:buNone/>
            </a:pPr>
            <a:r>
              <a:rPr b="1" lang="en-GB" sz="5156">
                <a:latin typeface="Arial"/>
                <a:ea typeface="Arial"/>
                <a:cs typeface="Arial"/>
                <a:sym typeface="Arial"/>
              </a:rPr>
              <a:t>  </a:t>
            </a:r>
            <a:endParaRPr b="1" sz="1355">
              <a:latin typeface="Arial"/>
              <a:ea typeface="Arial"/>
              <a:cs typeface="Arial"/>
              <a:sym typeface="Arial"/>
            </a:endParaRPr>
          </a:p>
          <a:p>
            <a:pPr indent="0" lvl="0" marL="914400" rtl="0" algn="l">
              <a:lnSpc>
                <a:spcPct val="95000"/>
              </a:lnSpc>
              <a:spcBef>
                <a:spcPts val="1200"/>
              </a:spcBef>
              <a:spcAft>
                <a:spcPts val="0"/>
              </a:spcAft>
              <a:buClr>
                <a:schemeClr val="dk1"/>
              </a:buClr>
              <a:buSzPct val="31081"/>
              <a:buFont typeface="Arial"/>
              <a:buNone/>
            </a:pPr>
            <a:r>
              <a:t/>
            </a:r>
            <a:endParaRPr b="1" sz="884">
              <a:latin typeface="Arial"/>
              <a:ea typeface="Arial"/>
              <a:cs typeface="Arial"/>
              <a:sym typeface="Arial"/>
            </a:endParaRPr>
          </a:p>
          <a:p>
            <a:pPr indent="0" lvl="0" marL="914400" rtl="0" algn="l">
              <a:lnSpc>
                <a:spcPct val="95000"/>
              </a:lnSpc>
              <a:spcBef>
                <a:spcPts val="1200"/>
              </a:spcBef>
              <a:spcAft>
                <a:spcPts val="0"/>
              </a:spcAft>
              <a:buClr>
                <a:schemeClr val="dk1"/>
              </a:buClr>
              <a:buSzPct val="31081"/>
              <a:buFont typeface="Arial"/>
              <a:buNone/>
            </a:pPr>
            <a:r>
              <a:rPr lang="en-GB" sz="884">
                <a:latin typeface="Arial"/>
                <a:ea typeface="Arial"/>
                <a:cs typeface="Arial"/>
                <a:sym typeface="Arial"/>
              </a:rPr>
              <a:t>.</a:t>
            </a:r>
            <a:endParaRPr sz="884">
              <a:latin typeface="Arial"/>
              <a:ea typeface="Arial"/>
              <a:cs typeface="Arial"/>
              <a:sym typeface="Arial"/>
            </a:endParaRPr>
          </a:p>
          <a:p>
            <a:pPr indent="0" lvl="0" marL="0" rtl="0" algn="l">
              <a:lnSpc>
                <a:spcPct val="95000"/>
              </a:lnSpc>
              <a:spcBef>
                <a:spcPts val="1200"/>
              </a:spcBef>
              <a:spcAft>
                <a:spcPts val="0"/>
              </a:spcAft>
              <a:buClr>
                <a:schemeClr val="dk1"/>
              </a:buClr>
              <a:buSzPct val="275000"/>
              <a:buFont typeface="Arial"/>
              <a:buNone/>
            </a:pPr>
            <a:r>
              <a:t/>
            </a:r>
            <a:endParaRPr sz="100"/>
          </a:p>
          <a:p>
            <a:pPr indent="0" lvl="0" marL="0" rtl="0" algn="l">
              <a:spcBef>
                <a:spcPts val="1200"/>
              </a:spcBef>
              <a:spcAft>
                <a:spcPts val="1200"/>
              </a:spcAft>
              <a:buNone/>
            </a:pPr>
            <a:r>
              <a:t/>
            </a:r>
            <a:endParaRPr b="1" sz="6225">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75" name="Google Shape;175;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914400" marR="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void loop() {</a:t>
            </a:r>
            <a:endParaRPr b="1" sz="4600">
              <a:latin typeface="Arial"/>
              <a:ea typeface="Arial"/>
              <a:cs typeface="Arial"/>
              <a:sym typeface="Arial"/>
            </a:endParaRPr>
          </a:p>
          <a:p>
            <a:pPr indent="0" lvl="0" marL="914400" marR="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int smokeValue = analogRead(SMOKE_SENSOR);</a:t>
            </a:r>
            <a:endParaRPr b="1" sz="4600">
              <a:latin typeface="Arial"/>
              <a:ea typeface="Arial"/>
              <a:cs typeface="Arial"/>
              <a:sym typeface="Arial"/>
            </a:endParaRPr>
          </a:p>
          <a:p>
            <a:pPr indent="0" lvl="0" marL="914400" marR="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int flameStatus = digitalRead(FLAME_SENSOR);</a:t>
            </a:r>
            <a:endParaRPr b="1" sz="4600">
              <a:latin typeface="Arial"/>
              <a:ea typeface="Arial"/>
              <a:cs typeface="Arial"/>
              <a:sym typeface="Arial"/>
            </a:endParaRPr>
          </a:p>
          <a:p>
            <a:pPr indent="0" lvl="0" marL="914400" marR="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lcd.setCursor(0, 0);</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lcd.print("Smoke: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lcd.print(smokeValue);</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lcd.setCursor(0, 1);</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lcd.setCursor(0, 1);</a:t>
            </a:r>
            <a:endParaRPr b="1" sz="4600">
              <a:latin typeface="Arial"/>
              <a:ea typeface="Arial"/>
              <a:cs typeface="Arial"/>
              <a:sym typeface="Arial"/>
            </a:endParaRPr>
          </a:p>
          <a:p>
            <a:pPr indent="0" lvl="0" marL="914400" rtl="0" algn="l">
              <a:lnSpc>
                <a:spcPct val="95000"/>
              </a:lnSpc>
              <a:spcBef>
                <a:spcPts val="1200"/>
              </a:spcBef>
              <a:spcAft>
                <a:spcPts val="1200"/>
              </a:spcAft>
              <a:buClr>
                <a:schemeClr val="dk1"/>
              </a:buClr>
              <a:buSzPts val="275"/>
              <a:buFont typeface="Arial"/>
              <a:buNone/>
            </a:pPr>
            <a:r>
              <a:t/>
            </a:r>
            <a:endParaRPr b="1" sz="5156">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Introduction and Problem Statement</a:t>
            </a:r>
            <a:endParaRPr>
              <a:latin typeface="Times New Roman"/>
              <a:ea typeface="Times New Roman"/>
              <a:cs typeface="Times New Roman"/>
              <a:sym typeface="Times New Roman"/>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400">
                <a:latin typeface="Arial"/>
                <a:ea typeface="Arial"/>
                <a:cs typeface="Arial"/>
                <a:sym typeface="Arial"/>
              </a:rPr>
              <a:t>Fires are among the most dangerous hazards, often causing devastating loss of life and property. Traditional fire detection systems, while useful, often lack the responsiveness and intelligence required for modern safety needs.</a:t>
            </a:r>
            <a:br>
              <a:rPr lang="en-GB" sz="1400">
                <a:latin typeface="Arial"/>
                <a:ea typeface="Arial"/>
                <a:cs typeface="Arial"/>
                <a:sym typeface="Arial"/>
              </a:rPr>
            </a:br>
            <a:r>
              <a:rPr lang="en-GB" sz="1400">
                <a:latin typeface="Arial"/>
                <a:ea typeface="Arial"/>
                <a:cs typeface="Arial"/>
                <a:sym typeface="Arial"/>
              </a:rPr>
              <a:t> This project leverages </a:t>
            </a:r>
            <a:r>
              <a:rPr b="1" lang="en-GB" sz="1400">
                <a:latin typeface="Arial"/>
                <a:ea typeface="Arial"/>
                <a:cs typeface="Arial"/>
                <a:sym typeface="Arial"/>
              </a:rPr>
              <a:t>Arduino-based sensors and AI technology</a:t>
            </a:r>
            <a:r>
              <a:rPr lang="en-GB" sz="1400">
                <a:latin typeface="Arial"/>
                <a:ea typeface="Arial"/>
                <a:cs typeface="Arial"/>
                <a:sym typeface="Arial"/>
              </a:rPr>
              <a:t> to detect smoke and flames in real-time, providing instant alerts and enhancing fire safety measures.</a:t>
            </a:r>
            <a:endParaRPr sz="14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GB" sz="1400">
                <a:latin typeface="Arial"/>
                <a:ea typeface="Arial"/>
                <a:cs typeface="Arial"/>
                <a:sym typeface="Arial"/>
              </a:rPr>
              <a:t>Problem Statement:</a:t>
            </a:r>
            <a:endParaRPr b="1" sz="1400">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latin typeface="Arial"/>
                <a:ea typeface="Arial"/>
                <a:cs typeface="Arial"/>
                <a:sym typeface="Arial"/>
              </a:rPr>
              <a:t>⚠️ </a:t>
            </a:r>
            <a:r>
              <a:rPr b="1" lang="en-GB" sz="1400">
                <a:latin typeface="Arial"/>
                <a:ea typeface="Arial"/>
                <a:cs typeface="Arial"/>
                <a:sym typeface="Arial"/>
              </a:rPr>
              <a:t>Delayed fire detection</a:t>
            </a:r>
            <a:r>
              <a:rPr lang="en-GB" sz="1400">
                <a:latin typeface="Arial"/>
                <a:ea typeface="Arial"/>
                <a:cs typeface="Arial"/>
                <a:sym typeface="Arial"/>
              </a:rPr>
              <a:t> leads to significant damage and risk to human life.</a:t>
            </a:r>
            <a:br>
              <a:rPr lang="en-GB" sz="1400">
                <a:latin typeface="Arial"/>
                <a:ea typeface="Arial"/>
                <a:cs typeface="Arial"/>
                <a:sym typeface="Arial"/>
              </a:rPr>
            </a:b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 </a:t>
            </a:r>
            <a:r>
              <a:rPr b="1" lang="en-GB" sz="1400">
                <a:latin typeface="Arial"/>
                <a:ea typeface="Arial"/>
                <a:cs typeface="Arial"/>
                <a:sym typeface="Arial"/>
              </a:rPr>
              <a:t>Conventional systems</a:t>
            </a:r>
            <a:r>
              <a:rPr lang="en-GB" sz="1400">
                <a:latin typeface="Arial"/>
                <a:ea typeface="Arial"/>
                <a:cs typeface="Arial"/>
                <a:sym typeface="Arial"/>
              </a:rPr>
              <a:t> often lack </a:t>
            </a:r>
            <a:r>
              <a:rPr b="1" lang="en-GB" sz="1400">
                <a:latin typeface="Arial"/>
                <a:ea typeface="Arial"/>
                <a:cs typeface="Arial"/>
                <a:sym typeface="Arial"/>
              </a:rPr>
              <a:t>portability, intelligence, and real-time alerts</a:t>
            </a:r>
            <a:r>
              <a:rPr lang="en-GB" sz="1400">
                <a:latin typeface="Arial"/>
                <a:ea typeface="Arial"/>
                <a:cs typeface="Arial"/>
                <a:sym typeface="Arial"/>
              </a:rPr>
              <a:t>.</a:t>
            </a:r>
            <a:br>
              <a:rPr lang="en-GB" sz="1400">
                <a:latin typeface="Arial"/>
                <a:ea typeface="Arial"/>
                <a:cs typeface="Arial"/>
                <a:sym typeface="Arial"/>
              </a:rPr>
            </a:b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 </a:t>
            </a:r>
            <a:r>
              <a:rPr b="1" lang="en-GB" sz="1400">
                <a:latin typeface="Arial"/>
                <a:ea typeface="Arial"/>
                <a:cs typeface="Arial"/>
                <a:sym typeface="Arial"/>
              </a:rPr>
              <a:t>Limited integration</a:t>
            </a:r>
            <a:r>
              <a:rPr lang="en-GB" sz="1400">
                <a:latin typeface="Arial"/>
                <a:ea typeface="Arial"/>
                <a:cs typeface="Arial"/>
                <a:sym typeface="Arial"/>
              </a:rPr>
              <a:t> with smart safety systems restricts proactive prevention.</a:t>
            </a:r>
            <a:br>
              <a:rPr lang="en-GB" sz="1400">
                <a:latin typeface="Arial"/>
                <a:ea typeface="Arial"/>
                <a:cs typeface="Arial"/>
                <a:sym typeface="Arial"/>
              </a:rPr>
            </a:br>
            <a:endParaRPr sz="1400">
              <a:latin typeface="Arial"/>
              <a:ea typeface="Arial"/>
              <a:cs typeface="Arial"/>
              <a:sym typeface="Arial"/>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81" name="Google Shape;181;p3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914400" rtl="0" algn="l">
              <a:lnSpc>
                <a:spcPct val="95000"/>
              </a:lnSpc>
              <a:spcBef>
                <a:spcPts val="1200"/>
              </a:spcBef>
              <a:spcAft>
                <a:spcPts val="0"/>
              </a:spcAft>
              <a:buClr>
                <a:schemeClr val="dk1"/>
              </a:buClr>
              <a:buSzPct val="95116"/>
              <a:buFont typeface="Arial"/>
              <a:buNone/>
            </a:pPr>
            <a:r>
              <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if (flameStatus == LOW)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lcd.print("Flame Detected!");</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digitalWrite(BUZZER, HIGH);</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 else if (smokeValue &gt; 80)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lcd.print("Smoke Alert!");</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digitalWrite(BUZZER, HIGH);</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 else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lcd.print("Normal");</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digitalWrite(BUZZER, LOW);</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rPr b="1" lang="en-GB" sz="4600">
                <a:latin typeface="Arial"/>
                <a:ea typeface="Arial"/>
                <a:cs typeface="Arial"/>
                <a:sym typeface="Arial"/>
              </a:rPr>
              <a:t>  }</a:t>
            </a:r>
            <a:endParaRPr b="1" sz="4600">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a:t>
            </a:r>
            <a:endParaRPr b="1" sz="1156">
              <a:latin typeface="Arial"/>
              <a:ea typeface="Arial"/>
              <a:cs typeface="Arial"/>
              <a:sym typeface="Arial"/>
            </a:endParaRPr>
          </a:p>
          <a:p>
            <a:pPr indent="0" lvl="0" marL="914400" rtl="0" algn="l">
              <a:lnSpc>
                <a:spcPct val="95000"/>
              </a:lnSpc>
              <a:spcBef>
                <a:spcPts val="1200"/>
              </a:spcBef>
              <a:spcAft>
                <a:spcPts val="0"/>
              </a:spcAft>
              <a:buClr>
                <a:schemeClr val="dk1"/>
              </a:buClr>
              <a:buSzPts val="69"/>
              <a:buFont typeface="Arial"/>
              <a:buNone/>
            </a:pPr>
            <a:r>
              <a:rPr b="1" lang="en-GB" sz="5156">
                <a:latin typeface="Arial"/>
                <a:ea typeface="Arial"/>
                <a:cs typeface="Arial"/>
                <a:sym typeface="Arial"/>
              </a:rPr>
              <a:t>   </a:t>
            </a:r>
            <a:endParaRPr b="1" sz="5156">
              <a:latin typeface="Arial"/>
              <a:ea typeface="Arial"/>
              <a:cs typeface="Arial"/>
              <a:sym typeface="Arial"/>
            </a:endParaRPr>
          </a:p>
          <a:p>
            <a:pPr indent="0" lvl="0" marL="914400" rtl="0" algn="l">
              <a:lnSpc>
                <a:spcPct val="95000"/>
              </a:lnSpc>
              <a:spcBef>
                <a:spcPts val="1200"/>
              </a:spcBef>
              <a:spcAft>
                <a:spcPts val="0"/>
              </a:spcAft>
              <a:buClr>
                <a:schemeClr val="dk1"/>
              </a:buClr>
              <a:buSzPts val="275"/>
              <a:buFont typeface="Arial"/>
              <a:buNone/>
            </a:pPr>
            <a:r>
              <a:t/>
            </a:r>
            <a:endParaRPr b="1" sz="5156">
              <a:latin typeface="Arial"/>
              <a:ea typeface="Arial"/>
              <a:cs typeface="Arial"/>
              <a:sym typeface="Arial"/>
            </a:endParaRPr>
          </a:p>
          <a:p>
            <a:pPr indent="0" lvl="0" marL="914400" rtl="0" algn="l">
              <a:lnSpc>
                <a:spcPct val="95000"/>
              </a:lnSpc>
              <a:spcBef>
                <a:spcPts val="1200"/>
              </a:spcBef>
              <a:spcAft>
                <a:spcPts val="0"/>
              </a:spcAft>
              <a:buNone/>
            </a:pPr>
            <a:r>
              <a:t/>
            </a:r>
            <a:endParaRPr b="1" sz="5156">
              <a:latin typeface="Arial"/>
              <a:ea typeface="Arial"/>
              <a:cs typeface="Arial"/>
              <a:sym typeface="Arial"/>
            </a:endParaRPr>
          </a:p>
          <a:p>
            <a:pPr indent="0" lvl="0" marL="0" rtl="0" algn="l">
              <a:spcBef>
                <a:spcPts val="1200"/>
              </a:spcBef>
              <a:spcAft>
                <a:spcPts val="0"/>
              </a:spcAft>
              <a:buNone/>
            </a:pPr>
            <a:r>
              <a:t/>
            </a:r>
            <a:endParaRPr b="1" sz="6225">
              <a:latin typeface="Arial"/>
              <a:ea typeface="Arial"/>
              <a:cs typeface="Arial"/>
              <a:sym typeface="Arial"/>
            </a:endParaRPr>
          </a:p>
          <a:p>
            <a:pPr indent="0" lvl="0" marL="914400" rtl="0" algn="l">
              <a:lnSpc>
                <a:spcPct val="95000"/>
              </a:lnSpc>
              <a:spcBef>
                <a:spcPts val="1200"/>
              </a:spcBef>
              <a:spcAft>
                <a:spcPts val="1200"/>
              </a:spcAft>
              <a:buNone/>
            </a:pPr>
            <a:r>
              <a:t/>
            </a:r>
            <a:endParaRPr b="1" sz="5156">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Arduino Smoke &amp; Flame Detection System Setup</a:t>
            </a:r>
            <a:endParaRPr/>
          </a:p>
        </p:txBody>
      </p:sp>
      <p:sp>
        <p:nvSpPr>
          <p:cNvPr id="187" name="Google Shape;187;p3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914400" rtl="0" algn="l">
              <a:lnSpc>
                <a:spcPct val="95000"/>
              </a:lnSpc>
              <a:spcBef>
                <a:spcPts val="1200"/>
              </a:spcBef>
              <a:spcAft>
                <a:spcPts val="0"/>
              </a:spcAft>
              <a:buNone/>
            </a:pPr>
            <a:r>
              <a:rPr b="1" lang="en-GB" sz="4600">
                <a:latin typeface="Arial"/>
                <a:ea typeface="Arial"/>
                <a:cs typeface="Arial"/>
                <a:sym typeface="Arial"/>
              </a:rPr>
              <a:t> // Send data to Python</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Serial.print("SMOKE:");</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Serial.print(smokeValue);</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Serial.print(",FLAME:");</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Serial.println(flameStatus);</a:t>
            </a:r>
            <a:endParaRPr b="1" sz="4600">
              <a:latin typeface="Arial"/>
              <a:ea typeface="Arial"/>
              <a:cs typeface="Arial"/>
              <a:sym typeface="Arial"/>
            </a:endParaRPr>
          </a:p>
          <a:p>
            <a:pPr indent="0" lvl="0" marL="914400" rtl="0" algn="l">
              <a:lnSpc>
                <a:spcPct val="95000"/>
              </a:lnSpc>
              <a:spcBef>
                <a:spcPts val="1200"/>
              </a:spcBef>
              <a:spcAft>
                <a:spcPts val="0"/>
              </a:spcAft>
              <a:buNone/>
            </a:pPr>
            <a:r>
              <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delay(1000);</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a:t>
            </a:r>
            <a:endParaRPr b="1" sz="4600">
              <a:latin typeface="Arial"/>
              <a:ea typeface="Arial"/>
              <a:cs typeface="Arial"/>
              <a:sym typeface="Arial"/>
            </a:endParaRPr>
          </a:p>
          <a:p>
            <a:pPr indent="0" lvl="0" marL="914400" rtl="0" algn="l">
              <a:lnSpc>
                <a:spcPct val="95000"/>
              </a:lnSpc>
              <a:spcBef>
                <a:spcPts val="1200"/>
              </a:spcBef>
              <a:spcAft>
                <a:spcPts val="0"/>
              </a:spcAft>
              <a:buNone/>
            </a:pPr>
            <a:r>
              <a:t/>
            </a:r>
            <a:endParaRPr b="1" sz="1156">
              <a:latin typeface="Arial"/>
              <a:ea typeface="Arial"/>
              <a:cs typeface="Arial"/>
              <a:sym typeface="Arial"/>
            </a:endParaRPr>
          </a:p>
          <a:p>
            <a:pPr indent="0" lvl="0" marL="914400" rtl="0" algn="l">
              <a:lnSpc>
                <a:spcPct val="95000"/>
              </a:lnSpc>
              <a:spcBef>
                <a:spcPts val="1200"/>
              </a:spcBef>
              <a:spcAft>
                <a:spcPts val="0"/>
              </a:spcAft>
              <a:buNone/>
            </a:pPr>
            <a:r>
              <a:t/>
            </a:r>
            <a:endParaRPr b="1" sz="4600">
              <a:latin typeface="Arial"/>
              <a:ea typeface="Arial"/>
              <a:cs typeface="Arial"/>
              <a:sym typeface="Arial"/>
            </a:endParaRPr>
          </a:p>
          <a:p>
            <a:pPr indent="0" lvl="0" marL="914400" rtl="0" algn="l">
              <a:lnSpc>
                <a:spcPct val="95000"/>
              </a:lnSpc>
              <a:spcBef>
                <a:spcPts val="1200"/>
              </a:spcBef>
              <a:spcAft>
                <a:spcPts val="0"/>
              </a:spcAft>
              <a:buNone/>
            </a:pPr>
            <a:r>
              <a:rPr b="1" lang="en-GB" sz="4600">
                <a:latin typeface="Arial"/>
                <a:ea typeface="Arial"/>
                <a:cs typeface="Arial"/>
                <a:sym typeface="Arial"/>
              </a:rPr>
              <a:t> </a:t>
            </a:r>
            <a:endParaRPr b="1" sz="1156">
              <a:latin typeface="Arial"/>
              <a:ea typeface="Arial"/>
              <a:cs typeface="Arial"/>
              <a:sym typeface="Arial"/>
            </a:endParaRPr>
          </a:p>
          <a:p>
            <a:pPr indent="0" lvl="0" marL="914400" rtl="0" algn="l">
              <a:lnSpc>
                <a:spcPct val="95000"/>
              </a:lnSpc>
              <a:spcBef>
                <a:spcPts val="1200"/>
              </a:spcBef>
              <a:spcAft>
                <a:spcPts val="0"/>
              </a:spcAft>
              <a:buNone/>
            </a:pPr>
            <a:r>
              <a:rPr b="1" lang="en-GB" sz="5156">
                <a:latin typeface="Arial"/>
                <a:ea typeface="Arial"/>
                <a:cs typeface="Arial"/>
                <a:sym typeface="Arial"/>
              </a:rPr>
              <a:t>   </a:t>
            </a:r>
            <a:endParaRPr b="1" sz="5156">
              <a:latin typeface="Arial"/>
              <a:ea typeface="Arial"/>
              <a:cs typeface="Arial"/>
              <a:sym typeface="Arial"/>
            </a:endParaRPr>
          </a:p>
          <a:p>
            <a:pPr indent="0" lvl="0" marL="914400" rtl="0" algn="l">
              <a:lnSpc>
                <a:spcPct val="95000"/>
              </a:lnSpc>
              <a:spcBef>
                <a:spcPts val="1200"/>
              </a:spcBef>
              <a:spcAft>
                <a:spcPts val="0"/>
              </a:spcAft>
              <a:buNone/>
            </a:pPr>
            <a:r>
              <a:t/>
            </a:r>
            <a:endParaRPr b="1" sz="5156">
              <a:latin typeface="Arial"/>
              <a:ea typeface="Arial"/>
              <a:cs typeface="Arial"/>
              <a:sym typeface="Arial"/>
            </a:endParaRPr>
          </a:p>
          <a:p>
            <a:pPr indent="0" lvl="0" marL="914400" rtl="0" algn="l">
              <a:lnSpc>
                <a:spcPct val="95000"/>
              </a:lnSpc>
              <a:spcBef>
                <a:spcPts val="1200"/>
              </a:spcBef>
              <a:spcAft>
                <a:spcPts val="0"/>
              </a:spcAft>
              <a:buNone/>
            </a:pPr>
            <a:r>
              <a:t/>
            </a:r>
            <a:endParaRPr b="1" sz="5156">
              <a:latin typeface="Arial"/>
              <a:ea typeface="Arial"/>
              <a:cs typeface="Arial"/>
              <a:sym typeface="Arial"/>
            </a:endParaRPr>
          </a:p>
          <a:p>
            <a:pPr indent="0" lvl="0" marL="0" rtl="0" algn="l">
              <a:spcBef>
                <a:spcPts val="1200"/>
              </a:spcBef>
              <a:spcAft>
                <a:spcPts val="0"/>
              </a:spcAft>
              <a:buNone/>
            </a:pPr>
            <a:r>
              <a:t/>
            </a:r>
            <a:endParaRPr b="1" sz="6225">
              <a:latin typeface="Arial"/>
              <a:ea typeface="Arial"/>
              <a:cs typeface="Arial"/>
              <a:sym typeface="Arial"/>
            </a:endParaRPr>
          </a:p>
          <a:p>
            <a:pPr indent="0" lvl="0" marL="914400" rtl="0" algn="l">
              <a:lnSpc>
                <a:spcPct val="95000"/>
              </a:lnSpc>
              <a:spcBef>
                <a:spcPts val="1200"/>
              </a:spcBef>
              <a:spcAft>
                <a:spcPts val="1200"/>
              </a:spcAft>
              <a:buNone/>
            </a:pPr>
            <a:r>
              <a:t/>
            </a:r>
            <a:endParaRPr b="1" sz="5156">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193" name="Google Shape;193;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GB" sz="1150"/>
              <a:t>import serial</a:t>
            </a:r>
            <a:endParaRPr sz="1150"/>
          </a:p>
          <a:p>
            <a:pPr indent="0" lvl="0" marL="0" rtl="0" algn="l">
              <a:lnSpc>
                <a:spcPct val="95000"/>
              </a:lnSpc>
              <a:spcBef>
                <a:spcPts val="1200"/>
              </a:spcBef>
              <a:spcAft>
                <a:spcPts val="0"/>
              </a:spcAft>
              <a:buClr>
                <a:schemeClr val="dk1"/>
              </a:buClr>
              <a:buSzPts val="275"/>
              <a:buFont typeface="Arial"/>
              <a:buNone/>
            </a:pPr>
            <a:r>
              <a:rPr lang="en-GB" sz="1150"/>
              <a:t>import time</a:t>
            </a:r>
            <a:endParaRPr sz="1150"/>
          </a:p>
          <a:p>
            <a:pPr indent="0" lvl="0" marL="0" rtl="0" algn="l">
              <a:lnSpc>
                <a:spcPct val="95000"/>
              </a:lnSpc>
              <a:spcBef>
                <a:spcPts val="1200"/>
              </a:spcBef>
              <a:spcAft>
                <a:spcPts val="0"/>
              </a:spcAft>
              <a:buClr>
                <a:schemeClr val="dk1"/>
              </a:buClr>
              <a:buSzPts val="275"/>
              <a:buFont typeface="Arial"/>
              <a:buNone/>
            </a:pPr>
            <a:r>
              <a:rPr lang="en-GB" sz="1150"/>
              <a:t>import pyttsx3</a:t>
            </a:r>
            <a:endParaRPr sz="1150"/>
          </a:p>
          <a:p>
            <a:pPr indent="0" lvl="0" marL="0" rtl="0" algn="l">
              <a:lnSpc>
                <a:spcPct val="95000"/>
              </a:lnSpc>
              <a:spcBef>
                <a:spcPts val="1200"/>
              </a:spcBef>
              <a:spcAft>
                <a:spcPts val="0"/>
              </a:spcAft>
              <a:buClr>
                <a:schemeClr val="dk1"/>
              </a:buClr>
              <a:buSzPts val="275"/>
              <a:buFont typeface="Arial"/>
              <a:buNone/>
            </a:pPr>
            <a:r>
              <a:rPr lang="en-GB" sz="1150"/>
              <a:t>import numpy as np</a:t>
            </a:r>
            <a:endParaRPr sz="1150"/>
          </a:p>
          <a:p>
            <a:pPr indent="0" lvl="0" marL="0" rtl="0" algn="l">
              <a:lnSpc>
                <a:spcPct val="95000"/>
              </a:lnSpc>
              <a:spcBef>
                <a:spcPts val="1200"/>
              </a:spcBef>
              <a:spcAft>
                <a:spcPts val="0"/>
              </a:spcAft>
              <a:buClr>
                <a:schemeClr val="dk1"/>
              </a:buClr>
              <a:buSzPts val="275"/>
              <a:buFont typeface="Arial"/>
              <a:buNone/>
            </a:pPr>
            <a:r>
              <a:rPr lang="en-GB" sz="1150"/>
              <a:t>import matplotlib.pyplot as plt</a:t>
            </a:r>
            <a:endParaRPr sz="1150"/>
          </a:p>
          <a:p>
            <a:pPr indent="0" lvl="0" marL="0" rtl="0" algn="l">
              <a:lnSpc>
                <a:spcPct val="95000"/>
              </a:lnSpc>
              <a:spcBef>
                <a:spcPts val="1200"/>
              </a:spcBef>
              <a:spcAft>
                <a:spcPts val="0"/>
              </a:spcAft>
              <a:buClr>
                <a:schemeClr val="dk1"/>
              </a:buClr>
              <a:buSzPts val="275"/>
              <a:buFont typeface="Arial"/>
              <a:buNone/>
            </a:pPr>
            <a:r>
              <a:rPr lang="en-GB" sz="1150"/>
              <a:t>import matplotlib.animation as animation</a:t>
            </a:r>
            <a:endParaRPr sz="1150"/>
          </a:p>
          <a:p>
            <a:pPr indent="0" lvl="0" marL="0" rtl="0" algn="l">
              <a:lnSpc>
                <a:spcPct val="95000"/>
              </a:lnSpc>
              <a:spcBef>
                <a:spcPts val="1200"/>
              </a:spcBef>
              <a:spcAft>
                <a:spcPts val="0"/>
              </a:spcAft>
              <a:buClr>
                <a:schemeClr val="dk1"/>
              </a:buClr>
              <a:buSzPts val="275"/>
              <a:buFont typeface="Arial"/>
              <a:buNone/>
            </a:pPr>
            <a:r>
              <a:rPr lang="en-GB" sz="1150"/>
              <a:t>from telegram import Bot</a:t>
            </a:r>
            <a:endParaRPr sz="1150"/>
          </a:p>
          <a:p>
            <a:pPr indent="0" lvl="0" marL="0" rtl="0" algn="l">
              <a:lnSpc>
                <a:spcPct val="95000"/>
              </a:lnSpc>
              <a:spcBef>
                <a:spcPts val="1200"/>
              </a:spcBef>
              <a:spcAft>
                <a:spcPts val="0"/>
              </a:spcAft>
              <a:buClr>
                <a:schemeClr val="dk1"/>
              </a:buClr>
              <a:buSzPts val="275"/>
              <a:buFont typeface="Arial"/>
              <a:buNone/>
            </a:pPr>
            <a:r>
              <a:rPr lang="en-GB" sz="1150"/>
              <a:t>import asyncio</a:t>
            </a:r>
            <a:endParaRPr sz="1150"/>
          </a:p>
          <a:p>
            <a:pPr indent="0" lvl="0" marL="0" rtl="0" algn="l">
              <a:lnSpc>
                <a:spcPct val="95000"/>
              </a:lnSpc>
              <a:spcBef>
                <a:spcPts val="1200"/>
              </a:spcBef>
              <a:spcAft>
                <a:spcPts val="0"/>
              </a:spcAft>
              <a:buClr>
                <a:schemeClr val="dk1"/>
              </a:buClr>
              <a:buSzPts val="275"/>
              <a:buFont typeface="Arial"/>
              <a:buNone/>
            </a:pPr>
            <a:r>
              <a:rPr lang="en-GB" sz="1150"/>
              <a:t>import threading</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199" name="Google Shape;199;p3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CONFIGURATION ====</a:t>
            </a:r>
            <a:endParaRPr sz="1150"/>
          </a:p>
          <a:p>
            <a:pPr indent="0" lvl="0" marL="0" rtl="0" algn="l">
              <a:lnSpc>
                <a:spcPct val="95000"/>
              </a:lnSpc>
              <a:spcBef>
                <a:spcPts val="1200"/>
              </a:spcBef>
              <a:spcAft>
                <a:spcPts val="0"/>
              </a:spcAft>
              <a:buSzPts val="275"/>
              <a:buNone/>
            </a:pPr>
            <a:r>
              <a:rPr lang="en-GB" sz="1150"/>
              <a:t>PORT = 'COM11'                 # Change this to your Arduino port</a:t>
            </a:r>
            <a:endParaRPr sz="1150"/>
          </a:p>
          <a:p>
            <a:pPr indent="0" lvl="0" marL="0" rtl="0" algn="l">
              <a:lnSpc>
                <a:spcPct val="95000"/>
              </a:lnSpc>
              <a:spcBef>
                <a:spcPts val="1200"/>
              </a:spcBef>
              <a:spcAft>
                <a:spcPts val="0"/>
              </a:spcAft>
              <a:buSzPts val="275"/>
              <a:buNone/>
            </a:pPr>
            <a:r>
              <a:rPr lang="en-GB" sz="1150"/>
              <a:t>BAUD_RATE = 9600</a:t>
            </a:r>
            <a:endParaRPr sz="1150"/>
          </a:p>
          <a:p>
            <a:pPr indent="0" lvl="0" marL="0" rtl="0" algn="l">
              <a:lnSpc>
                <a:spcPct val="95000"/>
              </a:lnSpc>
              <a:spcBef>
                <a:spcPts val="1200"/>
              </a:spcBef>
              <a:spcAft>
                <a:spcPts val="0"/>
              </a:spcAft>
              <a:buSzPts val="275"/>
              <a:buNone/>
            </a:pPr>
            <a:r>
              <a:rPr lang="en-GB" sz="1150"/>
              <a:t>TELEGRAM_TOKEN = '7623805118:AAHTGbcVVTDO2aA9BTr4OULTnqPDPP5TaA0'</a:t>
            </a:r>
            <a:endParaRPr sz="1150"/>
          </a:p>
          <a:p>
            <a:pPr indent="0" lvl="0" marL="0" rtl="0" algn="l">
              <a:lnSpc>
                <a:spcPct val="95000"/>
              </a:lnSpc>
              <a:spcBef>
                <a:spcPts val="1200"/>
              </a:spcBef>
              <a:spcAft>
                <a:spcPts val="0"/>
              </a:spcAft>
              <a:buSzPts val="275"/>
              <a:buNone/>
            </a:pPr>
            <a:r>
              <a:rPr lang="en-GB" sz="1150"/>
              <a:t>CHAT_ID = '1012611597'</a:t>
            </a:r>
            <a:endParaRPr sz="1150"/>
          </a:p>
          <a:p>
            <a:pPr indent="0" lvl="0" marL="0" rtl="0" algn="l">
              <a:lnSpc>
                <a:spcPct val="95000"/>
              </a:lnSpc>
              <a:spcBef>
                <a:spcPts val="1200"/>
              </a:spcBef>
              <a:spcAft>
                <a:spcPts val="0"/>
              </a:spcAft>
              <a:buSzPts val="275"/>
              <a:buNone/>
            </a:pPr>
            <a:r>
              <a:rPr lang="en-GB" sz="1150"/>
              <a:t># ==== INITIALIZATION ====</a:t>
            </a:r>
            <a:endParaRPr sz="1150"/>
          </a:p>
          <a:p>
            <a:pPr indent="0" lvl="0" marL="0" rtl="0" algn="l">
              <a:lnSpc>
                <a:spcPct val="95000"/>
              </a:lnSpc>
              <a:spcBef>
                <a:spcPts val="1200"/>
              </a:spcBef>
              <a:spcAft>
                <a:spcPts val="0"/>
              </a:spcAft>
              <a:buSzPts val="275"/>
              <a:buNone/>
            </a:pPr>
            <a:r>
              <a:rPr lang="en-GB" sz="1150"/>
              <a:t>ser = serial.Serial(PORT, BAUD_RATE)</a:t>
            </a:r>
            <a:endParaRPr sz="1150"/>
          </a:p>
          <a:p>
            <a:pPr indent="0" lvl="0" marL="0" rtl="0" algn="l">
              <a:lnSpc>
                <a:spcPct val="95000"/>
              </a:lnSpc>
              <a:spcBef>
                <a:spcPts val="1200"/>
              </a:spcBef>
              <a:spcAft>
                <a:spcPts val="0"/>
              </a:spcAft>
              <a:buSzPts val="275"/>
              <a:buNone/>
            </a:pPr>
            <a:r>
              <a:rPr lang="en-GB" sz="1150"/>
              <a:t>engine = pyttsx3.init()</a:t>
            </a:r>
            <a:endParaRPr sz="1150"/>
          </a:p>
          <a:p>
            <a:pPr indent="0" lvl="0" marL="0" rtl="0" algn="l">
              <a:lnSpc>
                <a:spcPct val="95000"/>
              </a:lnSpc>
              <a:spcBef>
                <a:spcPts val="1200"/>
              </a:spcBef>
              <a:spcAft>
                <a:spcPts val="0"/>
              </a:spcAft>
              <a:buSzPts val="275"/>
              <a:buNone/>
            </a:pPr>
            <a:r>
              <a:rPr lang="en-GB" sz="1150"/>
              <a:t>bot = Bot(token=TELEGRAM_TOKEN)</a:t>
            </a:r>
            <a:endParaRPr sz="1150"/>
          </a:p>
          <a:p>
            <a:pPr indent="0" lvl="0" marL="0" rtl="0" algn="l">
              <a:lnSpc>
                <a:spcPct val="95000"/>
              </a:lnSpc>
              <a:spcBef>
                <a:spcPts val="1200"/>
              </a:spcBef>
              <a:spcAft>
                <a:spcPts val="0"/>
              </a:spcAft>
              <a:buSzPts val="275"/>
              <a:buNone/>
            </a:pPr>
            <a:r>
              <a:rPr lang="en-GB" sz="1150"/>
              <a:t>smoke_history = []</a:t>
            </a:r>
            <a:endParaRPr sz="1150"/>
          </a:p>
          <a:p>
            <a:pPr indent="0" lvl="0" marL="0" rtl="0" algn="l">
              <a:lnSpc>
                <a:spcPct val="95000"/>
              </a:lnSpc>
              <a:spcBef>
                <a:spcPts val="1200"/>
              </a:spcBef>
              <a:spcAft>
                <a:spcPts val="0"/>
              </a:spcAft>
              <a:buSzPts val="275"/>
              <a:buNone/>
            </a:pPr>
            <a:r>
              <a:rPr lang="en-GB" sz="1150"/>
              <a:t>x_data, y_smoke, y_flame = [], [],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05" name="Google Shape;205;p3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GRAPH SETUP ====</a:t>
            </a:r>
            <a:endParaRPr sz="1150"/>
          </a:p>
          <a:p>
            <a:pPr indent="0" lvl="0" marL="0" rtl="0" algn="l">
              <a:lnSpc>
                <a:spcPct val="95000"/>
              </a:lnSpc>
              <a:spcBef>
                <a:spcPts val="1200"/>
              </a:spcBef>
              <a:spcAft>
                <a:spcPts val="0"/>
              </a:spcAft>
              <a:buSzPts val="275"/>
              <a:buNone/>
            </a:pPr>
            <a:r>
              <a:rPr lang="en-GB" sz="1150"/>
              <a:t>fig, ax = plt.subplots()</a:t>
            </a:r>
            <a:endParaRPr sz="1150"/>
          </a:p>
          <a:p>
            <a:pPr indent="0" lvl="0" marL="0" rtl="0" algn="l">
              <a:lnSpc>
                <a:spcPct val="95000"/>
              </a:lnSpc>
              <a:spcBef>
                <a:spcPts val="1200"/>
              </a:spcBef>
              <a:spcAft>
                <a:spcPts val="0"/>
              </a:spcAft>
              <a:buSzPts val="275"/>
              <a:buNone/>
            </a:pPr>
            <a:r>
              <a:rPr lang="en-GB" sz="1150"/>
              <a:t>line_smoke, = ax.plot([], [], label='Smoke')</a:t>
            </a:r>
            <a:endParaRPr sz="1150"/>
          </a:p>
          <a:p>
            <a:pPr indent="0" lvl="0" marL="0" rtl="0" algn="l">
              <a:lnSpc>
                <a:spcPct val="95000"/>
              </a:lnSpc>
              <a:spcBef>
                <a:spcPts val="1200"/>
              </a:spcBef>
              <a:spcAft>
                <a:spcPts val="0"/>
              </a:spcAft>
              <a:buSzPts val="275"/>
              <a:buNone/>
            </a:pPr>
            <a:r>
              <a:rPr lang="en-GB" sz="1150"/>
              <a:t>line_flame, = ax.plot([], [], label='Flame')</a:t>
            </a:r>
            <a:endParaRPr sz="1150"/>
          </a:p>
          <a:p>
            <a:pPr indent="0" lvl="0" marL="0" rtl="0" algn="l">
              <a:lnSpc>
                <a:spcPct val="95000"/>
              </a:lnSpc>
              <a:spcBef>
                <a:spcPts val="1200"/>
              </a:spcBef>
              <a:spcAft>
                <a:spcPts val="0"/>
              </a:spcAft>
              <a:buSzPts val="275"/>
              <a:buNone/>
            </a:pPr>
            <a:r>
              <a:rPr lang="en-GB" sz="1150"/>
              <a:t>ax.set_xlim(0, 100)</a:t>
            </a:r>
            <a:endParaRPr sz="1150"/>
          </a:p>
          <a:p>
            <a:pPr indent="0" lvl="0" marL="0" rtl="0" algn="l">
              <a:lnSpc>
                <a:spcPct val="95000"/>
              </a:lnSpc>
              <a:spcBef>
                <a:spcPts val="1200"/>
              </a:spcBef>
              <a:spcAft>
                <a:spcPts val="0"/>
              </a:spcAft>
              <a:buSzPts val="275"/>
              <a:buNone/>
            </a:pPr>
            <a:r>
              <a:rPr lang="en-GB" sz="1150"/>
              <a:t>ax.set_ylim(0, 1024)</a:t>
            </a:r>
            <a:endParaRPr sz="1150"/>
          </a:p>
          <a:p>
            <a:pPr indent="0" lvl="0" marL="0" rtl="0" algn="l">
              <a:lnSpc>
                <a:spcPct val="95000"/>
              </a:lnSpc>
              <a:spcBef>
                <a:spcPts val="1200"/>
              </a:spcBef>
              <a:spcAft>
                <a:spcPts val="0"/>
              </a:spcAft>
              <a:buSzPts val="275"/>
              <a:buNone/>
            </a:pPr>
            <a:r>
              <a:rPr lang="en-GB" sz="1150"/>
              <a:t>ax.set_title("Flame &amp; Smoke Detector")</a:t>
            </a:r>
            <a:endParaRPr sz="1150"/>
          </a:p>
          <a:p>
            <a:pPr indent="0" lvl="0" marL="0" rtl="0" algn="l">
              <a:lnSpc>
                <a:spcPct val="95000"/>
              </a:lnSpc>
              <a:spcBef>
                <a:spcPts val="1200"/>
              </a:spcBef>
              <a:spcAft>
                <a:spcPts val="0"/>
              </a:spcAft>
              <a:buSzPts val="275"/>
              <a:buNone/>
            </a:pPr>
            <a:r>
              <a:rPr lang="en-GB" sz="1150"/>
              <a:t>ax.set_xlabel("Time")</a:t>
            </a:r>
            <a:endParaRPr sz="1150"/>
          </a:p>
          <a:p>
            <a:pPr indent="0" lvl="0" marL="0" rtl="0" algn="l">
              <a:lnSpc>
                <a:spcPct val="95000"/>
              </a:lnSpc>
              <a:spcBef>
                <a:spcPts val="1200"/>
              </a:spcBef>
              <a:spcAft>
                <a:spcPts val="0"/>
              </a:spcAft>
              <a:buSzPts val="275"/>
              <a:buNone/>
            </a:pPr>
            <a:r>
              <a:rPr lang="en-GB" sz="1150"/>
              <a:t>ax.set_ylabel("Sensor Value")</a:t>
            </a:r>
            <a:endParaRPr sz="1150"/>
          </a:p>
          <a:p>
            <a:pPr indent="0" lvl="0" marL="0" rtl="0" algn="l">
              <a:lnSpc>
                <a:spcPct val="95000"/>
              </a:lnSpc>
              <a:spcBef>
                <a:spcPts val="1200"/>
              </a:spcBef>
              <a:spcAft>
                <a:spcPts val="1200"/>
              </a:spcAft>
              <a:buSzPts val="275"/>
              <a:buNone/>
            </a:pPr>
            <a:r>
              <a:rPr lang="en-GB" sz="1150"/>
              <a:t>ax.legend()</a:t>
            </a:r>
            <a:endParaRPr sz="115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11" name="Google Shape;211;p3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TELEGRAM EVENT LOOP IN BACKGROUND ====</a:t>
            </a:r>
            <a:endParaRPr sz="1150"/>
          </a:p>
          <a:p>
            <a:pPr indent="0" lvl="0" marL="0" rtl="0" algn="l">
              <a:lnSpc>
                <a:spcPct val="95000"/>
              </a:lnSpc>
              <a:spcBef>
                <a:spcPts val="1200"/>
              </a:spcBef>
              <a:spcAft>
                <a:spcPts val="0"/>
              </a:spcAft>
              <a:buSzPts val="275"/>
              <a:buNone/>
            </a:pPr>
            <a:r>
              <a:rPr lang="en-GB" sz="1150"/>
              <a:t>loop = asyncio.new_event_loop()</a:t>
            </a:r>
            <a:endParaRPr sz="1150"/>
          </a:p>
          <a:p>
            <a:pPr indent="0" lvl="0" marL="0" rtl="0" algn="l">
              <a:lnSpc>
                <a:spcPct val="95000"/>
              </a:lnSpc>
              <a:spcBef>
                <a:spcPts val="1200"/>
              </a:spcBef>
              <a:spcAft>
                <a:spcPts val="0"/>
              </a:spcAft>
              <a:buSzPts val="275"/>
              <a:buNone/>
            </a:pPr>
            <a:r>
              <a:rPr lang="en-GB" sz="1150"/>
              <a:t>threading.Thread(target=loop.run_forever, daemon=True).start()</a:t>
            </a:r>
            <a:endParaRPr sz="1150"/>
          </a:p>
          <a:p>
            <a:pPr indent="0" lvl="0" marL="0" rtl="0" algn="l">
              <a:lnSpc>
                <a:spcPct val="95000"/>
              </a:lnSpc>
              <a:spcBef>
                <a:spcPts val="1200"/>
              </a:spcBef>
              <a:spcAft>
                <a:spcPts val="0"/>
              </a:spcAft>
              <a:buSzPts val="275"/>
              <a:buNone/>
            </a:pPr>
            <a:r>
              <a:rPr lang="en-GB" sz="1150"/>
              <a:t>async def async_telegram_send(message):</a:t>
            </a:r>
            <a:endParaRPr sz="1150"/>
          </a:p>
          <a:p>
            <a:pPr indent="0" lvl="0" marL="0" rtl="0" algn="l">
              <a:lnSpc>
                <a:spcPct val="95000"/>
              </a:lnSpc>
              <a:spcBef>
                <a:spcPts val="1200"/>
              </a:spcBef>
              <a:spcAft>
                <a:spcPts val="0"/>
              </a:spcAft>
              <a:buSzPts val="275"/>
              <a:buNone/>
            </a:pPr>
            <a:r>
              <a:rPr lang="en-GB" sz="1150"/>
              <a:t>    try:</a:t>
            </a:r>
            <a:endParaRPr sz="1150"/>
          </a:p>
          <a:p>
            <a:pPr indent="0" lvl="0" marL="0" rtl="0" algn="l">
              <a:lnSpc>
                <a:spcPct val="95000"/>
              </a:lnSpc>
              <a:spcBef>
                <a:spcPts val="1200"/>
              </a:spcBef>
              <a:spcAft>
                <a:spcPts val="0"/>
              </a:spcAft>
              <a:buSzPts val="275"/>
              <a:buNone/>
            </a:pPr>
            <a:r>
              <a:rPr lang="en-GB" sz="1150"/>
              <a:t>        await bot.send_message(chat_id=CHAT_ID, text=message)</a:t>
            </a:r>
            <a:endParaRPr sz="1150"/>
          </a:p>
          <a:p>
            <a:pPr indent="0" lvl="0" marL="0" rtl="0" algn="l">
              <a:lnSpc>
                <a:spcPct val="95000"/>
              </a:lnSpc>
              <a:spcBef>
                <a:spcPts val="1200"/>
              </a:spcBef>
              <a:spcAft>
                <a:spcPts val="0"/>
              </a:spcAft>
              <a:buSzPts val="275"/>
              <a:buNone/>
            </a:pPr>
            <a:r>
              <a:rPr lang="en-GB" sz="1150"/>
              <a:t>        print(f"✅ Telegram alert sent: {message}")</a:t>
            </a:r>
            <a:endParaRPr sz="1150"/>
          </a:p>
          <a:p>
            <a:pPr indent="0" lvl="0" marL="0" rtl="0" algn="l">
              <a:lnSpc>
                <a:spcPct val="95000"/>
              </a:lnSpc>
              <a:spcBef>
                <a:spcPts val="1200"/>
              </a:spcBef>
              <a:spcAft>
                <a:spcPts val="0"/>
              </a:spcAft>
              <a:buSzPts val="275"/>
              <a:buNone/>
            </a:pPr>
            <a:r>
              <a:rPr lang="en-GB" sz="1150"/>
              <a:t>    except Exception as e:</a:t>
            </a:r>
            <a:endParaRPr sz="1150"/>
          </a:p>
          <a:p>
            <a:pPr indent="0" lvl="0" marL="0" rtl="0" algn="l">
              <a:lnSpc>
                <a:spcPct val="95000"/>
              </a:lnSpc>
              <a:spcBef>
                <a:spcPts val="1200"/>
              </a:spcBef>
              <a:spcAft>
                <a:spcPts val="0"/>
              </a:spcAft>
              <a:buSzPts val="275"/>
              <a:buNone/>
            </a:pPr>
            <a:r>
              <a:rPr lang="en-GB" sz="1150"/>
              <a:t>        print("❌ Telegram Error:", e)</a:t>
            </a:r>
            <a:endParaRPr sz="1150"/>
          </a:p>
          <a:p>
            <a:pPr indent="0" lvl="0" marL="0" rtl="0" algn="l">
              <a:lnSpc>
                <a:spcPct val="95000"/>
              </a:lnSpc>
              <a:spcBef>
                <a:spcPts val="1200"/>
              </a:spcBef>
              <a:spcAft>
                <a:spcPts val="0"/>
              </a:spcAft>
              <a:buSzPts val="275"/>
              <a:buNone/>
            </a:pPr>
            <a:r>
              <a:rPr lang="en-GB" sz="1150"/>
              <a:t>def send_telegram_alert(message):</a:t>
            </a:r>
            <a:endParaRPr sz="1150"/>
          </a:p>
          <a:p>
            <a:pPr indent="0" lvl="0" marL="0" rtl="0" algn="l">
              <a:lnSpc>
                <a:spcPct val="95000"/>
              </a:lnSpc>
              <a:spcBef>
                <a:spcPts val="1200"/>
              </a:spcBef>
              <a:spcAft>
                <a:spcPts val="1200"/>
              </a:spcAft>
              <a:buSzPts val="275"/>
              <a:buNone/>
            </a:pPr>
            <a:r>
              <a:rPr lang="en-GB" sz="1150"/>
              <a:t>    asyncio.run_coroutine_threadsafe(async_telegram_send(message), loop)</a:t>
            </a:r>
            <a:endParaRPr sz="115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17" name="Google Shape;217;p3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ALERT FUNCTION ====</a:t>
            </a:r>
            <a:endParaRPr sz="1150"/>
          </a:p>
          <a:p>
            <a:pPr indent="0" lvl="0" marL="0" rtl="0" algn="l">
              <a:lnSpc>
                <a:spcPct val="95000"/>
              </a:lnSpc>
              <a:spcBef>
                <a:spcPts val="1200"/>
              </a:spcBef>
              <a:spcAft>
                <a:spcPts val="0"/>
              </a:spcAft>
              <a:buSzPts val="275"/>
              <a:buNone/>
            </a:pPr>
            <a:r>
              <a:rPr lang="en-GB" sz="1150"/>
              <a:t>def alert_user(message):</a:t>
            </a:r>
            <a:endParaRPr sz="1150"/>
          </a:p>
          <a:p>
            <a:pPr indent="0" lvl="0" marL="0" rtl="0" algn="l">
              <a:lnSpc>
                <a:spcPct val="95000"/>
              </a:lnSpc>
              <a:spcBef>
                <a:spcPts val="1200"/>
              </a:spcBef>
              <a:spcAft>
                <a:spcPts val="0"/>
              </a:spcAft>
              <a:buSzPts val="275"/>
              <a:buNone/>
            </a:pPr>
            <a:r>
              <a:rPr lang="en-GB" sz="1150"/>
              <a:t>    print(message)</a:t>
            </a:r>
            <a:endParaRPr sz="1150"/>
          </a:p>
          <a:p>
            <a:pPr indent="0" lvl="0" marL="0" rtl="0" algn="l">
              <a:lnSpc>
                <a:spcPct val="95000"/>
              </a:lnSpc>
              <a:spcBef>
                <a:spcPts val="1200"/>
              </a:spcBef>
              <a:spcAft>
                <a:spcPts val="0"/>
              </a:spcAft>
              <a:buSzPts val="275"/>
              <a:buNone/>
            </a:pPr>
            <a:r>
              <a:rPr lang="en-GB" sz="1150"/>
              <a:t>    engine.say(message)</a:t>
            </a:r>
            <a:endParaRPr sz="1150"/>
          </a:p>
          <a:p>
            <a:pPr indent="0" lvl="0" marL="0" rtl="0" algn="l">
              <a:lnSpc>
                <a:spcPct val="95000"/>
              </a:lnSpc>
              <a:spcBef>
                <a:spcPts val="1200"/>
              </a:spcBef>
              <a:spcAft>
                <a:spcPts val="0"/>
              </a:spcAft>
              <a:buSzPts val="275"/>
              <a:buNone/>
            </a:pPr>
            <a:r>
              <a:rPr lang="en-GB" sz="1150"/>
              <a:t>    engine.runAndWait()</a:t>
            </a:r>
            <a:endParaRPr sz="1150"/>
          </a:p>
          <a:p>
            <a:pPr indent="0" lvl="0" marL="0" rtl="0" algn="l">
              <a:lnSpc>
                <a:spcPct val="95000"/>
              </a:lnSpc>
              <a:spcBef>
                <a:spcPts val="1200"/>
              </a:spcBef>
              <a:spcAft>
                <a:spcPts val="0"/>
              </a:spcAft>
              <a:buSzPts val="275"/>
              <a:buNone/>
            </a:pPr>
            <a:r>
              <a:rPr lang="en-GB" sz="1150"/>
              <a:t>    send_telegram_alert(message)</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23" name="Google Shape;223;p3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ANOMALY DETECTION ====</a:t>
            </a:r>
            <a:endParaRPr sz="1150"/>
          </a:p>
          <a:p>
            <a:pPr indent="0" lvl="0" marL="0" rtl="0" algn="l">
              <a:lnSpc>
                <a:spcPct val="95000"/>
              </a:lnSpc>
              <a:spcBef>
                <a:spcPts val="1200"/>
              </a:spcBef>
              <a:spcAft>
                <a:spcPts val="0"/>
              </a:spcAft>
              <a:buSzPts val="275"/>
              <a:buNone/>
            </a:pPr>
            <a:r>
              <a:rPr lang="en-GB" sz="1150"/>
              <a:t>def detect_anomaly(value, history, threshold=3):</a:t>
            </a:r>
            <a:endParaRPr sz="1150"/>
          </a:p>
          <a:p>
            <a:pPr indent="0" lvl="0" marL="0" rtl="0" algn="l">
              <a:lnSpc>
                <a:spcPct val="95000"/>
              </a:lnSpc>
              <a:spcBef>
                <a:spcPts val="1200"/>
              </a:spcBef>
              <a:spcAft>
                <a:spcPts val="0"/>
              </a:spcAft>
              <a:buSzPts val="275"/>
              <a:buNone/>
            </a:pPr>
            <a:r>
              <a:rPr lang="en-GB" sz="1150"/>
              <a:t>    history.append(value)</a:t>
            </a:r>
            <a:endParaRPr sz="1150"/>
          </a:p>
          <a:p>
            <a:pPr indent="0" lvl="0" marL="0" rtl="0" algn="l">
              <a:lnSpc>
                <a:spcPct val="95000"/>
              </a:lnSpc>
              <a:spcBef>
                <a:spcPts val="1200"/>
              </a:spcBef>
              <a:spcAft>
                <a:spcPts val="0"/>
              </a:spcAft>
              <a:buSzPts val="275"/>
              <a:buNone/>
            </a:pPr>
            <a:r>
              <a:rPr lang="en-GB" sz="1150"/>
              <a:t>    if len(history) &lt; 20:</a:t>
            </a:r>
            <a:endParaRPr sz="1150"/>
          </a:p>
          <a:p>
            <a:pPr indent="0" lvl="0" marL="0" rtl="0" algn="l">
              <a:lnSpc>
                <a:spcPct val="95000"/>
              </a:lnSpc>
              <a:spcBef>
                <a:spcPts val="1200"/>
              </a:spcBef>
              <a:spcAft>
                <a:spcPts val="0"/>
              </a:spcAft>
              <a:buSzPts val="275"/>
              <a:buNone/>
            </a:pPr>
            <a:r>
              <a:rPr lang="en-GB" sz="1150"/>
              <a:t>        return False</a:t>
            </a:r>
            <a:endParaRPr sz="1150"/>
          </a:p>
          <a:p>
            <a:pPr indent="0" lvl="0" marL="0" rtl="0" algn="l">
              <a:lnSpc>
                <a:spcPct val="95000"/>
              </a:lnSpc>
              <a:spcBef>
                <a:spcPts val="1200"/>
              </a:spcBef>
              <a:spcAft>
                <a:spcPts val="0"/>
              </a:spcAft>
              <a:buSzPts val="275"/>
              <a:buNone/>
            </a:pPr>
            <a:r>
              <a:rPr lang="en-GB" sz="1150"/>
              <a:t>    recent = np.array(history[-20:])</a:t>
            </a:r>
            <a:endParaRPr sz="1150"/>
          </a:p>
          <a:p>
            <a:pPr indent="0" lvl="0" marL="0" rtl="0" algn="l">
              <a:lnSpc>
                <a:spcPct val="95000"/>
              </a:lnSpc>
              <a:spcBef>
                <a:spcPts val="1200"/>
              </a:spcBef>
              <a:spcAft>
                <a:spcPts val="0"/>
              </a:spcAft>
              <a:buSzPts val="275"/>
              <a:buNone/>
            </a:pPr>
            <a:r>
              <a:rPr lang="en-GB" sz="1150"/>
              <a:t>    mean = np.mean(recent)</a:t>
            </a:r>
            <a:endParaRPr sz="1150"/>
          </a:p>
          <a:p>
            <a:pPr indent="0" lvl="0" marL="0" rtl="0" algn="l">
              <a:lnSpc>
                <a:spcPct val="95000"/>
              </a:lnSpc>
              <a:spcBef>
                <a:spcPts val="1200"/>
              </a:spcBef>
              <a:spcAft>
                <a:spcPts val="0"/>
              </a:spcAft>
              <a:buSzPts val="275"/>
              <a:buNone/>
            </a:pPr>
            <a:r>
              <a:rPr lang="en-GB" sz="1150"/>
              <a:t>    std = np.std(recent)</a:t>
            </a:r>
            <a:endParaRPr sz="1150"/>
          </a:p>
          <a:p>
            <a:pPr indent="0" lvl="0" marL="0" rtl="0" algn="l">
              <a:lnSpc>
                <a:spcPct val="95000"/>
              </a:lnSpc>
              <a:spcBef>
                <a:spcPts val="1200"/>
              </a:spcBef>
              <a:spcAft>
                <a:spcPts val="0"/>
              </a:spcAft>
              <a:buSzPts val="275"/>
              <a:buNone/>
            </a:pPr>
            <a:r>
              <a:rPr lang="en-GB" sz="1150"/>
              <a:t>    return abs(value - mean) &gt; threshold * std</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29" name="Google Shape;229;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ANIMATION FUNCTION ====</a:t>
            </a:r>
            <a:endParaRPr sz="1150"/>
          </a:p>
          <a:p>
            <a:pPr indent="0" lvl="0" marL="0" rtl="0" algn="l">
              <a:lnSpc>
                <a:spcPct val="95000"/>
              </a:lnSpc>
              <a:spcBef>
                <a:spcPts val="1200"/>
              </a:spcBef>
              <a:spcAft>
                <a:spcPts val="0"/>
              </a:spcAft>
              <a:buSzPts val="275"/>
              <a:buNone/>
            </a:pPr>
            <a:r>
              <a:rPr lang="en-GB" sz="1150"/>
              <a:t>def update(frame):</a:t>
            </a:r>
            <a:endParaRPr sz="1150"/>
          </a:p>
          <a:p>
            <a:pPr indent="0" lvl="0" marL="0" rtl="0" algn="l">
              <a:lnSpc>
                <a:spcPct val="95000"/>
              </a:lnSpc>
              <a:spcBef>
                <a:spcPts val="1200"/>
              </a:spcBef>
              <a:spcAft>
                <a:spcPts val="0"/>
              </a:spcAft>
              <a:buSzPts val="275"/>
              <a:buNone/>
            </a:pPr>
            <a:r>
              <a:rPr lang="en-GB" sz="1150"/>
              <a:t>    global x_data, y_smoke, y_flame</a:t>
            </a:r>
            <a:endParaRPr sz="1150"/>
          </a:p>
          <a:p>
            <a:pPr indent="0" lvl="0" marL="0" rtl="0" algn="l">
              <a:lnSpc>
                <a:spcPct val="95000"/>
              </a:lnSpc>
              <a:spcBef>
                <a:spcPts val="1200"/>
              </a:spcBef>
              <a:spcAft>
                <a:spcPts val="0"/>
              </a:spcAft>
              <a:buSzPts val="275"/>
              <a:buNone/>
            </a:pPr>
            <a:r>
              <a:rPr lang="en-GB" sz="1150"/>
              <a:t>    try:</a:t>
            </a:r>
            <a:endParaRPr sz="1150"/>
          </a:p>
          <a:p>
            <a:pPr indent="0" lvl="0" marL="0" rtl="0" algn="l">
              <a:lnSpc>
                <a:spcPct val="95000"/>
              </a:lnSpc>
              <a:spcBef>
                <a:spcPts val="1200"/>
              </a:spcBef>
              <a:spcAft>
                <a:spcPts val="0"/>
              </a:spcAft>
              <a:buSzPts val="275"/>
              <a:buNone/>
            </a:pPr>
            <a:r>
              <a:rPr lang="en-GB" sz="1150"/>
              <a:t>        line = ser.readline().decode().strip()</a:t>
            </a:r>
            <a:endParaRPr sz="1150"/>
          </a:p>
          <a:p>
            <a:pPr indent="0" lvl="0" marL="0" rtl="0" algn="l">
              <a:lnSpc>
                <a:spcPct val="95000"/>
              </a:lnSpc>
              <a:spcBef>
                <a:spcPts val="1200"/>
              </a:spcBef>
              <a:spcAft>
                <a:spcPts val="0"/>
              </a:spcAft>
              <a:buSzPts val="275"/>
              <a:buNone/>
            </a:pPr>
            <a:r>
              <a:rPr lang="en-GB" sz="1150"/>
              <a:t>        if "SMOKE" in line and "FLAME" in line:</a:t>
            </a:r>
            <a:endParaRPr sz="1150"/>
          </a:p>
          <a:p>
            <a:pPr indent="0" lvl="0" marL="0" rtl="0" algn="l">
              <a:lnSpc>
                <a:spcPct val="95000"/>
              </a:lnSpc>
              <a:spcBef>
                <a:spcPts val="1200"/>
              </a:spcBef>
              <a:spcAft>
                <a:spcPts val="0"/>
              </a:spcAft>
              <a:buSzPts val="275"/>
              <a:buNone/>
            </a:pPr>
            <a:r>
              <a:rPr lang="en-GB" sz="1150"/>
              <a:t>            parts = line.split(',')</a:t>
            </a:r>
            <a:endParaRPr sz="1150"/>
          </a:p>
          <a:p>
            <a:pPr indent="0" lvl="0" marL="0" rtl="0" algn="l">
              <a:lnSpc>
                <a:spcPct val="95000"/>
              </a:lnSpc>
              <a:spcBef>
                <a:spcPts val="1200"/>
              </a:spcBef>
              <a:spcAft>
                <a:spcPts val="0"/>
              </a:spcAft>
              <a:buSzPts val="275"/>
              <a:buNone/>
            </a:pPr>
            <a:r>
              <a:rPr lang="en-GB" sz="1150"/>
              <a:t>            smoke_value = int(parts[0].split(':')[1])</a:t>
            </a:r>
            <a:endParaRPr sz="1150"/>
          </a:p>
          <a:p>
            <a:pPr indent="0" lvl="0" marL="0" rtl="0" algn="l">
              <a:lnSpc>
                <a:spcPct val="95000"/>
              </a:lnSpc>
              <a:spcBef>
                <a:spcPts val="1200"/>
              </a:spcBef>
              <a:spcAft>
                <a:spcPts val="0"/>
              </a:spcAft>
              <a:buSzPts val="275"/>
              <a:buNone/>
            </a:pPr>
            <a:r>
              <a:rPr lang="en-GB" sz="1150"/>
              <a:t>            flame_value = int(parts[1].split(':')[1])</a:t>
            </a:r>
            <a:endParaRPr sz="1150"/>
          </a:p>
          <a:p>
            <a:pPr indent="0" lvl="0" marL="0" rtl="0" algn="l">
              <a:lnSpc>
                <a:spcPct val="95000"/>
              </a:lnSpc>
              <a:spcBef>
                <a:spcPts val="1200"/>
              </a:spcBef>
              <a:spcAft>
                <a:spcPts val="0"/>
              </a:spcAft>
              <a:buSzPts val="275"/>
              <a:buNone/>
            </a:pPr>
            <a:r>
              <a:rPr lang="en-GB" sz="1150"/>
              <a:t>            print(f"Smoke: {smoke_value}, Flame: {flame_value}")</a:t>
            </a:r>
            <a:endParaRPr sz="1150"/>
          </a:p>
          <a:p>
            <a:pPr indent="0" lvl="0" marL="0" rtl="0" algn="l">
              <a:lnSpc>
                <a:spcPct val="95000"/>
              </a:lnSpc>
              <a:spcBef>
                <a:spcPts val="1200"/>
              </a:spcBef>
              <a:spcAft>
                <a:spcPts val="0"/>
              </a:spcAft>
              <a:buSzPts val="275"/>
              <a:buNone/>
            </a:pPr>
            <a:r>
              <a:rPr lang="en-GB" sz="1150"/>
              <a:t>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35" name="Google Shape;235;p4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Update graph data</a:t>
            </a:r>
            <a:endParaRPr sz="1150"/>
          </a:p>
          <a:p>
            <a:pPr indent="0" lvl="0" marL="0" rtl="0" algn="l">
              <a:lnSpc>
                <a:spcPct val="95000"/>
              </a:lnSpc>
              <a:spcBef>
                <a:spcPts val="1200"/>
              </a:spcBef>
              <a:spcAft>
                <a:spcPts val="0"/>
              </a:spcAft>
              <a:buSzPts val="275"/>
              <a:buNone/>
            </a:pPr>
            <a:r>
              <a:rPr lang="en-GB" sz="1150"/>
              <a:t>            x_data.append(len(x_data))</a:t>
            </a:r>
            <a:endParaRPr sz="1150"/>
          </a:p>
          <a:p>
            <a:pPr indent="0" lvl="0" marL="0" rtl="0" algn="l">
              <a:lnSpc>
                <a:spcPct val="95000"/>
              </a:lnSpc>
              <a:spcBef>
                <a:spcPts val="1200"/>
              </a:spcBef>
              <a:spcAft>
                <a:spcPts val="0"/>
              </a:spcAft>
              <a:buSzPts val="275"/>
              <a:buNone/>
            </a:pPr>
            <a:r>
              <a:rPr lang="en-GB" sz="1150"/>
              <a:t>            y_smoke.append(smoke_value)</a:t>
            </a:r>
            <a:endParaRPr sz="1150"/>
          </a:p>
          <a:p>
            <a:pPr indent="0" lvl="0" marL="0" rtl="0" algn="l">
              <a:lnSpc>
                <a:spcPct val="95000"/>
              </a:lnSpc>
              <a:spcBef>
                <a:spcPts val="1200"/>
              </a:spcBef>
              <a:spcAft>
                <a:spcPts val="0"/>
              </a:spcAft>
              <a:buSzPts val="275"/>
              <a:buNone/>
            </a:pPr>
            <a:r>
              <a:rPr lang="en-GB" sz="1150"/>
              <a:t>            y_flame.append(1023 if flame_value == 0 else 0)</a:t>
            </a:r>
            <a:endParaRPr sz="1150"/>
          </a:p>
          <a:p>
            <a:pPr indent="0" lvl="0" marL="0" rtl="0" algn="l">
              <a:lnSpc>
                <a:spcPct val="95000"/>
              </a:lnSpc>
              <a:spcBef>
                <a:spcPts val="1200"/>
              </a:spcBef>
              <a:spcAft>
                <a:spcPts val="0"/>
              </a:spcAft>
              <a:buSzPts val="275"/>
              <a:buNone/>
            </a:pPr>
            <a:r>
              <a:rPr lang="en-GB" sz="1150"/>
              <a:t>            if len(x_data) &gt; 100:</a:t>
            </a:r>
            <a:endParaRPr sz="1150"/>
          </a:p>
          <a:p>
            <a:pPr indent="0" lvl="0" marL="0" rtl="0" algn="l">
              <a:lnSpc>
                <a:spcPct val="95000"/>
              </a:lnSpc>
              <a:spcBef>
                <a:spcPts val="1200"/>
              </a:spcBef>
              <a:spcAft>
                <a:spcPts val="0"/>
              </a:spcAft>
              <a:buSzPts val="275"/>
              <a:buNone/>
            </a:pPr>
            <a:r>
              <a:rPr lang="en-GB" sz="1150"/>
              <a:t>                x_data = x_data[-100:]</a:t>
            </a:r>
            <a:endParaRPr sz="1150"/>
          </a:p>
          <a:p>
            <a:pPr indent="0" lvl="0" marL="0" rtl="0" algn="l">
              <a:lnSpc>
                <a:spcPct val="95000"/>
              </a:lnSpc>
              <a:spcBef>
                <a:spcPts val="1200"/>
              </a:spcBef>
              <a:spcAft>
                <a:spcPts val="0"/>
              </a:spcAft>
              <a:buSzPts val="275"/>
              <a:buNone/>
            </a:pPr>
            <a:r>
              <a:rPr lang="en-GB" sz="1150"/>
              <a:t>                y_smoke = y_smoke[-100:]</a:t>
            </a:r>
            <a:endParaRPr sz="1150"/>
          </a:p>
          <a:p>
            <a:pPr indent="0" lvl="0" marL="0" rtl="0" algn="l">
              <a:lnSpc>
                <a:spcPct val="95000"/>
              </a:lnSpc>
              <a:spcBef>
                <a:spcPts val="1200"/>
              </a:spcBef>
              <a:spcAft>
                <a:spcPts val="0"/>
              </a:spcAft>
              <a:buSzPts val="275"/>
              <a:buNone/>
            </a:pPr>
            <a:r>
              <a:rPr lang="en-GB" sz="1150"/>
              <a:t>                y_flame = y_flame[-100:]</a:t>
            </a:r>
            <a:endParaRPr sz="1150"/>
          </a:p>
          <a:p>
            <a:pPr indent="0" lvl="0" marL="0" rtl="0" algn="l">
              <a:lnSpc>
                <a:spcPct val="95000"/>
              </a:lnSpc>
              <a:spcBef>
                <a:spcPts val="1200"/>
              </a:spcBef>
              <a:spcAft>
                <a:spcPts val="0"/>
              </a:spcAft>
              <a:buSzPts val="275"/>
              <a:buNone/>
            </a:pPr>
            <a:r>
              <a:rPr lang="en-GB" sz="1150"/>
              <a:t>            line_smoke.set_data(x_data, y_smoke)</a:t>
            </a:r>
            <a:endParaRPr sz="1150"/>
          </a:p>
          <a:p>
            <a:pPr indent="0" lvl="0" marL="0" rtl="0" algn="l">
              <a:lnSpc>
                <a:spcPct val="95000"/>
              </a:lnSpc>
              <a:spcBef>
                <a:spcPts val="1200"/>
              </a:spcBef>
              <a:spcAft>
                <a:spcPts val="0"/>
              </a:spcAft>
              <a:buSzPts val="275"/>
              <a:buNone/>
            </a:pPr>
            <a:r>
              <a:rPr lang="en-GB" sz="1150"/>
              <a:t>            line_flame.set_data(x_data, y_flame)</a:t>
            </a:r>
            <a:endParaRPr sz="1150"/>
          </a:p>
          <a:p>
            <a:pPr indent="0" lvl="0" marL="0" rtl="0" algn="l">
              <a:lnSpc>
                <a:spcPct val="95000"/>
              </a:lnSpc>
              <a:spcBef>
                <a:spcPts val="1200"/>
              </a:spcBef>
              <a:spcAft>
                <a:spcPts val="0"/>
              </a:spcAft>
              <a:buSzPts val="275"/>
              <a:buNone/>
            </a:pPr>
            <a:r>
              <a:rPr lang="en-GB" sz="1150"/>
              <a:t>            ax.set_xlim(max(0, len(x_data) - 100), len(x_data))</a:t>
            </a:r>
            <a:endParaRPr sz="1150"/>
          </a:p>
          <a:p>
            <a:pPr indent="0" lvl="0" marL="0" rtl="0" algn="l">
              <a:lnSpc>
                <a:spcPct val="95000"/>
              </a:lnSpc>
              <a:spcBef>
                <a:spcPts val="1200"/>
              </a:spcBef>
              <a:spcAft>
                <a:spcPts val="1200"/>
              </a:spcAft>
              <a:buSzPts val="275"/>
              <a:buNone/>
            </a:pPr>
            <a:r>
              <a:rPr lang="en-GB" sz="1150"/>
              <a:t>            </a:t>
            </a:r>
            <a:endParaRPr sz="11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428450"/>
            <a:ext cx="8520600" cy="4140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GB">
                <a:latin typeface="Times New Roman"/>
                <a:ea typeface="Times New Roman"/>
                <a:cs typeface="Times New Roman"/>
                <a:sym typeface="Times New Roman"/>
              </a:rPr>
              <a:t>Why is Fire and Smoke Detection Important?</a:t>
            </a:r>
            <a:endParaRPr b="1">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Fires can spread rapidly, causing devastating damage within minutes.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Early detection helps in preventing loss of life and property.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Essential for residential, commercial, and industrial safety.</a:t>
            </a:r>
            <a:endParaRPr>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b="1" lang="en-GB">
                <a:latin typeface="Times New Roman"/>
                <a:ea typeface="Times New Roman"/>
                <a:cs typeface="Times New Roman"/>
                <a:sym typeface="Times New Roman"/>
              </a:rPr>
              <a:t>Real-Life Scenarios Where This System Can Be Useful</a:t>
            </a:r>
            <a:endParaRPr b="1">
              <a:latin typeface="Times New Roman"/>
              <a:ea typeface="Times New Roman"/>
              <a:cs typeface="Times New Roman"/>
              <a:sym typeface="Times New Roman"/>
            </a:endParaRPr>
          </a:p>
          <a:p>
            <a:pPr indent="-342900" lvl="0" marL="457200" rtl="0" algn="l">
              <a:spcBef>
                <a:spcPts val="1200"/>
              </a:spcBef>
              <a:spcAft>
                <a:spcPts val="0"/>
              </a:spcAft>
              <a:buSzPts val="1800"/>
              <a:buFont typeface="Arial"/>
              <a:buChar char="❏"/>
            </a:pPr>
            <a:r>
              <a:rPr b="1" lang="en-GB">
                <a:latin typeface="Times New Roman"/>
                <a:ea typeface="Times New Roman"/>
                <a:cs typeface="Times New Roman"/>
                <a:sym typeface="Times New Roman"/>
              </a:rPr>
              <a:t>Homes &amp; Apartments:</a:t>
            </a:r>
            <a:r>
              <a:rPr lang="en-GB">
                <a:latin typeface="Times New Roman"/>
                <a:ea typeface="Times New Roman"/>
                <a:cs typeface="Times New Roman"/>
                <a:sym typeface="Times New Roman"/>
              </a:rPr>
              <a:t> Detects fire in kitchens, electrical short circuits, or unattended candles.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b="1" lang="en-GB">
                <a:latin typeface="Times New Roman"/>
                <a:ea typeface="Times New Roman"/>
                <a:cs typeface="Times New Roman"/>
                <a:sym typeface="Times New Roman"/>
              </a:rPr>
              <a:t>Offices &amp; Warehouses:</a:t>
            </a:r>
            <a:r>
              <a:rPr lang="en-GB">
                <a:latin typeface="Times New Roman"/>
                <a:ea typeface="Times New Roman"/>
                <a:cs typeface="Times New Roman"/>
                <a:sym typeface="Times New Roman"/>
              </a:rPr>
              <a:t> Prevents fire outbreaks due to overheating machines or flammable materials.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b="1" lang="en-GB">
                <a:latin typeface="Times New Roman"/>
                <a:ea typeface="Times New Roman"/>
                <a:cs typeface="Times New Roman"/>
                <a:sym typeface="Times New Roman"/>
              </a:rPr>
              <a:t>Factories &amp; Industries:</a:t>
            </a:r>
            <a:r>
              <a:rPr lang="en-GB">
                <a:latin typeface="Times New Roman"/>
                <a:ea typeface="Times New Roman"/>
                <a:cs typeface="Times New Roman"/>
                <a:sym typeface="Times New Roman"/>
              </a:rPr>
              <a:t> Ensures safety in areas where fire hazards are common.</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41" name="Google Shape;241;p4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Alert Conditions</a:t>
            </a:r>
            <a:endParaRPr sz="1150"/>
          </a:p>
          <a:p>
            <a:pPr indent="0" lvl="0" marL="0" rtl="0" algn="l">
              <a:lnSpc>
                <a:spcPct val="95000"/>
              </a:lnSpc>
              <a:spcBef>
                <a:spcPts val="1200"/>
              </a:spcBef>
              <a:spcAft>
                <a:spcPts val="0"/>
              </a:spcAft>
              <a:buSzPts val="275"/>
              <a:buNone/>
            </a:pPr>
            <a:r>
              <a:rPr lang="en-GB" sz="1150"/>
              <a:t>            if flame_value == 0:</a:t>
            </a:r>
            <a:endParaRPr sz="1150"/>
          </a:p>
          <a:p>
            <a:pPr indent="0" lvl="0" marL="0" rtl="0" algn="l">
              <a:lnSpc>
                <a:spcPct val="95000"/>
              </a:lnSpc>
              <a:spcBef>
                <a:spcPts val="1200"/>
              </a:spcBef>
              <a:spcAft>
                <a:spcPts val="0"/>
              </a:spcAft>
              <a:buSzPts val="275"/>
              <a:buNone/>
            </a:pPr>
            <a:r>
              <a:rPr lang="en-GB" sz="1150"/>
              <a:t>                alert_user("🔥 Flame detected!")</a:t>
            </a:r>
            <a:endParaRPr sz="1150"/>
          </a:p>
          <a:p>
            <a:pPr indent="0" lvl="0" marL="0" rtl="0" algn="l">
              <a:lnSpc>
                <a:spcPct val="95000"/>
              </a:lnSpc>
              <a:spcBef>
                <a:spcPts val="1200"/>
              </a:spcBef>
              <a:spcAft>
                <a:spcPts val="0"/>
              </a:spcAft>
              <a:buSzPts val="275"/>
              <a:buNone/>
            </a:pPr>
            <a:r>
              <a:rPr lang="en-GB" sz="1150"/>
              <a:t>            elif smoke_value &gt; 80 or detect_anomaly(smoke_value, smoke_history):</a:t>
            </a:r>
            <a:endParaRPr sz="1150"/>
          </a:p>
          <a:p>
            <a:pPr indent="0" lvl="0" marL="0" rtl="0" algn="l">
              <a:lnSpc>
                <a:spcPct val="95000"/>
              </a:lnSpc>
              <a:spcBef>
                <a:spcPts val="1200"/>
              </a:spcBef>
              <a:spcAft>
                <a:spcPts val="0"/>
              </a:spcAft>
              <a:buSzPts val="275"/>
              <a:buNone/>
            </a:pPr>
            <a:r>
              <a:rPr lang="en-GB" sz="1150"/>
              <a:t>                alert_user("💨 Smoke alert or anomaly detected!")</a:t>
            </a:r>
            <a:endParaRPr sz="1150"/>
          </a:p>
          <a:p>
            <a:pPr indent="0" lvl="0" marL="0" rtl="0" algn="l">
              <a:lnSpc>
                <a:spcPct val="95000"/>
              </a:lnSpc>
              <a:spcBef>
                <a:spcPts val="1200"/>
              </a:spcBef>
              <a:spcAft>
                <a:spcPts val="0"/>
              </a:spcAft>
              <a:buSzPts val="275"/>
              <a:buNone/>
            </a:pPr>
            <a:r>
              <a:rPr lang="en-GB" sz="1150"/>
              <a:t>        else:</a:t>
            </a:r>
            <a:endParaRPr sz="1150"/>
          </a:p>
          <a:p>
            <a:pPr indent="0" lvl="0" marL="0" rtl="0" algn="l">
              <a:lnSpc>
                <a:spcPct val="95000"/>
              </a:lnSpc>
              <a:spcBef>
                <a:spcPts val="1200"/>
              </a:spcBef>
              <a:spcAft>
                <a:spcPts val="0"/>
              </a:spcAft>
              <a:buSzPts val="275"/>
              <a:buNone/>
            </a:pPr>
            <a:r>
              <a:rPr lang="en-GB" sz="1150"/>
              <a:t>            print("Invalid data:", line)</a:t>
            </a:r>
            <a:endParaRPr sz="1150"/>
          </a:p>
          <a:p>
            <a:pPr indent="0" lvl="0" marL="0" rtl="0" algn="l">
              <a:lnSpc>
                <a:spcPct val="95000"/>
              </a:lnSpc>
              <a:spcBef>
                <a:spcPts val="1200"/>
              </a:spcBef>
              <a:spcAft>
                <a:spcPts val="0"/>
              </a:spcAft>
              <a:buSzPts val="275"/>
              <a:buNone/>
            </a:pPr>
            <a:r>
              <a:rPr lang="en-GB" sz="1150"/>
              <a:t>    except Exception as e:</a:t>
            </a:r>
            <a:endParaRPr sz="1150"/>
          </a:p>
          <a:p>
            <a:pPr indent="0" lvl="0" marL="0" rtl="0" algn="l">
              <a:lnSpc>
                <a:spcPct val="95000"/>
              </a:lnSpc>
              <a:spcBef>
                <a:spcPts val="1200"/>
              </a:spcBef>
              <a:spcAft>
                <a:spcPts val="0"/>
              </a:spcAft>
              <a:buSzPts val="275"/>
              <a:buNone/>
            </a:pPr>
            <a:r>
              <a:rPr lang="en-GB" sz="1150"/>
              <a:t>        print("Error:", e)</a:t>
            </a:r>
            <a:endParaRPr sz="1150"/>
          </a:p>
          <a:p>
            <a:pPr indent="0" lvl="0" marL="0" rtl="0" algn="l">
              <a:lnSpc>
                <a:spcPct val="95000"/>
              </a:lnSpc>
              <a:spcBef>
                <a:spcPts val="1200"/>
              </a:spcBef>
              <a:spcAft>
                <a:spcPts val="0"/>
              </a:spcAft>
              <a:buSzPts val="275"/>
              <a:buNone/>
            </a:pPr>
            <a:r>
              <a:rPr lang="en-GB" sz="1150"/>
              <a:t>    return line_smoke, line_flame</a:t>
            </a:r>
            <a:endParaRPr sz="1150"/>
          </a:p>
          <a:p>
            <a:pPr indent="0" lvl="0" marL="0" rtl="0" algn="l">
              <a:lnSpc>
                <a:spcPct val="95000"/>
              </a:lnSpc>
              <a:spcBef>
                <a:spcPts val="1200"/>
              </a:spcBef>
              <a:spcAft>
                <a:spcPts val="0"/>
              </a:spcAft>
              <a:buSzPts val="275"/>
              <a:buNone/>
            </a:pPr>
            <a:r>
              <a:rPr lang="en-GB" sz="1150"/>
              <a:t>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Code</a:t>
            </a:r>
            <a:endParaRPr/>
          </a:p>
        </p:txBody>
      </p:sp>
      <p:sp>
        <p:nvSpPr>
          <p:cNvPr id="247" name="Google Shape;247;p4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GB" sz="1150"/>
              <a:t># ==== START ANIMATION ====</a:t>
            </a:r>
            <a:endParaRPr sz="1150"/>
          </a:p>
          <a:p>
            <a:pPr indent="0" lvl="0" marL="0" rtl="0" algn="l">
              <a:lnSpc>
                <a:spcPct val="95000"/>
              </a:lnSpc>
              <a:spcBef>
                <a:spcPts val="1200"/>
              </a:spcBef>
              <a:spcAft>
                <a:spcPts val="0"/>
              </a:spcAft>
              <a:buSzPts val="275"/>
              <a:buNone/>
            </a:pPr>
            <a:r>
              <a:rPr lang="en-GB" sz="1150"/>
              <a:t>ani = animation.FuncAnimation(fig, update, interval=1000)</a:t>
            </a:r>
            <a:endParaRPr sz="1150"/>
          </a:p>
          <a:p>
            <a:pPr indent="0" lvl="0" marL="0" rtl="0" algn="l">
              <a:lnSpc>
                <a:spcPct val="95000"/>
              </a:lnSpc>
              <a:spcBef>
                <a:spcPts val="1200"/>
              </a:spcBef>
              <a:spcAft>
                <a:spcPts val="0"/>
              </a:spcAft>
              <a:buSzPts val="275"/>
              <a:buNone/>
            </a:pPr>
            <a:r>
              <a:rPr lang="en-GB" sz="1150"/>
              <a:t>plt.tight_layout()</a:t>
            </a:r>
            <a:endParaRPr sz="1150"/>
          </a:p>
          <a:p>
            <a:pPr indent="0" lvl="0" marL="0" rtl="0" algn="l">
              <a:lnSpc>
                <a:spcPct val="95000"/>
              </a:lnSpc>
              <a:spcBef>
                <a:spcPts val="1200"/>
              </a:spcBef>
              <a:spcAft>
                <a:spcPts val="0"/>
              </a:spcAft>
              <a:buSzPts val="275"/>
              <a:buNone/>
            </a:pPr>
            <a:r>
              <a:rPr lang="en-GB" sz="1150"/>
              <a:t>plt.show()</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rPr lang="en-GB" sz="1150"/>
              <a:t>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0"/>
              </a:spcAft>
              <a:buSzPts val="275"/>
              <a:buNone/>
            </a:pPr>
            <a:r>
              <a:t/>
            </a:r>
            <a:endParaRPr sz="1150"/>
          </a:p>
          <a:p>
            <a:pPr indent="0" lvl="0" marL="0" rtl="0" algn="l">
              <a:lnSpc>
                <a:spcPct val="95000"/>
              </a:lnSpc>
              <a:spcBef>
                <a:spcPts val="1200"/>
              </a:spcBef>
              <a:spcAft>
                <a:spcPts val="1200"/>
              </a:spcAft>
              <a:buSzPts val="275"/>
              <a:buNone/>
            </a:pPr>
            <a:r>
              <a:t/>
            </a:r>
            <a:endParaRPr sz="115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Arduino Smoke &amp; Flame Detection System Setup</a:t>
            </a:r>
            <a:endParaRPr/>
          </a:p>
          <a:p>
            <a:pPr indent="0" lvl="0" marL="0" rtl="0" algn="l">
              <a:spcBef>
                <a:spcPts val="0"/>
              </a:spcBef>
              <a:spcAft>
                <a:spcPts val="0"/>
              </a:spcAft>
              <a:buNone/>
            </a:pPr>
            <a:r>
              <a:t/>
            </a:r>
            <a:endParaRPr/>
          </a:p>
        </p:txBody>
      </p:sp>
      <p:sp>
        <p:nvSpPr>
          <p:cNvPr id="253" name="Google Shape;253;p4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600">
                <a:latin typeface="Arial"/>
                <a:ea typeface="Arial"/>
                <a:cs typeface="Arial"/>
                <a:sym typeface="Arial"/>
              </a:rPr>
              <a:t>9. Connecting the Battery to the Arduino</a:t>
            </a:r>
            <a:endParaRPr b="1" sz="1600">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latin typeface="Arial"/>
                <a:ea typeface="Arial"/>
                <a:cs typeface="Arial"/>
                <a:sym typeface="Arial"/>
              </a:rPr>
              <a:t>Take an </a:t>
            </a:r>
            <a:r>
              <a:rPr b="1" lang="en-GB" sz="1400">
                <a:latin typeface="Arial"/>
                <a:ea typeface="Arial"/>
                <a:cs typeface="Arial"/>
                <a:sym typeface="Arial"/>
              </a:rPr>
              <a:t>HW Battery (9V or 12V)</a:t>
            </a:r>
            <a:r>
              <a:rPr lang="en-GB" sz="1400">
                <a:latin typeface="Arial"/>
                <a:ea typeface="Arial"/>
                <a:cs typeface="Arial"/>
                <a:sym typeface="Arial"/>
              </a:rPr>
              <a: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Connect the </a:t>
            </a:r>
            <a:r>
              <a:rPr b="1" lang="en-GB" sz="1400">
                <a:latin typeface="Arial"/>
                <a:ea typeface="Arial"/>
                <a:cs typeface="Arial"/>
                <a:sym typeface="Arial"/>
              </a:rPr>
              <a:t>HW Battery Clip</a:t>
            </a:r>
            <a:r>
              <a:rPr lang="en-GB" sz="1400">
                <a:latin typeface="Arial"/>
                <a:ea typeface="Arial"/>
                <a:cs typeface="Arial"/>
                <a:sym typeface="Arial"/>
              </a:rPr>
              <a:t> to the battery terminals (</a:t>
            </a:r>
            <a:r>
              <a:rPr b="1" lang="en-GB" sz="1400">
                <a:latin typeface="Arial"/>
                <a:ea typeface="Arial"/>
                <a:cs typeface="Arial"/>
                <a:sym typeface="Arial"/>
              </a:rPr>
              <a:t>Red to +, Black to -</a:t>
            </a:r>
            <a:r>
              <a:rPr lang="en-GB" sz="1400">
                <a:latin typeface="Arial"/>
                <a:ea typeface="Arial"/>
                <a:cs typeface="Arial"/>
                <a:sym typeface="Arial"/>
              </a:rPr>
              <a: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Attach the </a:t>
            </a:r>
            <a:r>
              <a:rPr b="1" lang="en-GB" sz="1400">
                <a:latin typeface="Arial"/>
                <a:ea typeface="Arial"/>
                <a:cs typeface="Arial"/>
                <a:sym typeface="Arial"/>
              </a:rPr>
              <a:t>DC Jack Pin Connector</a:t>
            </a:r>
            <a:r>
              <a:rPr lang="en-GB" sz="1400">
                <a:latin typeface="Arial"/>
                <a:ea typeface="Arial"/>
                <a:cs typeface="Arial"/>
                <a:sym typeface="Arial"/>
              </a:rPr>
              <a:t> to the battery clip.</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Insert the </a:t>
            </a:r>
            <a:r>
              <a:rPr b="1" lang="en-GB" sz="1400">
                <a:latin typeface="Arial"/>
                <a:ea typeface="Arial"/>
                <a:cs typeface="Arial"/>
                <a:sym typeface="Arial"/>
              </a:rPr>
              <a:t>DC Jack Pin</a:t>
            </a:r>
            <a:r>
              <a:rPr lang="en-GB" sz="1400">
                <a:latin typeface="Arial"/>
                <a:ea typeface="Arial"/>
                <a:cs typeface="Arial"/>
                <a:sym typeface="Arial"/>
              </a:rPr>
              <a:t> into the </a:t>
            </a:r>
            <a:r>
              <a:rPr b="1" lang="en-GB" sz="1400">
                <a:latin typeface="Arial"/>
                <a:ea typeface="Arial"/>
                <a:cs typeface="Arial"/>
                <a:sym typeface="Arial"/>
              </a:rPr>
              <a:t>Arduino’s DC power port</a:t>
            </a:r>
            <a:r>
              <a:rPr lang="en-GB" sz="1400">
                <a:latin typeface="Arial"/>
                <a:ea typeface="Arial"/>
                <a:cs typeface="Arial"/>
                <a:sym typeface="Arial"/>
              </a:rPr>
              <a:t>.</a:t>
            </a:r>
            <a:endParaRPr sz="1400">
              <a:latin typeface="Arial"/>
              <a:ea typeface="Arial"/>
              <a:cs typeface="Arial"/>
              <a:sym typeface="Arial"/>
            </a:endParaRPr>
          </a:p>
          <a:p>
            <a:pPr indent="0" lvl="0" marL="0" rtl="0" algn="l">
              <a:spcBef>
                <a:spcPts val="1400"/>
              </a:spcBef>
              <a:spcAft>
                <a:spcPts val="0"/>
              </a:spcAft>
              <a:buNone/>
            </a:pPr>
            <a:r>
              <a:rPr b="1" lang="en-GB" sz="1600">
                <a:latin typeface="Arial"/>
                <a:ea typeface="Arial"/>
                <a:cs typeface="Arial"/>
                <a:sym typeface="Arial"/>
              </a:rPr>
              <a:t>10. Powering On the Project</a:t>
            </a:r>
            <a:endParaRPr b="1" sz="1600">
              <a:latin typeface="Arial"/>
              <a:ea typeface="Arial"/>
              <a:cs typeface="Arial"/>
              <a:sym typeface="Arial"/>
            </a:endParaRPr>
          </a:p>
          <a:p>
            <a:pPr indent="-317500" lvl="0" marL="457200" rtl="0" algn="l">
              <a:spcBef>
                <a:spcPts val="1200"/>
              </a:spcBef>
              <a:spcAft>
                <a:spcPts val="0"/>
              </a:spcAft>
              <a:buSzPts val="1400"/>
              <a:buFont typeface="Arial"/>
              <a:buChar char="●"/>
            </a:pPr>
            <a:r>
              <a:rPr lang="en-GB" sz="1400">
                <a:latin typeface="Arial"/>
                <a:ea typeface="Arial"/>
                <a:cs typeface="Arial"/>
                <a:sym typeface="Arial"/>
              </a:rPr>
              <a:t>Once the </a:t>
            </a:r>
            <a:r>
              <a:rPr b="1" lang="en-GB" sz="1400">
                <a:latin typeface="Arial"/>
                <a:ea typeface="Arial"/>
                <a:cs typeface="Arial"/>
                <a:sym typeface="Arial"/>
              </a:rPr>
              <a:t>DC jack is connected</a:t>
            </a:r>
            <a:r>
              <a:rPr lang="en-GB" sz="1400">
                <a:latin typeface="Arial"/>
                <a:ea typeface="Arial"/>
                <a:cs typeface="Arial"/>
                <a:sym typeface="Arial"/>
              </a:rPr>
              <a:t>, the </a:t>
            </a:r>
            <a:r>
              <a:rPr b="1" lang="en-GB" sz="1400">
                <a:latin typeface="Arial"/>
                <a:ea typeface="Arial"/>
                <a:cs typeface="Arial"/>
                <a:sym typeface="Arial"/>
              </a:rPr>
              <a:t>Arduino will turn on</a:t>
            </a:r>
            <a:r>
              <a:rPr lang="en-GB" sz="1400">
                <a:latin typeface="Arial"/>
                <a:ea typeface="Arial"/>
                <a:cs typeface="Arial"/>
                <a:sym typeface="Arial"/>
              </a:rPr>
              <a:t> and start running the program.</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The </a:t>
            </a:r>
            <a:r>
              <a:rPr b="1" lang="en-GB" sz="1400">
                <a:latin typeface="Arial"/>
                <a:ea typeface="Arial"/>
                <a:cs typeface="Arial"/>
                <a:sym typeface="Arial"/>
              </a:rPr>
              <a:t>LCD display</a:t>
            </a:r>
            <a:r>
              <a:rPr lang="en-GB" sz="1400">
                <a:latin typeface="Arial"/>
                <a:ea typeface="Arial"/>
                <a:cs typeface="Arial"/>
                <a:sym typeface="Arial"/>
              </a:rPr>
              <a:t> should show </a:t>
            </a:r>
            <a:r>
              <a:rPr lang="en-GB" sz="1400">
                <a:solidFill>
                  <a:srgbClr val="188038"/>
                </a:solidFill>
                <a:latin typeface="Roboto Mono"/>
                <a:ea typeface="Roboto Mono"/>
                <a:cs typeface="Roboto Mono"/>
                <a:sym typeface="Roboto Mono"/>
              </a:rPr>
              <a:t>"System Ready..."</a:t>
            </a:r>
            <a:r>
              <a:rPr lang="en-GB" sz="1400">
                <a:latin typeface="Arial"/>
                <a:ea typeface="Arial"/>
                <a:cs typeface="Arial"/>
                <a:sym typeface="Arial"/>
              </a:rPr>
              <a: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Sensors will start monitoring for </a:t>
            </a:r>
            <a:r>
              <a:rPr b="1" lang="en-GB" sz="1400">
                <a:latin typeface="Arial"/>
                <a:ea typeface="Arial"/>
                <a:cs typeface="Arial"/>
                <a:sym typeface="Arial"/>
              </a:rPr>
              <a:t>smoke and flames</a:t>
            </a:r>
            <a:r>
              <a:rPr lang="en-GB" sz="1400">
                <a:latin typeface="Arial"/>
                <a:ea typeface="Arial"/>
                <a:cs typeface="Arial"/>
                <a:sym typeface="Arial"/>
              </a:rPr>
              <a:t>.</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If </a:t>
            </a:r>
            <a:r>
              <a:rPr b="1" lang="en-GB" sz="1400">
                <a:latin typeface="Arial"/>
                <a:ea typeface="Arial"/>
                <a:cs typeface="Arial"/>
                <a:sym typeface="Arial"/>
              </a:rPr>
              <a:t>smoke or fire is detected</a:t>
            </a:r>
            <a:r>
              <a:rPr lang="en-GB" sz="1400">
                <a:latin typeface="Arial"/>
                <a:ea typeface="Arial"/>
                <a:cs typeface="Arial"/>
                <a:sym typeface="Arial"/>
              </a:rPr>
              <a:t>, the </a:t>
            </a:r>
            <a:r>
              <a:rPr b="1" lang="en-GB" sz="1400">
                <a:latin typeface="Arial"/>
                <a:ea typeface="Arial"/>
                <a:cs typeface="Arial"/>
                <a:sym typeface="Arial"/>
              </a:rPr>
              <a:t>buzzer will activate</a:t>
            </a:r>
            <a:r>
              <a:rPr lang="en-GB" sz="1400">
                <a:latin typeface="Arial"/>
                <a:ea typeface="Arial"/>
                <a:cs typeface="Arial"/>
                <a:sym typeface="Arial"/>
              </a:rPr>
              <a:t> and warnings will appear on the LCD.</a:t>
            </a:r>
            <a:endParaRPr sz="1400">
              <a:latin typeface="Arial"/>
              <a:ea typeface="Arial"/>
              <a:cs typeface="Arial"/>
              <a:sym typeface="Arial"/>
            </a:endParaRPr>
          </a:p>
          <a:p>
            <a:pPr indent="0" lvl="0" marL="457200" rtl="0" algn="l">
              <a:spcBef>
                <a:spcPts val="1200"/>
              </a:spcBef>
              <a:spcAft>
                <a:spcPts val="0"/>
              </a:spcAft>
              <a:buNone/>
            </a:pPr>
            <a:r>
              <a:t/>
            </a:r>
            <a:endParaRPr sz="1400">
              <a:latin typeface="Arial"/>
              <a:ea typeface="Arial"/>
              <a:cs typeface="Arial"/>
              <a:sym typeface="Arial"/>
            </a:endParaRPr>
          </a:p>
          <a:p>
            <a:pPr indent="-349250" lvl="1" marL="914400" rtl="0" algn="l">
              <a:spcBef>
                <a:spcPts val="1200"/>
              </a:spcBef>
              <a:spcAft>
                <a:spcPts val="0"/>
              </a:spcAft>
              <a:buSzPts val="1900"/>
              <a:buFont typeface="Arial"/>
              <a:buChar char="○"/>
            </a:pPr>
            <a:r>
              <a:t/>
            </a:r>
            <a:endParaRPr b="1" sz="19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GB"/>
              <a:t>Arduino Smoke &amp; Flame Detection System Setup</a:t>
            </a:r>
            <a:endParaRPr/>
          </a:p>
          <a:p>
            <a:pPr indent="0" lvl="0" marL="0" rtl="0" algn="l">
              <a:spcBef>
                <a:spcPts val="0"/>
              </a:spcBef>
              <a:spcAft>
                <a:spcPts val="0"/>
              </a:spcAft>
              <a:buNone/>
            </a:pPr>
            <a:r>
              <a:t/>
            </a:r>
            <a:endParaRPr/>
          </a:p>
        </p:txBody>
      </p:sp>
      <p:sp>
        <p:nvSpPr>
          <p:cNvPr id="259" name="Google Shape;259;p45"/>
          <p:cNvSpPr txBox="1"/>
          <p:nvPr>
            <p:ph idx="1" type="body"/>
          </p:nvPr>
        </p:nvSpPr>
        <p:spPr>
          <a:xfrm>
            <a:off x="311700" y="1171600"/>
            <a:ext cx="8520600" cy="3397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400"/>
              </a:spcBef>
              <a:spcAft>
                <a:spcPts val="0"/>
              </a:spcAft>
              <a:buNone/>
            </a:pPr>
            <a:r>
              <a:rPr b="1" lang="en-GB" sz="1600">
                <a:latin typeface="Arial"/>
                <a:ea typeface="Arial"/>
                <a:cs typeface="Arial"/>
                <a:sym typeface="Arial"/>
              </a:rPr>
              <a:t>11. Setting Up AI Anomaly Detection on PC</a:t>
            </a:r>
            <a:endParaRPr b="1" sz="1100">
              <a:latin typeface="Arial"/>
              <a:ea typeface="Arial"/>
              <a:cs typeface="Arial"/>
              <a:sym typeface="Arial"/>
            </a:endParaRPr>
          </a:p>
          <a:p>
            <a:pPr indent="-317500" lvl="0" marL="457200" marR="0" rtl="0" algn="l">
              <a:lnSpc>
                <a:spcPct val="115000"/>
              </a:lnSpc>
              <a:spcBef>
                <a:spcPts val="1200"/>
              </a:spcBef>
              <a:spcAft>
                <a:spcPts val="0"/>
              </a:spcAft>
              <a:buSzPts val="1400"/>
              <a:buFont typeface="Arial"/>
              <a:buAutoNum type="arabicPeriod"/>
            </a:pPr>
            <a:r>
              <a:rPr lang="en-GB" sz="1400">
                <a:latin typeface="Arial"/>
                <a:ea typeface="Arial"/>
                <a:cs typeface="Arial"/>
                <a:sym typeface="Arial"/>
              </a:rPr>
              <a:t>Install Python and Required Libraries</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AutoNum type="arabicPeriod"/>
            </a:pPr>
            <a:r>
              <a:rPr lang="en-GB" sz="1400">
                <a:latin typeface="Arial"/>
                <a:ea typeface="Arial"/>
                <a:cs typeface="Arial"/>
                <a:sym typeface="Arial"/>
              </a:rPr>
              <a:t>Load the Pretrained Isolation Forest Model</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AutoNum type="arabicPeriod"/>
            </a:pPr>
            <a:r>
              <a:rPr lang="en-GB" sz="1400">
                <a:latin typeface="Arial"/>
                <a:ea typeface="Arial"/>
                <a:cs typeface="Arial"/>
                <a:sym typeface="Arial"/>
              </a:rPr>
              <a:t>Start Reading Sensor Data from Arduino</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AutoNum type="arabicPeriod"/>
            </a:pPr>
            <a:r>
              <a:rPr lang="en-GB" sz="1400">
                <a:latin typeface="Arial"/>
                <a:ea typeface="Arial"/>
                <a:cs typeface="Arial"/>
                <a:sym typeface="Arial"/>
              </a:rPr>
              <a:t>Preprocess the Incoming Sensor Data</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AutoNum type="arabicPeriod"/>
            </a:pPr>
            <a:r>
              <a:rPr lang="en-GB" sz="1400">
                <a:latin typeface="Arial"/>
                <a:ea typeface="Arial"/>
                <a:cs typeface="Arial"/>
                <a:sym typeface="Arial"/>
              </a:rPr>
              <a:t>Run Anomaly Detectio</a:t>
            </a:r>
            <a:r>
              <a:rPr lang="en-GB" sz="1400">
                <a:latin typeface="Arial"/>
                <a:ea typeface="Arial"/>
                <a:cs typeface="Arial"/>
                <a:sym typeface="Arial"/>
              </a:rPr>
              <a:t>n</a:t>
            </a:r>
            <a:endParaRPr sz="1400">
              <a:latin typeface="Arial"/>
              <a:ea typeface="Arial"/>
              <a:cs typeface="Arial"/>
              <a:sym typeface="Arial"/>
            </a:endParaRPr>
          </a:p>
          <a:p>
            <a:pPr indent="-317500" lvl="0" marL="457200" marR="0" rtl="0" algn="l">
              <a:lnSpc>
                <a:spcPct val="115000"/>
              </a:lnSpc>
              <a:spcBef>
                <a:spcPts val="0"/>
              </a:spcBef>
              <a:spcAft>
                <a:spcPts val="0"/>
              </a:spcAft>
              <a:buSzPts val="1400"/>
              <a:buFont typeface="Arial"/>
              <a:buAutoNum type="arabicPeriod"/>
            </a:pPr>
            <a:r>
              <a:rPr lang="en-GB" sz="1400">
                <a:latin typeface="Arial"/>
                <a:ea typeface="Arial"/>
                <a:cs typeface="Arial"/>
                <a:sym typeface="Arial"/>
              </a:rPr>
              <a:t>Trigger AI Alerts on Anomaly Detection</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Send Real-Time Telegram Alerts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Visualize Sensor Data with Live Graphs</a:t>
            </a:r>
            <a:endParaRPr sz="1400">
              <a:latin typeface="Arial"/>
              <a:ea typeface="Arial"/>
              <a:cs typeface="Arial"/>
              <a:sym typeface="Arial"/>
            </a:endParaRPr>
          </a:p>
          <a:p>
            <a:pPr indent="-317500" lvl="0" marL="457200" rtl="0" algn="l">
              <a:spcBef>
                <a:spcPts val="0"/>
              </a:spcBef>
              <a:spcAft>
                <a:spcPts val="0"/>
              </a:spcAft>
              <a:buSzPts val="1400"/>
              <a:buFont typeface="Arial"/>
              <a:buAutoNum type="arabicPeriod"/>
            </a:pPr>
            <a:r>
              <a:rPr lang="en-GB" sz="1400">
                <a:latin typeface="Arial"/>
                <a:ea typeface="Arial"/>
                <a:cs typeface="Arial"/>
                <a:sym typeface="Arial"/>
              </a:rPr>
              <a:t>Shut Down the AI Monitoring Script Safely</a:t>
            </a:r>
            <a:br>
              <a:rPr b="1" lang="en-GB" sz="1400">
                <a:latin typeface="Arial"/>
                <a:ea typeface="Arial"/>
                <a:cs typeface="Arial"/>
                <a:sym typeface="Arial"/>
              </a:rPr>
            </a:b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265" name="Google Shape;265;p4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1200"/>
              </a:spcBef>
              <a:spcAft>
                <a:spcPts val="0"/>
              </a:spcAft>
              <a:buSzPts val="1400"/>
              <a:buFont typeface="Arial"/>
              <a:buChar char="●"/>
            </a:pPr>
            <a:r>
              <a:rPr lang="en-GB" sz="1400">
                <a:latin typeface="Arial"/>
                <a:ea typeface="Arial"/>
                <a:cs typeface="Arial"/>
                <a:sym typeface="Arial"/>
              </a:rPr>
              <a:t>Successfully designed a </a:t>
            </a:r>
            <a:r>
              <a:rPr b="1" lang="en-GB" sz="1400">
                <a:latin typeface="Arial"/>
                <a:ea typeface="Arial"/>
                <a:cs typeface="Arial"/>
                <a:sym typeface="Arial"/>
              </a:rPr>
              <a:t>Flame and Smoke Detection System</a:t>
            </a:r>
            <a:r>
              <a:rPr lang="en-GB" sz="1400">
                <a:latin typeface="Arial"/>
                <a:ea typeface="Arial"/>
                <a:cs typeface="Arial"/>
                <a:sym typeface="Arial"/>
              </a:rPr>
              <a:t> using </a:t>
            </a:r>
            <a:r>
              <a:rPr b="1" lang="en-GB" sz="1400">
                <a:latin typeface="Arial"/>
                <a:ea typeface="Arial"/>
                <a:cs typeface="Arial"/>
                <a:sym typeface="Arial"/>
              </a:rPr>
              <a:t>Arduino Uno</a:t>
            </a:r>
            <a:r>
              <a:rPr lang="en-GB" sz="1400">
                <a:latin typeface="Arial"/>
                <a:ea typeface="Arial"/>
                <a:cs typeface="Arial"/>
                <a:sym typeface="Arial"/>
              </a:rPr>
              <a:t> with real-time alerts.</a:t>
            </a:r>
            <a:br>
              <a:rPr lang="en-GB" sz="1400">
                <a:latin typeface="Arial"/>
                <a:ea typeface="Arial"/>
                <a:cs typeface="Arial"/>
                <a:sym typeface="Arial"/>
              </a:rPr>
            </a:br>
            <a:endParaRPr sz="1400">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lang="en-GB" sz="1400">
                <a:latin typeface="Arial"/>
                <a:ea typeface="Arial"/>
                <a:cs typeface="Arial"/>
                <a:sym typeface="Arial"/>
              </a:rPr>
              <a:t>Integrated </a:t>
            </a:r>
            <a:r>
              <a:rPr b="1" lang="en-GB" sz="1400">
                <a:latin typeface="Arial"/>
                <a:ea typeface="Arial"/>
                <a:cs typeface="Arial"/>
                <a:sym typeface="Arial"/>
              </a:rPr>
              <a:t>AI-based anomaly detection</a:t>
            </a:r>
            <a:r>
              <a:rPr lang="en-GB" sz="1400">
                <a:latin typeface="Arial"/>
                <a:ea typeface="Arial"/>
                <a:cs typeface="Arial"/>
                <a:sym typeface="Arial"/>
              </a:rPr>
              <a:t> using </a:t>
            </a:r>
            <a:r>
              <a:rPr b="1" lang="en-GB" sz="1400">
                <a:latin typeface="Arial"/>
                <a:ea typeface="Arial"/>
                <a:cs typeface="Arial"/>
                <a:sym typeface="Arial"/>
              </a:rPr>
              <a:t>Isolation Forest</a:t>
            </a:r>
            <a:r>
              <a:rPr lang="en-GB" sz="1400">
                <a:latin typeface="Arial"/>
                <a:ea typeface="Arial"/>
                <a:cs typeface="Arial"/>
                <a:sym typeface="Arial"/>
              </a:rPr>
              <a:t> for intelligent monitoring.</a:t>
            </a:r>
            <a:br>
              <a:rPr lang="en-GB" sz="1400">
                <a:latin typeface="Arial"/>
                <a:ea typeface="Arial"/>
                <a:cs typeface="Arial"/>
                <a:sym typeface="Arial"/>
              </a:rPr>
            </a:br>
            <a:endParaRPr sz="1400">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lang="en-GB" sz="1400">
                <a:latin typeface="Arial"/>
                <a:ea typeface="Arial"/>
                <a:cs typeface="Arial"/>
                <a:sym typeface="Arial"/>
              </a:rPr>
              <a:t>Implemented </a:t>
            </a:r>
            <a:r>
              <a:rPr b="1" lang="en-GB" sz="1400">
                <a:latin typeface="Arial"/>
                <a:ea typeface="Arial"/>
                <a:cs typeface="Arial"/>
                <a:sym typeface="Arial"/>
              </a:rPr>
              <a:t>voice alerts</a:t>
            </a:r>
            <a:r>
              <a:rPr lang="en-GB" sz="1400">
                <a:latin typeface="Arial"/>
                <a:ea typeface="Arial"/>
                <a:cs typeface="Arial"/>
                <a:sym typeface="Arial"/>
              </a:rPr>
              <a:t>, </a:t>
            </a:r>
            <a:r>
              <a:rPr b="1" lang="en-GB" sz="1400">
                <a:latin typeface="Arial"/>
                <a:ea typeface="Arial"/>
                <a:cs typeface="Arial"/>
                <a:sym typeface="Arial"/>
              </a:rPr>
              <a:t>Telegram notifications</a:t>
            </a:r>
            <a:r>
              <a:rPr lang="en-GB" sz="1400">
                <a:latin typeface="Arial"/>
                <a:ea typeface="Arial"/>
                <a:cs typeface="Arial"/>
                <a:sym typeface="Arial"/>
              </a:rPr>
              <a:t>, and </a:t>
            </a:r>
            <a:r>
              <a:rPr b="1" lang="en-GB" sz="1400">
                <a:latin typeface="Arial"/>
                <a:ea typeface="Arial"/>
                <a:cs typeface="Arial"/>
                <a:sym typeface="Arial"/>
              </a:rPr>
              <a:t>live sensor visualization</a:t>
            </a:r>
            <a:r>
              <a:rPr lang="en-GB" sz="1400">
                <a:latin typeface="Arial"/>
                <a:ea typeface="Arial"/>
                <a:cs typeface="Arial"/>
                <a:sym typeface="Arial"/>
              </a:rPr>
              <a:t> for enhanced responsiveness.</a:t>
            </a:r>
            <a:br>
              <a:rPr lang="en-GB" sz="1400">
                <a:latin typeface="Arial"/>
                <a:ea typeface="Arial"/>
                <a:cs typeface="Arial"/>
                <a:sym typeface="Arial"/>
              </a:rPr>
            </a:br>
            <a:endParaRPr sz="1400">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lang="en-GB" sz="1400">
                <a:latin typeface="Arial"/>
                <a:ea typeface="Arial"/>
                <a:cs typeface="Arial"/>
                <a:sym typeface="Arial"/>
              </a:rPr>
              <a:t>System offers </a:t>
            </a:r>
            <a:r>
              <a:rPr b="1" lang="en-GB" sz="1400">
                <a:latin typeface="Arial"/>
                <a:ea typeface="Arial"/>
                <a:cs typeface="Arial"/>
                <a:sym typeface="Arial"/>
              </a:rPr>
              <a:t>early warning</a:t>
            </a:r>
            <a:r>
              <a:rPr lang="en-GB" sz="1400">
                <a:latin typeface="Arial"/>
                <a:ea typeface="Arial"/>
                <a:cs typeface="Arial"/>
                <a:sym typeface="Arial"/>
              </a:rPr>
              <a:t>, </a:t>
            </a:r>
            <a:r>
              <a:rPr b="1" lang="en-GB" sz="1400">
                <a:latin typeface="Arial"/>
                <a:ea typeface="Arial"/>
                <a:cs typeface="Arial"/>
                <a:sym typeface="Arial"/>
              </a:rPr>
              <a:t>increased safety</a:t>
            </a:r>
            <a:r>
              <a:rPr lang="en-GB" sz="1400">
                <a:latin typeface="Arial"/>
                <a:ea typeface="Arial"/>
                <a:cs typeface="Arial"/>
                <a:sym typeface="Arial"/>
              </a:rPr>
              <a:t>, and can be extended for </a:t>
            </a:r>
            <a:r>
              <a:rPr b="1" lang="en-GB" sz="1400">
                <a:latin typeface="Arial"/>
                <a:ea typeface="Arial"/>
                <a:cs typeface="Arial"/>
                <a:sym typeface="Arial"/>
              </a:rPr>
              <a:t>smart buildings</a:t>
            </a:r>
            <a:r>
              <a:rPr lang="en-GB" sz="1400">
                <a:latin typeface="Arial"/>
                <a:ea typeface="Arial"/>
                <a:cs typeface="Arial"/>
                <a:sym typeface="Arial"/>
              </a:rPr>
              <a:t>, </a:t>
            </a:r>
            <a:r>
              <a:rPr b="1" lang="en-GB" sz="1400">
                <a:latin typeface="Arial"/>
                <a:ea typeface="Arial"/>
                <a:cs typeface="Arial"/>
                <a:sym typeface="Arial"/>
              </a:rPr>
              <a:t>hostels</a:t>
            </a:r>
            <a:r>
              <a:rPr lang="en-GB" sz="1400">
                <a:latin typeface="Arial"/>
                <a:ea typeface="Arial"/>
                <a:cs typeface="Arial"/>
                <a:sym typeface="Arial"/>
              </a:rPr>
              <a:t>, and </a:t>
            </a:r>
            <a:r>
              <a:rPr b="1" lang="en-GB" sz="1400">
                <a:latin typeface="Arial"/>
                <a:ea typeface="Arial"/>
                <a:cs typeface="Arial"/>
                <a:sym typeface="Arial"/>
              </a:rPr>
              <a:t>industrial environments</a:t>
            </a:r>
            <a:r>
              <a:rPr lang="en-GB" sz="1400">
                <a:latin typeface="Arial"/>
                <a:ea typeface="Arial"/>
                <a:cs typeface="Arial"/>
                <a:sym typeface="Arial"/>
              </a:rPr>
              <a:t>.</a:t>
            </a:r>
            <a:br>
              <a:rPr lang="en-GB" sz="1400">
                <a:latin typeface="Arial"/>
                <a:ea typeface="Arial"/>
                <a:cs typeface="Arial"/>
                <a:sym typeface="Arial"/>
              </a:rPr>
            </a:br>
            <a:endParaRPr sz="1400">
              <a:latin typeface="Arial"/>
              <a:ea typeface="Arial"/>
              <a:cs typeface="Arial"/>
              <a:sym typeface="Arial"/>
            </a:endParaRPr>
          </a:p>
          <a:p>
            <a:pPr indent="-317500" lvl="0" marL="457200" rtl="0" algn="l">
              <a:lnSpc>
                <a:spcPct val="105000"/>
              </a:lnSpc>
              <a:spcBef>
                <a:spcPts val="0"/>
              </a:spcBef>
              <a:spcAft>
                <a:spcPts val="0"/>
              </a:spcAft>
              <a:buSzPts val="1400"/>
              <a:buFont typeface="Arial"/>
              <a:buChar char="●"/>
            </a:pPr>
            <a:r>
              <a:rPr lang="en-GB" sz="1400">
                <a:latin typeface="Arial"/>
                <a:ea typeface="Arial"/>
                <a:cs typeface="Arial"/>
                <a:sym typeface="Arial"/>
              </a:rPr>
              <a:t>A step toward combining </a:t>
            </a:r>
            <a:r>
              <a:rPr b="1" lang="en-GB" sz="1400">
                <a:latin typeface="Arial"/>
                <a:ea typeface="Arial"/>
                <a:cs typeface="Arial"/>
                <a:sym typeface="Arial"/>
              </a:rPr>
              <a:t>embedded systems</a:t>
            </a:r>
            <a:r>
              <a:rPr lang="en-GB" sz="1400">
                <a:latin typeface="Arial"/>
                <a:ea typeface="Arial"/>
                <a:cs typeface="Arial"/>
                <a:sym typeface="Arial"/>
              </a:rPr>
              <a:t> with </a:t>
            </a:r>
            <a:r>
              <a:rPr b="1" lang="en-GB" sz="1400">
                <a:latin typeface="Arial"/>
                <a:ea typeface="Arial"/>
                <a:cs typeface="Arial"/>
                <a:sym typeface="Arial"/>
              </a:rPr>
              <a:t>AI for real-world safety applications</a:t>
            </a:r>
            <a:r>
              <a:rPr lang="en-GB" sz="1400">
                <a:latin typeface="Arial"/>
                <a:ea typeface="Arial"/>
                <a:cs typeface="Arial"/>
                <a:sym typeface="Arial"/>
              </a:rPr>
              <a:t>.</a:t>
            </a:r>
            <a:endParaRPr sz="1400">
              <a:latin typeface="Arial"/>
              <a:ea typeface="Arial"/>
              <a:cs typeface="Arial"/>
              <a:sym typeface="Arial"/>
            </a:endParaRPr>
          </a:p>
          <a:p>
            <a:pPr indent="0" lvl="0" marL="0" rtl="0" algn="l">
              <a:lnSpc>
                <a:spcPct val="105000"/>
              </a:lnSpc>
              <a:spcBef>
                <a:spcPts val="120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Objective of Our Project</a:t>
            </a:r>
            <a:endParaRPr>
              <a:latin typeface="Times New Roman"/>
              <a:ea typeface="Times New Roman"/>
              <a:cs typeface="Times New Roman"/>
              <a:sym typeface="Times New Roman"/>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400">
                <a:latin typeface="Arial"/>
                <a:ea typeface="Arial"/>
                <a:cs typeface="Arial"/>
                <a:sym typeface="Arial"/>
              </a:rPr>
              <a:t>To </a:t>
            </a:r>
            <a:r>
              <a:rPr b="1" lang="en-GB" sz="1400">
                <a:latin typeface="Arial"/>
                <a:ea typeface="Arial"/>
                <a:cs typeface="Arial"/>
                <a:sym typeface="Arial"/>
              </a:rPr>
              <a:t>design and implement an AI-enhanced Smoke &amp; Flame Detection System</a:t>
            </a:r>
            <a:r>
              <a:rPr lang="en-GB" sz="1400">
                <a:latin typeface="Arial"/>
                <a:ea typeface="Arial"/>
                <a:cs typeface="Arial"/>
                <a:sym typeface="Arial"/>
              </a:rPr>
              <a:t> using Arduino that can:</a:t>
            </a:r>
            <a:endParaRPr sz="1400">
              <a:latin typeface="Arial"/>
              <a:ea typeface="Arial"/>
              <a:cs typeface="Arial"/>
              <a:sym typeface="Arial"/>
            </a:endParaRPr>
          </a:p>
          <a:p>
            <a:pPr indent="-317500" lvl="0" marL="457200" rtl="0" algn="l">
              <a:spcBef>
                <a:spcPts val="1200"/>
              </a:spcBef>
              <a:spcAft>
                <a:spcPts val="0"/>
              </a:spcAft>
              <a:buSzPts val="1400"/>
              <a:buFont typeface="Arial"/>
              <a:buChar char="●"/>
            </a:pPr>
            <a:r>
              <a:rPr b="1" lang="en-GB" sz="1400">
                <a:latin typeface="Arial"/>
                <a:ea typeface="Arial"/>
                <a:cs typeface="Arial"/>
                <a:sym typeface="Arial"/>
              </a:rPr>
              <a:t>Detect smoke and flames</a:t>
            </a:r>
            <a:r>
              <a:rPr lang="en-GB" sz="1400">
                <a:latin typeface="Arial"/>
                <a:ea typeface="Arial"/>
                <a:cs typeface="Arial"/>
                <a:sym typeface="Arial"/>
              </a:rPr>
              <a:t> in real-time using MQ-2 and Flame sensors.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GB" sz="1400">
                <a:latin typeface="Arial"/>
                <a:ea typeface="Arial"/>
                <a:cs typeface="Arial"/>
                <a:sym typeface="Arial"/>
              </a:rPr>
              <a:t>Alert users immediately</a:t>
            </a:r>
            <a:r>
              <a:rPr lang="en-GB" sz="1400">
                <a:latin typeface="Arial"/>
                <a:ea typeface="Arial"/>
                <a:cs typeface="Arial"/>
                <a:sym typeface="Arial"/>
              </a:rPr>
              <a:t> through a buzzer and LCD display.</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 </a:t>
            </a:r>
            <a:r>
              <a:rPr b="1" lang="en-GB" sz="1400">
                <a:latin typeface="Arial"/>
                <a:ea typeface="Arial"/>
                <a:cs typeface="Arial"/>
                <a:sym typeface="Arial"/>
              </a:rPr>
              <a:t>Enhance safety</a:t>
            </a:r>
            <a:r>
              <a:rPr lang="en-GB" sz="1400">
                <a:latin typeface="Arial"/>
                <a:ea typeface="Arial"/>
                <a:cs typeface="Arial"/>
                <a:sym typeface="Arial"/>
              </a:rPr>
              <a:t> by providing early fire hazard warnings.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b="1" lang="en-GB" sz="1400">
                <a:latin typeface="Arial"/>
                <a:ea typeface="Arial"/>
                <a:cs typeface="Arial"/>
                <a:sym typeface="Arial"/>
              </a:rPr>
              <a:t>Integrate AI for anomaly detection</a:t>
            </a:r>
            <a:r>
              <a:rPr lang="en-GB" sz="1400">
                <a:latin typeface="Arial"/>
                <a:ea typeface="Arial"/>
                <a:cs typeface="Arial"/>
                <a:sym typeface="Arial"/>
              </a:rPr>
              <a:t>, improving accuracy and responsiveness.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GB" sz="1400">
                <a:latin typeface="Arial"/>
                <a:ea typeface="Arial"/>
                <a:cs typeface="Arial"/>
                <a:sym typeface="Arial"/>
              </a:rPr>
              <a:t> Lay the foundation for </a:t>
            </a:r>
            <a:r>
              <a:rPr b="1" lang="en-GB" sz="1400">
                <a:latin typeface="Arial"/>
                <a:ea typeface="Arial"/>
                <a:cs typeface="Arial"/>
                <a:sym typeface="Arial"/>
              </a:rPr>
              <a:t>smart, automated fire prevention systems</a:t>
            </a:r>
            <a:r>
              <a:rPr lang="en-GB" sz="1400">
                <a:latin typeface="Arial"/>
                <a:ea typeface="Arial"/>
                <a:cs typeface="Arial"/>
                <a:sym typeface="Arial"/>
              </a:rPr>
              <a:t> in residential and industrial environments.</a:t>
            </a:r>
            <a:endParaRPr sz="1400">
              <a:latin typeface="Arial"/>
              <a:ea typeface="Arial"/>
              <a:cs typeface="Arial"/>
              <a:sym typeface="Arial"/>
            </a:endParaRPr>
          </a:p>
          <a:p>
            <a:pPr indent="0" lvl="0" marL="914400" rtl="0" algn="l">
              <a:spcBef>
                <a:spcPts val="1200"/>
              </a:spcBef>
              <a:spcAft>
                <a:spcPts val="1200"/>
              </a:spcAft>
              <a:buNone/>
            </a:pPr>
            <a:r>
              <a:t/>
            </a:r>
            <a:endParaRPr b="1">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Components Used</a:t>
            </a:r>
            <a:endParaRPr>
              <a:latin typeface="Times New Roman"/>
              <a:ea typeface="Times New Roman"/>
              <a:cs typeface="Times New Roman"/>
              <a:sym typeface="Times New Roman"/>
            </a:endParaRPr>
          </a:p>
        </p:txBody>
      </p:sp>
      <p:sp>
        <p:nvSpPr>
          <p:cNvPr id="83" name="Google Shape;83;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Font typeface="Arial"/>
              <a:buChar char="❏"/>
            </a:pPr>
            <a:r>
              <a:rPr b="1" lang="en-GB">
                <a:latin typeface="Times New Roman"/>
                <a:ea typeface="Times New Roman"/>
                <a:cs typeface="Times New Roman"/>
                <a:sym typeface="Times New Roman"/>
              </a:rPr>
              <a:t>Arduino UNO</a:t>
            </a:r>
            <a:r>
              <a:rPr lang="en-GB">
                <a:latin typeface="Times New Roman"/>
                <a:ea typeface="Times New Roman"/>
                <a:cs typeface="Times New Roman"/>
                <a:sym typeface="Times New Roman"/>
              </a:rPr>
              <a:t> – Microcontroller to process sensor data</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Flame Sensor Module</a:t>
            </a:r>
            <a:r>
              <a:rPr lang="en-GB">
                <a:latin typeface="Times New Roman"/>
                <a:ea typeface="Times New Roman"/>
                <a:cs typeface="Times New Roman"/>
                <a:sym typeface="Times New Roman"/>
              </a:rPr>
              <a:t> – Detects fire and flame presence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b="1" lang="en-GB">
                <a:latin typeface="Times New Roman"/>
                <a:ea typeface="Times New Roman"/>
                <a:cs typeface="Times New Roman"/>
                <a:sym typeface="Times New Roman"/>
              </a:rPr>
              <a:t>Smoke Sensor Module (MQ-2 or MQ-135)</a:t>
            </a:r>
            <a:r>
              <a:rPr lang="en-GB">
                <a:latin typeface="Times New Roman"/>
                <a:ea typeface="Times New Roman"/>
                <a:cs typeface="Times New Roman"/>
                <a:sym typeface="Times New Roman"/>
              </a:rPr>
              <a:t> – Detects smoke and harmful gases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b="1" lang="en-GB">
                <a:latin typeface="Times New Roman"/>
                <a:ea typeface="Times New Roman"/>
                <a:cs typeface="Times New Roman"/>
                <a:sym typeface="Times New Roman"/>
              </a:rPr>
              <a:t>16x2 LCD Display</a:t>
            </a:r>
            <a:r>
              <a:rPr lang="en-GB">
                <a:latin typeface="Times New Roman"/>
                <a:ea typeface="Times New Roman"/>
                <a:cs typeface="Times New Roman"/>
                <a:sym typeface="Times New Roman"/>
              </a:rPr>
              <a:t> – Displays alerts and messages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b="1" lang="en-GB">
                <a:latin typeface="Times New Roman"/>
                <a:ea typeface="Times New Roman"/>
                <a:cs typeface="Times New Roman"/>
                <a:sym typeface="Times New Roman"/>
              </a:rPr>
              <a:t>Buzzer</a:t>
            </a:r>
            <a:r>
              <a:rPr lang="en-GB">
                <a:latin typeface="Times New Roman"/>
                <a:ea typeface="Times New Roman"/>
                <a:cs typeface="Times New Roman"/>
                <a:sym typeface="Times New Roman"/>
              </a:rPr>
              <a:t> – Generates an alarm sound when fire/smoke is detected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Arial"/>
              <a:buChar char="❏"/>
            </a:pPr>
            <a:r>
              <a:rPr b="1" lang="en-GB">
                <a:latin typeface="Times New Roman"/>
                <a:ea typeface="Times New Roman"/>
                <a:cs typeface="Times New Roman"/>
                <a:sym typeface="Times New Roman"/>
              </a:rPr>
              <a:t>Mini Breadboard &amp; Jumper Wires</a:t>
            </a:r>
            <a:r>
              <a:rPr lang="en-GB">
                <a:latin typeface="Times New Roman"/>
                <a:ea typeface="Times New Roman"/>
                <a:cs typeface="Times New Roman"/>
                <a:sym typeface="Times New Roman"/>
              </a:rPr>
              <a:t> – For circuit connections</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Arduino UNO</a:t>
            </a:r>
            <a:endParaRPr>
              <a:latin typeface="Times New Roman"/>
              <a:ea typeface="Times New Roman"/>
              <a:cs typeface="Times New Roman"/>
              <a:sym typeface="Times New Roman"/>
            </a:endParaRPr>
          </a:p>
        </p:txBody>
      </p:sp>
      <p:sp>
        <p:nvSpPr>
          <p:cNvPr id="89" name="Google Shape;89;p18"/>
          <p:cNvSpPr txBox="1"/>
          <p:nvPr>
            <p:ph idx="1" type="body"/>
          </p:nvPr>
        </p:nvSpPr>
        <p:spPr>
          <a:xfrm>
            <a:off x="311700" y="1171675"/>
            <a:ext cx="3999900" cy="35520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SzPts val="1500"/>
              <a:buFont typeface="Arial"/>
              <a:buChar char="❏"/>
            </a:pPr>
            <a:r>
              <a:rPr lang="en-GB" sz="1500">
                <a:latin typeface="Times New Roman"/>
                <a:ea typeface="Times New Roman"/>
                <a:cs typeface="Times New Roman"/>
                <a:sym typeface="Times New Roman"/>
              </a:rPr>
              <a:t>The </a:t>
            </a:r>
            <a:r>
              <a:rPr b="1" lang="en-GB" sz="1500">
                <a:latin typeface="Times New Roman"/>
                <a:ea typeface="Times New Roman"/>
                <a:cs typeface="Times New Roman"/>
                <a:sym typeface="Times New Roman"/>
              </a:rPr>
              <a:t>Arduino UNO</a:t>
            </a:r>
            <a:r>
              <a:rPr lang="en-GB" sz="1500">
                <a:latin typeface="Times New Roman"/>
                <a:ea typeface="Times New Roman"/>
                <a:cs typeface="Times New Roman"/>
                <a:sym typeface="Times New Roman"/>
              </a:rPr>
              <a:t> is the brain of our project.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It is an </a:t>
            </a:r>
            <a:r>
              <a:rPr b="1" lang="en-GB" sz="1500">
                <a:latin typeface="Times New Roman"/>
                <a:ea typeface="Times New Roman"/>
                <a:cs typeface="Times New Roman"/>
                <a:sym typeface="Times New Roman"/>
              </a:rPr>
              <a:t>open-source microcontroller board</a:t>
            </a:r>
            <a:r>
              <a:rPr lang="en-GB" sz="1500">
                <a:latin typeface="Times New Roman"/>
                <a:ea typeface="Times New Roman"/>
                <a:cs typeface="Times New Roman"/>
                <a:sym typeface="Times New Roman"/>
              </a:rPr>
              <a:t> based on the ATmega328P.</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It processes input from the </a:t>
            </a:r>
            <a:r>
              <a:rPr b="1" lang="en-GB" sz="1500">
                <a:latin typeface="Times New Roman"/>
                <a:ea typeface="Times New Roman"/>
                <a:cs typeface="Times New Roman"/>
                <a:sym typeface="Times New Roman"/>
              </a:rPr>
              <a:t>flame and smoke sensors</a:t>
            </a:r>
            <a:r>
              <a:rPr lang="en-GB" sz="1500">
                <a:latin typeface="Times New Roman"/>
                <a:ea typeface="Times New Roman"/>
                <a:cs typeface="Times New Roman"/>
                <a:sym typeface="Times New Roman"/>
              </a:rPr>
              <a:t> and triggers an alert when necessary.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Features:</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14 digital I/O pins, 6 analog inputs</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USB interface for programming</a:t>
            </a:r>
            <a:endParaRPr sz="1500">
              <a:latin typeface="Times New Roman"/>
              <a:ea typeface="Times New Roman"/>
              <a:cs typeface="Times New Roman"/>
              <a:sym typeface="Times New Roman"/>
            </a:endParaRPr>
          </a:p>
          <a:p>
            <a:pPr indent="-323850" lvl="0" marL="914400" rtl="0" algn="l">
              <a:spcBef>
                <a:spcPts val="0"/>
              </a:spcBef>
              <a:spcAft>
                <a:spcPts val="0"/>
              </a:spcAft>
              <a:buSzPts val="1500"/>
              <a:buFont typeface="Times New Roman"/>
              <a:buAutoNum type="arabicPeriod"/>
            </a:pPr>
            <a:r>
              <a:rPr lang="en-GB" sz="1500">
                <a:latin typeface="Times New Roman"/>
                <a:ea typeface="Times New Roman"/>
                <a:cs typeface="Times New Roman"/>
                <a:sym typeface="Times New Roman"/>
              </a:rPr>
              <a:t>Supports external power supply</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4870350" y="1115575"/>
            <a:ext cx="3767625" cy="320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Flame Sensor Module</a:t>
            </a:r>
            <a:endParaRPr>
              <a:latin typeface="Times New Roman"/>
              <a:ea typeface="Times New Roman"/>
              <a:cs typeface="Times New Roman"/>
              <a:sym typeface="Times New Roman"/>
            </a:endParaRPr>
          </a:p>
        </p:txBody>
      </p:sp>
      <p:sp>
        <p:nvSpPr>
          <p:cNvPr id="96" name="Google Shape;96;p19"/>
          <p:cNvSpPr txBox="1"/>
          <p:nvPr>
            <p:ph idx="1"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 The </a:t>
            </a:r>
            <a:r>
              <a:rPr b="1" lang="en-GB" sz="1500">
                <a:latin typeface="Times New Roman"/>
                <a:ea typeface="Times New Roman"/>
                <a:cs typeface="Times New Roman"/>
                <a:sym typeface="Times New Roman"/>
              </a:rPr>
              <a:t>Flame Sensor</a:t>
            </a:r>
            <a:r>
              <a:rPr lang="en-GB" sz="1500">
                <a:latin typeface="Times New Roman"/>
                <a:ea typeface="Times New Roman"/>
                <a:cs typeface="Times New Roman"/>
                <a:sym typeface="Times New Roman"/>
              </a:rPr>
              <a:t> detects the presence of fire or high heat sources by sensing infrared (IR) light emitted by flames.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It works by detecting IR radiation in the </a:t>
            </a:r>
            <a:r>
              <a:rPr b="1" lang="en-GB" sz="1500">
                <a:latin typeface="Times New Roman"/>
                <a:ea typeface="Times New Roman"/>
                <a:cs typeface="Times New Roman"/>
                <a:sym typeface="Times New Roman"/>
              </a:rPr>
              <a:t>760-1100nm</a:t>
            </a:r>
            <a:r>
              <a:rPr lang="en-GB" sz="1500">
                <a:latin typeface="Times New Roman"/>
                <a:ea typeface="Times New Roman"/>
                <a:cs typeface="Times New Roman"/>
                <a:sym typeface="Times New Roman"/>
              </a:rPr>
              <a:t> wavelength range.</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Outputs </a:t>
            </a:r>
            <a:r>
              <a:rPr b="1" lang="en-GB" sz="1500">
                <a:latin typeface="Times New Roman"/>
                <a:ea typeface="Times New Roman"/>
                <a:cs typeface="Times New Roman"/>
                <a:sym typeface="Times New Roman"/>
              </a:rPr>
              <a:t>digital (HIGH/LOW)</a:t>
            </a:r>
            <a:r>
              <a:rPr lang="en-GB" sz="1500">
                <a:latin typeface="Times New Roman"/>
                <a:ea typeface="Times New Roman"/>
                <a:cs typeface="Times New Roman"/>
                <a:sym typeface="Times New Roman"/>
              </a:rPr>
              <a:t> or </a:t>
            </a:r>
            <a:r>
              <a:rPr b="1" lang="en-GB" sz="1500">
                <a:latin typeface="Times New Roman"/>
                <a:ea typeface="Times New Roman"/>
                <a:cs typeface="Times New Roman"/>
                <a:sym typeface="Times New Roman"/>
              </a:rPr>
              <a:t>analog signals</a:t>
            </a:r>
            <a:r>
              <a:rPr lang="en-GB" sz="1500">
                <a:latin typeface="Times New Roman"/>
                <a:ea typeface="Times New Roman"/>
                <a:cs typeface="Times New Roman"/>
                <a:sym typeface="Times New Roman"/>
              </a:rPr>
              <a:t> depending on flame intensity.</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Sensitivity can be adjusted using the onboard potentiometer.</a:t>
            </a:r>
            <a:endParaRPr sz="15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560038" y="1171675"/>
            <a:ext cx="3590925" cy="315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Smoke Sensor Module</a:t>
            </a:r>
            <a:endParaRPr>
              <a:latin typeface="Times New Roman"/>
              <a:ea typeface="Times New Roman"/>
              <a:cs typeface="Times New Roman"/>
              <a:sym typeface="Times New Roman"/>
            </a:endParaRPr>
          </a:p>
        </p:txBody>
      </p:sp>
      <p:sp>
        <p:nvSpPr>
          <p:cNvPr id="103" name="Google Shape;103;p20"/>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Times New Roman"/>
              <a:buChar char="❏"/>
            </a:pPr>
            <a:r>
              <a:rPr lang="en-GB" sz="1500">
                <a:latin typeface="Times New Roman"/>
                <a:ea typeface="Times New Roman"/>
                <a:cs typeface="Times New Roman"/>
                <a:sym typeface="Times New Roman"/>
              </a:rPr>
              <a:t> The </a:t>
            </a:r>
            <a:r>
              <a:rPr b="1" lang="en-GB" sz="1500">
                <a:latin typeface="Times New Roman"/>
                <a:ea typeface="Times New Roman"/>
                <a:cs typeface="Times New Roman"/>
                <a:sym typeface="Times New Roman"/>
              </a:rPr>
              <a:t>MQ-2 or MQ-135 Smoke Sensor</a:t>
            </a:r>
            <a:r>
              <a:rPr lang="en-GB" sz="1500">
                <a:latin typeface="Times New Roman"/>
                <a:ea typeface="Times New Roman"/>
                <a:cs typeface="Times New Roman"/>
                <a:sym typeface="Times New Roman"/>
              </a:rPr>
              <a:t> detects harmful gases and smoke in the air.</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Detects </a:t>
            </a:r>
            <a:r>
              <a:rPr b="1" lang="en-GB" sz="1500">
                <a:latin typeface="Times New Roman"/>
                <a:ea typeface="Times New Roman"/>
                <a:cs typeface="Times New Roman"/>
                <a:sym typeface="Times New Roman"/>
              </a:rPr>
              <a:t>LPG, methane, carbon monoxide (CO), and other combustible gases</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Outputs an </a:t>
            </a:r>
            <a:r>
              <a:rPr b="1" lang="en-GB" sz="1500">
                <a:latin typeface="Times New Roman"/>
                <a:ea typeface="Times New Roman"/>
                <a:cs typeface="Times New Roman"/>
                <a:sym typeface="Times New Roman"/>
              </a:rPr>
              <a:t>analog signal</a:t>
            </a:r>
            <a:r>
              <a:rPr lang="en-GB" sz="1500">
                <a:latin typeface="Times New Roman"/>
                <a:ea typeface="Times New Roman"/>
                <a:cs typeface="Times New Roman"/>
                <a:sym typeface="Times New Roman"/>
              </a:rPr>
              <a:t> based on gas concentration.</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GB" sz="1500">
                <a:latin typeface="Times New Roman"/>
                <a:ea typeface="Times New Roman"/>
                <a:cs typeface="Times New Roman"/>
                <a:sym typeface="Times New Roman"/>
              </a:rPr>
              <a:t>Sensitivity can be adjusted using the onboard potentiometer.</a:t>
            </a:r>
            <a:endParaRPr sz="1500">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4903525" y="1058225"/>
            <a:ext cx="3724275"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16x2 LCD Display</a:t>
            </a:r>
            <a:endParaRPr>
              <a:latin typeface="Times New Roman"/>
              <a:ea typeface="Times New Roman"/>
              <a:cs typeface="Times New Roman"/>
              <a:sym typeface="Times New Roman"/>
            </a:endParaRPr>
          </a:p>
        </p:txBody>
      </p:sp>
      <p:sp>
        <p:nvSpPr>
          <p:cNvPr id="110" name="Google Shape;110;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Arial"/>
              <a:buChar char="❏"/>
            </a:pPr>
            <a:r>
              <a:rPr lang="en-GB" sz="1500">
                <a:latin typeface="Times New Roman"/>
                <a:ea typeface="Times New Roman"/>
                <a:cs typeface="Times New Roman"/>
                <a:sym typeface="Times New Roman"/>
              </a:rPr>
              <a:t> The </a:t>
            </a:r>
            <a:r>
              <a:rPr b="1" lang="en-GB" sz="1500">
                <a:latin typeface="Times New Roman"/>
                <a:ea typeface="Times New Roman"/>
                <a:cs typeface="Times New Roman"/>
                <a:sym typeface="Times New Roman"/>
              </a:rPr>
              <a:t>16x2 LCD Display</a:t>
            </a:r>
            <a:r>
              <a:rPr lang="en-GB" sz="1500">
                <a:latin typeface="Times New Roman"/>
                <a:ea typeface="Times New Roman"/>
                <a:cs typeface="Times New Roman"/>
                <a:sym typeface="Times New Roman"/>
              </a:rPr>
              <a:t> is used to show system status and warnings.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Displays messages like </a:t>
            </a:r>
            <a:r>
              <a:rPr b="1" lang="en-GB" sz="1500">
                <a:latin typeface="Times New Roman"/>
                <a:ea typeface="Times New Roman"/>
                <a:cs typeface="Times New Roman"/>
                <a:sym typeface="Times New Roman"/>
              </a:rPr>
              <a:t>"Fire Detected!"</a:t>
            </a:r>
            <a:r>
              <a:rPr lang="en-GB" sz="1500">
                <a:latin typeface="Times New Roman"/>
                <a:ea typeface="Times New Roman"/>
                <a:cs typeface="Times New Roman"/>
                <a:sym typeface="Times New Roman"/>
              </a:rPr>
              <a:t> or </a:t>
            </a:r>
            <a:r>
              <a:rPr b="1" lang="en-GB" sz="1500">
                <a:latin typeface="Times New Roman"/>
                <a:ea typeface="Times New Roman"/>
                <a:cs typeface="Times New Roman"/>
                <a:sym typeface="Times New Roman"/>
              </a:rPr>
              <a:t>"Smoke Detected!"</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Uses the </a:t>
            </a:r>
            <a:r>
              <a:rPr b="1" lang="en-GB" sz="1500">
                <a:latin typeface="Times New Roman"/>
                <a:ea typeface="Times New Roman"/>
                <a:cs typeface="Times New Roman"/>
                <a:sym typeface="Times New Roman"/>
              </a:rPr>
              <a:t>I2C module</a:t>
            </a:r>
            <a:r>
              <a:rPr lang="en-GB" sz="1500">
                <a:latin typeface="Times New Roman"/>
                <a:ea typeface="Times New Roman"/>
                <a:cs typeface="Times New Roman"/>
                <a:sym typeface="Times New Roman"/>
              </a:rPr>
              <a:t> or parallel pins for communication with Arduino.</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Arial"/>
              <a:buChar char="❏"/>
            </a:pPr>
            <a:r>
              <a:rPr lang="en-GB" sz="1500">
                <a:latin typeface="Times New Roman"/>
                <a:ea typeface="Times New Roman"/>
                <a:cs typeface="Times New Roman"/>
                <a:sym typeface="Times New Roman"/>
              </a:rPr>
              <a:t>Can display </a:t>
            </a:r>
            <a:r>
              <a:rPr b="1" lang="en-GB" sz="1500">
                <a:latin typeface="Times New Roman"/>
                <a:ea typeface="Times New Roman"/>
                <a:cs typeface="Times New Roman"/>
                <a:sym typeface="Times New Roman"/>
              </a:rPr>
              <a:t>16 characters per row, 2 rows in total</a:t>
            </a:r>
            <a:r>
              <a:rPr lang="en-GB"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152400" y="1210625"/>
            <a:ext cx="4527600" cy="36712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