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Anaheim"/>
      <p:regular r:id="rId40"/>
    </p:embeddedFont>
    <p:embeddedFont>
      <p:font typeface="Poppins Black"/>
      <p:bold r:id="rId41"/>
      <p:boldItalic r:id="rId42"/>
    </p:embeddedFont>
    <p:embeddedFont>
      <p:font typeface="Barlow"/>
      <p:regular r:id="rId43"/>
      <p:bold r:id="rId44"/>
      <p:italic r:id="rId45"/>
      <p:boldItalic r:id="rId46"/>
    </p:embeddedFont>
    <p:embeddedFont>
      <p:font typeface="Poppins ExtraBold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0CAE97-8F49-47B0-B3EE-6BDC1AAC612C}">
  <a:tblStyle styleId="{730CAE97-8F49-47B0-B3EE-6BDC1AAC6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20" Type="http://schemas.openxmlformats.org/officeDocument/2006/relationships/slide" Target="slides/slide14.xml"/><Relationship Id="rId42" Type="http://schemas.openxmlformats.org/officeDocument/2006/relationships/font" Target="fonts/PoppinsBlack-boldItalic.fntdata"/><Relationship Id="rId41" Type="http://schemas.openxmlformats.org/officeDocument/2006/relationships/font" Target="fonts/PoppinsBlack-bold.fntdata"/><Relationship Id="rId22" Type="http://schemas.openxmlformats.org/officeDocument/2006/relationships/slide" Target="slides/slide16.xml"/><Relationship Id="rId44" Type="http://schemas.openxmlformats.org/officeDocument/2006/relationships/font" Target="fonts/Barlow-bold.fntdata"/><Relationship Id="rId21" Type="http://schemas.openxmlformats.org/officeDocument/2006/relationships/slide" Target="slides/slide15.xml"/><Relationship Id="rId43" Type="http://schemas.openxmlformats.org/officeDocument/2006/relationships/font" Target="fonts/Barlow-regular.fntdata"/><Relationship Id="rId24" Type="http://schemas.openxmlformats.org/officeDocument/2006/relationships/slide" Target="slides/slide18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7.xml"/><Relationship Id="rId45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PoppinsExtraBold-boldItalic.fntdata"/><Relationship Id="rId25" Type="http://schemas.openxmlformats.org/officeDocument/2006/relationships/slide" Target="slides/slide19.xml"/><Relationship Id="rId47" Type="http://schemas.openxmlformats.org/officeDocument/2006/relationships/font" Target="fonts/PoppinsExtraBold-bold.fntdata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Poppins-bold.fntdata"/><Relationship Id="rId14" Type="http://schemas.openxmlformats.org/officeDocument/2006/relationships/slide" Target="slides/slide8.xml"/><Relationship Id="rId36" Type="http://schemas.openxmlformats.org/officeDocument/2006/relationships/font" Target="fonts/Poppins-regular.fntdata"/><Relationship Id="rId17" Type="http://schemas.openxmlformats.org/officeDocument/2006/relationships/slide" Target="slides/slide11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0.xml"/><Relationship Id="rId38" Type="http://schemas.openxmlformats.org/officeDocument/2006/relationships/font" Target="fonts/Poppi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2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Data preprocessing is the key factor for the effective analysis, ensuring clean, reliable data for accurate predictions. </a:t>
            </a:r>
            <a:r>
              <a:rPr lang="en" sz="1200">
                <a:latin typeface="Barlow"/>
                <a:ea typeface="Barlow"/>
                <a:cs typeface="Barlow"/>
                <a:sym typeface="Barlow"/>
              </a:rPr>
              <a:t>We used our own castomised  library to normalize to </a:t>
            </a:r>
            <a:r>
              <a:rPr lang="en" sz="12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prepare the text data for further analysis, the normalizer included the </a:t>
            </a:r>
            <a:r>
              <a:rPr lang="en" sz="12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following</a:t>
            </a:r>
            <a:r>
              <a:rPr lang="en" sz="12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 functions, which is lowercase, expanding contractions, eliminating tags, filter out stopwords. In our case we experimented with functions and didn’t notice </a:t>
            </a:r>
            <a:r>
              <a:rPr lang="en" sz="12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significant</a:t>
            </a:r>
            <a:r>
              <a:rPr lang="en" sz="12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 affect on the model results.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db8f178e1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db8f178e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db8f178e1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db8f178e1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arlow"/>
              <a:buAutoNum type="arabicPeriod"/>
            </a:pPr>
            <a:r>
              <a:rPr lang="en" sz="14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Transformed textual data into numerical feature vectors using Bag of Words (BoW) and TF-IDF as vectorizors.</a:t>
            </a:r>
            <a:endParaRPr sz="1400">
              <a:solidFill>
                <a:srgbClr val="0D0D0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arlow"/>
              <a:buAutoNum type="arabicPeriod"/>
            </a:pPr>
            <a:r>
              <a:rPr lang="en" sz="14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Employed the BoW approach in conjunction with the Naive Bayes algorithm for modeling.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arlow"/>
              <a:buAutoNum type="arabicPeriod"/>
            </a:pPr>
            <a:r>
              <a:rPr lang="en" sz="14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Trained three models (Naive Bayes, Logistic Regression, SGD Classifier) separately on both BoW and TF-IDF feature sets.</a:t>
            </a:r>
            <a:endParaRPr sz="1400">
              <a:solidFill>
                <a:srgbClr val="0D0D0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arlow"/>
              <a:buAutoNum type="arabicPeriod"/>
            </a:pPr>
            <a:r>
              <a:rPr lang="en" sz="1400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Computed accuracy scores for each model by evaluating their predictions against the ground truth labels.</a:t>
            </a:r>
            <a:endParaRPr sz="1400">
              <a:solidFill>
                <a:srgbClr val="0D0D0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dbf026332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dbf026332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dc358b70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dc358b70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dc358b70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dc358b70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dc358b70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dc358b70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dbe9c549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dbe9c549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dbe9c549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dbe9c549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of a regression analysis suggest that the model was significant (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60383) = </a:t>
            </a: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24,070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.01), with rating explaining 44% of the variance in negative reviews. Specifically,negative reviews had a significant influence on ratings.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These takeaways highlight the importance of user feedback in maintaining a compelling and satisfying user experience for Spotify's global user base.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db8f178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db8f178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db8f178e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db8f178e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db8f178e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db8f178e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db8f178e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db8f178e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db8f178e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db8f178e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mfaaris/spotify-app-reviews-2022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2028225" y="2413050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Consumer Sentiment Analysis</a:t>
            </a:r>
            <a:endParaRPr b="1" sz="1800"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827350" y="739300"/>
            <a:ext cx="6355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Review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33"/>
          <p:cNvSpPr txBox="1"/>
          <p:nvPr/>
        </p:nvSpPr>
        <p:spPr>
          <a:xfrm>
            <a:off x="395700" y="3522025"/>
            <a:ext cx="53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MKTG 720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 Aidevo Longe, Anastasiia Kolomytseva, Ayushi Pandey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65" name="Google Shape;965;p42"/>
          <p:cNvSpPr txBox="1"/>
          <p:nvPr>
            <p:ph idx="1" type="subTitle"/>
          </p:nvPr>
        </p:nvSpPr>
        <p:spPr>
          <a:xfrm>
            <a:off x="1098525" y="1261300"/>
            <a:ext cx="7332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used our own text normalizer to clean pre-labeled data using the following functions: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1700"/>
              <a:t>Lower case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1700"/>
              <a:t>Expanding contractions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1700"/>
              <a:t>Removing tags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Removing special characters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1700"/>
              <a:t>Removing stopwords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971" name="Google Shape;971;p4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72" name="Google Shape;972;p43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73" name="Google Shape;973;p4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74" name="Google Shape;974;p4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5" name="Google Shape;975;p4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6" name="Google Shape;976;p4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77" name="Google Shape;977;p4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8" name="Google Shape;978;p4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4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80" name="Google Shape;980;p4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1" name="Google Shape;981;p4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4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83" name="Google Shape;983;p4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4" name="Google Shape;984;p4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4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86" name="Google Shape;986;p4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7" name="Google Shape;987;p4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8" name="Google Shape;988;p4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89" name="Google Shape;989;p4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0" name="Google Shape;990;p4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cxnSp>
        <p:nvCxnSpPr>
          <p:cNvPr id="996" name="Google Shape;996;p44"/>
          <p:cNvCxnSpPr/>
          <p:nvPr/>
        </p:nvCxnSpPr>
        <p:spPr>
          <a:xfrm>
            <a:off x="948100" y="2822375"/>
            <a:ext cx="74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44"/>
          <p:cNvSpPr/>
          <p:nvPr/>
        </p:nvSpPr>
        <p:spPr>
          <a:xfrm>
            <a:off x="1112125" y="2776625"/>
            <a:ext cx="91500" cy="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8" name="Google Shape;998;p44"/>
          <p:cNvSpPr/>
          <p:nvPr/>
        </p:nvSpPr>
        <p:spPr>
          <a:xfrm>
            <a:off x="3074550" y="2776625"/>
            <a:ext cx="91500" cy="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9" name="Google Shape;999;p44"/>
          <p:cNvSpPr/>
          <p:nvPr/>
        </p:nvSpPr>
        <p:spPr>
          <a:xfrm>
            <a:off x="5082425" y="2776625"/>
            <a:ext cx="91500" cy="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0" name="Google Shape;1000;p44"/>
          <p:cNvSpPr/>
          <p:nvPr/>
        </p:nvSpPr>
        <p:spPr>
          <a:xfrm>
            <a:off x="7152975" y="2776625"/>
            <a:ext cx="91500" cy="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1" name="Google Shape;1001;p44"/>
          <p:cNvSpPr txBox="1"/>
          <p:nvPr/>
        </p:nvSpPr>
        <p:spPr>
          <a:xfrm>
            <a:off x="339000" y="3017350"/>
            <a:ext cx="1831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Transformed textual data into numerical feature vectors using Bag of Words (BoW) and TF-IDF.</a:t>
            </a:r>
            <a:endParaRPr>
              <a:solidFill>
                <a:srgbClr val="0D0D0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2" name="Google Shape;1002;p44"/>
          <p:cNvSpPr txBox="1"/>
          <p:nvPr/>
        </p:nvSpPr>
        <p:spPr>
          <a:xfrm>
            <a:off x="3074538" y="3080025"/>
            <a:ext cx="18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4"/>
          <p:cNvSpPr txBox="1"/>
          <p:nvPr/>
        </p:nvSpPr>
        <p:spPr>
          <a:xfrm>
            <a:off x="4296150" y="3017350"/>
            <a:ext cx="1831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Trained three models (Naive Bayes, Logistic Regression, SGD Classifier) on both BoW and TF-IDF features</a:t>
            </a:r>
            <a:endParaRPr>
              <a:solidFill>
                <a:srgbClr val="0D0D0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4" name="Google Shape;1004;p44"/>
          <p:cNvSpPr txBox="1"/>
          <p:nvPr/>
        </p:nvSpPr>
        <p:spPr>
          <a:xfrm>
            <a:off x="6480700" y="2952750"/>
            <a:ext cx="2139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Computed accuracy, </a:t>
            </a:r>
            <a:r>
              <a:rPr lang="en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precision</a:t>
            </a:r>
            <a:r>
              <a:rPr lang="en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 and recall scores for each model by comparing their predictions to the ground truth sentiments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5" name="Google Shape;1005;p44"/>
          <p:cNvSpPr txBox="1"/>
          <p:nvPr/>
        </p:nvSpPr>
        <p:spPr>
          <a:xfrm>
            <a:off x="2365675" y="3080025"/>
            <a:ext cx="18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latin typeface="Barlow"/>
                <a:ea typeface="Barlow"/>
                <a:cs typeface="Barlow"/>
                <a:sym typeface="Barlow"/>
              </a:rPr>
              <a:t>Utilized BoW with Naive Bayes for modeling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06" name="Google Shape;10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35" y="1003588"/>
            <a:ext cx="5966390" cy="17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44"/>
          <p:cNvSpPr/>
          <p:nvPr/>
        </p:nvSpPr>
        <p:spPr>
          <a:xfrm>
            <a:off x="3338950" y="1393925"/>
            <a:ext cx="957300" cy="24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3315775" y="1824525"/>
            <a:ext cx="957300" cy="219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9" name="Google Shape;1009;p44"/>
          <p:cNvSpPr/>
          <p:nvPr/>
        </p:nvSpPr>
        <p:spPr>
          <a:xfrm>
            <a:off x="3338950" y="2232125"/>
            <a:ext cx="957300" cy="24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Poppins"/>
                <a:ea typeface="Poppins"/>
                <a:cs typeface="Poppins"/>
                <a:sym typeface="Poppins"/>
              </a:rPr>
              <a:t>Sentiment Prediction </a:t>
            </a:r>
            <a:endParaRPr/>
          </a:p>
        </p:txBody>
      </p:sp>
      <p:sp>
        <p:nvSpPr>
          <p:cNvPr id="1015" name="Google Shape;1015;p45"/>
          <p:cNvSpPr txBox="1"/>
          <p:nvPr>
            <p:ph idx="1" type="subTitle"/>
          </p:nvPr>
        </p:nvSpPr>
        <p:spPr>
          <a:xfrm>
            <a:off x="720000" y="1017725"/>
            <a:ext cx="8115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Selected the trained </a:t>
            </a:r>
            <a:r>
              <a:rPr b="1" lang="en" sz="1700"/>
              <a:t>Naive Bayes </a:t>
            </a:r>
            <a:r>
              <a:rPr b="1" lang="en" sz="1700"/>
              <a:t>model </a:t>
            </a:r>
            <a:r>
              <a:rPr lang="en" sz="1700"/>
              <a:t>with the highest accuracy and used it to predict the review sentiments for the rest of dataset.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Normalized</a:t>
            </a:r>
            <a:r>
              <a:rPr lang="en" sz="1700"/>
              <a:t> the reviews using our built </a:t>
            </a:r>
            <a:r>
              <a:rPr lang="en" sz="1700"/>
              <a:t>normalizer</a:t>
            </a:r>
            <a:r>
              <a:rPr lang="en" sz="1700"/>
              <a:t> library.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❏"/>
            </a:pPr>
            <a:r>
              <a:rPr lang="en" sz="1700"/>
              <a:t>Predicted the sentiments by applying the </a:t>
            </a:r>
            <a:r>
              <a:rPr lang="en" sz="1700"/>
              <a:t>trained</a:t>
            </a:r>
            <a:r>
              <a:rPr lang="en" sz="1700"/>
              <a:t> model.</a:t>
            </a:r>
            <a:endParaRPr sz="1700"/>
          </a:p>
        </p:txBody>
      </p:sp>
      <p:pic>
        <p:nvPicPr>
          <p:cNvPr id="1016" name="Google Shape;10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12" y="2496650"/>
            <a:ext cx="7754725" cy="2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022" name="Google Shape;1022;p46"/>
          <p:cNvSpPr txBox="1"/>
          <p:nvPr>
            <p:ph idx="1" type="subTitle"/>
          </p:nvPr>
        </p:nvSpPr>
        <p:spPr>
          <a:xfrm>
            <a:off x="4572000" y="1622400"/>
            <a:ext cx="36384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From the confusion matrix, we can see that the model </a:t>
            </a:r>
            <a:r>
              <a:rPr b="1" lang="en" sz="1400"/>
              <a:t>correctly predicted 177 </a:t>
            </a:r>
            <a:r>
              <a:rPr lang="en" sz="1400"/>
              <a:t>instances of </a:t>
            </a:r>
            <a:r>
              <a:rPr b="1" lang="en" sz="1400"/>
              <a:t>negative sentiment (0) </a:t>
            </a:r>
            <a:r>
              <a:rPr lang="en" sz="1400"/>
              <a:t>and </a:t>
            </a:r>
            <a:r>
              <a:rPr b="1" lang="en" sz="1400"/>
              <a:t>141</a:t>
            </a:r>
            <a:r>
              <a:rPr lang="en" sz="1400"/>
              <a:t> instances of</a:t>
            </a:r>
            <a:r>
              <a:rPr b="1" lang="en" sz="1400"/>
              <a:t> positive sentiment (1).</a:t>
            </a:r>
            <a:endParaRPr b="1"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However, it </a:t>
            </a:r>
            <a:r>
              <a:rPr b="1" lang="en" sz="1400"/>
              <a:t>misclassified 10 </a:t>
            </a:r>
            <a:r>
              <a:rPr lang="en" sz="1400"/>
              <a:t>instances of </a:t>
            </a:r>
            <a:r>
              <a:rPr b="1" lang="en" sz="1400"/>
              <a:t>negative sentiment</a:t>
            </a:r>
            <a:r>
              <a:rPr lang="en" sz="1400"/>
              <a:t> as positive and </a:t>
            </a:r>
            <a:r>
              <a:rPr b="1" lang="en" sz="1400"/>
              <a:t>31 instances of positive sentiment</a:t>
            </a:r>
            <a:r>
              <a:rPr lang="en" sz="1400"/>
              <a:t> as negative.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23" name="Google Shape;10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00" y="1622400"/>
            <a:ext cx="2659800" cy="2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7"/>
          <p:cNvSpPr txBox="1"/>
          <p:nvPr>
            <p:ph idx="1" type="subTitle"/>
          </p:nvPr>
        </p:nvSpPr>
        <p:spPr>
          <a:xfrm>
            <a:off x="377800" y="1379600"/>
            <a:ext cx="2496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The "Predict Confidence" column shows the highest probability among all sentiment classes for each review, indicating how confident the model is in its prediction.</a:t>
            </a:r>
            <a:endParaRPr sz="1400"/>
          </a:p>
        </p:txBody>
      </p:sp>
      <p:sp>
        <p:nvSpPr>
          <p:cNvPr id="1030" name="Google Shape;1030;p4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</p:spPr>
      </p:sp>
      <p:pic>
        <p:nvPicPr>
          <p:cNvPr id="1031" name="Google Shape;10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300" y="1280250"/>
            <a:ext cx="5605825" cy="32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the Model</a:t>
            </a:r>
            <a:endParaRPr/>
          </a:p>
        </p:txBody>
      </p:sp>
      <p:pic>
        <p:nvPicPr>
          <p:cNvPr id="1037" name="Google Shape;10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125" y="1278125"/>
            <a:ext cx="6343425" cy="31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43" name="Google Shape;1043;p49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044" name="Google Shape;1044;p49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045" name="Google Shape;1045;p4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46" name="Google Shape;1046;p4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7" name="Google Shape;1047;p4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8" name="Google Shape;1048;p4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49" name="Google Shape;1049;p4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0" name="Google Shape;1050;p4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49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52" name="Google Shape;1052;p4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3" name="Google Shape;1053;p4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4" name="Google Shape;1054;p4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55" name="Google Shape;1055;p4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6" name="Google Shape;1056;p4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7" name="Google Shape;1057;p4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58" name="Google Shape;1058;p4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9" name="Google Shape;1059;p4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4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61" name="Google Shape;1061;p4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2" name="Google Shape;1062;p4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r>
              <a:rPr lang="en"/>
              <a:t> Data Analysis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68" name="Google Shape;1068;p50"/>
          <p:cNvSpPr txBox="1"/>
          <p:nvPr>
            <p:ph idx="2" type="subTitle"/>
          </p:nvPr>
        </p:nvSpPr>
        <p:spPr>
          <a:xfrm>
            <a:off x="592850" y="1879275"/>
            <a:ext cx="32331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is a </a:t>
            </a:r>
            <a:r>
              <a:rPr b="1" lang="en"/>
              <a:t>significant difference in the number of likes between positive reviews  negative reviews.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9" name="Google Shape;10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00" y="1574775"/>
            <a:ext cx="4475099" cy="22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Analysis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75" name="Google Shape;1075;p51"/>
          <p:cNvSpPr txBox="1"/>
          <p:nvPr>
            <p:ph idx="2" type="subTitle"/>
          </p:nvPr>
        </p:nvSpPr>
        <p:spPr>
          <a:xfrm>
            <a:off x="439200" y="1918575"/>
            <a:ext cx="32808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Negative Reviews: Significantly affects Rating, with negative sentiment decreasing the rating by 2.259 points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model explains 44% of the variance in the ratings</a:t>
            </a:r>
            <a:endParaRPr b="1"/>
          </a:p>
        </p:txBody>
      </p:sp>
      <p:pic>
        <p:nvPicPr>
          <p:cNvPr id="1076" name="Google Shape;10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188" y="1532975"/>
            <a:ext cx="4548775" cy="26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1"/>
          <p:cNvSpPr/>
          <p:nvPr/>
        </p:nvSpPr>
        <p:spPr>
          <a:xfrm>
            <a:off x="7588325" y="2935875"/>
            <a:ext cx="476400" cy="21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51"/>
          <p:cNvSpPr txBox="1"/>
          <p:nvPr/>
        </p:nvSpPr>
        <p:spPr>
          <a:xfrm>
            <a:off x="8233925" y="321397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p-value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9" name="Google Shape;1079;p51"/>
          <p:cNvCxnSpPr>
            <a:stCxn id="1078" idx="1"/>
            <a:endCxn id="1077" idx="5"/>
          </p:cNvCxnSpPr>
          <p:nvPr/>
        </p:nvCxnSpPr>
        <p:spPr>
          <a:xfrm rot="10800000">
            <a:off x="7994825" y="3117675"/>
            <a:ext cx="2391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51"/>
          <p:cNvSpPr txBox="1"/>
          <p:nvPr/>
        </p:nvSpPr>
        <p:spPr>
          <a:xfrm>
            <a:off x="439200" y="1453525"/>
            <a:ext cx="3280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•Dependent: Rating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•Independent: Sentiment, Total Thumbs Up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2" name="Google Shape;792;p34"/>
          <p:cNvSpPr txBox="1"/>
          <p:nvPr>
            <p:ph idx="4" type="subTitle"/>
          </p:nvPr>
        </p:nvSpPr>
        <p:spPr>
          <a:xfrm>
            <a:off x="1024750" y="18723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3" name="Google Shape;793;p34"/>
          <p:cNvSpPr txBox="1"/>
          <p:nvPr>
            <p:ph idx="5" type="subTitle"/>
          </p:nvPr>
        </p:nvSpPr>
        <p:spPr>
          <a:xfrm>
            <a:off x="3631921" y="18512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94" name="Google Shape;794;p34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795" name="Google Shape;795;p34"/>
          <p:cNvSpPr txBox="1"/>
          <p:nvPr>
            <p:ph idx="2" type="subTitle"/>
          </p:nvPr>
        </p:nvSpPr>
        <p:spPr>
          <a:xfrm>
            <a:off x="3419224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Analysis</a:t>
            </a:r>
            <a:endParaRPr/>
          </a:p>
        </p:txBody>
      </p:sp>
      <p:sp>
        <p:nvSpPr>
          <p:cNvPr id="796" name="Google Shape;796;p34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2321947" y="13053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34"/>
          <p:cNvGrpSpPr/>
          <p:nvPr/>
        </p:nvGrpSpPr>
        <p:grpSpPr>
          <a:xfrm>
            <a:off x="2435847" y="1419400"/>
            <a:ext cx="339200" cy="338875"/>
            <a:chOff x="2489475" y="2118450"/>
            <a:chExt cx="339200" cy="338875"/>
          </a:xfrm>
        </p:grpSpPr>
        <p:sp>
          <p:nvSpPr>
            <p:cNvPr id="799" name="Google Shape;799;p34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2" name="Google Shape;802;p34"/>
          <p:cNvCxnSpPr>
            <a:stCxn id="803" idx="3"/>
            <a:endCxn id="797" idx="1"/>
          </p:cNvCxnSpPr>
          <p:nvPr/>
        </p:nvCxnSpPr>
        <p:spPr>
          <a:xfrm>
            <a:off x="2017150" y="15888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4" name="Google Shape;804;p34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5" name="Google Shape;805;p34"/>
          <p:cNvCxnSpPr>
            <a:stCxn id="806" idx="3"/>
            <a:endCxn id="804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7" name="Google Shape;807;p34"/>
          <p:cNvSpPr/>
          <p:nvPr/>
        </p:nvSpPr>
        <p:spPr>
          <a:xfrm>
            <a:off x="75680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34"/>
          <p:cNvCxnSpPr>
            <a:stCxn id="810" idx="3"/>
            <a:endCxn id="808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1" name="Google Shape;811;p34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34"/>
          <p:cNvCxnSpPr>
            <a:stCxn id="813" idx="3"/>
            <a:endCxn id="811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4" name="Google Shape;814;p34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 txBox="1"/>
          <p:nvPr>
            <p:ph idx="6" type="subTitle"/>
          </p:nvPr>
        </p:nvSpPr>
        <p:spPr>
          <a:xfrm>
            <a:off x="6441711" y="18527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grpSp>
        <p:nvGrpSpPr>
          <p:cNvPr id="816" name="Google Shape;816;p34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17" name="Google Shape;817;p34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25" name="Google Shape;825;p34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7682010" y="1342988"/>
            <a:ext cx="339275" cy="339300"/>
            <a:chOff x="3277475" y="3256400"/>
            <a:chExt cx="339275" cy="339300"/>
          </a:xfrm>
        </p:grpSpPr>
        <p:sp>
          <p:nvSpPr>
            <p:cNvPr id="834" name="Google Shape;834;p34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4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45" name="Google Shape;845;p34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4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51" name="Google Shape;851;p34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4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6" name="Google Shape;806;p34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3" name="Google Shape;813;p34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7" name="Google Shape;857;p34"/>
          <p:cNvSpPr txBox="1"/>
          <p:nvPr>
            <p:ph idx="14" type="title"/>
          </p:nvPr>
        </p:nvSpPr>
        <p:spPr>
          <a:xfrm>
            <a:off x="6696300" y="1229152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8" name="Google Shape;858;p34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3" name="Google Shape;803;p34"/>
          <p:cNvSpPr txBox="1"/>
          <p:nvPr>
            <p:ph idx="7" type="title"/>
          </p:nvPr>
        </p:nvSpPr>
        <p:spPr>
          <a:xfrm>
            <a:off x="1450150" y="130535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59" name="Google Shape;859;p34"/>
          <p:cNvCxnSpPr>
            <a:stCxn id="858" idx="3"/>
            <a:endCxn id="814" idx="1"/>
          </p:cNvCxnSpPr>
          <p:nvPr/>
        </p:nvCxnSpPr>
        <p:spPr>
          <a:xfrm flipH="1" rot="10800000">
            <a:off x="6806100" y="2958053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60" name="Google Shape;860;p34"/>
          <p:cNvCxnSpPr>
            <a:stCxn id="857" idx="3"/>
            <a:endCxn id="807" idx="1"/>
          </p:cNvCxnSpPr>
          <p:nvPr/>
        </p:nvCxnSpPr>
        <p:spPr>
          <a:xfrm flipH="1" rot="10800000">
            <a:off x="72633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1086" name="Google Shape;1086;p52"/>
          <p:cNvGraphicFramePr/>
          <p:nvPr/>
        </p:nvGraphicFramePr>
        <p:xfrm>
          <a:off x="952500" y="11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{730CAE97-8F49-47B0-B3EE-6BDC1AAC612C}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Sentiment Analysis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Impact on App Ratings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Actionable Insights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Barlow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Uncovered significant differences between positive and negative reviews.</a:t>
                      </a:r>
                      <a:endParaRPr>
                        <a:solidFill>
                          <a:srgbClr val="0D0D0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D0D0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Barlow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Negative reviews received more likes on average, indicating stronger resonance among users.</a:t>
                      </a:r>
                      <a:endParaRPr>
                        <a:solidFill>
                          <a:srgbClr val="0D0D0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Barlow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Regression analysis revealed negative reviews have a considerable negative effect on app ratings.</a:t>
                      </a:r>
                      <a:endParaRPr>
                        <a:solidFill>
                          <a:srgbClr val="0D0D0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D0D0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Barlow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Emphasizes the importance of addressing user concerns promptly.</a:t>
                      </a:r>
                      <a:endParaRPr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Barlow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Actively monitor user feedback to enhance user experience.</a:t>
                      </a:r>
                      <a:endParaRPr>
                        <a:solidFill>
                          <a:srgbClr val="0D0D0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D0D0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Barlow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Incorporate user feedback into product development cycles for continuous improvement.</a:t>
                      </a:r>
                      <a:endParaRPr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3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92" name="Google Shape;1092;p53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3" name="Google Shape;1093;p53"/>
          <p:cNvGrpSpPr/>
          <p:nvPr/>
        </p:nvGrpSpPr>
        <p:grpSpPr>
          <a:xfrm rot="10800000">
            <a:off x="7071425" y="3622502"/>
            <a:ext cx="3296400" cy="703085"/>
            <a:chOff x="-12" y="3628590"/>
            <a:chExt cx="3296400" cy="703085"/>
          </a:xfrm>
        </p:grpSpPr>
        <p:grpSp>
          <p:nvGrpSpPr>
            <p:cNvPr id="1094" name="Google Shape;1094;p53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095" name="Google Shape;1095;p5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6" name="Google Shape;1096;p5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53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098" name="Google Shape;1098;p5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99" name="Google Shape;1099;p5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53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101" name="Google Shape;1101;p5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02" name="Google Shape;1102;p5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53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104" name="Google Shape;1104;p5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5" name="Google Shape;1105;p5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6" name="Google Shape;1106;p53"/>
          <p:cNvGrpSpPr/>
          <p:nvPr/>
        </p:nvGrpSpPr>
        <p:grpSpPr>
          <a:xfrm flipH="1">
            <a:off x="-2474399" y="1300215"/>
            <a:ext cx="4555892" cy="541915"/>
            <a:chOff x="5950034" y="3380465"/>
            <a:chExt cx="4555892" cy="541915"/>
          </a:xfrm>
        </p:grpSpPr>
        <p:grpSp>
          <p:nvGrpSpPr>
            <p:cNvPr id="1107" name="Google Shape;1107;p53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108" name="Google Shape;1108;p5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09" name="Google Shape;1109;p5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53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111" name="Google Shape;1111;p5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12" name="Google Shape;1112;p5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3" name="Google Shape;1113;p53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114" name="Google Shape;1114;p53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5" name="Google Shape;1115;p53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53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117" name="Google Shape;1117;p5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8" name="Google Shape;1118;p5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6" name="Google Shape;866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67" name="Google Shape;867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68" name="Google Shape;868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69" name="Google Shape;869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0" name="Google Shape;870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72" name="Google Shape;872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3" name="Google Shape;873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75" name="Google Shape;875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6" name="Google Shape;876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9" name="Google Shape;879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2" name="Google Shape;882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84" name="Google Shape;884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5" name="Google Shape;885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</a:t>
            </a:r>
            <a:endParaRPr/>
          </a:p>
        </p:txBody>
      </p:sp>
      <p:sp>
        <p:nvSpPr>
          <p:cNvPr id="891" name="Google Shape;891;p36"/>
          <p:cNvSpPr txBox="1"/>
          <p:nvPr>
            <p:ph idx="2" type="subTitle"/>
          </p:nvPr>
        </p:nvSpPr>
        <p:spPr>
          <a:xfrm>
            <a:off x="861000" y="1160600"/>
            <a:ext cx="74985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C4043"/>
                </a:solidFill>
              </a:rPr>
              <a:t>Spotify is one of the largest </a:t>
            </a:r>
            <a:r>
              <a:rPr lang="en" sz="1750">
                <a:solidFill>
                  <a:srgbClr val="3C4043"/>
                </a:solidFill>
              </a:rPr>
              <a:t>streaming</a:t>
            </a:r>
            <a:r>
              <a:rPr lang="en" sz="1750">
                <a:solidFill>
                  <a:srgbClr val="3C4043"/>
                </a:solidFill>
              </a:rPr>
              <a:t> </a:t>
            </a:r>
            <a:r>
              <a:rPr lang="en" sz="1750">
                <a:solidFill>
                  <a:srgbClr val="3C4043"/>
                </a:solidFill>
              </a:rPr>
              <a:t>service providers with over 422 million active monthly listeners. In order to grow and maintain their user base they are constantly updating the platform.</a:t>
            </a:r>
            <a:endParaRPr sz="1750">
              <a:solidFill>
                <a:srgbClr val="3C40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C40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C4043"/>
                </a:solidFill>
              </a:rPr>
              <a:t>Spotify can utilize reviews during times of software updates in order to see if users are enjoying the update or need to make software patch.</a:t>
            </a:r>
            <a:endParaRPr sz="1750">
              <a:solidFill>
                <a:srgbClr val="3C40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3C40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lt1"/>
                </a:solidFill>
              </a:rPr>
              <a:t>Research Question:</a:t>
            </a:r>
            <a:r>
              <a:rPr b="1" lang="en" sz="1700">
                <a:solidFill>
                  <a:schemeClr val="lt1"/>
                </a:solidFill>
              </a:rPr>
              <a:t> 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Can machine learning models predict user satisfaction based on review sentiment before and after Spotify updates?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892" name="Google Shape;892;p36"/>
          <p:cNvSpPr/>
          <p:nvPr/>
        </p:nvSpPr>
        <p:spPr>
          <a:xfrm>
            <a:off x="861000" y="3070400"/>
            <a:ext cx="7297800" cy="10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Research Question:</a:t>
            </a:r>
            <a:r>
              <a:rPr b="1" lang="en"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7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Can machine learning models predict user satisfaction based on review sentiment  Spotify launches updates?</a:t>
            </a:r>
            <a:endParaRPr sz="1050">
              <a:solidFill>
                <a:srgbClr val="3C4043"/>
              </a:solidFill>
              <a:highlight>
                <a:schemeClr val="accent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Labeling </a:t>
            </a:r>
            <a:endParaRPr/>
          </a:p>
        </p:txBody>
      </p:sp>
      <p:sp>
        <p:nvSpPr>
          <p:cNvPr id="898" name="Google Shape;898;p37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99" name="Google Shape;899;p37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01" name="Google Shape;901;p3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2" name="Google Shape;902;p3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3" name="Google Shape;903;p37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04" name="Google Shape;904;p3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05" name="Google Shape;905;p3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37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07" name="Google Shape;907;p3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08" name="Google Shape;908;p3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37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10" name="Google Shape;910;p3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1" name="Google Shape;911;p3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37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13" name="Google Shape;913;p3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4" name="Google Shape;914;p3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37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16" name="Google Shape;916;p3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7" name="Google Shape;917;p3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23" name="Google Shape;923;p38"/>
          <p:cNvSpPr txBox="1"/>
          <p:nvPr>
            <p:ph idx="2" type="subTitle"/>
          </p:nvPr>
        </p:nvSpPr>
        <p:spPr>
          <a:xfrm>
            <a:off x="861000" y="1303475"/>
            <a:ext cx="7422000" cy="23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Spotify reviews were </a:t>
            </a:r>
            <a:r>
              <a:rPr b="1" lang="en" sz="1700"/>
              <a:t>taken</a:t>
            </a:r>
            <a:r>
              <a:rPr b="1" lang="en" sz="1700"/>
              <a:t> from the Google Play store between January 1, 2022 and July 9, 2022. </a:t>
            </a:r>
            <a:endParaRPr sz="1050"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highlight>
                <a:srgbClr val="F8F9FA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During</a:t>
            </a:r>
            <a:r>
              <a:rPr b="1" lang="en" sz="1750"/>
              <a:t> this time Spotify introduced </a:t>
            </a:r>
            <a:r>
              <a:rPr b="1" lang="en" sz="1750"/>
              <a:t>multiple</a:t>
            </a:r>
            <a:r>
              <a:rPr b="1" lang="en" sz="1750"/>
              <a:t> new software </a:t>
            </a:r>
            <a:r>
              <a:rPr b="1" lang="en" sz="1750"/>
              <a:t>updates</a:t>
            </a:r>
            <a:r>
              <a:rPr b="1" lang="en" sz="1750"/>
              <a:t> like Blend, </a:t>
            </a:r>
            <a:r>
              <a:rPr b="1" lang="en" sz="1750"/>
              <a:t>Karaoke</a:t>
            </a:r>
            <a:r>
              <a:rPr b="1" lang="en" sz="1750"/>
              <a:t> mode, and introduced CTA cards for Podcast.</a:t>
            </a:r>
            <a:endParaRPr b="1" sz="1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While using the app users are prompted to rate the app and leave a review. </a:t>
            </a:r>
            <a:endParaRPr b="1" sz="1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Dataset: ~61,500 reviews</a:t>
            </a:r>
            <a:endParaRPr b="1" sz="1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*Data from </a:t>
            </a:r>
            <a:r>
              <a:rPr b="1" lang="en" sz="1250" u="sng">
                <a:solidFill>
                  <a:schemeClr val="hlink"/>
                </a:solidFill>
                <a:hlinkClick r:id="rId3"/>
              </a:rPr>
              <a:t>Kaggle</a:t>
            </a:r>
            <a:endParaRPr b="1" sz="1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 (Track 3)</a:t>
            </a:r>
            <a:endParaRPr/>
          </a:p>
        </p:txBody>
      </p:sp>
      <p:sp>
        <p:nvSpPr>
          <p:cNvPr id="929" name="Google Shape;929;p39"/>
          <p:cNvSpPr txBox="1"/>
          <p:nvPr>
            <p:ph idx="2" type="subTitle"/>
          </p:nvPr>
        </p:nvSpPr>
        <p:spPr>
          <a:xfrm>
            <a:off x="994200" y="1446350"/>
            <a:ext cx="71556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b="1" lang="en" sz="1700"/>
              <a:t>Each group member was assigned 400 Spotify Reviews, for 1,200 manually labeled reviews</a:t>
            </a:r>
            <a:endParaRPr b="1"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b="1" lang="en" sz="1700"/>
              <a:t>Each group member read each review and assigned a sentiment based on the content and the app rating from 1 to 5</a:t>
            </a:r>
            <a:endParaRPr b="1"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b="1" lang="en" sz="1700"/>
              <a:t>Positive</a:t>
            </a:r>
            <a:endParaRPr b="1"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b="1" lang="en" sz="1700"/>
              <a:t>Negative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Google Shape;9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7525"/>
            <a:ext cx="8839200" cy="339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940" name="Google Shape;940;p41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41" name="Google Shape;941;p41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42" name="Google Shape;942;p4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43" name="Google Shape;943;p4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4" name="Google Shape;944;p4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4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46" name="Google Shape;946;p4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47" name="Google Shape;947;p4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41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49" name="Google Shape;949;p4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0" name="Google Shape;950;p4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1" name="Google Shape;951;p4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52" name="Google Shape;952;p4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3" name="Google Shape;953;p4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4" name="Google Shape;954;p41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55" name="Google Shape;955;p4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6" name="Google Shape;956;p4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7" name="Google Shape;957;p4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58" name="Google Shape;958;p4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9" name="Google Shape;959;p4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