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3"/>
  </p:notesMasterIdLst>
  <p:handoutMasterIdLst>
    <p:handoutMasterId r:id="rId24"/>
  </p:handoutMasterIdLst>
  <p:sldIdLst>
    <p:sldId id="1042" r:id="rId5"/>
    <p:sldId id="2145706638" r:id="rId6"/>
    <p:sldId id="2145706639" r:id="rId7"/>
    <p:sldId id="2145706641" r:id="rId8"/>
    <p:sldId id="2145706642" r:id="rId9"/>
    <p:sldId id="2145706643" r:id="rId10"/>
    <p:sldId id="2145706644" r:id="rId11"/>
    <p:sldId id="2145706645" r:id="rId12"/>
    <p:sldId id="2145706649" r:id="rId13"/>
    <p:sldId id="2145706650" r:id="rId14"/>
    <p:sldId id="2145706651" r:id="rId15"/>
    <p:sldId id="2145706652" r:id="rId16"/>
    <p:sldId id="2145706653" r:id="rId17"/>
    <p:sldId id="2145706654" r:id="rId18"/>
    <p:sldId id="2145706655" r:id="rId19"/>
    <p:sldId id="2145706656" r:id="rId20"/>
    <p:sldId id="2145706657" r:id="rId21"/>
    <p:sldId id="1041" r:id="rId22"/>
  </p:sldIdLst>
  <p:sldSz cx="12192000" cy="6858000"/>
  <p:notesSz cx="6858000" cy="9144000"/>
  <p:embeddedFontLst>
    <p:embeddedFont>
      <p:font typeface="Ubuntu" panose="020B0504030602030204" pitchFamily="34" charset="0"/>
      <p:regular r:id="rId25"/>
      <p:bold r:id="rId26"/>
      <p:italic r:id="rId27"/>
      <p:boldItalic r:id="rId28"/>
    </p:embeddedFont>
    <p:embeddedFont>
      <p:font typeface="Ubuntu Medium" panose="020B0604030602030204" pitchFamily="34" charset="0"/>
      <p:regular r:id="rId29"/>
      <p: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ABDB"/>
    <a:srgbClr val="FFFFFF"/>
    <a:srgbClr val="178C3D"/>
    <a:srgbClr val="272936"/>
    <a:srgbClr val="173340"/>
    <a:srgbClr val="ECECEC"/>
    <a:srgbClr val="D9D9D9"/>
    <a:srgbClr val="2B0A3D"/>
    <a:srgbClr val="00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C6E00-4E74-9C7A-E4D2-0E451CA4176B}" v="45" dt="2023-02-28T13:32:58.157"/>
    <p1510:client id="{1546F62C-BA59-450B-A063-0FD32F77AC05}" v="675" dt="2023-02-21T10:29:08.739"/>
    <p1510:client id="{A7F6428D-A44C-75FC-1633-7162B88AA110}" v="134" dt="2023-02-21T12:34:49.707"/>
    <p1510:client id="{EECD5727-63DF-335F-5EE8-C04C16ABFC40}" v="260" dt="2023-02-21T11:23:12.410"/>
    <p1510:client id="{F87735F0-439B-5AE5-F20C-3402EF135D14}" v="160" dt="2023-02-23T07:46:52.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padaraja, Bangalore Raghavendra" userId="S::bangalore-raghavendra.sreepadaraja@capgemini.com::8343a3a6-593c-482b-bbd1-00050dd62628" providerId="AD" clId="Web-{02BC6E00-4E74-9C7A-E4D2-0E451CA4176B}"/>
    <pc:docChg chg="modSld">
      <pc:chgData name="Sreepadaraja, Bangalore Raghavendra" userId="S::bangalore-raghavendra.sreepadaraja@capgemini.com::8343a3a6-593c-482b-bbd1-00050dd62628" providerId="AD" clId="Web-{02BC6E00-4E74-9C7A-E4D2-0E451CA4176B}" dt="2023-02-28T13:32:55.906" v="29" actId="20577"/>
      <pc:docMkLst>
        <pc:docMk/>
      </pc:docMkLst>
      <pc:sldChg chg="addSp modSp">
        <pc:chgData name="Sreepadaraja, Bangalore Raghavendra" userId="S::bangalore-raghavendra.sreepadaraja@capgemini.com::8343a3a6-593c-482b-bbd1-00050dd62628" providerId="AD" clId="Web-{02BC6E00-4E74-9C7A-E4D2-0E451CA4176B}" dt="2023-02-28T13:32:55.906" v="29" actId="20577"/>
        <pc:sldMkLst>
          <pc:docMk/>
          <pc:sldMk cId="3867533695" sldId="1042"/>
        </pc:sldMkLst>
        <pc:spChg chg="add mod">
          <ac:chgData name="Sreepadaraja, Bangalore Raghavendra" userId="S::bangalore-raghavendra.sreepadaraja@capgemini.com::8343a3a6-593c-482b-bbd1-00050dd62628" providerId="AD" clId="Web-{02BC6E00-4E74-9C7A-E4D2-0E451CA4176B}" dt="2023-02-28T13:32:55.906" v="29" actId="20577"/>
          <ac:spMkLst>
            <pc:docMk/>
            <pc:sldMk cId="3867533695" sldId="1042"/>
            <ac:spMk id="2" creationId="{742425BD-C37A-136A-0798-05818F906DCF}"/>
          </ac:spMkLst>
        </pc:spChg>
      </pc:sldChg>
      <pc:sldChg chg="addSp delSp modSp">
        <pc:chgData name="Sreepadaraja, Bangalore Raghavendra" userId="S::bangalore-raghavendra.sreepadaraja@capgemini.com::8343a3a6-593c-482b-bbd1-00050dd62628" providerId="AD" clId="Web-{02BC6E00-4E74-9C7A-E4D2-0E451CA4176B}" dt="2023-02-24T04:00:20.050" v="7" actId="20577"/>
        <pc:sldMkLst>
          <pc:docMk/>
          <pc:sldMk cId="1929102588" sldId="2145706638"/>
        </pc:sldMkLst>
        <pc:spChg chg="add del">
          <ac:chgData name="Sreepadaraja, Bangalore Raghavendra" userId="S::bangalore-raghavendra.sreepadaraja@capgemini.com::8343a3a6-593c-482b-bbd1-00050dd62628" providerId="AD" clId="Web-{02BC6E00-4E74-9C7A-E4D2-0E451CA4176B}" dt="2023-02-24T03:59:59.627" v="2"/>
          <ac:spMkLst>
            <pc:docMk/>
            <pc:sldMk cId="1929102588" sldId="2145706638"/>
            <ac:spMk id="2" creationId="{CFD811EB-6283-40F4-AF28-479304873225}"/>
          </ac:spMkLst>
        </pc:spChg>
        <pc:spChg chg="add del mod">
          <ac:chgData name="Sreepadaraja, Bangalore Raghavendra" userId="S::bangalore-raghavendra.sreepadaraja@capgemini.com::8343a3a6-593c-482b-bbd1-00050dd62628" providerId="AD" clId="Web-{02BC6E00-4E74-9C7A-E4D2-0E451CA4176B}" dt="2023-02-24T03:59:42.924" v="1"/>
          <ac:spMkLst>
            <pc:docMk/>
            <pc:sldMk cId="1929102588" sldId="2145706638"/>
            <ac:spMk id="5" creationId="{DF5C2968-2521-CCFE-2980-2D6CE2362F1B}"/>
          </ac:spMkLst>
        </pc:spChg>
        <pc:spChg chg="add mod">
          <ac:chgData name="Sreepadaraja, Bangalore Raghavendra" userId="S::bangalore-raghavendra.sreepadaraja@capgemini.com::8343a3a6-593c-482b-bbd1-00050dd62628" providerId="AD" clId="Web-{02BC6E00-4E74-9C7A-E4D2-0E451CA4176B}" dt="2023-02-24T04:00:20.050" v="7" actId="20577"/>
          <ac:spMkLst>
            <pc:docMk/>
            <pc:sldMk cId="1929102588" sldId="2145706638"/>
            <ac:spMk id="7" creationId="{B6C20CE2-EDCF-E051-74CF-D036EF9682DE}"/>
          </ac:spMkLst>
        </pc:spChg>
      </pc:sldChg>
      <pc:sldChg chg="modSp">
        <pc:chgData name="Sreepadaraja, Bangalore Raghavendra" userId="S::bangalore-raghavendra.sreepadaraja@capgemini.com::8343a3a6-593c-482b-bbd1-00050dd62628" providerId="AD" clId="Web-{02BC6E00-4E74-9C7A-E4D2-0E451CA4176B}" dt="2023-02-27T05:56:21.676" v="14" actId="20577"/>
        <pc:sldMkLst>
          <pc:docMk/>
          <pc:sldMk cId="459299129" sldId="2145706641"/>
        </pc:sldMkLst>
        <pc:spChg chg="mod">
          <ac:chgData name="Sreepadaraja, Bangalore Raghavendra" userId="S::bangalore-raghavendra.sreepadaraja@capgemini.com::8343a3a6-593c-482b-bbd1-00050dd62628" providerId="AD" clId="Web-{02BC6E00-4E74-9C7A-E4D2-0E451CA4176B}" dt="2023-02-27T05:56:21.676" v="14" actId="20577"/>
          <ac:spMkLst>
            <pc:docMk/>
            <pc:sldMk cId="459299129" sldId="2145706641"/>
            <ac:spMk id="3" creationId="{5804EAF3-29D6-1ECF-C883-76AA2E27C126}"/>
          </ac:spMkLst>
        </pc:spChg>
      </pc:sldChg>
      <pc:sldChg chg="modSp">
        <pc:chgData name="Sreepadaraja, Bangalore Raghavendra" userId="S::bangalore-raghavendra.sreepadaraja@capgemini.com::8343a3a6-593c-482b-bbd1-00050dd62628" providerId="AD" clId="Web-{02BC6E00-4E74-9C7A-E4D2-0E451CA4176B}" dt="2023-02-24T10:30:06.043" v="10" actId="20577"/>
        <pc:sldMkLst>
          <pc:docMk/>
          <pc:sldMk cId="3127846337" sldId="2145706653"/>
        </pc:sldMkLst>
        <pc:spChg chg="mod">
          <ac:chgData name="Sreepadaraja, Bangalore Raghavendra" userId="S::bangalore-raghavendra.sreepadaraja@capgemini.com::8343a3a6-593c-482b-bbd1-00050dd62628" providerId="AD" clId="Web-{02BC6E00-4E74-9C7A-E4D2-0E451CA4176B}" dt="2023-02-24T10:30:06.043" v="10" actId="20577"/>
          <ac:spMkLst>
            <pc:docMk/>
            <pc:sldMk cId="3127846337" sldId="2145706653"/>
            <ac:spMk id="2" creationId="{FE37ACC5-2745-F416-09E6-6FAEFF3055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28/02/2023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28/02/2023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avast.com/c-what-is-security-breach" TargetMode="External"/><Relationship Id="rId2" Type="http://schemas.openxmlformats.org/officeDocument/2006/relationships/hyperlink" Target="https://en.wikipedia.org/wiki/IEEE_802.1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147859" y="2435505"/>
            <a:ext cx="11386134" cy="738664"/>
          </a:xfrm>
        </p:spPr>
        <p:txBody>
          <a:bodyPr/>
          <a:lstStyle/>
          <a:p>
            <a:r>
              <a:rPr lang="en-GB" sz="4800" b="0" u="sng">
                <a:ea typeface="+mn-lt"/>
                <a:cs typeface="+mn-lt"/>
              </a:rPr>
              <a:t>Wired Equivalent Privacy  (WEP)</a:t>
            </a:r>
            <a:endParaRPr lang="en-US" sz="4800" b="0" u="sng"/>
          </a:p>
        </p:txBody>
      </p:sp>
      <p:sp>
        <p:nvSpPr>
          <p:cNvPr id="2" name="TextBox 1">
            <a:extLst>
              <a:ext uri="{FF2B5EF4-FFF2-40B4-BE49-F238E27FC236}">
                <a16:creationId xmlns:a16="http://schemas.microsoft.com/office/drawing/2014/main" id="{742425BD-C37A-136A-0798-05818F906DCF}"/>
              </a:ext>
            </a:extLst>
          </p:cNvPr>
          <p:cNvSpPr txBox="1"/>
          <p:nvPr/>
        </p:nvSpPr>
        <p:spPr>
          <a:xfrm>
            <a:off x="8862237" y="59648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lumMod val="95000"/>
                  </a:schemeClr>
                </a:solidFill>
              </a:rPr>
              <a:t>B.R.SREEPADARAJA</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D8FF-3D6B-2632-3AD8-5F0FF6E91D8B}"/>
              </a:ext>
            </a:extLst>
          </p:cNvPr>
          <p:cNvSpPr>
            <a:spLocks noGrp="1"/>
          </p:cNvSpPr>
          <p:nvPr>
            <p:ph type="title"/>
          </p:nvPr>
        </p:nvSpPr>
        <p:spPr/>
        <p:txBody>
          <a:bodyPr/>
          <a:lstStyle/>
          <a:p>
            <a:pPr algn="ctr"/>
            <a:r>
              <a:rPr lang="en-US" sz="4000">
                <a:solidFill>
                  <a:srgbClr val="0070C0"/>
                </a:solidFill>
                <a:ea typeface="+mj-lt"/>
                <a:cs typeface="+mj-lt"/>
              </a:rPr>
              <a:t>Key generation</a:t>
            </a:r>
            <a:endParaRPr lang="en-US" sz="4000">
              <a:ea typeface="+mj-lt"/>
              <a:cs typeface="+mj-lt"/>
            </a:endParaRPr>
          </a:p>
          <a:p>
            <a:endParaRPr lang="en-US"/>
          </a:p>
        </p:txBody>
      </p:sp>
      <p:sp>
        <p:nvSpPr>
          <p:cNvPr id="4" name="Text Placeholder 3">
            <a:extLst>
              <a:ext uri="{FF2B5EF4-FFF2-40B4-BE49-F238E27FC236}">
                <a16:creationId xmlns:a16="http://schemas.microsoft.com/office/drawing/2014/main" id="{2D8615F8-D556-5691-4599-C22B68B45FCA}"/>
              </a:ext>
            </a:extLst>
          </p:cNvPr>
          <p:cNvSpPr>
            <a:spLocks noGrp="1"/>
          </p:cNvSpPr>
          <p:nvPr>
            <p:ph type="body" sz="quarter" idx="10"/>
          </p:nvPr>
        </p:nvSpPr>
        <p:spPr>
          <a:xfrm>
            <a:off x="404812" y="1443318"/>
            <a:ext cx="5600701" cy="5019394"/>
          </a:xfrm>
        </p:spPr>
        <p:txBody>
          <a:bodyPr vert="horz" lIns="0" tIns="0" rIns="0" bIns="0" rtlCol="0" anchor="t">
            <a:noAutofit/>
          </a:bodyPr>
          <a:lstStyle/>
          <a:p>
            <a:pPr marL="285750" indent="-285750">
              <a:buFont typeface="Arial"/>
              <a:buChar char="•"/>
            </a:pPr>
            <a:r>
              <a:rPr lang="en-US" err="1">
                <a:ea typeface="+mn-lt"/>
                <a:cs typeface="+mn-lt"/>
              </a:rPr>
              <a:t>i,j</a:t>
            </a:r>
            <a:r>
              <a:rPr lang="en-US">
                <a:ea typeface="+mn-lt"/>
                <a:cs typeface="+mn-lt"/>
              </a:rPr>
              <a:t>=0</a:t>
            </a:r>
            <a:endParaRPr lang="en-US"/>
          </a:p>
          <a:p>
            <a:pPr marL="285750" indent="-285750">
              <a:buFont typeface="Arial"/>
              <a:buChar char="•"/>
            </a:pPr>
            <a:r>
              <a:rPr lang="en-US">
                <a:ea typeface="+mn-lt"/>
                <a:cs typeface="+mn-lt"/>
              </a:rPr>
              <a:t>while(true)</a:t>
            </a:r>
            <a:endParaRPr lang="en-US"/>
          </a:p>
          <a:p>
            <a:pPr marL="285750" indent="-285750">
              <a:buFont typeface="Arial"/>
              <a:buChar char="•"/>
            </a:pPr>
            <a:r>
              <a:rPr lang="en-US" err="1">
                <a:ea typeface="+mn-lt"/>
                <a:cs typeface="+mn-lt"/>
              </a:rPr>
              <a:t>i</a:t>
            </a:r>
            <a:r>
              <a:rPr lang="en-US">
                <a:ea typeface="+mn-lt"/>
                <a:cs typeface="+mn-lt"/>
              </a:rPr>
              <a:t>=(i+1) mod 8</a:t>
            </a:r>
            <a:endParaRPr lang="en-US"/>
          </a:p>
          <a:p>
            <a:pPr marL="285750" indent="-285750">
              <a:buFont typeface="Arial"/>
              <a:buChar char="•"/>
            </a:pPr>
            <a:r>
              <a:rPr lang="en-US">
                <a:ea typeface="+mn-lt"/>
                <a:cs typeface="+mn-lt"/>
              </a:rPr>
              <a:t>j=(</a:t>
            </a:r>
            <a:r>
              <a:rPr lang="en-US" err="1">
                <a:ea typeface="+mn-lt"/>
                <a:cs typeface="+mn-lt"/>
              </a:rPr>
              <a:t>j+S</a:t>
            </a:r>
            <a:r>
              <a:rPr lang="en-US">
                <a:ea typeface="+mn-lt"/>
                <a:cs typeface="+mn-lt"/>
              </a:rPr>
              <a:t>[</a:t>
            </a:r>
            <a:r>
              <a:rPr lang="en-US" err="1">
                <a:ea typeface="+mn-lt"/>
                <a:cs typeface="+mn-lt"/>
              </a:rPr>
              <a:t>i</a:t>
            </a:r>
            <a:r>
              <a:rPr lang="en-US">
                <a:ea typeface="+mn-lt"/>
                <a:cs typeface="+mn-lt"/>
              </a:rPr>
              <a:t>])mod 8</a:t>
            </a:r>
            <a:endParaRPr lang="en-US"/>
          </a:p>
          <a:p>
            <a:pPr marL="285750" indent="-285750">
              <a:buFont typeface="Arial"/>
              <a:buChar char="•"/>
            </a:pPr>
            <a:r>
              <a:rPr lang="en-US">
                <a:ea typeface="+mn-lt"/>
                <a:cs typeface="+mn-lt"/>
              </a:rPr>
              <a:t>swap( S[</a:t>
            </a:r>
            <a:r>
              <a:rPr lang="en-US" err="1">
                <a:ea typeface="+mn-lt"/>
                <a:cs typeface="+mn-lt"/>
              </a:rPr>
              <a:t>i</a:t>
            </a:r>
            <a:r>
              <a:rPr lang="en-US">
                <a:ea typeface="+mn-lt"/>
                <a:cs typeface="+mn-lt"/>
              </a:rPr>
              <a:t>] ,S[j])</a:t>
            </a:r>
            <a:endParaRPr lang="en-US"/>
          </a:p>
          <a:p>
            <a:pPr marL="285750" indent="-285750">
              <a:buFont typeface="Arial"/>
              <a:buChar char="•"/>
            </a:pPr>
            <a:r>
              <a:rPr lang="en-US">
                <a:ea typeface="+mn-lt"/>
                <a:cs typeface="+mn-lt"/>
              </a:rPr>
              <a:t>t=(S[</a:t>
            </a:r>
            <a:r>
              <a:rPr lang="en-US" err="1">
                <a:ea typeface="+mn-lt"/>
                <a:cs typeface="+mn-lt"/>
              </a:rPr>
              <a:t>i</a:t>
            </a:r>
            <a:r>
              <a:rPr lang="en-US">
                <a:ea typeface="+mn-lt"/>
                <a:cs typeface="+mn-lt"/>
              </a:rPr>
              <a:t>]+S[j]) mod 8;</a:t>
            </a:r>
            <a:endParaRPr lang="en-US"/>
          </a:p>
          <a:p>
            <a:pPr marL="285750" indent="-285750">
              <a:buFont typeface="Arial"/>
              <a:buChar char="•"/>
            </a:pPr>
            <a:r>
              <a:rPr lang="en-US">
                <a:ea typeface="+mn-lt"/>
                <a:cs typeface="+mn-lt"/>
              </a:rPr>
              <a:t>k=S(t)</a:t>
            </a:r>
            <a:endParaRPr lang="en-US"/>
          </a:p>
          <a:p>
            <a:pPr marL="285750" indent="-285750">
              <a:buFont typeface="Arial"/>
              <a:buChar char="•"/>
            </a:pPr>
            <a:endParaRPr lang="en-US">
              <a:ea typeface="+mn-lt"/>
              <a:cs typeface="+mn-lt"/>
            </a:endParaRPr>
          </a:p>
          <a:p>
            <a:pPr marL="285750" indent="-285750">
              <a:buFont typeface="Arial"/>
              <a:buChar char="•"/>
            </a:pPr>
            <a:r>
              <a:rPr lang="en-US" b="1">
                <a:ea typeface="+mn-lt"/>
                <a:cs typeface="+mn-lt"/>
              </a:rPr>
              <a:t>First iteration</a:t>
            </a:r>
            <a:endParaRPr lang="en-US"/>
          </a:p>
          <a:p>
            <a:pPr marL="285750" indent="-285750">
              <a:buFont typeface="Arial"/>
              <a:buChar char="•"/>
            </a:pPr>
            <a:r>
              <a:rPr lang="en-US" err="1">
                <a:ea typeface="+mn-lt"/>
                <a:cs typeface="+mn-lt"/>
              </a:rPr>
              <a:t>i</a:t>
            </a:r>
            <a:r>
              <a:rPr lang="en-US">
                <a:ea typeface="+mn-lt"/>
                <a:cs typeface="+mn-lt"/>
              </a:rPr>
              <a:t>=(0+1) mod 8=1</a:t>
            </a:r>
            <a:endParaRPr lang="en-US"/>
          </a:p>
          <a:p>
            <a:pPr marL="285750" indent="-285750">
              <a:buFont typeface="Arial"/>
              <a:buChar char="•"/>
            </a:pPr>
            <a:r>
              <a:rPr lang="en-US">
                <a:ea typeface="+mn-lt"/>
                <a:cs typeface="+mn-lt"/>
              </a:rPr>
              <a:t>j=(0+3)mod 8=3</a:t>
            </a:r>
            <a:endParaRPr lang="en-US"/>
          </a:p>
          <a:p>
            <a:pPr marL="285750" indent="-285750">
              <a:buFont typeface="Arial"/>
              <a:buChar char="•"/>
            </a:pPr>
            <a:r>
              <a:rPr lang="en-US">
                <a:ea typeface="+mn-lt"/>
                <a:cs typeface="+mn-lt"/>
              </a:rPr>
              <a:t>swap( S[1] ,S[3])</a:t>
            </a:r>
            <a:endParaRPr lang="en-US"/>
          </a:p>
          <a:p>
            <a:pPr marL="285750" indent="-285750">
              <a:buFont typeface="Arial"/>
              <a:buChar char="•"/>
            </a:pPr>
            <a:r>
              <a:rPr lang="en-US">
                <a:ea typeface="+mn-lt"/>
                <a:cs typeface="+mn-lt"/>
              </a:rPr>
              <a:t>t=(4+3) mod 8=7</a:t>
            </a:r>
            <a:endParaRPr lang="en-US"/>
          </a:p>
          <a:p>
            <a:pPr marL="285750" indent="-285750">
              <a:buFont typeface="Arial"/>
              <a:buChar char="•"/>
            </a:pPr>
            <a:r>
              <a:rPr lang="en-US">
                <a:ea typeface="+mn-lt"/>
                <a:cs typeface="+mn-lt"/>
              </a:rPr>
              <a:t>k=S(7)=5</a:t>
            </a:r>
            <a:endParaRPr lang="en-US"/>
          </a:p>
          <a:p>
            <a:endParaRPr lang="en-US"/>
          </a:p>
        </p:txBody>
      </p:sp>
      <p:sp>
        <p:nvSpPr>
          <p:cNvPr id="6" name="Text Placeholder 5">
            <a:extLst>
              <a:ext uri="{FF2B5EF4-FFF2-40B4-BE49-F238E27FC236}">
                <a16:creationId xmlns:a16="http://schemas.microsoft.com/office/drawing/2014/main" id="{0979CC1D-D9BA-2393-4826-CCA16B85F826}"/>
              </a:ext>
            </a:extLst>
          </p:cNvPr>
          <p:cNvSpPr>
            <a:spLocks noGrp="1"/>
          </p:cNvSpPr>
          <p:nvPr>
            <p:ph type="body" sz="quarter" idx="14"/>
          </p:nvPr>
        </p:nvSpPr>
        <p:spPr>
          <a:xfrm>
            <a:off x="6196013" y="1443318"/>
            <a:ext cx="5594351" cy="5019393"/>
          </a:xfrm>
        </p:spPr>
        <p:txBody>
          <a:bodyPr vert="horz" lIns="0" tIns="0" rIns="0" bIns="0" rtlCol="0" anchor="t">
            <a:noAutofit/>
          </a:bodyPr>
          <a:lstStyle/>
          <a:p>
            <a:pPr marL="285750" indent="-285750">
              <a:buFont typeface="Arial"/>
              <a:buChar char="•"/>
            </a:pPr>
            <a:r>
              <a:rPr lang="en-US" b="1">
                <a:ea typeface="+mn-lt"/>
                <a:cs typeface="+mn-lt"/>
              </a:rPr>
              <a:t>Second iteration</a:t>
            </a:r>
            <a:endParaRPr lang="en-US"/>
          </a:p>
          <a:p>
            <a:pPr marL="285750" indent="-285750">
              <a:buFont typeface="Arial"/>
              <a:buChar char="•"/>
            </a:pPr>
            <a:r>
              <a:rPr lang="en-US">
                <a:ea typeface="+mn-lt"/>
                <a:cs typeface="+mn-lt"/>
              </a:rPr>
              <a:t>S=[2 4 7 3 6 0 1 5]</a:t>
            </a:r>
            <a:endParaRPr lang="en-US"/>
          </a:p>
          <a:p>
            <a:pPr marL="285750" indent="-285750">
              <a:buFont typeface="Arial"/>
              <a:buChar char="•"/>
            </a:pPr>
            <a:r>
              <a:rPr lang="en-US" err="1">
                <a:ea typeface="+mn-lt"/>
                <a:cs typeface="+mn-lt"/>
              </a:rPr>
              <a:t>i</a:t>
            </a:r>
            <a:r>
              <a:rPr lang="en-US">
                <a:ea typeface="+mn-lt"/>
                <a:cs typeface="+mn-lt"/>
              </a:rPr>
              <a:t>=(1+1) mod 8=2</a:t>
            </a:r>
            <a:endParaRPr lang="en-US"/>
          </a:p>
          <a:p>
            <a:pPr marL="285750" indent="-285750">
              <a:buFont typeface="Arial"/>
              <a:buChar char="•"/>
            </a:pPr>
            <a:r>
              <a:rPr lang="en-US">
                <a:ea typeface="+mn-lt"/>
                <a:cs typeface="+mn-lt"/>
              </a:rPr>
              <a:t>j=(3+7)mod 8=2</a:t>
            </a:r>
            <a:endParaRPr lang="en-US"/>
          </a:p>
          <a:p>
            <a:pPr marL="285750" indent="-285750">
              <a:buFont typeface="Arial"/>
              <a:buChar char="•"/>
            </a:pPr>
            <a:r>
              <a:rPr lang="en-US">
                <a:ea typeface="+mn-lt"/>
                <a:cs typeface="+mn-lt"/>
              </a:rPr>
              <a:t>swap( S[2] ,S[2])</a:t>
            </a:r>
            <a:endParaRPr lang="en-US"/>
          </a:p>
          <a:p>
            <a:pPr marL="285750" indent="-285750">
              <a:buFont typeface="Arial"/>
              <a:buChar char="•"/>
            </a:pPr>
            <a:r>
              <a:rPr lang="en-US">
                <a:ea typeface="+mn-lt"/>
                <a:cs typeface="+mn-lt"/>
              </a:rPr>
              <a:t>t=(7+7) mod 8=6</a:t>
            </a:r>
            <a:endParaRPr lang="en-US"/>
          </a:p>
          <a:p>
            <a:pPr marL="285750" indent="-285750">
              <a:buFont typeface="Arial"/>
              <a:buChar char="•"/>
            </a:pPr>
            <a:r>
              <a:rPr lang="en-US">
                <a:ea typeface="+mn-lt"/>
                <a:cs typeface="+mn-lt"/>
              </a:rPr>
              <a:t>k=S(6)=1</a:t>
            </a:r>
            <a:endParaRPr lang="en-US"/>
          </a:p>
          <a:p>
            <a:endParaRPr lang="en-US"/>
          </a:p>
          <a:p>
            <a:pPr marL="285750" indent="-285750">
              <a:buFont typeface="Arial"/>
              <a:buChar char="•"/>
            </a:pPr>
            <a:r>
              <a:rPr lang="en-US" b="1">
                <a:ea typeface="+mn-lt"/>
                <a:cs typeface="+mn-lt"/>
              </a:rPr>
              <a:t>Third iteration</a:t>
            </a:r>
            <a:endParaRPr lang="en-US"/>
          </a:p>
          <a:p>
            <a:pPr marL="285750" indent="-285750">
              <a:buFont typeface="Arial"/>
              <a:buChar char="•"/>
            </a:pPr>
            <a:r>
              <a:rPr lang="en-US">
                <a:ea typeface="+mn-lt"/>
                <a:cs typeface="+mn-lt"/>
              </a:rPr>
              <a:t>S=[2 4 7 3 6 0 1 5]</a:t>
            </a:r>
            <a:endParaRPr lang="en-US"/>
          </a:p>
          <a:p>
            <a:pPr marL="285750" indent="-285750">
              <a:buFont typeface="Arial"/>
              <a:buChar char="•"/>
            </a:pPr>
            <a:r>
              <a:rPr lang="en-US" err="1">
                <a:ea typeface="+mn-lt"/>
                <a:cs typeface="+mn-lt"/>
              </a:rPr>
              <a:t>i</a:t>
            </a:r>
            <a:r>
              <a:rPr lang="en-US">
                <a:ea typeface="+mn-lt"/>
                <a:cs typeface="+mn-lt"/>
              </a:rPr>
              <a:t>=(2+1) mod 8=3</a:t>
            </a:r>
            <a:endParaRPr lang="en-US"/>
          </a:p>
          <a:p>
            <a:pPr marL="285750" indent="-285750">
              <a:buFont typeface="Arial"/>
              <a:buChar char="•"/>
            </a:pPr>
            <a:r>
              <a:rPr lang="en-US">
                <a:ea typeface="+mn-lt"/>
                <a:cs typeface="+mn-lt"/>
              </a:rPr>
              <a:t>j=(2+3)mod 8=5</a:t>
            </a:r>
            <a:endParaRPr lang="en-US"/>
          </a:p>
          <a:p>
            <a:pPr marL="285750" indent="-285750">
              <a:buFont typeface="Arial"/>
              <a:buChar char="•"/>
            </a:pPr>
            <a:r>
              <a:rPr lang="en-US">
                <a:ea typeface="+mn-lt"/>
                <a:cs typeface="+mn-lt"/>
              </a:rPr>
              <a:t>swap( S[3] ,S[2])</a:t>
            </a:r>
            <a:endParaRPr lang="en-US"/>
          </a:p>
          <a:p>
            <a:pPr marL="285750" indent="-285750">
              <a:buFont typeface="Arial"/>
              <a:buChar char="•"/>
            </a:pPr>
            <a:r>
              <a:rPr lang="en-US">
                <a:ea typeface="+mn-lt"/>
                <a:cs typeface="+mn-lt"/>
              </a:rPr>
              <a:t>S=[2 4 7 0 6 3 1 5]</a:t>
            </a:r>
            <a:endParaRPr lang="en-US"/>
          </a:p>
          <a:p>
            <a:pPr marL="285750" indent="-285750">
              <a:buFont typeface="Arial"/>
              <a:buChar char="•"/>
            </a:pPr>
            <a:r>
              <a:rPr lang="en-US">
                <a:ea typeface="+mn-lt"/>
                <a:cs typeface="+mn-lt"/>
              </a:rPr>
              <a:t>t=(0+3) mod 8=3</a:t>
            </a:r>
            <a:endParaRPr lang="en-US"/>
          </a:p>
          <a:p>
            <a:pPr marL="285750" indent="-285750">
              <a:buFont typeface="Arial"/>
              <a:buChar char="•"/>
            </a:pPr>
            <a:r>
              <a:rPr lang="en-US">
                <a:ea typeface="+mn-lt"/>
                <a:cs typeface="+mn-lt"/>
              </a:rPr>
              <a:t>k=S(3)=0</a:t>
            </a:r>
            <a:endParaRPr lang="en-US"/>
          </a:p>
          <a:p>
            <a:endParaRPr lang="en-US"/>
          </a:p>
        </p:txBody>
      </p:sp>
    </p:spTree>
    <p:extLst>
      <p:ext uri="{BB962C8B-B14F-4D97-AF65-F5344CB8AC3E}">
        <p14:creationId xmlns:p14="http://schemas.microsoft.com/office/powerpoint/2010/main" val="348715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825DE58-F435-8CAD-B033-73863538F348}"/>
              </a:ext>
            </a:extLst>
          </p:cNvPr>
          <p:cNvSpPr>
            <a:spLocks noGrp="1"/>
          </p:cNvSpPr>
          <p:nvPr>
            <p:ph type="body" sz="quarter" idx="10"/>
          </p:nvPr>
        </p:nvSpPr>
        <p:spPr>
          <a:xfrm>
            <a:off x="404812" y="291458"/>
            <a:ext cx="5600701" cy="6171254"/>
          </a:xfrm>
        </p:spPr>
        <p:txBody>
          <a:bodyPr vert="horz" lIns="0" tIns="0" rIns="0" bIns="0" rtlCol="0" anchor="t">
            <a:noAutofit/>
          </a:bodyPr>
          <a:lstStyle/>
          <a:p>
            <a:pPr marL="285750" indent="-285750">
              <a:buFont typeface="Arial"/>
              <a:buChar char="•"/>
            </a:pPr>
            <a:r>
              <a:rPr lang="en-US" b="1">
                <a:ea typeface="+mn-lt"/>
                <a:cs typeface="+mn-lt"/>
              </a:rPr>
              <a:t>Fourth iteration</a:t>
            </a:r>
            <a:endParaRPr lang="en-US"/>
          </a:p>
          <a:p>
            <a:pPr marL="285750" indent="-285750">
              <a:buFont typeface="Arial"/>
              <a:buChar char="•"/>
            </a:pPr>
            <a:r>
              <a:rPr lang="en-US">
                <a:ea typeface="+mn-lt"/>
                <a:cs typeface="+mn-lt"/>
              </a:rPr>
              <a:t>S=[2 4 7 3 6 0 1 5]</a:t>
            </a:r>
            <a:endParaRPr lang="en-US"/>
          </a:p>
          <a:p>
            <a:pPr marL="285750" indent="-285750">
              <a:buFont typeface="Arial"/>
              <a:buChar char="•"/>
            </a:pPr>
            <a:r>
              <a:rPr lang="en-US" err="1">
                <a:ea typeface="+mn-lt"/>
                <a:cs typeface="+mn-lt"/>
              </a:rPr>
              <a:t>i</a:t>
            </a:r>
            <a:r>
              <a:rPr lang="en-US">
                <a:ea typeface="+mn-lt"/>
                <a:cs typeface="+mn-lt"/>
              </a:rPr>
              <a:t>=(3+1) mod 8=4</a:t>
            </a:r>
            <a:endParaRPr lang="en-US"/>
          </a:p>
          <a:p>
            <a:pPr marL="285750" indent="-285750">
              <a:buFont typeface="Arial"/>
              <a:buChar char="•"/>
            </a:pPr>
            <a:r>
              <a:rPr lang="en-US">
                <a:ea typeface="+mn-lt"/>
                <a:cs typeface="+mn-lt"/>
              </a:rPr>
              <a:t>j=(5+6)mod 8=3</a:t>
            </a:r>
            <a:endParaRPr lang="en-US"/>
          </a:p>
          <a:p>
            <a:pPr marL="285750" indent="-285750">
              <a:buFont typeface="Arial"/>
              <a:buChar char="•"/>
            </a:pPr>
            <a:r>
              <a:rPr lang="en-US">
                <a:ea typeface="+mn-lt"/>
                <a:cs typeface="+mn-lt"/>
              </a:rPr>
              <a:t>swap( S[4] ,S[3])</a:t>
            </a:r>
            <a:endParaRPr lang="en-US"/>
          </a:p>
          <a:p>
            <a:pPr marL="285750" indent="-285750">
              <a:buFont typeface="Arial"/>
              <a:buChar char="•"/>
            </a:pPr>
            <a:r>
              <a:rPr lang="en-US">
                <a:ea typeface="+mn-lt"/>
                <a:cs typeface="+mn-lt"/>
              </a:rPr>
              <a:t>S=[2 4 7 6 0 3 1 5]</a:t>
            </a:r>
            <a:endParaRPr lang="en-US"/>
          </a:p>
          <a:p>
            <a:pPr marL="285750" indent="-285750">
              <a:buFont typeface="Arial"/>
              <a:buChar char="•"/>
            </a:pPr>
            <a:r>
              <a:rPr lang="en-US">
                <a:ea typeface="+mn-lt"/>
                <a:cs typeface="+mn-lt"/>
              </a:rPr>
              <a:t>t=(0+6) mod 8=6</a:t>
            </a:r>
            <a:endParaRPr lang="en-US"/>
          </a:p>
          <a:p>
            <a:pPr marL="285750" indent="-285750">
              <a:buFont typeface="Arial"/>
              <a:buChar char="•"/>
            </a:pPr>
            <a:r>
              <a:rPr lang="en-US">
                <a:ea typeface="+mn-lt"/>
                <a:cs typeface="+mn-lt"/>
              </a:rPr>
              <a:t>k=S(6)=1</a:t>
            </a:r>
            <a:endParaRPr lang="en-US"/>
          </a:p>
          <a:p>
            <a:pPr marL="285750" indent="-285750">
              <a:buFont typeface="Arial"/>
              <a:buChar char="•"/>
            </a:pPr>
            <a:endParaRPr lang="en-US" b="1">
              <a:ea typeface="+mn-lt"/>
              <a:cs typeface="+mn-lt"/>
            </a:endParaRPr>
          </a:p>
          <a:p>
            <a:pPr marL="285750" indent="-285750">
              <a:buFont typeface="Arial"/>
              <a:buChar char="•"/>
            </a:pPr>
            <a:r>
              <a:rPr lang="en-US" b="1">
                <a:ea typeface="+mn-lt"/>
                <a:cs typeface="+mn-lt"/>
              </a:rPr>
              <a:t>The Key Stream obtained is</a:t>
            </a:r>
            <a:r>
              <a:rPr lang="en-US">
                <a:ea typeface="+mn-lt"/>
                <a:cs typeface="+mn-lt"/>
              </a:rPr>
              <a:t> =[5 1 0 1]</a:t>
            </a:r>
            <a:endParaRPr lang="en-US"/>
          </a:p>
          <a:p>
            <a:endParaRPr lang="en-US"/>
          </a:p>
        </p:txBody>
      </p:sp>
      <p:sp>
        <p:nvSpPr>
          <p:cNvPr id="6" name="Text Placeholder 5">
            <a:extLst>
              <a:ext uri="{FF2B5EF4-FFF2-40B4-BE49-F238E27FC236}">
                <a16:creationId xmlns:a16="http://schemas.microsoft.com/office/drawing/2014/main" id="{520C739D-275D-0C34-409B-A63255098DC4}"/>
              </a:ext>
            </a:extLst>
          </p:cNvPr>
          <p:cNvSpPr>
            <a:spLocks noGrp="1"/>
          </p:cNvSpPr>
          <p:nvPr>
            <p:ph type="body" sz="quarter" idx="14"/>
          </p:nvPr>
        </p:nvSpPr>
        <p:spPr>
          <a:xfrm>
            <a:off x="6196013" y="291458"/>
            <a:ext cx="5594351" cy="6171253"/>
          </a:xfrm>
        </p:spPr>
        <p:txBody>
          <a:bodyPr/>
          <a:lstStyle/>
          <a:p>
            <a:endParaRPr lang="en-US"/>
          </a:p>
        </p:txBody>
      </p:sp>
    </p:spTree>
    <p:extLst>
      <p:ext uri="{BB962C8B-B14F-4D97-AF65-F5344CB8AC3E}">
        <p14:creationId xmlns:p14="http://schemas.microsoft.com/office/powerpoint/2010/main" val="255174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E547-1C1B-5589-563B-81A5F3F2C1A1}"/>
              </a:ext>
            </a:extLst>
          </p:cNvPr>
          <p:cNvSpPr>
            <a:spLocks noGrp="1"/>
          </p:cNvSpPr>
          <p:nvPr>
            <p:ph type="title"/>
          </p:nvPr>
        </p:nvSpPr>
        <p:spPr/>
        <p:txBody>
          <a:bodyPr/>
          <a:lstStyle/>
          <a:p>
            <a:pPr algn="ctr"/>
            <a:r>
              <a:rPr lang="en-US" sz="4000">
                <a:solidFill>
                  <a:srgbClr val="0070C0"/>
                </a:solidFill>
              </a:rPr>
              <a:t>Data encapsualtion </a:t>
            </a:r>
            <a:endParaRPr lang="en-US" sz="4000"/>
          </a:p>
        </p:txBody>
      </p:sp>
      <p:sp>
        <p:nvSpPr>
          <p:cNvPr id="3" name="Text Placeholder 2">
            <a:extLst>
              <a:ext uri="{FF2B5EF4-FFF2-40B4-BE49-F238E27FC236}">
                <a16:creationId xmlns:a16="http://schemas.microsoft.com/office/drawing/2014/main" id="{EDB907E3-3DFB-9502-EB8F-6571A27C714B}"/>
              </a:ext>
            </a:extLst>
          </p:cNvPr>
          <p:cNvSpPr>
            <a:spLocks noGrp="1"/>
          </p:cNvSpPr>
          <p:nvPr>
            <p:ph type="body" sz="quarter" idx="10"/>
          </p:nvPr>
        </p:nvSpPr>
        <p:spPr/>
        <p:txBody>
          <a:bodyPr vert="horz" lIns="0" tIns="0" rIns="0" bIns="0" rtlCol="0" anchor="t">
            <a:noAutofit/>
          </a:bodyPr>
          <a:lstStyle/>
          <a:p>
            <a:pPr marL="342900" indent="-342900">
              <a:buChar char="•"/>
            </a:pPr>
            <a:r>
              <a:rPr lang="en-US">
                <a:ea typeface="+mn-lt"/>
                <a:cs typeface="+mn-lt"/>
              </a:rPr>
              <a:t>when WEP is in use, the frame body expands by 8 bytes. </a:t>
            </a:r>
          </a:p>
          <a:p>
            <a:pPr lvl="2">
              <a:buChar char="•"/>
            </a:pPr>
            <a:r>
              <a:rPr lang="en-US" sz="2000">
                <a:ea typeface="+mn-lt"/>
                <a:cs typeface="+mn-lt"/>
              </a:rPr>
              <a:t> 4 bytes for IV Header </a:t>
            </a:r>
          </a:p>
          <a:p>
            <a:pPr lvl="2"/>
            <a:r>
              <a:rPr lang="en-US" sz="2000">
                <a:ea typeface="+mn-lt"/>
                <a:cs typeface="+mn-lt"/>
              </a:rPr>
              <a:t> Remaining 4 for ICV Trailer </a:t>
            </a:r>
          </a:p>
          <a:p>
            <a:pPr marL="342900" indent="-342900">
              <a:buChar char="•"/>
            </a:pPr>
            <a:endParaRPr lang="en-US"/>
          </a:p>
        </p:txBody>
      </p:sp>
      <p:pic>
        <p:nvPicPr>
          <p:cNvPr id="4" name="Picture 4" descr="Diagram&#10;&#10;Description automatically generated">
            <a:extLst>
              <a:ext uri="{FF2B5EF4-FFF2-40B4-BE49-F238E27FC236}">
                <a16:creationId xmlns:a16="http://schemas.microsoft.com/office/drawing/2014/main" id="{86EA44AC-8C37-28B2-0A75-60F00EFECA69}"/>
              </a:ext>
            </a:extLst>
          </p:cNvPr>
          <p:cNvPicPr>
            <a:picLocks noChangeAspect="1"/>
          </p:cNvPicPr>
          <p:nvPr/>
        </p:nvPicPr>
        <p:blipFill>
          <a:blip r:embed="rId2"/>
          <a:stretch>
            <a:fillRect/>
          </a:stretch>
        </p:blipFill>
        <p:spPr>
          <a:xfrm>
            <a:off x="2278912" y="3351550"/>
            <a:ext cx="6925339" cy="2857343"/>
          </a:xfrm>
          <a:prstGeom prst="rect">
            <a:avLst/>
          </a:prstGeom>
        </p:spPr>
      </p:pic>
    </p:spTree>
    <p:extLst>
      <p:ext uri="{BB962C8B-B14F-4D97-AF65-F5344CB8AC3E}">
        <p14:creationId xmlns:p14="http://schemas.microsoft.com/office/powerpoint/2010/main" val="231034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ACC5-2745-F416-09E6-6FAEFF305581}"/>
              </a:ext>
            </a:extLst>
          </p:cNvPr>
          <p:cNvSpPr>
            <a:spLocks noGrp="1"/>
          </p:cNvSpPr>
          <p:nvPr>
            <p:ph type="title"/>
          </p:nvPr>
        </p:nvSpPr>
        <p:spPr/>
        <p:txBody>
          <a:bodyPr/>
          <a:lstStyle/>
          <a:p>
            <a:pPr algn="ctr"/>
            <a:r>
              <a:rPr lang="en-US" sz="4000" dirty="0">
                <a:solidFill>
                  <a:srgbClr val="0070C0"/>
                </a:solidFill>
              </a:rPr>
              <a:t>Design </a:t>
            </a:r>
            <a:r>
              <a:rPr lang="en-US" sz="4000">
                <a:solidFill>
                  <a:srgbClr val="0070C0"/>
                </a:solidFill>
              </a:rPr>
              <a:t>flaw</a:t>
            </a:r>
            <a:r>
              <a:rPr lang="en-US" sz="4000" dirty="0">
                <a:solidFill>
                  <a:srgbClr val="0070C0"/>
                </a:solidFill>
              </a:rPr>
              <a:t> in </a:t>
            </a:r>
            <a:r>
              <a:rPr lang="en-US" sz="4000" dirty="0" err="1">
                <a:solidFill>
                  <a:srgbClr val="0070C0"/>
                </a:solidFill>
              </a:rPr>
              <a:t>wep</a:t>
            </a:r>
            <a:endParaRPr lang="en-US" sz="4000" dirty="0">
              <a:solidFill>
                <a:srgbClr val="0070C0"/>
              </a:solidFill>
            </a:endParaRPr>
          </a:p>
        </p:txBody>
      </p:sp>
      <p:sp>
        <p:nvSpPr>
          <p:cNvPr id="3" name="Text Placeholder 2">
            <a:extLst>
              <a:ext uri="{FF2B5EF4-FFF2-40B4-BE49-F238E27FC236}">
                <a16:creationId xmlns:a16="http://schemas.microsoft.com/office/drawing/2014/main" id="{ECB32DAC-9A91-85B4-C431-39C8AE48FBE1}"/>
              </a:ext>
            </a:extLst>
          </p:cNvPr>
          <p:cNvSpPr>
            <a:spLocks noGrp="1"/>
          </p:cNvSpPr>
          <p:nvPr>
            <p:ph type="body" sz="quarter" idx="10"/>
          </p:nvPr>
        </p:nvSpPr>
        <p:spPr/>
        <p:txBody>
          <a:bodyPr vert="horz" lIns="0" tIns="0" rIns="0" bIns="0" rtlCol="0" anchor="t">
            <a:noAutofit/>
          </a:bodyPr>
          <a:lstStyle/>
          <a:p>
            <a:pPr marL="342900" indent="-342900">
              <a:buChar char="•"/>
            </a:pPr>
            <a:r>
              <a:rPr lang="en-US" dirty="0">
                <a:solidFill>
                  <a:srgbClr val="0070C0"/>
                </a:solidFill>
                <a:ea typeface="+mn-lt"/>
                <a:cs typeface="+mn-lt"/>
              </a:rPr>
              <a:t>Key management </a:t>
            </a:r>
          </a:p>
          <a:p>
            <a:pPr lvl="2">
              <a:buChar char="•"/>
            </a:pPr>
            <a:r>
              <a:rPr lang="en-US" dirty="0">
                <a:ea typeface="+mn-lt"/>
                <a:cs typeface="+mn-lt"/>
              </a:rPr>
              <a:t>Manual key management is a minefield of problems  </a:t>
            </a:r>
          </a:p>
          <a:p>
            <a:pPr lvl="2">
              <a:buChar char="•"/>
            </a:pPr>
            <a:r>
              <a:rPr lang="en-US" dirty="0">
                <a:ea typeface="+mn-lt"/>
                <a:cs typeface="+mn-lt"/>
              </a:rPr>
              <a:t>Static WEP offers a shared secret of only 40 bits.</a:t>
            </a:r>
          </a:p>
          <a:p>
            <a:pPr indent="-342900">
              <a:buChar char="•"/>
            </a:pPr>
            <a:r>
              <a:rPr lang="en-US" dirty="0">
                <a:solidFill>
                  <a:srgbClr val="0070C0"/>
                </a:solidFill>
                <a:ea typeface="+mn-lt"/>
                <a:cs typeface="+mn-lt"/>
              </a:rPr>
              <a:t>Key Reuse </a:t>
            </a:r>
          </a:p>
          <a:p>
            <a:pPr lvl="2">
              <a:buChar char="•"/>
            </a:pPr>
            <a:r>
              <a:rPr lang="en-US" dirty="0">
                <a:ea typeface="+mn-lt"/>
                <a:cs typeface="+mn-lt"/>
              </a:rPr>
              <a:t>Stream ciphers are vulnerable to analysis when the key stream is reused.  </a:t>
            </a:r>
          </a:p>
          <a:p>
            <a:pPr indent="-342900">
              <a:buChar char="•"/>
            </a:pPr>
            <a:r>
              <a:rPr lang="en-US" dirty="0">
                <a:solidFill>
                  <a:srgbClr val="0070C0"/>
                </a:solidFill>
                <a:ea typeface="+mn-lt"/>
                <a:cs typeface="+mn-lt"/>
              </a:rPr>
              <a:t>IV reuse: </a:t>
            </a:r>
          </a:p>
          <a:p>
            <a:pPr lvl="2">
              <a:buChar char="•"/>
            </a:pPr>
            <a:r>
              <a:rPr lang="en-US" dirty="0">
                <a:ea typeface="+mn-lt"/>
                <a:cs typeface="+mn-lt"/>
              </a:rPr>
              <a:t>WEP's IV size is 24 bits.  </a:t>
            </a:r>
          </a:p>
          <a:p>
            <a:pPr lvl="2">
              <a:buChar char="•"/>
            </a:pPr>
            <a:r>
              <a:rPr lang="en-US" dirty="0">
                <a:ea typeface="+mn-lt"/>
                <a:cs typeface="+mn-lt"/>
              </a:rPr>
              <a:t>WEP uses the same IV for different data packets.  </a:t>
            </a:r>
          </a:p>
          <a:p>
            <a:pPr lvl="2"/>
            <a:r>
              <a:rPr lang="en-US" dirty="0">
                <a:ea typeface="+mn-lt"/>
                <a:cs typeface="+mn-lt"/>
              </a:rPr>
              <a:t>An attacker can decrypt packets that were encrypted with the same IV. </a:t>
            </a:r>
          </a:p>
          <a:p>
            <a:pPr indent="-342900">
              <a:buChar char="•"/>
            </a:pPr>
            <a:r>
              <a:rPr lang="en-US" dirty="0">
                <a:solidFill>
                  <a:srgbClr val="0070C0"/>
                </a:solidFill>
                <a:ea typeface="+mn-lt"/>
                <a:cs typeface="+mn-lt"/>
              </a:rPr>
              <a:t> Inappropriate Integrity check: </a:t>
            </a:r>
          </a:p>
          <a:p>
            <a:pPr lvl="2">
              <a:buChar char="•"/>
            </a:pPr>
            <a:r>
              <a:rPr lang="en-US" dirty="0">
                <a:ea typeface="+mn-lt"/>
                <a:cs typeface="+mn-lt"/>
              </a:rPr>
              <a:t> MD5 or SHA-1 algorithms are more suitable for cryptographic hash than CRC-32. </a:t>
            </a:r>
            <a:endParaRPr lang="en-US"/>
          </a:p>
        </p:txBody>
      </p:sp>
    </p:spTree>
    <p:extLst>
      <p:ext uri="{BB962C8B-B14F-4D97-AF65-F5344CB8AC3E}">
        <p14:creationId xmlns:p14="http://schemas.microsoft.com/office/powerpoint/2010/main" val="312784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6468-382D-F40B-62EF-41EBE317C965}"/>
              </a:ext>
            </a:extLst>
          </p:cNvPr>
          <p:cNvSpPr>
            <a:spLocks noGrp="1"/>
          </p:cNvSpPr>
          <p:nvPr>
            <p:ph type="title"/>
          </p:nvPr>
        </p:nvSpPr>
        <p:spPr/>
        <p:txBody>
          <a:bodyPr/>
          <a:lstStyle/>
          <a:p>
            <a:pPr algn="ctr"/>
            <a:r>
              <a:rPr lang="en-US" sz="4000">
                <a:solidFill>
                  <a:srgbClr val="0070C0"/>
                </a:solidFill>
                <a:ea typeface="+mj-lt"/>
                <a:cs typeface="+mj-lt"/>
              </a:rPr>
              <a:t>Attacks on WEP </a:t>
            </a:r>
            <a:endParaRPr lang="en-US" sz="4000">
              <a:solidFill>
                <a:srgbClr val="0070C0"/>
              </a:solidFill>
            </a:endParaRPr>
          </a:p>
        </p:txBody>
      </p:sp>
      <p:sp>
        <p:nvSpPr>
          <p:cNvPr id="3" name="Text Placeholder 2">
            <a:extLst>
              <a:ext uri="{FF2B5EF4-FFF2-40B4-BE49-F238E27FC236}">
                <a16:creationId xmlns:a16="http://schemas.microsoft.com/office/drawing/2014/main" id="{AD4C60FC-1AA8-2242-92EB-BD4A8E65FADC}"/>
              </a:ext>
            </a:extLst>
          </p:cNvPr>
          <p:cNvSpPr>
            <a:spLocks noGrp="1"/>
          </p:cNvSpPr>
          <p:nvPr>
            <p:ph type="body" sz="quarter" idx="10"/>
          </p:nvPr>
        </p:nvSpPr>
        <p:spPr/>
        <p:txBody>
          <a:bodyPr vert="horz" lIns="0" tIns="0" rIns="0" bIns="0" rtlCol="0" anchor="t">
            <a:noAutofit/>
          </a:bodyPr>
          <a:lstStyle/>
          <a:p>
            <a:pPr marL="342900" indent="-342900">
              <a:buChar char="•"/>
            </a:pPr>
            <a:r>
              <a:rPr lang="en-US" dirty="0">
                <a:solidFill>
                  <a:srgbClr val="0070C0"/>
                </a:solidFill>
                <a:ea typeface="+mn-lt"/>
                <a:cs typeface="+mn-lt"/>
              </a:rPr>
              <a:t>FMS Attack </a:t>
            </a:r>
          </a:p>
          <a:p>
            <a:pPr lvl="2"/>
            <a:r>
              <a:rPr lang="en-US" dirty="0">
                <a:ea typeface="+mn-lt"/>
                <a:cs typeface="+mn-lt"/>
              </a:rPr>
              <a:t>Fluhrer, Martin and Shamir published the first key recovery attack </a:t>
            </a:r>
            <a:r>
              <a:rPr lang="en-US" dirty="0" err="1">
                <a:ea typeface="+mn-lt"/>
                <a:cs typeface="+mn-lt"/>
              </a:rPr>
              <a:t>onWEP</a:t>
            </a:r>
            <a:r>
              <a:rPr lang="en-US" dirty="0">
                <a:ea typeface="+mn-lt"/>
                <a:cs typeface="+mn-lt"/>
              </a:rPr>
              <a:t>. </a:t>
            </a:r>
          </a:p>
          <a:p>
            <a:pPr lvl="2">
              <a:buChar char="•"/>
            </a:pPr>
            <a:r>
              <a:rPr lang="en-US" dirty="0">
                <a:ea typeface="+mn-lt"/>
                <a:cs typeface="+mn-lt"/>
              </a:rPr>
              <a:t>If the first 2 bytes of enough key stream are known -&gt; The RC4 key is discovered .</a:t>
            </a:r>
          </a:p>
          <a:p>
            <a:pPr lvl="2">
              <a:buChar char="•"/>
            </a:pPr>
            <a:r>
              <a:rPr lang="en-US" dirty="0">
                <a:ea typeface="+mn-lt"/>
                <a:cs typeface="+mn-lt"/>
              </a:rPr>
              <a:t>The first 8 bytes of WEP packet is a known SNAP-SAP header .</a:t>
            </a:r>
          </a:p>
          <a:p>
            <a:pPr lvl="2"/>
            <a:r>
              <a:rPr lang="en-US" dirty="0" err="1">
                <a:ea typeface="+mn-lt"/>
                <a:cs typeface="+mn-lt"/>
              </a:rPr>
              <a:t>AirSnort</a:t>
            </a:r>
            <a:r>
              <a:rPr lang="en-US" dirty="0">
                <a:ea typeface="+mn-lt"/>
                <a:cs typeface="+mn-lt"/>
              </a:rPr>
              <a:t> implements this attack . Recovers key after 20,000 packets = 11 seconds .</a:t>
            </a:r>
          </a:p>
          <a:p>
            <a:pPr indent="-342900">
              <a:buClr>
                <a:srgbClr val="0070AD"/>
              </a:buClr>
              <a:buChar char="•"/>
            </a:pPr>
            <a:r>
              <a:rPr lang="en-US" dirty="0">
                <a:ea typeface="+mn-lt"/>
                <a:cs typeface="+mn-lt"/>
              </a:rPr>
              <a:t>IP redirection:  </a:t>
            </a:r>
          </a:p>
          <a:p>
            <a:pPr lvl="2">
              <a:buChar char="•"/>
            </a:pPr>
            <a:r>
              <a:rPr lang="en-US" dirty="0">
                <a:ea typeface="+mn-lt"/>
                <a:cs typeface="+mn-lt"/>
              </a:rPr>
              <a:t>Change the destination of an encrypted packet to a machine controlled by the attacker on the  wired network. </a:t>
            </a:r>
          </a:p>
          <a:p>
            <a:pPr lvl="2"/>
            <a:r>
              <a:rPr lang="en-US" dirty="0">
                <a:ea typeface="+mn-lt"/>
                <a:cs typeface="+mn-lt"/>
              </a:rPr>
              <a:t> Send modified frame to AP that will decrypt it and send to attacker machine.</a:t>
            </a:r>
          </a:p>
          <a:p>
            <a:pPr lvl="2">
              <a:buChar char="•"/>
            </a:pPr>
            <a:r>
              <a:rPr lang="en-US" dirty="0">
                <a:ea typeface="+mn-lt"/>
                <a:cs typeface="+mn-lt"/>
              </a:rPr>
              <a:t>  Derive keystream from this ciphertext, plaintext pair.</a:t>
            </a:r>
          </a:p>
          <a:p>
            <a:pPr lvl="2"/>
            <a:r>
              <a:rPr lang="en-US" dirty="0">
                <a:ea typeface="+mn-lt"/>
                <a:cs typeface="+mn-lt"/>
              </a:rPr>
              <a:t>  Attacker can reuse </a:t>
            </a:r>
            <a:r>
              <a:rPr lang="en-US" dirty="0" err="1">
                <a:ea typeface="+mn-lt"/>
                <a:cs typeface="+mn-lt"/>
              </a:rPr>
              <a:t>keysteam</a:t>
            </a:r>
            <a:r>
              <a:rPr lang="en-US" dirty="0">
                <a:ea typeface="+mn-lt"/>
                <a:cs typeface="+mn-lt"/>
              </a:rPr>
              <a:t> to send/receive WLAN traffic. </a:t>
            </a:r>
            <a:endParaRPr lang="en-US" dirty="0"/>
          </a:p>
        </p:txBody>
      </p:sp>
    </p:spTree>
    <p:extLst>
      <p:ext uri="{BB962C8B-B14F-4D97-AF65-F5344CB8AC3E}">
        <p14:creationId xmlns:p14="http://schemas.microsoft.com/office/powerpoint/2010/main" val="206773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16B7-E2A1-8289-DAE6-5B04EEC97115}"/>
              </a:ext>
            </a:extLst>
          </p:cNvPr>
          <p:cNvSpPr>
            <a:spLocks noGrp="1"/>
          </p:cNvSpPr>
          <p:nvPr>
            <p:ph type="title"/>
          </p:nvPr>
        </p:nvSpPr>
        <p:spPr>
          <a:xfrm>
            <a:off x="404813" y="733746"/>
            <a:ext cx="10947772" cy="716711"/>
          </a:xfrm>
        </p:spPr>
        <p:txBody>
          <a:bodyPr/>
          <a:lstStyle/>
          <a:p>
            <a:pPr algn="ctr"/>
            <a:r>
              <a:rPr lang="en-US" sz="4000">
                <a:solidFill>
                  <a:srgbClr val="0070C0"/>
                </a:solidFill>
              </a:rPr>
              <a:t>ARP Request replay attacks </a:t>
            </a:r>
          </a:p>
          <a:p>
            <a:pPr algn="ctr"/>
            <a:endParaRPr lang="en-US" sz="4000">
              <a:solidFill>
                <a:srgbClr val="0070C0"/>
              </a:solidFill>
            </a:endParaRPr>
          </a:p>
        </p:txBody>
      </p:sp>
      <p:sp>
        <p:nvSpPr>
          <p:cNvPr id="3" name="Text Placeholder 2">
            <a:extLst>
              <a:ext uri="{FF2B5EF4-FFF2-40B4-BE49-F238E27FC236}">
                <a16:creationId xmlns:a16="http://schemas.microsoft.com/office/drawing/2014/main" id="{E6DA2E25-C544-7745-F3DF-B47CB86FB929}"/>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Both FMS and PTW attacks need to collect quite a large number of frames to succeed and can be conducted passively, sniffing the wireless traffic on the same channel of the target AP and capturing frames. The problem is that, in normal conditions, we will have to spend quite a long time to passively collect all the necessary packets for the attacks, especially with the FMS attack.</a:t>
            </a:r>
          </a:p>
          <a:p>
            <a:pPr marL="342900" indent="-342900">
              <a:buChar char="•"/>
            </a:pPr>
            <a:r>
              <a:rPr lang="en-US" dirty="0">
                <a:ea typeface="+mn-lt"/>
                <a:cs typeface="+mn-lt"/>
              </a:rPr>
              <a:t>To accelerate the process, the idea is to reinject frames in the network to generate traffic in response so that we can collect the necessary IVs more quickly. A type of frame that is suitable for this purpose is the ARP request because the AP broadcasts it, each time with a new IV. As we are not associated with the AP, if we send frames to it directly, they are discarded and a de-authentication frame is sent. Instead, we can capture ARP requests from associated clients and retransmit them to the AP.</a:t>
            </a:r>
          </a:p>
          <a:p>
            <a:pPr marL="342900" indent="-342900">
              <a:buChar char="•"/>
            </a:pPr>
            <a:r>
              <a:rPr lang="en-US" dirty="0">
                <a:ea typeface="+mn-lt"/>
                <a:cs typeface="+mn-lt"/>
              </a:rPr>
              <a:t>This technique is called the </a:t>
            </a:r>
            <a:r>
              <a:rPr lang="en-US" b="1" dirty="0">
                <a:ea typeface="+mn-lt"/>
                <a:cs typeface="+mn-lt"/>
              </a:rPr>
              <a:t>ARP Request Replay</a:t>
            </a:r>
            <a:r>
              <a:rPr lang="en-US" dirty="0">
                <a:ea typeface="+mn-lt"/>
                <a:cs typeface="+mn-lt"/>
              </a:rPr>
              <a:t> attack and is also adopted by </a:t>
            </a:r>
            <a:r>
              <a:rPr lang="en-US" dirty="0" err="1">
                <a:ea typeface="+mn-lt"/>
                <a:cs typeface="+mn-lt"/>
              </a:rPr>
              <a:t>Aircrack</a:t>
            </a:r>
            <a:r>
              <a:rPr lang="en-US" dirty="0">
                <a:ea typeface="+mn-lt"/>
                <a:cs typeface="+mn-lt"/>
              </a:rPr>
              <a:t>-ng for the implementation of the PTW attack.</a:t>
            </a:r>
            <a:endParaRPr lang="en-US" dirty="0"/>
          </a:p>
        </p:txBody>
      </p:sp>
    </p:spTree>
    <p:extLst>
      <p:ext uri="{BB962C8B-B14F-4D97-AF65-F5344CB8AC3E}">
        <p14:creationId xmlns:p14="http://schemas.microsoft.com/office/powerpoint/2010/main" val="69960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ACA4-706C-34AB-EE54-F4BDE6771661}"/>
              </a:ext>
            </a:extLst>
          </p:cNvPr>
          <p:cNvSpPr>
            <a:spLocks noGrp="1"/>
          </p:cNvSpPr>
          <p:nvPr>
            <p:ph type="title"/>
          </p:nvPr>
        </p:nvSpPr>
        <p:spPr/>
        <p:txBody>
          <a:bodyPr/>
          <a:lstStyle/>
          <a:p>
            <a:pPr algn="ctr"/>
            <a:r>
              <a:rPr lang="en-US" sz="4000">
                <a:solidFill>
                  <a:srgbClr val="0070C0"/>
                </a:solidFill>
                <a:ea typeface="+mj-lt"/>
                <a:cs typeface="+mj-lt"/>
              </a:rPr>
              <a:t>solutions to improve security of WEP </a:t>
            </a:r>
            <a:endParaRPr lang="en-US" sz="4000">
              <a:solidFill>
                <a:srgbClr val="0070C0"/>
              </a:solidFill>
            </a:endParaRPr>
          </a:p>
        </p:txBody>
      </p:sp>
      <p:sp>
        <p:nvSpPr>
          <p:cNvPr id="3" name="Text Placeholder 2">
            <a:extLst>
              <a:ext uri="{FF2B5EF4-FFF2-40B4-BE49-F238E27FC236}">
                <a16:creationId xmlns:a16="http://schemas.microsoft.com/office/drawing/2014/main" id="{8BFC8744-EF14-2D07-CA3C-CEF51B5445C5}"/>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Multiple Security measures along with WEP.  </a:t>
            </a:r>
          </a:p>
          <a:p>
            <a:pPr marL="342900" indent="-342900">
              <a:buChar char="•"/>
            </a:pPr>
            <a:endParaRPr lang="en-US" dirty="0">
              <a:ea typeface="+mn-lt"/>
              <a:cs typeface="+mn-lt"/>
            </a:endParaRPr>
          </a:p>
          <a:p>
            <a:pPr marL="342900" indent="-342900">
              <a:buChar char="•"/>
            </a:pPr>
            <a:r>
              <a:rPr lang="en-US" dirty="0">
                <a:ea typeface="+mn-lt"/>
                <a:cs typeface="+mn-lt"/>
              </a:rPr>
              <a:t>Using VPN. </a:t>
            </a:r>
          </a:p>
          <a:p>
            <a:pPr marL="342900" indent="-342900">
              <a:buChar char="•"/>
            </a:pPr>
            <a:endParaRPr lang="en-US" dirty="0">
              <a:ea typeface="+mn-lt"/>
              <a:cs typeface="+mn-lt"/>
            </a:endParaRPr>
          </a:p>
          <a:p>
            <a:pPr marL="342900" indent="-342900">
              <a:buChar char="•"/>
            </a:pPr>
            <a:r>
              <a:rPr lang="en-US" dirty="0">
                <a:ea typeface="+mn-lt"/>
                <a:cs typeface="+mn-lt"/>
              </a:rPr>
              <a:t> Using Efficient key management techniques as an additional measure. </a:t>
            </a:r>
          </a:p>
          <a:p>
            <a:pPr marL="342900" indent="-342900">
              <a:buChar char="•"/>
            </a:pPr>
            <a:endParaRPr lang="en-US" dirty="0">
              <a:ea typeface="+mn-lt"/>
              <a:cs typeface="+mn-lt"/>
            </a:endParaRPr>
          </a:p>
          <a:p>
            <a:pPr marL="342900" indent="-342900">
              <a:buChar char="•"/>
            </a:pPr>
            <a:r>
              <a:rPr lang="en-US" dirty="0">
                <a:ea typeface="+mn-lt"/>
                <a:cs typeface="+mn-lt"/>
              </a:rPr>
              <a:t>Using alternative encryption techniques like IPsec instead of WEP. </a:t>
            </a:r>
            <a:endParaRPr lang="en-US"/>
          </a:p>
        </p:txBody>
      </p:sp>
    </p:spTree>
    <p:extLst>
      <p:ext uri="{BB962C8B-B14F-4D97-AF65-F5344CB8AC3E}">
        <p14:creationId xmlns:p14="http://schemas.microsoft.com/office/powerpoint/2010/main" val="245233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DD24-08F8-FC44-781D-5FF16C4B7520}"/>
              </a:ext>
            </a:extLst>
          </p:cNvPr>
          <p:cNvSpPr>
            <a:spLocks noGrp="1"/>
          </p:cNvSpPr>
          <p:nvPr>
            <p:ph type="title"/>
          </p:nvPr>
        </p:nvSpPr>
        <p:spPr/>
        <p:txBody>
          <a:bodyPr/>
          <a:lstStyle/>
          <a:p>
            <a:pPr algn="ctr"/>
            <a:r>
              <a:rPr lang="en-US" sz="4000">
                <a:solidFill>
                  <a:srgbClr val="0070C0"/>
                </a:solidFill>
                <a:ea typeface="+mj-lt"/>
                <a:cs typeface="+mj-lt"/>
              </a:rPr>
              <a:t>Conclusions </a:t>
            </a:r>
            <a:endParaRPr lang="en-US">
              <a:solidFill>
                <a:srgbClr val="0070C0"/>
              </a:solidFill>
            </a:endParaRPr>
          </a:p>
        </p:txBody>
      </p:sp>
      <p:sp>
        <p:nvSpPr>
          <p:cNvPr id="3" name="Text Placeholder 2">
            <a:extLst>
              <a:ext uri="{FF2B5EF4-FFF2-40B4-BE49-F238E27FC236}">
                <a16:creationId xmlns:a16="http://schemas.microsoft.com/office/drawing/2014/main" id="{61C536EA-4E31-C8A7-F916-7C5C3EC004E2}"/>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WEP does little to secure the WLAN’s from attackers. </a:t>
            </a:r>
            <a:endParaRPr lang="en-US"/>
          </a:p>
          <a:p>
            <a:pPr marL="342900" indent="-342900">
              <a:buChar char="•"/>
            </a:pPr>
            <a:endParaRPr lang="en-US" dirty="0">
              <a:ea typeface="+mn-lt"/>
              <a:cs typeface="+mn-lt"/>
            </a:endParaRPr>
          </a:p>
          <a:p>
            <a:pPr marL="342900" indent="-342900">
              <a:buChar char="•"/>
            </a:pPr>
            <a:r>
              <a:rPr lang="en-US" dirty="0">
                <a:ea typeface="+mn-lt"/>
                <a:cs typeface="+mn-lt"/>
              </a:rPr>
              <a:t>Better to use WEP rather than not using any encryption.  </a:t>
            </a:r>
            <a:endParaRPr lang="en-US" dirty="0"/>
          </a:p>
          <a:p>
            <a:pPr marL="342900" indent="-342900">
              <a:buChar char="•"/>
            </a:pPr>
            <a:endParaRPr lang="en-US" dirty="0">
              <a:ea typeface="+mn-lt"/>
              <a:cs typeface="+mn-lt"/>
            </a:endParaRPr>
          </a:p>
          <a:p>
            <a:pPr marL="342900" indent="-342900">
              <a:buChar char="•"/>
            </a:pPr>
            <a:r>
              <a:rPr lang="en-US" dirty="0">
                <a:ea typeface="+mn-lt"/>
                <a:cs typeface="+mn-lt"/>
              </a:rPr>
              <a:t>New standards and specifications which will replace WEP can be expected to provide sufficient security for wireless LAN’s. </a:t>
            </a:r>
            <a:endParaRPr lang="en-US"/>
          </a:p>
        </p:txBody>
      </p:sp>
    </p:spTree>
    <p:extLst>
      <p:ext uri="{BB962C8B-B14F-4D97-AF65-F5344CB8AC3E}">
        <p14:creationId xmlns:p14="http://schemas.microsoft.com/office/powerpoint/2010/main" val="43162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GET THE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ED96DD-0340-48A5-BA08-9D1265F1B26F}"/>
              </a:ext>
            </a:extLst>
          </p:cNvPr>
          <p:cNvSpPr>
            <a:spLocks noGrp="1"/>
          </p:cNvSpPr>
          <p:nvPr>
            <p:ph type="body" sz="quarter" idx="10"/>
          </p:nvPr>
        </p:nvSpPr>
        <p:spPr>
          <a:xfrm>
            <a:off x="404813" y="1572392"/>
            <a:ext cx="10946352" cy="4832349"/>
          </a:xfrm>
        </p:spPr>
        <p:txBody>
          <a:bodyPr vert="horz" lIns="0" tIns="0" rIns="0" bIns="0" rtlCol="0" anchor="t">
            <a:noAutofit/>
          </a:bodyPr>
          <a:lstStyle/>
          <a:p>
            <a:pPr marL="457200" indent="-457200">
              <a:buAutoNum type="arabicPeriod"/>
            </a:pPr>
            <a:r>
              <a:rPr lang="en-US">
                <a:ea typeface="+mn-lt"/>
                <a:cs typeface="+mn-lt"/>
              </a:rPr>
              <a:t>WEP (Wired Equivalent Privacy) is the oldest and most common Wi-Fi security protocol. It was the privacy component established in the </a:t>
            </a:r>
            <a:r>
              <a:rPr lang="en-US">
                <a:ea typeface="+mn-lt"/>
                <a:cs typeface="+mn-lt"/>
                <a:hlinkClick r:id="rId2"/>
              </a:rPr>
              <a:t>IEEE 802.11</a:t>
            </a:r>
            <a:r>
              <a:rPr lang="en-US">
                <a:ea typeface="+mn-lt"/>
                <a:cs typeface="+mn-lt"/>
              </a:rPr>
              <a:t>, a set of technical standards that aimed to provide a wireless local area network (WLAN) with a comparable level of security to a wired local area network (LAN).</a:t>
            </a:r>
            <a:endParaRPr lang="en-US"/>
          </a:p>
          <a:p>
            <a:pPr marL="457200" indent="-457200">
              <a:buAutoNum type="arabicPeriod"/>
            </a:pPr>
            <a:endParaRPr lang="en-US">
              <a:ea typeface="+mn-lt"/>
              <a:cs typeface="+mn-lt"/>
            </a:endParaRPr>
          </a:p>
          <a:p>
            <a:pPr marL="457200" indent="-457200">
              <a:buChar char="•"/>
            </a:pPr>
            <a:r>
              <a:rPr lang="en-US">
                <a:ea typeface="+mn-lt"/>
                <a:cs typeface="+mn-lt"/>
              </a:rPr>
              <a:t>The Wi-Fi Alliance ratified WEP as a security standard in 1999. Once touted to offer the same security benefits as a wired connection, WEP has been plagued over the years by many security flaws. And as computing power has increased, these vulnerabilities have worsened. Despite efforts to improve WEP, it’s still vulnerable to </a:t>
            </a:r>
            <a:r>
              <a:rPr lang="en-US">
                <a:ea typeface="+mn-lt"/>
                <a:cs typeface="+mn-lt"/>
                <a:hlinkClick r:id="rId3"/>
              </a:rPr>
              <a:t>security breaches</a:t>
            </a:r>
            <a:r>
              <a:rPr lang="en-US">
                <a:ea typeface="+mn-lt"/>
                <a:cs typeface="+mn-lt"/>
              </a:rPr>
              <a:t>. The Wi-Fi Alliance officially retired WEP in 2004.</a:t>
            </a:r>
            <a:endParaRPr lang="en-US">
              <a:latin typeface="Ubuntu"/>
            </a:endParaRPr>
          </a:p>
          <a:p>
            <a:pPr marL="457200" indent="-457200">
              <a:buAutoNum type="arabicPeriod"/>
            </a:pPr>
            <a:endParaRPr lang="en-US">
              <a:latin typeface="Ubuntu"/>
            </a:endParaRPr>
          </a:p>
          <a:p>
            <a:endParaRPr lang="en-US" sz="1200">
              <a:latin typeface="Ubuntu Medium"/>
            </a:endParaRPr>
          </a:p>
        </p:txBody>
      </p:sp>
      <p:sp>
        <p:nvSpPr>
          <p:cNvPr id="23" name="TextBox 22">
            <a:extLst>
              <a:ext uri="{FF2B5EF4-FFF2-40B4-BE49-F238E27FC236}">
                <a16:creationId xmlns:a16="http://schemas.microsoft.com/office/drawing/2014/main" id="{6B133FB8-0CEC-472B-9E54-D2C84F5A945F}"/>
              </a:ext>
            </a:extLst>
          </p:cNvPr>
          <p:cNvSpPr txBox="1"/>
          <p:nvPr/>
        </p:nvSpPr>
        <p:spPr>
          <a:xfrm>
            <a:off x="5928818" y="2852936"/>
            <a:ext cx="5672632" cy="3554819"/>
          </a:xfrm>
          <a:prstGeom prst="rect">
            <a:avLst/>
          </a:prstGeom>
        </p:spPr>
        <p:txBody>
          <a:bodyPr vert="horz" lIns="0" tIns="0" rIns="0" bIns="0" rtlCol="0" anchor="t">
            <a:noAutofit/>
          </a:bodyPr>
          <a:lstStyle>
            <a:defPPr>
              <a:defRPr lang="pt-PT"/>
            </a:defPPr>
            <a:lvl1pPr indent="0">
              <a:lnSpc>
                <a:spcPct val="100000"/>
              </a:lnSpc>
              <a:spcBef>
                <a:spcPts val="0"/>
              </a:spcBef>
              <a:spcAft>
                <a:spcPts val="600"/>
              </a:spcAft>
              <a:buFont typeface="Arial" panose="020B0604020202020204" pitchFamily="34" charset="0"/>
              <a:buNone/>
              <a:defRPr sz="1100" b="1"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1200" b="0">
              <a:latin typeface="Ubuntu Medium"/>
            </a:endParaRPr>
          </a:p>
        </p:txBody>
      </p:sp>
      <p:sp>
        <p:nvSpPr>
          <p:cNvPr id="7" name="Title 6">
            <a:extLst>
              <a:ext uri="{FF2B5EF4-FFF2-40B4-BE49-F238E27FC236}">
                <a16:creationId xmlns:a16="http://schemas.microsoft.com/office/drawing/2014/main" id="{B6C20CE2-EDCF-E051-74CF-D036EF9682DE}"/>
              </a:ext>
            </a:extLst>
          </p:cNvPr>
          <p:cNvSpPr>
            <a:spLocks noGrp="1"/>
          </p:cNvSpPr>
          <p:nvPr>
            <p:ph type="title"/>
          </p:nvPr>
        </p:nvSpPr>
        <p:spPr/>
        <p:txBody>
          <a:bodyPr/>
          <a:lstStyle/>
          <a:p>
            <a:pPr algn="ctr"/>
            <a:r>
              <a:rPr lang="en-US" sz="4000">
                <a:solidFill>
                  <a:srgbClr val="0070C0"/>
                </a:solidFill>
                <a:latin typeface="Ubuntu"/>
              </a:rPr>
              <a:t>INTRODUCTION</a:t>
            </a:r>
            <a:endParaRPr lang="en-US" sz="4000"/>
          </a:p>
        </p:txBody>
      </p:sp>
    </p:spTree>
    <p:extLst>
      <p:ext uri="{BB962C8B-B14F-4D97-AF65-F5344CB8AC3E}">
        <p14:creationId xmlns:p14="http://schemas.microsoft.com/office/powerpoint/2010/main" val="192910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C9AB6D-C484-4F11-BBEC-DE748E63E897}"/>
              </a:ext>
            </a:extLst>
          </p:cNvPr>
          <p:cNvSpPr>
            <a:spLocks noGrp="1"/>
          </p:cNvSpPr>
          <p:nvPr>
            <p:ph type="title"/>
          </p:nvPr>
        </p:nvSpPr>
        <p:spPr/>
        <p:txBody>
          <a:bodyPr/>
          <a:lstStyle/>
          <a:p>
            <a:pPr algn="ctr"/>
            <a:r>
              <a:rPr lang="en-US" sz="4000" b="1" u="sng">
                <a:solidFill>
                  <a:srgbClr val="0070C0"/>
                </a:solidFill>
                <a:latin typeface="Ubuntu"/>
              </a:rPr>
              <a:t>COMPONENTS OF WEP</a:t>
            </a:r>
            <a:endParaRPr lang="en-US" sz="4000" b="1" u="sng">
              <a:solidFill>
                <a:srgbClr val="0070C0"/>
              </a:solidFill>
            </a:endParaRPr>
          </a:p>
        </p:txBody>
      </p:sp>
      <p:sp>
        <p:nvSpPr>
          <p:cNvPr id="5" name="ZoneTexte 4">
            <a:extLst>
              <a:ext uri="{FF2B5EF4-FFF2-40B4-BE49-F238E27FC236}">
                <a16:creationId xmlns:a16="http://schemas.microsoft.com/office/drawing/2014/main" id="{1FA529A6-2944-4828-ABBF-0CDE49DF9908}"/>
              </a:ext>
            </a:extLst>
          </p:cNvPr>
          <p:cNvSpPr txBox="1"/>
          <p:nvPr/>
        </p:nvSpPr>
        <p:spPr>
          <a:xfrm>
            <a:off x="404232" y="1633475"/>
            <a:ext cx="11058391" cy="2677656"/>
          </a:xfrm>
          <a:prstGeom prst="rect">
            <a:avLst/>
          </a:prstGeom>
          <a:noFill/>
        </p:spPr>
        <p:txBody>
          <a:bodyPr wrap="square" lIns="91440" tIns="45720" rIns="91440" bIns="45720" rtlCol="0" anchor="t">
            <a:spAutoFit/>
          </a:bodyPr>
          <a:lstStyle/>
          <a:p>
            <a:pPr marL="285750" indent="-285750">
              <a:buFont typeface="Arial"/>
              <a:buChar char="•"/>
            </a:pPr>
            <a:r>
              <a:rPr lang="en-US" sz="2400">
                <a:ea typeface="+mn-lt"/>
                <a:cs typeface="+mn-lt"/>
              </a:rPr>
              <a:t>It uses the RC4 stream cipher, using a 64-bit key consisting of:</a:t>
            </a:r>
            <a:endParaRPr lang="en-US" sz="2400"/>
          </a:p>
          <a:p>
            <a:pPr>
              <a:spcBef>
                <a:spcPct val="0"/>
              </a:spcBef>
            </a:pPr>
            <a:r>
              <a:rPr lang="en-US" sz="2400"/>
              <a:t>          </a:t>
            </a:r>
            <a:r>
              <a:rPr lang="en-US" sz="2400">
                <a:solidFill>
                  <a:schemeClr val="bg1">
                    <a:lumMod val="65000"/>
                  </a:schemeClr>
                </a:solidFill>
              </a:rPr>
              <a:t>1. </a:t>
            </a:r>
            <a:r>
              <a:rPr lang="en-US" sz="2400">
                <a:solidFill>
                  <a:schemeClr val="bg1">
                    <a:lumMod val="65000"/>
                  </a:schemeClr>
                </a:solidFill>
                <a:ea typeface="+mn-lt"/>
                <a:cs typeface="+mn-lt"/>
              </a:rPr>
              <a:t>40-bit master key  </a:t>
            </a:r>
          </a:p>
          <a:p>
            <a:pPr>
              <a:spcBef>
                <a:spcPct val="0"/>
              </a:spcBef>
            </a:pPr>
            <a:r>
              <a:rPr lang="en-US" sz="2400">
                <a:solidFill>
                  <a:schemeClr val="bg1">
                    <a:lumMod val="65000"/>
                  </a:schemeClr>
                </a:solidFill>
                <a:ea typeface="+mn-lt"/>
                <a:cs typeface="+mn-lt"/>
              </a:rPr>
              <a:t>          2. 24-bit initialization vector (IV) </a:t>
            </a:r>
          </a:p>
          <a:p>
            <a:pPr marL="342900" indent="-342900">
              <a:spcBef>
                <a:spcPct val="0"/>
              </a:spcBef>
              <a:buFont typeface="Arial"/>
              <a:buChar char="•"/>
            </a:pPr>
            <a:r>
              <a:rPr lang="en-US" sz="2400">
                <a:solidFill>
                  <a:schemeClr val="tx1">
                    <a:lumMod val="95000"/>
                    <a:lumOff val="5000"/>
                  </a:schemeClr>
                </a:solidFill>
                <a:ea typeface="+mn-lt"/>
                <a:cs typeface="+mn-lt"/>
              </a:rPr>
              <a:t>For 128-bit key</a:t>
            </a:r>
          </a:p>
          <a:p>
            <a:pPr>
              <a:spcBef>
                <a:spcPct val="0"/>
              </a:spcBef>
            </a:pPr>
            <a:r>
              <a:rPr lang="en-US" sz="2400">
                <a:solidFill>
                  <a:schemeClr val="tx1">
                    <a:lumMod val="95000"/>
                    <a:lumOff val="5000"/>
                  </a:schemeClr>
                </a:solidFill>
                <a:ea typeface="+mn-lt"/>
                <a:cs typeface="+mn-lt"/>
              </a:rPr>
              <a:t>         </a:t>
            </a:r>
            <a:r>
              <a:rPr lang="en-US" sz="2400">
                <a:solidFill>
                  <a:schemeClr val="bg1">
                    <a:lumMod val="50000"/>
                  </a:schemeClr>
                </a:solidFill>
                <a:ea typeface="+mn-lt"/>
                <a:cs typeface="+mn-lt"/>
              </a:rPr>
              <a:t> 1. 104-bit master key</a:t>
            </a:r>
          </a:p>
          <a:p>
            <a:pPr>
              <a:spcBef>
                <a:spcPct val="0"/>
              </a:spcBef>
            </a:pPr>
            <a:r>
              <a:rPr lang="en-US" sz="2400">
                <a:solidFill>
                  <a:schemeClr val="bg1">
                    <a:lumMod val="50000"/>
                  </a:schemeClr>
                </a:solidFill>
                <a:ea typeface="+mn-lt"/>
                <a:cs typeface="+mn-lt"/>
              </a:rPr>
              <a:t>          2. 24-bit </a:t>
            </a:r>
            <a:r>
              <a:rPr lang="en-US" sz="2400" err="1">
                <a:solidFill>
                  <a:schemeClr val="bg1">
                    <a:lumMod val="50000"/>
                  </a:schemeClr>
                </a:solidFill>
                <a:ea typeface="+mn-lt"/>
                <a:cs typeface="+mn-lt"/>
              </a:rPr>
              <a:t>intialization</a:t>
            </a:r>
            <a:r>
              <a:rPr lang="en-US" sz="2400">
                <a:solidFill>
                  <a:schemeClr val="bg1">
                    <a:lumMod val="50000"/>
                  </a:schemeClr>
                </a:solidFill>
                <a:ea typeface="+mn-lt"/>
                <a:cs typeface="+mn-lt"/>
              </a:rPr>
              <a:t> vector</a:t>
            </a:r>
          </a:p>
          <a:p>
            <a:pPr marL="285750" indent="-285750">
              <a:buFont typeface="Arial"/>
              <a:buChar char="•"/>
            </a:pPr>
            <a:r>
              <a:rPr lang="en-US" sz="2400">
                <a:ea typeface="+mn-lt"/>
                <a:cs typeface="+mn-lt"/>
              </a:rPr>
              <a:t>It also employs a CRC integrity checksum </a:t>
            </a:r>
            <a:endParaRPr lang="en-US" sz="2400"/>
          </a:p>
        </p:txBody>
      </p:sp>
      <p:sp>
        <p:nvSpPr>
          <p:cNvPr id="24" name="TextBox 23">
            <a:extLst>
              <a:ext uri="{FF2B5EF4-FFF2-40B4-BE49-F238E27FC236}">
                <a16:creationId xmlns:a16="http://schemas.microsoft.com/office/drawing/2014/main" id="{24BEE6C5-E947-42F8-A376-9452688D501F}"/>
              </a:ext>
              <a:ext uri="{C183D7F6-B498-43B3-948B-1728B52AA6E4}">
                <adec:decorative xmlns:adec="http://schemas.microsoft.com/office/drawing/2017/decorative" val="1"/>
              </a:ext>
            </a:extLst>
          </p:cNvPr>
          <p:cNvSpPr txBox="1"/>
          <p:nvPr/>
        </p:nvSpPr>
        <p:spPr>
          <a:xfrm>
            <a:off x="11555322" y="2564118"/>
            <a:ext cx="360045" cy="369332"/>
          </a:xfrm>
          <a:prstGeom prst="rect">
            <a:avLst/>
          </a:prstGeom>
          <a:noFill/>
        </p:spPr>
        <p:txBody>
          <a:bodyPr wrap="square" rtlCol="0">
            <a:spAutoFit/>
          </a:bodyPr>
          <a:lstStyle/>
          <a:p>
            <a:r>
              <a:rPr lang="en-US">
                <a:solidFill>
                  <a:schemeClr val="bg1"/>
                </a:solidFill>
              </a:rPr>
              <a:t>B</a:t>
            </a:r>
          </a:p>
        </p:txBody>
      </p:sp>
      <p:sp>
        <p:nvSpPr>
          <p:cNvPr id="22" name="TextBox 21">
            <a:extLst>
              <a:ext uri="{FF2B5EF4-FFF2-40B4-BE49-F238E27FC236}">
                <a16:creationId xmlns:a16="http://schemas.microsoft.com/office/drawing/2014/main" id="{F9D40FA0-65E8-4CBD-BAB8-6A92EC403222}"/>
              </a:ext>
            </a:extLst>
          </p:cNvPr>
          <p:cNvSpPr txBox="1"/>
          <p:nvPr/>
        </p:nvSpPr>
        <p:spPr>
          <a:xfrm>
            <a:off x="9442881" y="5844051"/>
            <a:ext cx="360045" cy="369332"/>
          </a:xfrm>
          <a:prstGeom prst="rect">
            <a:avLst/>
          </a:prstGeom>
          <a:noFill/>
        </p:spPr>
        <p:txBody>
          <a:bodyPr wrap="square" lIns="91440" tIns="45720" rIns="91440" bIns="45720" rtlCol="0" anchor="t">
            <a:spAutoFit/>
          </a:bodyPr>
          <a:lstStyle/>
          <a:p>
            <a:pPr algn="ctr"/>
            <a:endParaRPr lang="en-US">
              <a:solidFill>
                <a:schemeClr val="bg1"/>
              </a:solidFill>
            </a:endParaRPr>
          </a:p>
        </p:txBody>
      </p:sp>
    </p:spTree>
    <p:extLst>
      <p:ext uri="{BB962C8B-B14F-4D97-AF65-F5344CB8AC3E}">
        <p14:creationId xmlns:p14="http://schemas.microsoft.com/office/powerpoint/2010/main" val="21793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6EEF-412F-B676-058C-B102B2A39C31}"/>
              </a:ext>
            </a:extLst>
          </p:cNvPr>
          <p:cNvSpPr>
            <a:spLocks noGrp="1"/>
          </p:cNvSpPr>
          <p:nvPr>
            <p:ph type="title"/>
          </p:nvPr>
        </p:nvSpPr>
        <p:spPr/>
        <p:txBody>
          <a:bodyPr/>
          <a:lstStyle/>
          <a:p>
            <a:pPr algn="ctr"/>
            <a:r>
              <a:rPr lang="en-US" sz="4000">
                <a:solidFill>
                  <a:srgbClr val="0070C0"/>
                </a:solidFill>
                <a:ea typeface="+mj-lt"/>
                <a:cs typeface="+mj-lt"/>
              </a:rPr>
              <a:t>WEP Cryptographic Operations</a:t>
            </a:r>
            <a:endParaRPr lang="en-US" sz="4000">
              <a:solidFill>
                <a:srgbClr val="0070C0"/>
              </a:solidFill>
            </a:endParaRPr>
          </a:p>
        </p:txBody>
      </p:sp>
      <p:sp>
        <p:nvSpPr>
          <p:cNvPr id="3" name="Text Placeholder 2">
            <a:extLst>
              <a:ext uri="{FF2B5EF4-FFF2-40B4-BE49-F238E27FC236}">
                <a16:creationId xmlns:a16="http://schemas.microsoft.com/office/drawing/2014/main" id="{5804EAF3-29D6-1ECF-C883-76AA2E27C126}"/>
              </a:ext>
            </a:extLst>
          </p:cNvPr>
          <p:cNvSpPr>
            <a:spLocks noGrp="1"/>
          </p:cNvSpPr>
          <p:nvPr>
            <p:ph type="body" sz="quarter" idx="10"/>
          </p:nvPr>
        </p:nvSpPr>
        <p:spPr/>
        <p:txBody>
          <a:bodyPr vert="horz" lIns="0" tIns="0" rIns="0" bIns="0" rtlCol="0" anchor="t">
            <a:noAutofit/>
          </a:bodyPr>
          <a:lstStyle/>
          <a:p>
            <a:pPr marL="457200" indent="-457200">
              <a:buChar char="•"/>
            </a:pPr>
            <a:r>
              <a:rPr lang="en-US" dirty="0">
                <a:ea typeface="+mn-lt"/>
                <a:cs typeface="+mn-lt"/>
              </a:rPr>
              <a:t>Three major objectives of communication security</a:t>
            </a:r>
            <a:endParaRPr lang="en-US" dirty="0"/>
          </a:p>
          <a:p>
            <a:pPr lvl="1">
              <a:buChar char="•"/>
            </a:pPr>
            <a:r>
              <a:rPr lang="en-US" dirty="0"/>
              <a:t>           </a:t>
            </a:r>
            <a:r>
              <a:rPr lang="en-US" dirty="0">
                <a:solidFill>
                  <a:srgbClr val="000000"/>
                </a:solidFill>
                <a:ea typeface="+mn-lt"/>
                <a:cs typeface="+mn-lt"/>
              </a:rPr>
              <a:t>Confidentiality</a:t>
            </a:r>
          </a:p>
          <a:p>
            <a:pPr lvl="1">
              <a:buChar char="•"/>
            </a:pPr>
            <a:r>
              <a:rPr lang="en-US" dirty="0">
                <a:solidFill>
                  <a:srgbClr val="000000"/>
                </a:solidFill>
                <a:ea typeface="+mn-lt"/>
                <a:cs typeface="+mn-lt"/>
              </a:rPr>
              <a:t>           Integrity  </a:t>
            </a:r>
          </a:p>
          <a:p>
            <a:pPr lvl="1">
              <a:buChar char="•"/>
            </a:pPr>
            <a:r>
              <a:rPr lang="en-US" dirty="0">
                <a:solidFill>
                  <a:srgbClr val="000000"/>
                </a:solidFill>
                <a:ea typeface="+mn-lt"/>
                <a:cs typeface="+mn-lt"/>
              </a:rPr>
              <a:t>           Authentication</a:t>
            </a:r>
            <a:endParaRPr lang="en-US">
              <a:solidFill>
                <a:srgbClr val="000000"/>
              </a:solidFill>
            </a:endParaRPr>
          </a:p>
          <a:p>
            <a:pPr marL="342900" indent="-342900">
              <a:buChar char="•"/>
            </a:pPr>
            <a:r>
              <a:rPr lang="en-US" dirty="0">
                <a:ea typeface="+mn-lt"/>
                <a:cs typeface="+mn-lt"/>
              </a:rPr>
              <a:t>  WEP provides operations that attempt to meet these criteria </a:t>
            </a:r>
            <a:endParaRPr lang="en-US" dirty="0">
              <a:solidFill>
                <a:srgbClr val="7F7F7F"/>
              </a:solidFill>
              <a:ea typeface="+mn-lt"/>
              <a:cs typeface="+mn-lt"/>
            </a:endParaRPr>
          </a:p>
          <a:p>
            <a:pPr marL="342900" indent="-342900">
              <a:buChar char="•"/>
            </a:pPr>
            <a:r>
              <a:rPr lang="en-US" dirty="0">
                <a:ea typeface="+mn-lt"/>
                <a:cs typeface="+mn-lt"/>
              </a:rPr>
              <a:t>  Frame body encryption supports confidentiality. </a:t>
            </a:r>
            <a:endParaRPr lang="en-US" dirty="0">
              <a:solidFill>
                <a:srgbClr val="7F7F7F"/>
              </a:solidFill>
              <a:ea typeface="+mn-lt"/>
              <a:cs typeface="+mn-lt"/>
            </a:endParaRPr>
          </a:p>
          <a:p>
            <a:pPr marL="342900" indent="-342900">
              <a:buChar char="•"/>
            </a:pPr>
            <a:r>
              <a:rPr lang="en-US" dirty="0">
                <a:ea typeface="+mn-lt"/>
                <a:cs typeface="+mn-lt"/>
              </a:rPr>
              <a:t>  An integrity check sequence protects data in transit and allows receivers to validate that the received data was not altered in transit. </a:t>
            </a:r>
            <a:endParaRPr lang="en-US" dirty="0">
              <a:solidFill>
                <a:schemeClr val="bg1">
                  <a:lumMod val="50000"/>
                </a:schemeClr>
              </a:solidFill>
            </a:endParaRPr>
          </a:p>
          <a:p>
            <a:r>
              <a:rPr lang="en-US" dirty="0">
                <a:solidFill>
                  <a:schemeClr val="bg1">
                    <a:lumMod val="50000"/>
                  </a:schemeClr>
                </a:solidFill>
              </a:rPr>
              <a:t>               </a:t>
            </a:r>
          </a:p>
        </p:txBody>
      </p:sp>
    </p:spTree>
    <p:extLst>
      <p:ext uri="{BB962C8B-B14F-4D97-AF65-F5344CB8AC3E}">
        <p14:creationId xmlns:p14="http://schemas.microsoft.com/office/powerpoint/2010/main" val="45929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0A82-F60D-F47F-43A7-8B7B35BFD835}"/>
              </a:ext>
            </a:extLst>
          </p:cNvPr>
          <p:cNvSpPr>
            <a:spLocks noGrp="1"/>
          </p:cNvSpPr>
          <p:nvPr>
            <p:ph type="title"/>
          </p:nvPr>
        </p:nvSpPr>
        <p:spPr/>
        <p:txBody>
          <a:bodyPr/>
          <a:lstStyle/>
          <a:p>
            <a:pPr algn="ctr"/>
            <a:r>
              <a:rPr lang="en-US" sz="4000">
                <a:solidFill>
                  <a:srgbClr val="0070C0"/>
                </a:solidFill>
              </a:rPr>
              <a:t>WEP flow of encryption</a:t>
            </a:r>
          </a:p>
        </p:txBody>
      </p:sp>
      <p:pic>
        <p:nvPicPr>
          <p:cNvPr id="7" name="Picture 7" descr="Diagram&#10;&#10;Description automatically generated">
            <a:extLst>
              <a:ext uri="{FF2B5EF4-FFF2-40B4-BE49-F238E27FC236}">
                <a16:creationId xmlns:a16="http://schemas.microsoft.com/office/drawing/2014/main" id="{E1931D46-59A8-1259-387C-A9D6B1275651}"/>
              </a:ext>
            </a:extLst>
          </p:cNvPr>
          <p:cNvPicPr>
            <a:picLocks noChangeAspect="1"/>
          </p:cNvPicPr>
          <p:nvPr/>
        </p:nvPicPr>
        <p:blipFill>
          <a:blip r:embed="rId2"/>
          <a:stretch>
            <a:fillRect/>
          </a:stretch>
        </p:blipFill>
        <p:spPr>
          <a:xfrm>
            <a:off x="400493" y="1292443"/>
            <a:ext cx="10806222" cy="5088277"/>
          </a:xfrm>
          <a:prstGeom prst="rect">
            <a:avLst/>
          </a:prstGeom>
        </p:spPr>
      </p:pic>
    </p:spTree>
    <p:extLst>
      <p:ext uri="{BB962C8B-B14F-4D97-AF65-F5344CB8AC3E}">
        <p14:creationId xmlns:p14="http://schemas.microsoft.com/office/powerpoint/2010/main" val="167048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4842-C2E7-19E1-E116-D954F83AEF23}"/>
              </a:ext>
            </a:extLst>
          </p:cNvPr>
          <p:cNvSpPr>
            <a:spLocks noGrp="1"/>
          </p:cNvSpPr>
          <p:nvPr>
            <p:ph type="title"/>
          </p:nvPr>
        </p:nvSpPr>
        <p:spPr/>
        <p:txBody>
          <a:bodyPr/>
          <a:lstStyle/>
          <a:p>
            <a:pPr algn="ctr"/>
            <a:r>
              <a:rPr lang="en-US" sz="4000">
                <a:solidFill>
                  <a:srgbClr val="0070C0"/>
                </a:solidFill>
              </a:rPr>
              <a:t>What is rc4</a:t>
            </a:r>
          </a:p>
        </p:txBody>
      </p:sp>
      <p:sp>
        <p:nvSpPr>
          <p:cNvPr id="3" name="Text Placeholder 2">
            <a:extLst>
              <a:ext uri="{FF2B5EF4-FFF2-40B4-BE49-F238E27FC236}">
                <a16:creationId xmlns:a16="http://schemas.microsoft.com/office/drawing/2014/main" id="{CC5A0412-9F29-C38A-0F6B-3E7F55CB225B}"/>
              </a:ext>
            </a:extLst>
          </p:cNvPr>
          <p:cNvSpPr>
            <a:spLocks noGrp="1"/>
          </p:cNvSpPr>
          <p:nvPr>
            <p:ph type="body" sz="quarter" idx="10"/>
          </p:nvPr>
        </p:nvSpPr>
        <p:spPr/>
        <p:txBody>
          <a:bodyPr vert="horz" lIns="0" tIns="0" rIns="0" bIns="0" rtlCol="0" anchor="t">
            <a:noAutofit/>
          </a:bodyPr>
          <a:lstStyle/>
          <a:p>
            <a:pPr lvl="1">
              <a:buFont typeface="Arial" panose="05000000000000000000" pitchFamily="2" charset="2"/>
              <a:buChar char="•"/>
            </a:pPr>
            <a:r>
              <a:rPr lang="en-US">
                <a:ea typeface="+mn-lt"/>
                <a:cs typeface="+mn-lt"/>
              </a:rPr>
              <a:t> RC4 stands for Rivest Cipher 4. Ron Rivest invented RC4 in 1987, and it is a stream cipher. Because RC4 is a stream cipher, it encrypts data bytes by bits. Because of its speed and simplicity, RC4 is the most extensively used stream cipher of all the stream ciphers.</a:t>
            </a:r>
            <a:endParaRPr lang="en-US"/>
          </a:p>
          <a:p>
            <a:pPr lvl="1"/>
            <a:endParaRPr lang="en-US">
              <a:ea typeface="+mn-lt"/>
              <a:cs typeface="+mn-lt"/>
            </a:endParaRPr>
          </a:p>
          <a:p>
            <a:pPr lvl="1">
              <a:buChar char="•"/>
            </a:pPr>
            <a:r>
              <a:rPr lang="en-US">
                <a:ea typeface="+mn-lt"/>
                <a:cs typeface="+mn-lt"/>
              </a:rPr>
              <a:t>While RC4 is known for its ease of use and speed in software, it has been found to have several weaknesses, making it insecure. When the beginning of the output keystream isn't destroyed, or when non-random or linked keys are utilized, it's highly vulnerable. The usage of RC4, in particular, has resulted in relatively insecure protocols such as WEP.</a:t>
            </a:r>
            <a:endParaRPr lang="en-US"/>
          </a:p>
          <a:p>
            <a:pPr lvl="1">
              <a:buClr>
                <a:srgbClr val="0070AD"/>
              </a:buClr>
              <a:buFont typeface="Wingdings" panose="05000000000000000000" pitchFamily="2" charset="2"/>
              <a:buChar char="•"/>
            </a:pPr>
            <a:r>
              <a:rPr lang="en-US"/>
              <a:t>Three things performed :-</a:t>
            </a:r>
          </a:p>
          <a:p>
            <a:pPr lvl="3">
              <a:buClr>
                <a:prstClr val="black"/>
              </a:buClr>
              <a:buFont typeface="Arial" panose="020B0504030602030204" pitchFamily="34" charset="0"/>
              <a:buChar char="•"/>
            </a:pPr>
            <a:r>
              <a:rPr lang="en-US"/>
              <a:t>Key generation</a:t>
            </a:r>
          </a:p>
          <a:p>
            <a:pPr lvl="3">
              <a:buClr>
                <a:srgbClr val="000000"/>
              </a:buClr>
              <a:buFont typeface="Arial" panose="020B0504030602030204" pitchFamily="34" charset="0"/>
              <a:buChar char="•"/>
            </a:pPr>
            <a:r>
              <a:rPr lang="en-US"/>
              <a:t>Key scheduling</a:t>
            </a:r>
          </a:p>
          <a:p>
            <a:pPr lvl="3">
              <a:buClr>
                <a:srgbClr val="000000"/>
              </a:buClr>
              <a:buFont typeface="Arial" panose="020B0504030602030204" pitchFamily="34" charset="0"/>
              <a:buChar char="•"/>
            </a:pPr>
            <a:r>
              <a:rPr lang="en-US"/>
              <a:t>Encryption/decryption</a:t>
            </a:r>
          </a:p>
          <a:p>
            <a:pPr lvl="1"/>
            <a:endParaRPr lang="en-US"/>
          </a:p>
          <a:p>
            <a:pPr marL="342900" indent="-342900">
              <a:buChar char="•"/>
            </a:pPr>
            <a:endParaRPr lang="en-US"/>
          </a:p>
        </p:txBody>
      </p:sp>
    </p:spTree>
    <p:extLst>
      <p:ext uri="{BB962C8B-B14F-4D97-AF65-F5344CB8AC3E}">
        <p14:creationId xmlns:p14="http://schemas.microsoft.com/office/powerpoint/2010/main" val="190662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119A-0028-A066-F722-45F12AF4DAD2}"/>
              </a:ext>
            </a:extLst>
          </p:cNvPr>
          <p:cNvSpPr>
            <a:spLocks noGrp="1"/>
          </p:cNvSpPr>
          <p:nvPr>
            <p:ph type="title"/>
          </p:nvPr>
        </p:nvSpPr>
        <p:spPr/>
        <p:txBody>
          <a:bodyPr/>
          <a:lstStyle/>
          <a:p>
            <a:pPr algn="ctr"/>
            <a:r>
              <a:rPr lang="en-US" sz="4000">
                <a:solidFill>
                  <a:srgbClr val="0070C0"/>
                </a:solidFill>
              </a:rPr>
              <a:t>Key scheduling algorithum</a:t>
            </a:r>
          </a:p>
        </p:txBody>
      </p:sp>
      <p:sp>
        <p:nvSpPr>
          <p:cNvPr id="3" name="Text Placeholder 2">
            <a:extLst>
              <a:ext uri="{FF2B5EF4-FFF2-40B4-BE49-F238E27FC236}">
                <a16:creationId xmlns:a16="http://schemas.microsoft.com/office/drawing/2014/main" id="{F7630E8D-4A07-5B22-4B9D-D1E4957C824C}"/>
              </a:ext>
            </a:extLst>
          </p:cNvPr>
          <p:cNvSpPr>
            <a:spLocks noGrp="1"/>
          </p:cNvSpPr>
          <p:nvPr>
            <p:ph type="body" sz="quarter" idx="10"/>
          </p:nvPr>
        </p:nvSpPr>
        <p:spPr/>
        <p:txBody>
          <a:bodyPr vert="horz" lIns="0" tIns="0" rIns="0" bIns="0" rtlCol="0" anchor="t">
            <a:noAutofit/>
          </a:bodyPr>
          <a:lstStyle/>
          <a:p>
            <a:pPr>
              <a:buChar char="•"/>
            </a:pPr>
            <a:r>
              <a:rPr lang="en-US" sz="1800">
                <a:ea typeface="+mn-lt"/>
                <a:cs typeface="+mn-lt"/>
              </a:rPr>
              <a:t>Lets try to understand the working of this algorithm with an simple example:</a:t>
            </a:r>
            <a:endParaRPr lang="en-US" sz="1800"/>
          </a:p>
          <a:p>
            <a:pPr>
              <a:buChar char="•"/>
            </a:pPr>
            <a:r>
              <a:rPr lang="en-US" sz="1800">
                <a:ea typeface="+mn-lt"/>
                <a:cs typeface="+mn-lt"/>
              </a:rPr>
              <a:t>Assume an S-array of length is S=[0 1 2 3 4 5 6 7]</a:t>
            </a:r>
            <a:endParaRPr lang="en-US"/>
          </a:p>
          <a:p>
            <a:pPr>
              <a:buChar char="•"/>
            </a:pPr>
            <a:r>
              <a:rPr lang="en-US" sz="1800">
                <a:ea typeface="+mn-lt"/>
                <a:cs typeface="+mn-lt"/>
              </a:rPr>
              <a:t>Assume given Key an Plain Text as:</a:t>
            </a:r>
            <a:endParaRPr lang="en-US"/>
          </a:p>
          <a:p>
            <a:pPr lvl="1">
              <a:buChar char="•"/>
            </a:pPr>
            <a:r>
              <a:rPr lang="en-US" sz="1600">
                <a:ea typeface="+mn-lt"/>
                <a:cs typeface="+mn-lt"/>
              </a:rPr>
              <a:t>K=[1 2 3 6]</a:t>
            </a:r>
            <a:endParaRPr lang="en-US" sz="1600"/>
          </a:p>
          <a:p>
            <a:pPr lvl="1">
              <a:buChar char="•"/>
            </a:pPr>
            <a:r>
              <a:rPr lang="en-US" sz="1600">
                <a:ea typeface="+mn-lt"/>
                <a:cs typeface="+mn-lt"/>
              </a:rPr>
              <a:t>PT=[1 2 2 2]</a:t>
            </a:r>
            <a:endParaRPr lang="en-US" sz="1600"/>
          </a:p>
          <a:p>
            <a:pPr>
              <a:buChar char="•"/>
            </a:pPr>
            <a:r>
              <a:rPr lang="en-US" sz="1800" err="1">
                <a:ea typeface="+mn-lt"/>
                <a:cs typeface="+mn-lt"/>
              </a:rPr>
              <a:t>Intialize</a:t>
            </a:r>
            <a:r>
              <a:rPr lang="en-US" sz="1800">
                <a:ea typeface="+mn-lt"/>
                <a:cs typeface="+mn-lt"/>
              </a:rPr>
              <a:t> the state vector ‘S’ and temporary vector T. S is </a:t>
            </a:r>
            <a:r>
              <a:rPr lang="en-US" sz="1800" err="1">
                <a:ea typeface="+mn-lt"/>
                <a:cs typeface="+mn-lt"/>
              </a:rPr>
              <a:t>intialized</a:t>
            </a:r>
            <a:r>
              <a:rPr lang="en-US" sz="1800">
                <a:ea typeface="+mn-lt"/>
                <a:cs typeface="+mn-lt"/>
              </a:rPr>
              <a:t> and S[</a:t>
            </a:r>
            <a:r>
              <a:rPr lang="en-US" sz="1800" err="1">
                <a:ea typeface="+mn-lt"/>
                <a:cs typeface="+mn-lt"/>
              </a:rPr>
              <a:t>i</a:t>
            </a:r>
            <a:r>
              <a:rPr lang="en-US" sz="1800">
                <a:ea typeface="+mn-lt"/>
                <a:cs typeface="+mn-lt"/>
              </a:rPr>
              <a:t>]=</a:t>
            </a:r>
            <a:r>
              <a:rPr lang="en-US" sz="1800" err="1">
                <a:ea typeface="+mn-lt"/>
                <a:cs typeface="+mn-lt"/>
              </a:rPr>
              <a:t>i</a:t>
            </a:r>
            <a:r>
              <a:rPr lang="en-US" sz="1800">
                <a:ea typeface="+mn-lt"/>
                <a:cs typeface="+mn-lt"/>
              </a:rPr>
              <a:t> and T is </a:t>
            </a:r>
            <a:r>
              <a:rPr lang="en-US" sz="1800" err="1">
                <a:ea typeface="+mn-lt"/>
                <a:cs typeface="+mn-lt"/>
              </a:rPr>
              <a:t>intialized</a:t>
            </a:r>
            <a:r>
              <a:rPr lang="en-US" sz="1800">
                <a:ea typeface="+mn-lt"/>
                <a:cs typeface="+mn-lt"/>
              </a:rPr>
              <a:t> and key is repeated until the length of S-array is met.</a:t>
            </a:r>
            <a:endParaRPr lang="en-US"/>
          </a:p>
          <a:p>
            <a:pPr lvl="1">
              <a:buChar char="•"/>
            </a:pPr>
            <a:r>
              <a:rPr lang="en-US" sz="1600">
                <a:ea typeface="+mn-lt"/>
                <a:cs typeface="+mn-lt"/>
              </a:rPr>
              <a:t>T=[1 2 3 6 1 2 3 6]</a:t>
            </a:r>
            <a:endParaRPr lang="en-US" sz="1600"/>
          </a:p>
          <a:p>
            <a:pPr>
              <a:buFont typeface="Arial" panose="05000000000000000000" pitchFamily="2" charset="2"/>
              <a:buChar char="•"/>
            </a:pPr>
            <a:r>
              <a:rPr lang="en-US" sz="1800" err="1">
                <a:ea typeface="+mn-lt"/>
                <a:cs typeface="+mn-lt"/>
              </a:rPr>
              <a:t>i</a:t>
            </a:r>
            <a:r>
              <a:rPr lang="en-US" sz="1800">
                <a:ea typeface="+mn-lt"/>
                <a:cs typeface="+mn-lt"/>
              </a:rPr>
              <a:t>=0 to 7 do</a:t>
            </a:r>
            <a:endParaRPr lang="en-US" sz="1800"/>
          </a:p>
          <a:p>
            <a:pPr>
              <a:buFont typeface="Arial" panose="05000000000000000000" pitchFamily="2" charset="2"/>
              <a:buChar char="•"/>
            </a:pPr>
            <a:r>
              <a:rPr lang="en-US" sz="1800">
                <a:ea typeface="+mn-lt"/>
                <a:cs typeface="+mn-lt"/>
              </a:rPr>
              <a:t>j=(</a:t>
            </a:r>
            <a:r>
              <a:rPr lang="en-US" sz="1800" err="1">
                <a:ea typeface="+mn-lt"/>
                <a:cs typeface="+mn-lt"/>
              </a:rPr>
              <a:t>j+S</a:t>
            </a:r>
            <a:r>
              <a:rPr lang="en-US" sz="1800">
                <a:ea typeface="+mn-lt"/>
                <a:cs typeface="+mn-lt"/>
              </a:rPr>
              <a:t>[</a:t>
            </a:r>
            <a:r>
              <a:rPr lang="en-US" sz="1800" err="1">
                <a:ea typeface="+mn-lt"/>
                <a:cs typeface="+mn-lt"/>
              </a:rPr>
              <a:t>i</a:t>
            </a:r>
            <a:r>
              <a:rPr lang="en-US" sz="1800">
                <a:ea typeface="+mn-lt"/>
                <a:cs typeface="+mn-lt"/>
              </a:rPr>
              <a:t>]+T[</a:t>
            </a:r>
            <a:r>
              <a:rPr lang="en-US" sz="1800" err="1">
                <a:ea typeface="+mn-lt"/>
                <a:cs typeface="+mn-lt"/>
              </a:rPr>
              <a:t>i</a:t>
            </a:r>
            <a:r>
              <a:rPr lang="en-US" sz="1800">
                <a:ea typeface="+mn-lt"/>
                <a:cs typeface="+mn-lt"/>
              </a:rPr>
              <a:t>]) mod 8</a:t>
            </a:r>
            <a:endParaRPr lang="en-US"/>
          </a:p>
          <a:p>
            <a:pPr>
              <a:buFont typeface="Arial" panose="05000000000000000000" pitchFamily="2" charset="2"/>
              <a:buChar char="•"/>
            </a:pPr>
            <a:r>
              <a:rPr lang="en-US" sz="1800">
                <a:ea typeface="+mn-lt"/>
                <a:cs typeface="+mn-lt"/>
              </a:rPr>
              <a:t>swap( S[</a:t>
            </a:r>
            <a:r>
              <a:rPr lang="en-US" sz="1800" err="1">
                <a:ea typeface="+mn-lt"/>
                <a:cs typeface="+mn-lt"/>
              </a:rPr>
              <a:t>i</a:t>
            </a:r>
            <a:r>
              <a:rPr lang="en-US" sz="1800">
                <a:ea typeface="+mn-lt"/>
                <a:cs typeface="+mn-lt"/>
              </a:rPr>
              <a:t>] ,S[j])</a:t>
            </a:r>
            <a:endParaRPr lang="en-US"/>
          </a:p>
          <a:p>
            <a:pPr lvl="1">
              <a:buFont typeface="Arial" panose="05000000000000000000" pitchFamily="2" charset="2"/>
              <a:buChar char="•"/>
            </a:pPr>
            <a:r>
              <a:rPr lang="en-US" sz="1600">
                <a:ea typeface="+mn-lt"/>
                <a:cs typeface="+mn-lt"/>
              </a:rPr>
              <a:t>If </a:t>
            </a:r>
            <a:r>
              <a:rPr lang="en-US" sz="1600" b="1" err="1">
                <a:ea typeface="+mn-lt"/>
                <a:cs typeface="+mn-lt"/>
              </a:rPr>
              <a:t>i</a:t>
            </a:r>
            <a:r>
              <a:rPr lang="en-US" sz="1600" b="1">
                <a:ea typeface="+mn-lt"/>
                <a:cs typeface="+mn-lt"/>
              </a:rPr>
              <a:t>=0</a:t>
            </a:r>
            <a:endParaRPr lang="en-US" sz="1600"/>
          </a:p>
          <a:p>
            <a:pPr lvl="1">
              <a:buFont typeface="Arial" panose="05000000000000000000" pitchFamily="2" charset="2"/>
              <a:buChar char="•"/>
            </a:pPr>
            <a:r>
              <a:rPr lang="en-US" sz="1600">
                <a:ea typeface="+mn-lt"/>
                <a:cs typeface="+mn-lt"/>
              </a:rPr>
              <a:t>j=(0+0+1) mod8=1</a:t>
            </a:r>
            <a:endParaRPr lang="en-US" sz="1600"/>
          </a:p>
          <a:p>
            <a:pPr lvl="1">
              <a:buFont typeface="Arial" panose="05000000000000000000" pitchFamily="2" charset="2"/>
              <a:buChar char="•"/>
            </a:pPr>
            <a:r>
              <a:rPr lang="en-US" sz="1600">
                <a:ea typeface="+mn-lt"/>
                <a:cs typeface="+mn-lt"/>
              </a:rPr>
              <a:t>swap(S[0],S[1])</a:t>
            </a:r>
            <a:endParaRPr lang="en-US" sz="1600"/>
          </a:p>
          <a:p>
            <a:pPr lvl="1">
              <a:buFont typeface="Arial" panose="05000000000000000000" pitchFamily="2" charset="2"/>
              <a:buChar char="•"/>
            </a:pPr>
            <a:r>
              <a:rPr lang="en-US" sz="1600">
                <a:ea typeface="+mn-lt"/>
                <a:cs typeface="+mn-lt"/>
              </a:rPr>
              <a:t>S=[1 0 2 3 4 5 6 7]</a:t>
            </a:r>
            <a:endParaRPr lang="en-US" sz="1600"/>
          </a:p>
          <a:p>
            <a:pPr indent="-285750">
              <a:buFont typeface="Wingdings" panose="05000000000000000000" pitchFamily="2" charset="2"/>
              <a:buChar char="•"/>
            </a:pPr>
            <a:endParaRPr lang="en-US" sz="1800"/>
          </a:p>
          <a:p>
            <a:pPr marL="285750" indent="-285750">
              <a:buChar char="•"/>
            </a:pPr>
            <a:endParaRPr lang="en-US" sz="1800"/>
          </a:p>
        </p:txBody>
      </p:sp>
    </p:spTree>
    <p:extLst>
      <p:ext uri="{BB962C8B-B14F-4D97-AF65-F5344CB8AC3E}">
        <p14:creationId xmlns:p14="http://schemas.microsoft.com/office/powerpoint/2010/main" val="375157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F264A0-03E2-890B-3050-AB1F1F061FBC}"/>
              </a:ext>
            </a:extLst>
          </p:cNvPr>
          <p:cNvSpPr>
            <a:spLocks noGrp="1"/>
          </p:cNvSpPr>
          <p:nvPr>
            <p:ph type="body" sz="quarter" idx="10"/>
          </p:nvPr>
        </p:nvSpPr>
        <p:spPr>
          <a:xfrm>
            <a:off x="404812" y="233318"/>
            <a:ext cx="11379201" cy="6236495"/>
          </a:xfrm>
        </p:spPr>
        <p:txBody>
          <a:bodyPr vert="horz" lIns="0" tIns="0" rIns="0" bIns="0" rtlCol="0" anchor="t">
            <a:noAutofit/>
          </a:bodyPr>
          <a:lstStyle/>
          <a:p>
            <a:pPr>
              <a:buChar char="•"/>
            </a:pPr>
            <a:r>
              <a:rPr lang="en-US">
                <a:ea typeface="+mn-lt"/>
                <a:cs typeface="+mn-lt"/>
              </a:rPr>
              <a:t>for </a:t>
            </a:r>
            <a:r>
              <a:rPr lang="en-US" b="1" err="1">
                <a:ea typeface="+mn-lt"/>
                <a:cs typeface="+mn-lt"/>
              </a:rPr>
              <a:t>i</a:t>
            </a:r>
            <a:r>
              <a:rPr lang="en-US" b="1">
                <a:ea typeface="+mn-lt"/>
                <a:cs typeface="+mn-lt"/>
              </a:rPr>
              <a:t>=1</a:t>
            </a:r>
            <a:endParaRPr lang="en-US"/>
          </a:p>
          <a:p>
            <a:pPr>
              <a:buChar char="•"/>
            </a:pPr>
            <a:r>
              <a:rPr lang="en-US">
                <a:ea typeface="+mn-lt"/>
                <a:cs typeface="+mn-lt"/>
              </a:rPr>
              <a:t>j=(1+0+2) mod8=3</a:t>
            </a:r>
            <a:endParaRPr lang="en-US"/>
          </a:p>
          <a:p>
            <a:pPr>
              <a:buChar char="•"/>
            </a:pPr>
            <a:r>
              <a:rPr lang="en-US">
                <a:ea typeface="+mn-lt"/>
                <a:cs typeface="+mn-lt"/>
              </a:rPr>
              <a:t>swap(S[1],S[3])</a:t>
            </a:r>
            <a:endParaRPr lang="en-US"/>
          </a:p>
          <a:p>
            <a:pPr>
              <a:buChar char="•"/>
            </a:pPr>
            <a:r>
              <a:rPr lang="en-US">
                <a:ea typeface="+mn-lt"/>
                <a:cs typeface="+mn-lt"/>
              </a:rPr>
              <a:t>S=[1 3 2 0 4 5 6 7]</a:t>
            </a:r>
            <a:endParaRPr lang="en-US"/>
          </a:p>
          <a:p>
            <a:pPr>
              <a:buChar char="•"/>
            </a:pPr>
            <a:endParaRPr lang="en-US">
              <a:ea typeface="+mn-lt"/>
              <a:cs typeface="+mn-lt"/>
            </a:endParaRPr>
          </a:p>
          <a:p>
            <a:pPr>
              <a:buChar char="•"/>
            </a:pPr>
            <a:r>
              <a:rPr lang="en-US">
                <a:ea typeface="+mn-lt"/>
                <a:cs typeface="+mn-lt"/>
              </a:rPr>
              <a:t>For </a:t>
            </a:r>
            <a:r>
              <a:rPr lang="en-US" b="1" err="1">
                <a:ea typeface="+mn-lt"/>
                <a:cs typeface="+mn-lt"/>
              </a:rPr>
              <a:t>i</a:t>
            </a:r>
            <a:r>
              <a:rPr lang="en-US" b="1">
                <a:ea typeface="+mn-lt"/>
                <a:cs typeface="+mn-lt"/>
              </a:rPr>
              <a:t>=2</a:t>
            </a:r>
            <a:endParaRPr lang="en-US"/>
          </a:p>
          <a:p>
            <a:pPr>
              <a:buChar char="•"/>
            </a:pPr>
            <a:r>
              <a:rPr lang="en-US">
                <a:ea typeface="+mn-lt"/>
                <a:cs typeface="+mn-lt"/>
              </a:rPr>
              <a:t>j=(3+2+3) mod8=0</a:t>
            </a:r>
            <a:endParaRPr lang="en-US"/>
          </a:p>
          <a:p>
            <a:pPr>
              <a:buChar char="•"/>
            </a:pPr>
            <a:r>
              <a:rPr lang="en-US">
                <a:ea typeface="+mn-lt"/>
                <a:cs typeface="+mn-lt"/>
              </a:rPr>
              <a:t>swap(S[2],S[0])</a:t>
            </a:r>
            <a:endParaRPr lang="en-US"/>
          </a:p>
          <a:p>
            <a:pPr>
              <a:buChar char="•"/>
            </a:pPr>
            <a:r>
              <a:rPr lang="en-US">
                <a:ea typeface="+mn-lt"/>
                <a:cs typeface="+mn-lt"/>
              </a:rPr>
              <a:t>S=[2 3 1 0 4 5 6 7]</a:t>
            </a:r>
            <a:endParaRPr lang="en-US"/>
          </a:p>
          <a:p>
            <a:pPr>
              <a:buChar char="•"/>
            </a:pPr>
            <a:endParaRPr lang="en-US">
              <a:ea typeface="+mn-lt"/>
              <a:cs typeface="+mn-lt"/>
            </a:endParaRPr>
          </a:p>
          <a:p>
            <a:pPr>
              <a:buChar char="•"/>
            </a:pPr>
            <a:r>
              <a:rPr lang="en-US">
                <a:ea typeface="+mn-lt"/>
                <a:cs typeface="+mn-lt"/>
              </a:rPr>
              <a:t>For </a:t>
            </a:r>
            <a:r>
              <a:rPr lang="en-US" b="1" err="1">
                <a:ea typeface="+mn-lt"/>
                <a:cs typeface="+mn-lt"/>
              </a:rPr>
              <a:t>i</a:t>
            </a:r>
            <a:r>
              <a:rPr lang="en-US" b="1">
                <a:ea typeface="+mn-lt"/>
                <a:cs typeface="+mn-lt"/>
              </a:rPr>
              <a:t>=3</a:t>
            </a:r>
            <a:endParaRPr lang="en-US"/>
          </a:p>
          <a:p>
            <a:pPr>
              <a:buChar char="•"/>
            </a:pPr>
            <a:r>
              <a:rPr lang="en-US">
                <a:ea typeface="+mn-lt"/>
                <a:cs typeface="+mn-lt"/>
              </a:rPr>
              <a:t>j=(0+0+6) mod8=6</a:t>
            </a:r>
            <a:endParaRPr lang="en-US"/>
          </a:p>
          <a:p>
            <a:pPr>
              <a:buChar char="•"/>
            </a:pPr>
            <a:r>
              <a:rPr lang="en-US">
                <a:ea typeface="+mn-lt"/>
                <a:cs typeface="+mn-lt"/>
              </a:rPr>
              <a:t>swap(S[3],S[6])</a:t>
            </a:r>
            <a:endParaRPr lang="en-US"/>
          </a:p>
          <a:p>
            <a:pPr>
              <a:buChar char="•"/>
            </a:pPr>
            <a:r>
              <a:rPr lang="en-US">
                <a:ea typeface="+mn-lt"/>
                <a:cs typeface="+mn-lt"/>
              </a:rPr>
              <a:t>S=[2 3 1 6 4 5 0 7]</a:t>
            </a:r>
            <a:endParaRPr lang="en-US"/>
          </a:p>
          <a:p>
            <a:pPr>
              <a:buChar char="•"/>
            </a:pPr>
            <a:endParaRPr lang="en-US"/>
          </a:p>
        </p:txBody>
      </p:sp>
    </p:spTree>
    <p:extLst>
      <p:ext uri="{BB962C8B-B14F-4D97-AF65-F5344CB8AC3E}">
        <p14:creationId xmlns:p14="http://schemas.microsoft.com/office/powerpoint/2010/main" val="11339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47C817-8688-F0DD-5B3E-2FE392964031}"/>
              </a:ext>
            </a:extLst>
          </p:cNvPr>
          <p:cNvSpPr>
            <a:spLocks noGrp="1"/>
          </p:cNvSpPr>
          <p:nvPr>
            <p:ph type="body" sz="quarter" idx="10"/>
          </p:nvPr>
        </p:nvSpPr>
        <p:spPr>
          <a:xfrm>
            <a:off x="404812" y="282598"/>
            <a:ext cx="5600701" cy="6180114"/>
          </a:xfrm>
        </p:spPr>
        <p:txBody>
          <a:bodyPr vert="horz" lIns="0" tIns="0" rIns="0" bIns="0" rtlCol="0" anchor="t">
            <a:noAutofit/>
          </a:bodyPr>
          <a:lstStyle/>
          <a:p>
            <a:pPr marL="285750" indent="-285750">
              <a:buFont typeface="Arial"/>
              <a:buChar char="•"/>
            </a:pPr>
            <a:r>
              <a:rPr lang="en-US">
                <a:ea typeface="+mn-lt"/>
                <a:cs typeface="+mn-lt"/>
              </a:rPr>
              <a:t>For </a:t>
            </a:r>
            <a:r>
              <a:rPr lang="en-US" b="1" err="1">
                <a:ea typeface="+mn-lt"/>
                <a:cs typeface="+mn-lt"/>
              </a:rPr>
              <a:t>i</a:t>
            </a:r>
            <a:r>
              <a:rPr lang="en-US" b="1">
                <a:ea typeface="+mn-lt"/>
                <a:cs typeface="+mn-lt"/>
              </a:rPr>
              <a:t>=4</a:t>
            </a:r>
            <a:endParaRPr lang="en-US"/>
          </a:p>
          <a:p>
            <a:pPr marL="285750" indent="-285750">
              <a:buFont typeface="Arial"/>
              <a:buChar char="•"/>
            </a:pPr>
            <a:r>
              <a:rPr lang="en-US">
                <a:ea typeface="+mn-lt"/>
                <a:cs typeface="+mn-lt"/>
              </a:rPr>
              <a:t>j=(6+4+1) mod8=3</a:t>
            </a:r>
            <a:endParaRPr lang="en-US"/>
          </a:p>
          <a:p>
            <a:pPr marL="285750" indent="-285750">
              <a:buFont typeface="Arial"/>
              <a:buChar char="•"/>
            </a:pPr>
            <a:r>
              <a:rPr lang="en-US">
                <a:ea typeface="+mn-lt"/>
                <a:cs typeface="+mn-lt"/>
              </a:rPr>
              <a:t>swap(S[4],S[3])</a:t>
            </a:r>
            <a:endParaRPr lang="en-US"/>
          </a:p>
          <a:p>
            <a:pPr marL="285750" indent="-285750">
              <a:buFont typeface="Arial"/>
              <a:buChar char="•"/>
            </a:pPr>
            <a:r>
              <a:rPr lang="en-US">
                <a:ea typeface="+mn-lt"/>
                <a:cs typeface="+mn-lt"/>
              </a:rPr>
              <a:t>S=[2 3 1 4 6 5 0 7]</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For </a:t>
            </a:r>
            <a:r>
              <a:rPr lang="en-US" b="1" err="1">
                <a:ea typeface="+mn-lt"/>
                <a:cs typeface="+mn-lt"/>
              </a:rPr>
              <a:t>i</a:t>
            </a:r>
            <a:r>
              <a:rPr lang="en-US" b="1">
                <a:ea typeface="+mn-lt"/>
                <a:cs typeface="+mn-lt"/>
              </a:rPr>
              <a:t>=5</a:t>
            </a:r>
            <a:endParaRPr lang="en-US"/>
          </a:p>
          <a:p>
            <a:pPr marL="285750" indent="-285750">
              <a:buFont typeface="Arial"/>
              <a:buChar char="•"/>
            </a:pPr>
            <a:r>
              <a:rPr lang="en-US">
                <a:ea typeface="+mn-lt"/>
                <a:cs typeface="+mn-lt"/>
              </a:rPr>
              <a:t>j=(3+5+2) mod8=2</a:t>
            </a:r>
            <a:endParaRPr lang="en-US"/>
          </a:p>
          <a:p>
            <a:pPr marL="285750" indent="-285750">
              <a:buFont typeface="Arial"/>
              <a:buChar char="•"/>
            </a:pPr>
            <a:r>
              <a:rPr lang="en-US">
                <a:ea typeface="+mn-lt"/>
                <a:cs typeface="+mn-lt"/>
              </a:rPr>
              <a:t>swap(S[5],S[2])</a:t>
            </a:r>
            <a:endParaRPr lang="en-US"/>
          </a:p>
          <a:p>
            <a:pPr marL="285750" indent="-285750">
              <a:buFont typeface="Arial"/>
              <a:buChar char="•"/>
            </a:pPr>
            <a:r>
              <a:rPr lang="en-US">
                <a:ea typeface="+mn-lt"/>
                <a:cs typeface="+mn-lt"/>
              </a:rPr>
              <a:t>S=[2 3 5 4 6 1 0 7]</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For </a:t>
            </a:r>
            <a:r>
              <a:rPr lang="en-US" b="1" err="1">
                <a:ea typeface="+mn-lt"/>
                <a:cs typeface="+mn-lt"/>
              </a:rPr>
              <a:t>i</a:t>
            </a:r>
            <a:r>
              <a:rPr lang="en-US" b="1">
                <a:ea typeface="+mn-lt"/>
                <a:cs typeface="+mn-lt"/>
              </a:rPr>
              <a:t>=6</a:t>
            </a:r>
            <a:endParaRPr lang="en-US"/>
          </a:p>
          <a:p>
            <a:pPr marL="285750" indent="-285750">
              <a:buFont typeface="Arial"/>
              <a:buChar char="•"/>
            </a:pPr>
            <a:r>
              <a:rPr lang="en-US">
                <a:ea typeface="+mn-lt"/>
                <a:cs typeface="+mn-lt"/>
              </a:rPr>
              <a:t>j=(2+0+3) mod8=5</a:t>
            </a:r>
            <a:endParaRPr lang="en-US"/>
          </a:p>
          <a:p>
            <a:pPr marL="285750" indent="-285750">
              <a:buFont typeface="Arial"/>
              <a:buChar char="•"/>
            </a:pPr>
            <a:r>
              <a:rPr lang="en-US">
                <a:ea typeface="+mn-lt"/>
                <a:cs typeface="+mn-lt"/>
              </a:rPr>
              <a:t>swap(S[6],S[5])</a:t>
            </a:r>
            <a:endParaRPr lang="en-US"/>
          </a:p>
          <a:p>
            <a:pPr marL="285750" indent="-285750">
              <a:buFont typeface="Arial"/>
              <a:buChar char="•"/>
            </a:pPr>
            <a:r>
              <a:rPr lang="en-US">
                <a:ea typeface="+mn-lt"/>
                <a:cs typeface="+mn-lt"/>
              </a:rPr>
              <a:t>S=[2 3 5 4 6 0 1 7]</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For </a:t>
            </a:r>
            <a:r>
              <a:rPr lang="en-US" b="1" err="1">
                <a:ea typeface="+mn-lt"/>
                <a:cs typeface="+mn-lt"/>
              </a:rPr>
              <a:t>i</a:t>
            </a:r>
            <a:r>
              <a:rPr lang="en-US" b="1">
                <a:ea typeface="+mn-lt"/>
                <a:cs typeface="+mn-lt"/>
              </a:rPr>
              <a:t>=7</a:t>
            </a:r>
            <a:endParaRPr lang="en-US"/>
          </a:p>
          <a:p>
            <a:pPr marL="285750" indent="-285750">
              <a:buFont typeface="Arial"/>
              <a:buChar char="•"/>
            </a:pPr>
            <a:r>
              <a:rPr lang="en-US">
                <a:ea typeface="+mn-lt"/>
                <a:cs typeface="+mn-lt"/>
              </a:rPr>
              <a:t>j=(5+7+6) mod8=2</a:t>
            </a:r>
            <a:endParaRPr lang="en-US"/>
          </a:p>
          <a:p>
            <a:pPr marL="285750" indent="-285750">
              <a:buFont typeface="Arial"/>
              <a:buChar char="•"/>
            </a:pPr>
            <a:r>
              <a:rPr lang="en-US">
                <a:ea typeface="+mn-lt"/>
                <a:cs typeface="+mn-lt"/>
              </a:rPr>
              <a:t>swap(S[7],S[2])</a:t>
            </a:r>
            <a:endParaRPr lang="en-US"/>
          </a:p>
          <a:p>
            <a:pPr marL="285750" indent="-285750">
              <a:buFont typeface="Arial"/>
              <a:buChar char="•"/>
            </a:pPr>
            <a:r>
              <a:rPr lang="en-US">
                <a:ea typeface="+mn-lt"/>
                <a:cs typeface="+mn-lt"/>
              </a:rPr>
              <a:t>S=[2 3 7 4 6 0 1 5]</a:t>
            </a:r>
            <a:endParaRPr lang="en-US"/>
          </a:p>
          <a:p>
            <a:endParaRPr lang="en-US"/>
          </a:p>
        </p:txBody>
      </p:sp>
      <p:sp>
        <p:nvSpPr>
          <p:cNvPr id="6" name="Text Placeholder 5">
            <a:extLst>
              <a:ext uri="{FF2B5EF4-FFF2-40B4-BE49-F238E27FC236}">
                <a16:creationId xmlns:a16="http://schemas.microsoft.com/office/drawing/2014/main" id="{31B08CF1-2FC4-D237-B57D-572F70326A59}"/>
              </a:ext>
            </a:extLst>
          </p:cNvPr>
          <p:cNvSpPr>
            <a:spLocks noGrp="1"/>
          </p:cNvSpPr>
          <p:nvPr>
            <p:ph type="body" sz="quarter" idx="14"/>
          </p:nvPr>
        </p:nvSpPr>
        <p:spPr>
          <a:xfrm>
            <a:off x="6196013" y="309179"/>
            <a:ext cx="5594351" cy="6153532"/>
          </a:xfrm>
        </p:spPr>
        <p:txBody>
          <a:bodyPr vert="horz" lIns="0" tIns="0" rIns="0" bIns="0" rtlCol="0" anchor="t">
            <a:noAutofit/>
          </a:bodyPr>
          <a:lstStyle/>
          <a:p>
            <a:r>
              <a:rPr lang="en-US" b="1">
                <a:ea typeface="+mn-lt"/>
                <a:cs typeface="+mn-lt"/>
              </a:rPr>
              <a:t>Now finally the S is obtained</a:t>
            </a:r>
            <a:endParaRPr lang="en-US"/>
          </a:p>
          <a:p>
            <a:pPr marL="285750" indent="-285750">
              <a:buFont typeface="Arial"/>
              <a:buChar char="•"/>
            </a:pPr>
            <a:r>
              <a:rPr lang="en-US">
                <a:ea typeface="+mn-lt"/>
                <a:cs typeface="+mn-lt"/>
              </a:rPr>
              <a:t>S=[2 3 7 4 6 0 1 5]</a:t>
            </a:r>
            <a:endParaRPr lang="en-US"/>
          </a:p>
          <a:p>
            <a:endParaRPr lang="en-US"/>
          </a:p>
        </p:txBody>
      </p:sp>
    </p:spTree>
    <p:extLst>
      <p:ext uri="{BB962C8B-B14F-4D97-AF65-F5344CB8AC3E}">
        <p14:creationId xmlns:p14="http://schemas.microsoft.com/office/powerpoint/2010/main" val="141648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85ebd0df-9687-47ef-b5a5-617eb7dd465e"/>
    <ds:schemaRef ds:uri="866c9c41-2c2c-4d95-92e3-745332f54785"/>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70F2B7-4FFD-4DEA-A979-A7A73CB80326}">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1</Notes>
  <HiddenSlides>2</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Capgemini2021</vt:lpstr>
      <vt:lpstr>Wired Equivalent Privacy  (WEP)</vt:lpstr>
      <vt:lpstr>INTRODUCTION</vt:lpstr>
      <vt:lpstr>COMPONENTS OF WEP</vt:lpstr>
      <vt:lpstr>WEP Cryptographic Operations</vt:lpstr>
      <vt:lpstr>WEP flow of encryption</vt:lpstr>
      <vt:lpstr>What is rc4</vt:lpstr>
      <vt:lpstr>Key scheduling algorithum</vt:lpstr>
      <vt:lpstr>PowerPoint Presentation</vt:lpstr>
      <vt:lpstr>PowerPoint Presentation</vt:lpstr>
      <vt:lpstr>Key generation </vt:lpstr>
      <vt:lpstr>PowerPoint Presentation</vt:lpstr>
      <vt:lpstr>Data encapsualtion </vt:lpstr>
      <vt:lpstr>Design flaw in wep</vt:lpstr>
      <vt:lpstr>Attacks on WEP </vt:lpstr>
      <vt:lpstr>ARP Request replay attacks  </vt:lpstr>
      <vt:lpstr>solutions to improve security of WEP </vt:lpstr>
      <vt:lpstr>Conclusions </vt:lpstr>
      <vt:lpstr>GET THE   FUTURE  YOU WANT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Capgemini template</dc:subject>
  <dc:creator/>
  <cp:revision>137</cp:revision>
  <dcterms:created xsi:type="dcterms:W3CDTF">2023-02-21T09:13:38Z</dcterms:created>
  <dcterms:modified xsi:type="dcterms:W3CDTF">2023-02-28T13:33:05Z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