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34"/>
  </p:notesMasterIdLst>
  <p:handoutMasterIdLst>
    <p:handoutMasterId r:id="rId35"/>
  </p:handoutMasterIdLst>
  <p:sldIdLst>
    <p:sldId id="1042" r:id="rId5"/>
    <p:sldId id="1043" r:id="rId6"/>
    <p:sldId id="1046" r:id="rId7"/>
    <p:sldId id="1044" r:id="rId8"/>
    <p:sldId id="1045" r:id="rId9"/>
    <p:sldId id="1047" r:id="rId10"/>
    <p:sldId id="1050" r:id="rId11"/>
    <p:sldId id="1048" r:id="rId12"/>
    <p:sldId id="1049" r:id="rId13"/>
    <p:sldId id="1051" r:id="rId14"/>
    <p:sldId id="1052" r:id="rId15"/>
    <p:sldId id="1053" r:id="rId16"/>
    <p:sldId id="1054" r:id="rId17"/>
    <p:sldId id="1055" r:id="rId18"/>
    <p:sldId id="1056" r:id="rId19"/>
    <p:sldId id="1057" r:id="rId20"/>
    <p:sldId id="1058" r:id="rId21"/>
    <p:sldId id="1059" r:id="rId22"/>
    <p:sldId id="1060" r:id="rId23"/>
    <p:sldId id="1061" r:id="rId24"/>
    <p:sldId id="1062" r:id="rId25"/>
    <p:sldId id="1063" r:id="rId26"/>
    <p:sldId id="1064" r:id="rId27"/>
    <p:sldId id="1065" r:id="rId28"/>
    <p:sldId id="1066" r:id="rId29"/>
    <p:sldId id="1067" r:id="rId30"/>
    <p:sldId id="1068" r:id="rId31"/>
    <p:sldId id="1069" r:id="rId32"/>
    <p:sldId id="1041" r:id="rId33"/>
  </p:sldIdLst>
  <p:sldSz cx="12192000" cy="6858000"/>
  <p:notesSz cx="6858000" cy="9144000"/>
  <p:embeddedFontLst>
    <p:embeddedFont>
      <p:font typeface="Ubuntu" panose="020B0604020202020204" charset="0"/>
      <p:regular r:id="rId36"/>
      <p:bold r:id="rId37"/>
      <p:italic r:id="rId38"/>
      <p:boldItalic r:id="rId39"/>
    </p:embeddedFont>
    <p:embeddedFont>
      <p:font typeface="Ubuntu Medium" panose="020B0604020202020204" charset="0"/>
      <p:regular r:id="rId40"/>
      <p:italic r:id="rId41"/>
    </p:embeddedFont>
  </p:embeddedFontLst>
  <p:custDataLst>
    <p:tags r:id="rId4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5E2D1-1EE3-442A-A323-9B325A84C64E}" v="523" dt="2023-02-28T11:26:00.758"/>
    <p1510:client id="{34855ABE-4391-2F14-635B-D5679E26EC7E}" v="1" dt="2023-03-01T04:25:30.411"/>
    <p1510:client id="{7ACFB68C-E3FB-D147-94C3-1815DF678765}" v="34" dt="2023-02-28T13:30:42.5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41"/>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tags" Target="tags/tag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narayana, Mallampalli" userId="S::mallampalli.venkatanarayana@capgemini.com::e14b530c-01f4-49e8-8c8b-c484d66b95df" providerId="AD" clId="Web-{34855ABE-4391-2F14-635B-D5679E26EC7E}"/>
    <pc:docChg chg="modSld">
      <pc:chgData name="Venkatanarayana, Mallampalli" userId="S::mallampalli.venkatanarayana@capgemini.com::e14b530c-01f4-49e8-8c8b-c484d66b95df" providerId="AD" clId="Web-{34855ABE-4391-2F14-635B-D5679E26EC7E}" dt="2023-03-01T04:25:30.411" v="0" actId="1076"/>
      <pc:docMkLst>
        <pc:docMk/>
      </pc:docMkLst>
      <pc:sldChg chg="modSp">
        <pc:chgData name="Venkatanarayana, Mallampalli" userId="S::mallampalli.venkatanarayana@capgemini.com::e14b530c-01f4-49e8-8c8b-c484d66b95df" providerId="AD" clId="Web-{34855ABE-4391-2F14-635B-D5679E26EC7E}" dt="2023-03-01T04:25:30.411" v="0" actId="1076"/>
        <pc:sldMkLst>
          <pc:docMk/>
          <pc:sldMk cId="3809536034" sldId="1058"/>
        </pc:sldMkLst>
        <pc:spChg chg="mod">
          <ac:chgData name="Venkatanarayana, Mallampalli" userId="S::mallampalli.venkatanarayana@capgemini.com::e14b530c-01f4-49e8-8c8b-c484d66b95df" providerId="AD" clId="Web-{34855ABE-4391-2F14-635B-D5679E26EC7E}" dt="2023-03-01T04:25:30.411" v="0" actId="1076"/>
          <ac:spMkLst>
            <pc:docMk/>
            <pc:sldMk cId="3809536034" sldId="1058"/>
            <ac:spMk id="3" creationId="{20FC1C54-8F87-87D6-C1B2-5F3B72687293}"/>
          </ac:spMkLst>
        </pc:spChg>
      </pc:sldChg>
    </pc:docChg>
  </pc:docChgLst>
  <pc:docChgLst>
    <pc:chgData name="Sreepadaraja, Bangalore Raghavendra" userId="S::bangalore-raghavendra.sreepadaraja@capgemini.com::8343a3a6-593c-482b-bbd1-00050dd62628" providerId="AD" clId="Web-{7ACFB68C-E3FB-D147-94C3-1815DF678765}"/>
    <pc:docChg chg="modSld">
      <pc:chgData name="Sreepadaraja, Bangalore Raghavendra" userId="S::bangalore-raghavendra.sreepadaraja@capgemini.com::8343a3a6-593c-482b-bbd1-00050dd62628" providerId="AD" clId="Web-{7ACFB68C-E3FB-D147-94C3-1815DF678765}" dt="2023-02-28T13:30:41.504" v="15" actId="20577"/>
      <pc:docMkLst>
        <pc:docMk/>
      </pc:docMkLst>
      <pc:sldChg chg="modSp">
        <pc:chgData name="Sreepadaraja, Bangalore Raghavendra" userId="S::bangalore-raghavendra.sreepadaraja@capgemini.com::8343a3a6-593c-482b-bbd1-00050dd62628" providerId="AD" clId="Web-{7ACFB68C-E3FB-D147-94C3-1815DF678765}" dt="2023-02-28T13:30:41.504" v="15" actId="20577"/>
        <pc:sldMkLst>
          <pc:docMk/>
          <pc:sldMk cId="3867533695" sldId="1042"/>
        </pc:sldMkLst>
        <pc:spChg chg="mod">
          <ac:chgData name="Sreepadaraja, Bangalore Raghavendra" userId="S::bangalore-raghavendra.sreepadaraja@capgemini.com::8343a3a6-593c-482b-bbd1-00050dd62628" providerId="AD" clId="Web-{7ACFB68C-E3FB-D147-94C3-1815DF678765}" dt="2023-02-28T13:30:41.504" v="15" actId="20577"/>
          <ac:spMkLst>
            <pc:docMk/>
            <pc:sldMk cId="3867533695" sldId="1042"/>
            <ac:spMk id="2" creationId="{D65D8CDD-4C58-4EBA-861D-05FBDBE6374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28/02/2023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28/02/2023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391565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RH image 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13">
            <a:extLst>
              <a:ext uri="{FF2B5EF4-FFF2-40B4-BE49-F238E27FC236}">
                <a16:creationId xmlns:a16="http://schemas.microsoft.com/office/drawing/2014/main" id="{5C94FEA8-066A-4CC1-BFCC-10ED1764A21E}"/>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539693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3523731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5184349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61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47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12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77" r:id="rId16"/>
    <p:sldLayoutId id="2147483978" r:id="rId17"/>
    <p:sldLayoutId id="2147483980" r:id="rId18"/>
    <p:sldLayoutId id="2147483981" r:id="rId19"/>
    <p:sldLayoutId id="2147483983" r:id="rId20"/>
    <p:sldLayoutId id="2147483987" r:id="rId21"/>
    <p:sldLayoutId id="2147483984" r:id="rId22"/>
    <p:sldLayoutId id="2147483985" r:id="rId2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404813" y="3354669"/>
            <a:ext cx="11386134" cy="1015663"/>
          </a:xfrm>
        </p:spPr>
        <p:txBody>
          <a:bodyPr/>
          <a:lstStyle/>
          <a:p>
            <a:r>
              <a:rPr lang="en-GB"/>
              <a:t>Network topologies</a:t>
            </a:r>
          </a:p>
        </p:txBody>
      </p:sp>
      <p:sp>
        <p:nvSpPr>
          <p:cNvPr id="2" name="Subtitle 1">
            <a:extLst>
              <a:ext uri="{FF2B5EF4-FFF2-40B4-BE49-F238E27FC236}">
                <a16:creationId xmlns:a16="http://schemas.microsoft.com/office/drawing/2014/main" id="{D65D8CDD-4C58-4EBA-861D-05FBDBE63743}"/>
              </a:ext>
            </a:extLst>
          </p:cNvPr>
          <p:cNvSpPr>
            <a:spLocks noGrp="1"/>
          </p:cNvSpPr>
          <p:nvPr>
            <p:ph type="subTitle" idx="1"/>
          </p:nvPr>
        </p:nvSpPr>
        <p:spPr>
          <a:xfrm>
            <a:off x="5774255" y="6289341"/>
            <a:ext cx="6267251" cy="307777"/>
          </a:xfrm>
        </p:spPr>
        <p:txBody>
          <a:bodyPr vert="horz" wrap="square" lIns="36000" tIns="0" rIns="36000" bIns="0" rtlCol="0" anchor="t">
            <a:spAutoFit/>
          </a:bodyPr>
          <a:lstStyle/>
          <a:p>
            <a:pPr algn="ctr"/>
            <a:r>
              <a:rPr lang="en-GB" b="1">
                <a:solidFill>
                  <a:schemeClr val="bg1">
                    <a:lumMod val="95000"/>
                  </a:schemeClr>
                </a:solidFill>
              </a:rPr>
              <a:t>B.R.SREEPADARAJA</a:t>
            </a:r>
            <a:endParaRPr lang="en-US"/>
          </a:p>
        </p:txBody>
      </p:sp>
    </p:spTree>
    <p:extLst>
      <p:ext uri="{BB962C8B-B14F-4D97-AF65-F5344CB8AC3E}">
        <p14:creationId xmlns:p14="http://schemas.microsoft.com/office/powerpoint/2010/main" val="386753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82AC-10C1-3DC2-39C3-0E0ACCBD66D2}"/>
              </a:ext>
            </a:extLst>
          </p:cNvPr>
          <p:cNvSpPr>
            <a:spLocks noGrp="1"/>
          </p:cNvSpPr>
          <p:nvPr>
            <p:ph type="title"/>
          </p:nvPr>
        </p:nvSpPr>
        <p:spPr>
          <a:xfrm>
            <a:off x="404813" y="627421"/>
            <a:ext cx="10947772" cy="716711"/>
          </a:xfrm>
        </p:spPr>
        <p:txBody>
          <a:bodyPr/>
          <a:lstStyle/>
          <a:p>
            <a:pPr algn="ctr"/>
            <a:r>
              <a:rPr lang="en-US" sz="4000">
                <a:solidFill>
                  <a:srgbClr val="0070C0"/>
                </a:solidFill>
              </a:rPr>
              <a:t>Advantages of Ring topology:</a:t>
            </a:r>
            <a:endParaRPr lang="en-US" sz="4000"/>
          </a:p>
          <a:p>
            <a:endParaRPr lang="en-US"/>
          </a:p>
        </p:txBody>
      </p:sp>
      <p:sp>
        <p:nvSpPr>
          <p:cNvPr id="3" name="Text Placeholder 2">
            <a:extLst>
              <a:ext uri="{FF2B5EF4-FFF2-40B4-BE49-F238E27FC236}">
                <a16:creationId xmlns:a16="http://schemas.microsoft.com/office/drawing/2014/main" id="{1BC1E223-2FC7-2388-2B17-F33AB4D5471A}"/>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b="1">
                <a:ea typeface="+mn-lt"/>
                <a:cs typeface="+mn-lt"/>
              </a:rPr>
              <a:t>Network Management:</a:t>
            </a:r>
            <a:r>
              <a:rPr lang="en-US">
                <a:ea typeface="+mn-lt"/>
                <a:cs typeface="+mn-lt"/>
              </a:rPr>
              <a:t> Faulty devices can be removed from the network without bringing the network down.</a:t>
            </a:r>
            <a:endParaRPr lang="en-US"/>
          </a:p>
          <a:p>
            <a:pPr marL="285750" indent="-285750">
              <a:buFont typeface="Arial"/>
              <a:buChar char="•"/>
            </a:pPr>
            <a:r>
              <a:rPr lang="en-US" b="1">
                <a:ea typeface="+mn-lt"/>
                <a:cs typeface="+mn-lt"/>
              </a:rPr>
              <a:t>Product availability:</a:t>
            </a:r>
            <a:r>
              <a:rPr lang="en-US">
                <a:ea typeface="+mn-lt"/>
                <a:cs typeface="+mn-lt"/>
              </a:rPr>
              <a:t> Many hardware and software tools for network operation and monitoring are available.</a:t>
            </a:r>
            <a:endParaRPr lang="en-US"/>
          </a:p>
          <a:p>
            <a:pPr marL="285750" indent="-285750">
              <a:buFont typeface="Arial"/>
              <a:buChar char="•"/>
            </a:pPr>
            <a:r>
              <a:rPr lang="en-US" b="1">
                <a:ea typeface="+mn-lt"/>
                <a:cs typeface="+mn-lt"/>
              </a:rPr>
              <a:t>Cost:</a:t>
            </a:r>
            <a:r>
              <a:rPr lang="en-US">
                <a:ea typeface="+mn-lt"/>
                <a:cs typeface="+mn-lt"/>
              </a:rPr>
              <a:t> Twisted pair cabling is inexpensive and easily available. Therefore, the installation cost is very low. </a:t>
            </a:r>
            <a:endParaRPr lang="en-US"/>
          </a:p>
          <a:p>
            <a:pPr marL="285750" indent="-285750">
              <a:buFont typeface="Arial"/>
              <a:buChar char="•"/>
            </a:pPr>
            <a:r>
              <a:rPr lang="en-US" b="1">
                <a:ea typeface="+mn-lt"/>
                <a:cs typeface="+mn-lt"/>
              </a:rPr>
              <a:t>Reliable:</a:t>
            </a:r>
            <a:r>
              <a:rPr lang="en-US">
                <a:ea typeface="+mn-lt"/>
                <a:cs typeface="+mn-lt"/>
              </a:rPr>
              <a:t> It is a more reliable network because the communication system is not dependent on the single host computer.</a:t>
            </a:r>
            <a:endParaRPr lang="en-US"/>
          </a:p>
          <a:p>
            <a:endParaRPr lang="en-US"/>
          </a:p>
        </p:txBody>
      </p:sp>
    </p:spTree>
    <p:extLst>
      <p:ext uri="{BB962C8B-B14F-4D97-AF65-F5344CB8AC3E}">
        <p14:creationId xmlns:p14="http://schemas.microsoft.com/office/powerpoint/2010/main" val="355570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A9F0-EED8-36A3-7BE8-4DC3137529B6}"/>
              </a:ext>
            </a:extLst>
          </p:cNvPr>
          <p:cNvSpPr>
            <a:spLocks noGrp="1"/>
          </p:cNvSpPr>
          <p:nvPr>
            <p:ph type="title"/>
          </p:nvPr>
        </p:nvSpPr>
        <p:spPr>
          <a:xfrm>
            <a:off x="404813" y="733746"/>
            <a:ext cx="10947772" cy="716711"/>
          </a:xfrm>
        </p:spPr>
        <p:txBody>
          <a:bodyPr/>
          <a:lstStyle/>
          <a:p>
            <a:pPr algn="ctr"/>
            <a:r>
              <a:rPr lang="en-US" sz="4000">
                <a:solidFill>
                  <a:srgbClr val="0070C0"/>
                </a:solidFill>
              </a:rPr>
              <a:t>Disadvantages of Ring topology:</a:t>
            </a:r>
          </a:p>
          <a:p>
            <a:pPr algn="ctr"/>
            <a:endParaRPr lang="en-US" sz="4000">
              <a:solidFill>
                <a:srgbClr val="0070C0"/>
              </a:solidFill>
            </a:endParaRPr>
          </a:p>
        </p:txBody>
      </p:sp>
      <p:sp>
        <p:nvSpPr>
          <p:cNvPr id="3" name="Text Placeholder 2">
            <a:extLst>
              <a:ext uri="{FF2B5EF4-FFF2-40B4-BE49-F238E27FC236}">
                <a16:creationId xmlns:a16="http://schemas.microsoft.com/office/drawing/2014/main" id="{9C037B8C-2FEC-41B1-7253-DE0822103151}"/>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b="1">
                <a:ea typeface="+mn-lt"/>
                <a:cs typeface="+mn-lt"/>
              </a:rPr>
              <a:t>Difficult troubleshooting:</a:t>
            </a:r>
            <a:r>
              <a:rPr lang="en-US">
                <a:ea typeface="+mn-lt"/>
                <a:cs typeface="+mn-lt"/>
              </a:rPr>
              <a:t> It requires specialized test equipment to determine the cable faults. If any fault occurs in the cable, then it would disrupt the communication for all the nodes.</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Failure:</a:t>
            </a:r>
            <a:r>
              <a:rPr lang="en-US">
                <a:ea typeface="+mn-lt"/>
                <a:cs typeface="+mn-lt"/>
              </a:rPr>
              <a:t> The breakdown in one station leads to the failure of the overall network.</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Reconfiguration difficult:</a:t>
            </a:r>
            <a:r>
              <a:rPr lang="en-US">
                <a:ea typeface="+mn-lt"/>
                <a:cs typeface="+mn-lt"/>
              </a:rPr>
              <a:t> Adding new devices to the network would slow down the network.</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Delay:</a:t>
            </a:r>
            <a:r>
              <a:rPr lang="en-US">
                <a:ea typeface="+mn-lt"/>
                <a:cs typeface="+mn-lt"/>
              </a:rPr>
              <a:t> Communication delay is directly proportional to the number of nodes. Adding new devices increases the communication delay.</a:t>
            </a:r>
            <a:endParaRPr lang="en-US"/>
          </a:p>
          <a:p>
            <a:endParaRPr lang="en-US"/>
          </a:p>
        </p:txBody>
      </p:sp>
    </p:spTree>
    <p:extLst>
      <p:ext uri="{BB962C8B-B14F-4D97-AF65-F5344CB8AC3E}">
        <p14:creationId xmlns:p14="http://schemas.microsoft.com/office/powerpoint/2010/main" val="85304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D8C7C-03E4-4761-7E52-01A1D7F42388}"/>
              </a:ext>
            </a:extLst>
          </p:cNvPr>
          <p:cNvSpPr>
            <a:spLocks noGrp="1"/>
          </p:cNvSpPr>
          <p:nvPr>
            <p:ph type="title"/>
          </p:nvPr>
        </p:nvSpPr>
        <p:spPr/>
        <p:txBody>
          <a:bodyPr/>
          <a:lstStyle/>
          <a:p>
            <a:pPr algn="ctr"/>
            <a:r>
              <a:rPr lang="en-US" sz="4000">
                <a:solidFill>
                  <a:srgbClr val="0070C0"/>
                </a:solidFill>
              </a:rPr>
              <a:t>Star topology</a:t>
            </a:r>
          </a:p>
        </p:txBody>
      </p:sp>
      <p:pic>
        <p:nvPicPr>
          <p:cNvPr id="4" name="Picture 4" descr="Diagram&#10;&#10;Description automatically generated">
            <a:extLst>
              <a:ext uri="{FF2B5EF4-FFF2-40B4-BE49-F238E27FC236}">
                <a16:creationId xmlns:a16="http://schemas.microsoft.com/office/drawing/2014/main" id="{90E76329-3692-0A5E-9674-4EF7FF47565F}"/>
              </a:ext>
            </a:extLst>
          </p:cNvPr>
          <p:cNvPicPr>
            <a:picLocks noChangeAspect="1"/>
          </p:cNvPicPr>
          <p:nvPr/>
        </p:nvPicPr>
        <p:blipFill>
          <a:blip r:embed="rId2"/>
          <a:stretch>
            <a:fillRect/>
          </a:stretch>
        </p:blipFill>
        <p:spPr>
          <a:xfrm>
            <a:off x="3218121" y="1717875"/>
            <a:ext cx="5746897" cy="4414622"/>
          </a:xfrm>
          <a:prstGeom prst="rect">
            <a:avLst/>
          </a:prstGeom>
        </p:spPr>
      </p:pic>
    </p:spTree>
    <p:extLst>
      <p:ext uri="{BB962C8B-B14F-4D97-AF65-F5344CB8AC3E}">
        <p14:creationId xmlns:p14="http://schemas.microsoft.com/office/powerpoint/2010/main" val="412007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77C09-FAE8-7A6C-D9AA-38CBD9C0C3B9}"/>
              </a:ext>
            </a:extLst>
          </p:cNvPr>
          <p:cNvSpPr>
            <a:spLocks noGrp="1"/>
          </p:cNvSpPr>
          <p:nvPr>
            <p:ph type="title"/>
          </p:nvPr>
        </p:nvSpPr>
        <p:spPr>
          <a:xfrm>
            <a:off x="404813" y="733746"/>
            <a:ext cx="10947772" cy="716711"/>
          </a:xfrm>
        </p:spPr>
        <p:txBody>
          <a:bodyPr/>
          <a:lstStyle/>
          <a:p>
            <a:pPr algn="ctr"/>
            <a:r>
              <a:rPr lang="en-US" sz="4000">
                <a:solidFill>
                  <a:srgbClr val="0070C0"/>
                </a:solidFill>
              </a:rPr>
              <a:t>Star Topology</a:t>
            </a:r>
            <a:endParaRPr lang="en-US" sz="4000"/>
          </a:p>
          <a:p>
            <a:pPr algn="ctr"/>
            <a:endParaRPr lang="en-US" sz="4000">
              <a:solidFill>
                <a:srgbClr val="0070C0"/>
              </a:solidFill>
            </a:endParaRPr>
          </a:p>
        </p:txBody>
      </p:sp>
      <p:sp>
        <p:nvSpPr>
          <p:cNvPr id="3" name="Text Placeholder 2">
            <a:extLst>
              <a:ext uri="{FF2B5EF4-FFF2-40B4-BE49-F238E27FC236}">
                <a16:creationId xmlns:a16="http://schemas.microsoft.com/office/drawing/2014/main" id="{73142757-DA14-0560-2FD8-ACE2026869EF}"/>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a:ea typeface="+mn-lt"/>
                <a:cs typeface="+mn-lt"/>
              </a:rPr>
              <a:t>Star topology is an arrangement of the network in which every node is connected to the central hub, switch or a central computer.</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The central computer is known as a </a:t>
            </a:r>
            <a:r>
              <a:rPr lang="en-US" b="1">
                <a:ea typeface="+mn-lt"/>
                <a:cs typeface="+mn-lt"/>
              </a:rPr>
              <a:t>server</a:t>
            </a:r>
            <a:r>
              <a:rPr lang="en-US">
                <a:ea typeface="+mn-lt"/>
                <a:cs typeface="+mn-lt"/>
              </a:rPr>
              <a:t>, and the peripheral devices attached to the server are known as </a:t>
            </a:r>
            <a:r>
              <a:rPr lang="en-US" b="1">
                <a:ea typeface="+mn-lt"/>
                <a:cs typeface="+mn-lt"/>
              </a:rPr>
              <a:t>clients</a:t>
            </a:r>
            <a:r>
              <a:rPr lang="en-US">
                <a:ea typeface="+mn-lt"/>
                <a:cs typeface="+mn-lt"/>
              </a:rPr>
              <a:t>.</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Coaxial cable or RJ-45 cables are used to connect the computers.</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Hubs or Switches are mainly used as connection devices in a </a:t>
            </a:r>
            <a:r>
              <a:rPr lang="en-US" b="1">
                <a:ea typeface="+mn-lt"/>
                <a:cs typeface="+mn-lt"/>
              </a:rPr>
              <a:t>physical star topology</a:t>
            </a:r>
            <a:r>
              <a:rPr lang="en-US">
                <a:ea typeface="+mn-lt"/>
                <a:cs typeface="+mn-lt"/>
              </a:rPr>
              <a:t>.</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Star topology is the most popular topology in network implementation.</a:t>
            </a:r>
            <a:endParaRPr lang="en-US"/>
          </a:p>
          <a:p>
            <a:endParaRPr lang="en-US"/>
          </a:p>
        </p:txBody>
      </p:sp>
    </p:spTree>
    <p:extLst>
      <p:ext uri="{BB962C8B-B14F-4D97-AF65-F5344CB8AC3E}">
        <p14:creationId xmlns:p14="http://schemas.microsoft.com/office/powerpoint/2010/main" val="233045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F0E8-5B01-2DB6-22EA-2B3126198499}"/>
              </a:ext>
            </a:extLst>
          </p:cNvPr>
          <p:cNvSpPr>
            <a:spLocks noGrp="1"/>
          </p:cNvSpPr>
          <p:nvPr>
            <p:ph type="title"/>
          </p:nvPr>
        </p:nvSpPr>
        <p:spPr>
          <a:xfrm>
            <a:off x="404813" y="733746"/>
            <a:ext cx="10947772" cy="716711"/>
          </a:xfrm>
        </p:spPr>
        <p:txBody>
          <a:bodyPr/>
          <a:lstStyle/>
          <a:p>
            <a:pPr algn="ctr"/>
            <a:r>
              <a:rPr lang="en-US" sz="4000">
                <a:solidFill>
                  <a:srgbClr val="0070C0"/>
                </a:solidFill>
              </a:rPr>
              <a:t>Advantages of Star topology</a:t>
            </a:r>
          </a:p>
          <a:p>
            <a:pPr algn="ctr"/>
            <a:endParaRPr lang="en-US" sz="4000">
              <a:solidFill>
                <a:srgbClr val="0070C0"/>
              </a:solidFill>
            </a:endParaRPr>
          </a:p>
        </p:txBody>
      </p:sp>
      <p:sp>
        <p:nvSpPr>
          <p:cNvPr id="3" name="Text Placeholder 2">
            <a:extLst>
              <a:ext uri="{FF2B5EF4-FFF2-40B4-BE49-F238E27FC236}">
                <a16:creationId xmlns:a16="http://schemas.microsoft.com/office/drawing/2014/main" id="{974EBF4B-3808-98AC-65B6-4A2973CDAEAD}"/>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b="1">
                <a:ea typeface="+mn-lt"/>
                <a:cs typeface="+mn-lt"/>
              </a:rPr>
              <a:t>Efficient troubleshooting:</a:t>
            </a:r>
            <a:r>
              <a:rPr lang="en-US">
                <a:ea typeface="+mn-lt"/>
                <a:cs typeface="+mn-lt"/>
              </a:rPr>
              <a:t> Troubleshooting is quite efficient in a star topology as compared to bus topology. In a bus topology, the manager has to inspect the kilometers of cable. In a star topology, all the stations are connected to the centralized network. Therefore, the network administrator has to go to the single station to troubleshoot the problem. </a:t>
            </a:r>
            <a:endParaRPr lang="en-US"/>
          </a:p>
          <a:p>
            <a:pPr marL="285750" indent="-285750">
              <a:buFont typeface="Arial"/>
              <a:buChar char="•"/>
            </a:pPr>
            <a:r>
              <a:rPr lang="en-US" b="1">
                <a:ea typeface="+mn-lt"/>
                <a:cs typeface="+mn-lt"/>
              </a:rPr>
              <a:t>Network control:</a:t>
            </a:r>
            <a:r>
              <a:rPr lang="en-US">
                <a:ea typeface="+mn-lt"/>
                <a:cs typeface="+mn-lt"/>
              </a:rPr>
              <a:t> Complex network control features can be easily implemented in the star topology. Any changes made in the star topology are automatically accommodated. </a:t>
            </a:r>
            <a:endParaRPr lang="en-US"/>
          </a:p>
          <a:p>
            <a:pPr marL="285750" indent="-285750">
              <a:buFont typeface="Arial"/>
              <a:buChar char="•"/>
            </a:pPr>
            <a:r>
              <a:rPr lang="en-US" b="1">
                <a:ea typeface="+mn-lt"/>
                <a:cs typeface="+mn-lt"/>
              </a:rPr>
              <a:t>Limited failure:</a:t>
            </a:r>
            <a:r>
              <a:rPr lang="en-US">
                <a:ea typeface="+mn-lt"/>
                <a:cs typeface="+mn-lt"/>
              </a:rPr>
              <a:t> As each station is connected to the central hub with its own cable, therefore failure in one cable will not affect the entire network. </a:t>
            </a:r>
            <a:endParaRPr lang="en-US"/>
          </a:p>
          <a:p>
            <a:pPr marL="285750" indent="-285750">
              <a:buFont typeface="Arial"/>
              <a:buChar char="•"/>
            </a:pPr>
            <a:r>
              <a:rPr lang="en-US" b="1">
                <a:ea typeface="+mn-lt"/>
                <a:cs typeface="+mn-lt"/>
              </a:rPr>
              <a:t>Familiar technology:</a:t>
            </a:r>
            <a:r>
              <a:rPr lang="en-US">
                <a:ea typeface="+mn-lt"/>
                <a:cs typeface="+mn-lt"/>
              </a:rPr>
              <a:t> Star topology is a familiar technology as its tools are cost-effective. </a:t>
            </a:r>
            <a:endParaRPr lang="en-US"/>
          </a:p>
          <a:p>
            <a:pPr marL="285750" indent="-285750">
              <a:buFont typeface="Arial"/>
              <a:buChar char="•"/>
            </a:pPr>
            <a:r>
              <a:rPr lang="en-US" b="1">
                <a:ea typeface="+mn-lt"/>
                <a:cs typeface="+mn-lt"/>
              </a:rPr>
              <a:t>Easily expandable:</a:t>
            </a:r>
            <a:r>
              <a:rPr lang="en-US">
                <a:ea typeface="+mn-lt"/>
                <a:cs typeface="+mn-lt"/>
              </a:rPr>
              <a:t> It is easily expandable as new stations can be added to the open ports on the hub. </a:t>
            </a:r>
            <a:endParaRPr lang="en-US"/>
          </a:p>
          <a:p>
            <a:pPr marL="285750" indent="-285750">
              <a:buFont typeface="Arial"/>
              <a:buChar char="•"/>
            </a:pPr>
            <a:r>
              <a:rPr lang="en-US" b="1">
                <a:ea typeface="+mn-lt"/>
                <a:cs typeface="+mn-lt"/>
              </a:rPr>
              <a:t>Cost effective:</a:t>
            </a:r>
            <a:r>
              <a:rPr lang="en-US">
                <a:ea typeface="+mn-lt"/>
                <a:cs typeface="+mn-lt"/>
              </a:rPr>
              <a:t> Star topology networks are cost-effective as it uses inexpensive coaxial cable. </a:t>
            </a:r>
            <a:endParaRPr lang="en-US"/>
          </a:p>
          <a:p>
            <a:pPr marL="285750" indent="-285750">
              <a:buFont typeface="Arial"/>
              <a:buChar char="•"/>
            </a:pPr>
            <a:r>
              <a:rPr lang="en-US" b="1">
                <a:ea typeface="+mn-lt"/>
                <a:cs typeface="+mn-lt"/>
              </a:rPr>
              <a:t>High data speeds:</a:t>
            </a:r>
            <a:r>
              <a:rPr lang="en-US">
                <a:ea typeface="+mn-lt"/>
                <a:cs typeface="+mn-lt"/>
              </a:rPr>
              <a:t> It supports a bandwidth of </a:t>
            </a:r>
            <a:r>
              <a:rPr lang="en-US" err="1">
                <a:ea typeface="+mn-lt"/>
                <a:cs typeface="+mn-lt"/>
              </a:rPr>
              <a:t>approx</a:t>
            </a:r>
            <a:r>
              <a:rPr lang="en-US">
                <a:ea typeface="+mn-lt"/>
                <a:cs typeface="+mn-lt"/>
              </a:rPr>
              <a:t> 100Mbps. Ethernet 100BaseT is one of the most popular Star topology networks. </a:t>
            </a:r>
            <a:endParaRPr lang="en-US"/>
          </a:p>
          <a:p>
            <a:endParaRPr lang="en-US"/>
          </a:p>
        </p:txBody>
      </p:sp>
    </p:spTree>
    <p:extLst>
      <p:ext uri="{BB962C8B-B14F-4D97-AF65-F5344CB8AC3E}">
        <p14:creationId xmlns:p14="http://schemas.microsoft.com/office/powerpoint/2010/main" val="1081567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9967-82FC-BB6B-3465-E127624C8399}"/>
              </a:ext>
            </a:extLst>
          </p:cNvPr>
          <p:cNvSpPr>
            <a:spLocks noGrp="1"/>
          </p:cNvSpPr>
          <p:nvPr>
            <p:ph type="title"/>
          </p:nvPr>
        </p:nvSpPr>
        <p:spPr>
          <a:xfrm>
            <a:off x="404813" y="698304"/>
            <a:ext cx="10947772" cy="716711"/>
          </a:xfrm>
        </p:spPr>
        <p:txBody>
          <a:bodyPr/>
          <a:lstStyle/>
          <a:p>
            <a:pPr algn="ctr"/>
            <a:r>
              <a:rPr lang="en-US" sz="4000">
                <a:solidFill>
                  <a:srgbClr val="0070C0"/>
                </a:solidFill>
              </a:rPr>
              <a:t>Disadvantages of Star topology</a:t>
            </a:r>
          </a:p>
          <a:p>
            <a:pPr algn="ctr"/>
            <a:endParaRPr lang="en-US" sz="4000">
              <a:solidFill>
                <a:srgbClr val="0070C0"/>
              </a:solidFill>
            </a:endParaRPr>
          </a:p>
        </p:txBody>
      </p:sp>
      <p:sp>
        <p:nvSpPr>
          <p:cNvPr id="3" name="Text Placeholder 2">
            <a:extLst>
              <a:ext uri="{FF2B5EF4-FFF2-40B4-BE49-F238E27FC236}">
                <a16:creationId xmlns:a16="http://schemas.microsoft.com/office/drawing/2014/main" id="{258BFBC5-9E3E-5A9C-EE34-B3367B8C3793}"/>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b="1">
                <a:ea typeface="+mn-lt"/>
                <a:cs typeface="+mn-lt"/>
              </a:rPr>
              <a:t>A Central point of failure:</a:t>
            </a:r>
            <a:r>
              <a:rPr lang="en-US">
                <a:ea typeface="+mn-lt"/>
                <a:cs typeface="+mn-lt"/>
              </a:rPr>
              <a:t> If the central hub or switch goes down, then all the connected nodes will not be able to communicate with each other.</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Cable:</a:t>
            </a:r>
            <a:r>
              <a:rPr lang="en-US">
                <a:ea typeface="+mn-lt"/>
                <a:cs typeface="+mn-lt"/>
              </a:rPr>
              <a:t> Sometimes cable routing becomes difficult when a significant amount of routing is required.</a:t>
            </a:r>
            <a:endParaRPr lang="en-US"/>
          </a:p>
          <a:p>
            <a:endParaRPr lang="en-US"/>
          </a:p>
        </p:txBody>
      </p:sp>
    </p:spTree>
    <p:extLst>
      <p:ext uri="{BB962C8B-B14F-4D97-AF65-F5344CB8AC3E}">
        <p14:creationId xmlns:p14="http://schemas.microsoft.com/office/powerpoint/2010/main" val="1717073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D862-DD2F-353B-2D35-80F1828B9D3A}"/>
              </a:ext>
            </a:extLst>
          </p:cNvPr>
          <p:cNvSpPr>
            <a:spLocks noGrp="1"/>
          </p:cNvSpPr>
          <p:nvPr>
            <p:ph type="title"/>
          </p:nvPr>
        </p:nvSpPr>
        <p:spPr/>
        <p:txBody>
          <a:bodyPr/>
          <a:lstStyle/>
          <a:p>
            <a:pPr algn="ctr"/>
            <a:r>
              <a:rPr lang="en-US" sz="4000">
                <a:solidFill>
                  <a:srgbClr val="0070C0"/>
                </a:solidFill>
              </a:rPr>
              <a:t>Tree topology</a:t>
            </a:r>
            <a:endParaRPr lang="en-US" sz="4000"/>
          </a:p>
        </p:txBody>
      </p:sp>
      <p:pic>
        <p:nvPicPr>
          <p:cNvPr id="4" name="Picture 4" descr="Diagram&#10;&#10;Description automatically generated">
            <a:extLst>
              <a:ext uri="{FF2B5EF4-FFF2-40B4-BE49-F238E27FC236}">
                <a16:creationId xmlns:a16="http://schemas.microsoft.com/office/drawing/2014/main" id="{CAF00430-9DA4-678E-AC9F-A173AB0ECB80}"/>
              </a:ext>
            </a:extLst>
          </p:cNvPr>
          <p:cNvPicPr>
            <a:picLocks noChangeAspect="1"/>
          </p:cNvPicPr>
          <p:nvPr/>
        </p:nvPicPr>
        <p:blipFill>
          <a:blip r:embed="rId2"/>
          <a:stretch>
            <a:fillRect/>
          </a:stretch>
        </p:blipFill>
        <p:spPr>
          <a:xfrm>
            <a:off x="2535865" y="1979959"/>
            <a:ext cx="7111409" cy="3943617"/>
          </a:xfrm>
          <a:prstGeom prst="rect">
            <a:avLst/>
          </a:prstGeom>
        </p:spPr>
      </p:pic>
    </p:spTree>
    <p:extLst>
      <p:ext uri="{BB962C8B-B14F-4D97-AF65-F5344CB8AC3E}">
        <p14:creationId xmlns:p14="http://schemas.microsoft.com/office/powerpoint/2010/main" val="251148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CFF6-18BF-7244-C35A-EC1FD4D4781E}"/>
              </a:ext>
            </a:extLst>
          </p:cNvPr>
          <p:cNvSpPr>
            <a:spLocks noGrp="1"/>
          </p:cNvSpPr>
          <p:nvPr>
            <p:ph type="title"/>
          </p:nvPr>
        </p:nvSpPr>
        <p:spPr>
          <a:xfrm>
            <a:off x="369371" y="645141"/>
            <a:ext cx="10947772" cy="716711"/>
          </a:xfrm>
        </p:spPr>
        <p:txBody>
          <a:bodyPr/>
          <a:lstStyle/>
          <a:p>
            <a:pPr algn="ctr"/>
            <a:r>
              <a:rPr lang="en-US" sz="4000">
                <a:solidFill>
                  <a:srgbClr val="0070C0"/>
                </a:solidFill>
                <a:ea typeface="+mj-lt"/>
                <a:cs typeface="+mj-lt"/>
              </a:rPr>
              <a:t>Tree topology</a:t>
            </a:r>
            <a:endParaRPr lang="en-US" sz="4000">
              <a:ea typeface="+mj-lt"/>
              <a:cs typeface="+mj-lt"/>
            </a:endParaRPr>
          </a:p>
          <a:p>
            <a:endParaRPr lang="en-US"/>
          </a:p>
        </p:txBody>
      </p:sp>
      <p:sp>
        <p:nvSpPr>
          <p:cNvPr id="3" name="Text Placeholder 2">
            <a:extLst>
              <a:ext uri="{FF2B5EF4-FFF2-40B4-BE49-F238E27FC236}">
                <a16:creationId xmlns:a16="http://schemas.microsoft.com/office/drawing/2014/main" id="{20FC1C54-8F87-87D6-C1B2-5F3B72687293}"/>
              </a:ext>
            </a:extLst>
          </p:cNvPr>
          <p:cNvSpPr>
            <a:spLocks noGrp="1"/>
          </p:cNvSpPr>
          <p:nvPr>
            <p:ph type="body" sz="quarter" idx="10"/>
          </p:nvPr>
        </p:nvSpPr>
        <p:spPr>
          <a:xfrm>
            <a:off x="535441" y="1447201"/>
            <a:ext cx="11379201" cy="5022612"/>
          </a:xfrm>
        </p:spPr>
        <p:txBody>
          <a:bodyPr vert="horz" lIns="0" tIns="0" rIns="0" bIns="0" rtlCol="0" anchor="t">
            <a:noAutofit/>
          </a:bodyPr>
          <a:lstStyle/>
          <a:p>
            <a:pPr marL="285750" indent="-285750">
              <a:buFont typeface="Arial"/>
              <a:buChar char="•"/>
            </a:pPr>
            <a:r>
              <a:rPr lang="en-US">
                <a:ea typeface="+mn-lt"/>
                <a:cs typeface="+mn-lt"/>
              </a:rPr>
              <a:t>Tree topology combines the characteristics of bus topology and star topology.</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A tree topology is a type of structure in which all the computers are connected with each other in hierarchical fashion.</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The top-most node in tree topology is known as a root node, and all other nodes are the descendants of the root node.</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There is only one path exists between two nodes for the data transmission. Thus, it forms a parent-child hierarchy.</a:t>
            </a:r>
            <a:endParaRPr lang="en-US"/>
          </a:p>
          <a:p>
            <a:endParaRPr lang="en-US"/>
          </a:p>
        </p:txBody>
      </p:sp>
    </p:spTree>
    <p:extLst>
      <p:ext uri="{BB962C8B-B14F-4D97-AF65-F5344CB8AC3E}">
        <p14:creationId xmlns:p14="http://schemas.microsoft.com/office/powerpoint/2010/main" val="380953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B3D1-123D-ED06-735B-C7CFE82F5DB0}"/>
              </a:ext>
            </a:extLst>
          </p:cNvPr>
          <p:cNvSpPr>
            <a:spLocks noGrp="1"/>
          </p:cNvSpPr>
          <p:nvPr>
            <p:ph type="title"/>
          </p:nvPr>
        </p:nvSpPr>
        <p:spPr>
          <a:xfrm>
            <a:off x="404813" y="733746"/>
            <a:ext cx="10947772" cy="716711"/>
          </a:xfrm>
        </p:spPr>
        <p:txBody>
          <a:bodyPr/>
          <a:lstStyle/>
          <a:p>
            <a:pPr algn="ctr"/>
            <a:r>
              <a:rPr lang="en-US" sz="4000">
                <a:solidFill>
                  <a:srgbClr val="0070C0"/>
                </a:solidFill>
              </a:rPr>
              <a:t>Advantages of Tree topology</a:t>
            </a:r>
            <a:endParaRPr lang="en-US" sz="4000"/>
          </a:p>
          <a:p>
            <a:pPr algn="ctr"/>
            <a:endParaRPr lang="en-US" sz="4000">
              <a:solidFill>
                <a:srgbClr val="0070C0"/>
              </a:solidFill>
            </a:endParaRPr>
          </a:p>
        </p:txBody>
      </p:sp>
      <p:sp>
        <p:nvSpPr>
          <p:cNvPr id="3" name="Text Placeholder 2">
            <a:extLst>
              <a:ext uri="{FF2B5EF4-FFF2-40B4-BE49-F238E27FC236}">
                <a16:creationId xmlns:a16="http://schemas.microsoft.com/office/drawing/2014/main" id="{C30EC6F6-3176-22AA-FDB5-D2F296E30E49}"/>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b="1">
                <a:ea typeface="+mn-lt"/>
                <a:cs typeface="+mn-lt"/>
              </a:rPr>
              <a:t>Support for broadband transmission:</a:t>
            </a:r>
            <a:r>
              <a:rPr lang="en-US">
                <a:ea typeface="+mn-lt"/>
                <a:cs typeface="+mn-lt"/>
              </a:rPr>
              <a:t> Tree topology is mainly used to provide broadband transmission, i.e., signals are sent over long distances without being attenuated.</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Easily expandable:</a:t>
            </a:r>
            <a:r>
              <a:rPr lang="en-US">
                <a:ea typeface="+mn-lt"/>
                <a:cs typeface="+mn-lt"/>
              </a:rPr>
              <a:t> We can add the new device to the existing network. Therefore, we can say that tree topology is easily expandable.</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Easily manageable:</a:t>
            </a:r>
            <a:r>
              <a:rPr lang="en-US">
                <a:ea typeface="+mn-lt"/>
                <a:cs typeface="+mn-lt"/>
              </a:rPr>
              <a:t> In tree topology, the whole network is divided into segments known as star networks which can be easily managed and maintained.</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Error detection:</a:t>
            </a:r>
            <a:r>
              <a:rPr lang="en-US">
                <a:ea typeface="+mn-lt"/>
                <a:cs typeface="+mn-lt"/>
              </a:rPr>
              <a:t> Error detection and error correction are very easy in a tree topology.</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Limited failure:</a:t>
            </a:r>
            <a:r>
              <a:rPr lang="en-US">
                <a:ea typeface="+mn-lt"/>
                <a:cs typeface="+mn-lt"/>
              </a:rPr>
              <a:t> The breakdown in one station does not affect the entire network.</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Point-to-point wiring:</a:t>
            </a:r>
            <a:r>
              <a:rPr lang="en-US">
                <a:ea typeface="+mn-lt"/>
                <a:cs typeface="+mn-lt"/>
              </a:rPr>
              <a:t> It has point-to-point wiring for individual segments.</a:t>
            </a:r>
            <a:endParaRPr lang="en-US"/>
          </a:p>
          <a:p>
            <a:endParaRPr lang="en-US"/>
          </a:p>
        </p:txBody>
      </p:sp>
    </p:spTree>
    <p:extLst>
      <p:ext uri="{BB962C8B-B14F-4D97-AF65-F5344CB8AC3E}">
        <p14:creationId xmlns:p14="http://schemas.microsoft.com/office/powerpoint/2010/main" val="395938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18AC-6CF0-1CF7-0030-0D9C4DAF44C3}"/>
              </a:ext>
            </a:extLst>
          </p:cNvPr>
          <p:cNvSpPr>
            <a:spLocks noGrp="1"/>
          </p:cNvSpPr>
          <p:nvPr>
            <p:ph type="title"/>
          </p:nvPr>
        </p:nvSpPr>
        <p:spPr>
          <a:xfrm>
            <a:off x="404813" y="733746"/>
            <a:ext cx="10947772" cy="716711"/>
          </a:xfrm>
        </p:spPr>
        <p:txBody>
          <a:bodyPr/>
          <a:lstStyle/>
          <a:p>
            <a:pPr algn="ctr"/>
            <a:r>
              <a:rPr lang="en-US" sz="4000">
                <a:solidFill>
                  <a:srgbClr val="0070C0"/>
                </a:solidFill>
              </a:rPr>
              <a:t>Disadvantages of Tree topology</a:t>
            </a:r>
            <a:endParaRPr lang="en-US" sz="4000"/>
          </a:p>
          <a:p>
            <a:endParaRPr lang="en-US"/>
          </a:p>
        </p:txBody>
      </p:sp>
      <p:sp>
        <p:nvSpPr>
          <p:cNvPr id="3" name="Text Placeholder 2">
            <a:extLst>
              <a:ext uri="{FF2B5EF4-FFF2-40B4-BE49-F238E27FC236}">
                <a16:creationId xmlns:a16="http://schemas.microsoft.com/office/drawing/2014/main" id="{0B6F11C7-A97F-F392-1A89-EC68AF0D2AB1}"/>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b="1">
                <a:ea typeface="+mn-lt"/>
                <a:cs typeface="+mn-lt"/>
              </a:rPr>
              <a:t>Difficult troubleshooting:</a:t>
            </a:r>
            <a:r>
              <a:rPr lang="en-US">
                <a:ea typeface="+mn-lt"/>
                <a:cs typeface="+mn-lt"/>
              </a:rPr>
              <a:t> If any fault occurs in the node, then it becomes difficult to troubleshoot the problem.</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High cost:</a:t>
            </a:r>
            <a:r>
              <a:rPr lang="en-US">
                <a:ea typeface="+mn-lt"/>
                <a:cs typeface="+mn-lt"/>
              </a:rPr>
              <a:t> Devices required for broadband transmission are very costly.</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Failure:</a:t>
            </a:r>
            <a:r>
              <a:rPr lang="en-US">
                <a:ea typeface="+mn-lt"/>
                <a:cs typeface="+mn-lt"/>
              </a:rPr>
              <a:t> A tree topology mainly relies on main bus cable and failure in main bus cable will damage the overall network.</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Reconfiguration difficult:</a:t>
            </a:r>
            <a:r>
              <a:rPr lang="en-US">
                <a:ea typeface="+mn-lt"/>
                <a:cs typeface="+mn-lt"/>
              </a:rPr>
              <a:t> If new devices are added, then it becomes difficult to reconfigure.</a:t>
            </a:r>
            <a:endParaRPr lang="en-US"/>
          </a:p>
          <a:p>
            <a:endParaRPr lang="en-US"/>
          </a:p>
          <a:p>
            <a:endParaRPr lang="en-US"/>
          </a:p>
          <a:p>
            <a:endParaRPr lang="en-US"/>
          </a:p>
        </p:txBody>
      </p:sp>
    </p:spTree>
    <p:extLst>
      <p:ext uri="{BB962C8B-B14F-4D97-AF65-F5344CB8AC3E}">
        <p14:creationId xmlns:p14="http://schemas.microsoft.com/office/powerpoint/2010/main" val="22889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E91E-4413-F3B0-5BEB-104E3EF55513}"/>
              </a:ext>
            </a:extLst>
          </p:cNvPr>
          <p:cNvSpPr>
            <a:spLocks noGrp="1"/>
          </p:cNvSpPr>
          <p:nvPr>
            <p:ph type="title"/>
          </p:nvPr>
        </p:nvSpPr>
        <p:spPr/>
        <p:txBody>
          <a:bodyPr/>
          <a:lstStyle/>
          <a:p>
            <a:pPr algn="ctr"/>
            <a:r>
              <a:rPr lang="en-US" sz="4000">
                <a:solidFill>
                  <a:srgbClr val="0070C0"/>
                </a:solidFill>
              </a:rPr>
              <a:t>Introduction </a:t>
            </a:r>
            <a:endParaRPr lang="en-US" sz="4000"/>
          </a:p>
        </p:txBody>
      </p:sp>
      <p:sp>
        <p:nvSpPr>
          <p:cNvPr id="3" name="Text Placeholder 2">
            <a:extLst>
              <a:ext uri="{FF2B5EF4-FFF2-40B4-BE49-F238E27FC236}">
                <a16:creationId xmlns:a16="http://schemas.microsoft.com/office/drawing/2014/main" id="{D529B7A5-086F-BF6E-051E-192EEABCE2FF}"/>
              </a:ext>
            </a:extLst>
          </p:cNvPr>
          <p:cNvSpPr>
            <a:spLocks noGrp="1"/>
          </p:cNvSpPr>
          <p:nvPr>
            <p:ph type="body" sz="quarter" idx="10"/>
          </p:nvPr>
        </p:nvSpPr>
        <p:spPr/>
        <p:txBody>
          <a:bodyPr vert="horz" lIns="0" tIns="0" rIns="0" bIns="0" rtlCol="0" anchor="t">
            <a:noAutofit/>
          </a:bodyPr>
          <a:lstStyle/>
          <a:p>
            <a:r>
              <a:rPr lang="en-US">
                <a:ea typeface="+mn-lt"/>
                <a:cs typeface="+mn-lt"/>
              </a:rPr>
              <a:t>• Topology refers to the layout of connected devices on a network. </a:t>
            </a:r>
          </a:p>
          <a:p>
            <a:r>
              <a:rPr lang="en-US">
                <a:ea typeface="+mn-lt"/>
                <a:cs typeface="+mn-lt"/>
              </a:rPr>
              <a:t>• Here, some logical layout of topology. </a:t>
            </a:r>
          </a:p>
          <a:p>
            <a:pPr lvl="1">
              <a:buChar char="•"/>
            </a:pPr>
            <a:r>
              <a:rPr lang="en-US">
                <a:ea typeface="+mn-lt"/>
                <a:cs typeface="+mn-lt"/>
              </a:rPr>
              <a:t>bus</a:t>
            </a:r>
          </a:p>
          <a:p>
            <a:pPr lvl="1">
              <a:buChar char="•"/>
            </a:pPr>
            <a:r>
              <a:rPr lang="en-US">
                <a:ea typeface="+mn-lt"/>
                <a:cs typeface="+mn-lt"/>
              </a:rPr>
              <a:t>ring</a:t>
            </a:r>
          </a:p>
          <a:p>
            <a:pPr lvl="1">
              <a:buChar char="•"/>
            </a:pPr>
            <a:r>
              <a:rPr lang="en-US">
                <a:ea typeface="+mn-lt"/>
                <a:cs typeface="+mn-lt"/>
              </a:rPr>
              <a:t>star</a:t>
            </a:r>
          </a:p>
          <a:p>
            <a:pPr lvl="1">
              <a:buChar char="•"/>
            </a:pPr>
            <a:r>
              <a:rPr lang="en-US">
                <a:ea typeface="+mn-lt"/>
                <a:cs typeface="+mn-lt"/>
              </a:rPr>
              <a:t>mesh</a:t>
            </a:r>
          </a:p>
          <a:p>
            <a:pPr lvl="1">
              <a:buChar char="•"/>
            </a:pPr>
            <a:r>
              <a:rPr lang="en-US">
                <a:ea typeface="+mn-lt"/>
                <a:cs typeface="+mn-lt"/>
              </a:rPr>
              <a:t>Tree </a:t>
            </a:r>
          </a:p>
          <a:p>
            <a:pPr lvl="1">
              <a:buChar char="•"/>
            </a:pPr>
            <a:r>
              <a:rPr lang="en-US">
                <a:ea typeface="+mn-lt"/>
                <a:cs typeface="+mn-lt"/>
              </a:rPr>
              <a:t>Hybrid </a:t>
            </a:r>
            <a:endParaRPr lang="en-US"/>
          </a:p>
          <a:p>
            <a:pPr marL="0" lvl="1" indent="0">
              <a:buClr>
                <a:srgbClr val="0070AD"/>
              </a:buClr>
              <a:buNone/>
            </a:pPr>
            <a:endParaRPr lang="en-US">
              <a:ea typeface="+mn-lt"/>
              <a:cs typeface="+mn-lt"/>
            </a:endParaRPr>
          </a:p>
          <a:p>
            <a:pPr marL="285750" indent="-285750">
              <a:buFont typeface="Arial"/>
              <a:buChar char="•"/>
            </a:pPr>
            <a:r>
              <a:rPr lang="en-US">
                <a:ea typeface="+mn-lt"/>
                <a:cs typeface="+mn-lt"/>
              </a:rPr>
              <a:t>Understanding network topology is important in designing, managing, and troubleshooting computer networks.</a:t>
            </a:r>
            <a:endParaRPr lang="en-US"/>
          </a:p>
          <a:p>
            <a:endParaRPr lang="en-US"/>
          </a:p>
        </p:txBody>
      </p:sp>
    </p:spTree>
    <p:extLst>
      <p:ext uri="{BB962C8B-B14F-4D97-AF65-F5344CB8AC3E}">
        <p14:creationId xmlns:p14="http://schemas.microsoft.com/office/powerpoint/2010/main" val="663038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A87A-EE57-EB15-46D2-8F50F3A307DF}"/>
              </a:ext>
            </a:extLst>
          </p:cNvPr>
          <p:cNvSpPr>
            <a:spLocks noGrp="1"/>
          </p:cNvSpPr>
          <p:nvPr>
            <p:ph type="title"/>
          </p:nvPr>
        </p:nvSpPr>
        <p:spPr>
          <a:xfrm>
            <a:off x="404813" y="733746"/>
            <a:ext cx="10947772" cy="716711"/>
          </a:xfrm>
        </p:spPr>
        <p:txBody>
          <a:bodyPr vert="horz" lIns="0" tIns="0" rIns="0" bIns="0" rtlCol="0" anchor="b">
            <a:noAutofit/>
          </a:bodyPr>
          <a:lstStyle/>
          <a:p>
            <a:pPr algn="ctr"/>
            <a:r>
              <a:rPr lang="en-US" sz="4000">
                <a:solidFill>
                  <a:srgbClr val="0070C0"/>
                </a:solidFill>
              </a:rPr>
              <a:t>Mesh topology</a:t>
            </a:r>
          </a:p>
          <a:p>
            <a:endParaRPr lang="en-US"/>
          </a:p>
        </p:txBody>
      </p:sp>
      <p:pic>
        <p:nvPicPr>
          <p:cNvPr id="4" name="Picture 4" descr="Diagram&#10;&#10;Description automatically generated">
            <a:extLst>
              <a:ext uri="{FF2B5EF4-FFF2-40B4-BE49-F238E27FC236}">
                <a16:creationId xmlns:a16="http://schemas.microsoft.com/office/drawing/2014/main" id="{A901958F-97AA-8CD0-03F8-830E041E855A}"/>
              </a:ext>
            </a:extLst>
          </p:cNvPr>
          <p:cNvPicPr>
            <a:picLocks noChangeAspect="1"/>
          </p:cNvPicPr>
          <p:nvPr/>
        </p:nvPicPr>
        <p:blipFill>
          <a:blip r:embed="rId2"/>
          <a:stretch>
            <a:fillRect/>
          </a:stretch>
        </p:blipFill>
        <p:spPr>
          <a:xfrm>
            <a:off x="3076353" y="1690714"/>
            <a:ext cx="6030432" cy="4380340"/>
          </a:xfrm>
          <a:prstGeom prst="rect">
            <a:avLst/>
          </a:prstGeom>
        </p:spPr>
      </p:pic>
    </p:spTree>
    <p:extLst>
      <p:ext uri="{BB962C8B-B14F-4D97-AF65-F5344CB8AC3E}">
        <p14:creationId xmlns:p14="http://schemas.microsoft.com/office/powerpoint/2010/main" val="3053762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683A-8174-310C-6C9D-B988F531C023}"/>
              </a:ext>
            </a:extLst>
          </p:cNvPr>
          <p:cNvSpPr>
            <a:spLocks noGrp="1"/>
          </p:cNvSpPr>
          <p:nvPr>
            <p:ph type="title"/>
          </p:nvPr>
        </p:nvSpPr>
        <p:spPr/>
        <p:txBody>
          <a:bodyPr/>
          <a:lstStyle/>
          <a:p>
            <a:pPr algn="ctr"/>
            <a:r>
              <a:rPr lang="en-US" sz="4000" b="1">
                <a:solidFill>
                  <a:srgbClr val="0070C0"/>
                </a:solidFill>
              </a:rPr>
              <a:t>Mesh</a:t>
            </a:r>
            <a:r>
              <a:rPr lang="en-US" sz="4000" b="1">
                <a:solidFill>
                  <a:srgbClr val="0070C0"/>
                </a:solidFill>
                <a:ea typeface="+mj-lt"/>
                <a:cs typeface="+mj-lt"/>
              </a:rPr>
              <a:t> topology</a:t>
            </a:r>
            <a:endParaRPr lang="en-US" sz="4000">
              <a:solidFill>
                <a:srgbClr val="0070C0"/>
              </a:solidFill>
            </a:endParaRPr>
          </a:p>
        </p:txBody>
      </p:sp>
      <p:sp>
        <p:nvSpPr>
          <p:cNvPr id="3" name="Text Placeholder 2">
            <a:extLst>
              <a:ext uri="{FF2B5EF4-FFF2-40B4-BE49-F238E27FC236}">
                <a16:creationId xmlns:a16="http://schemas.microsoft.com/office/drawing/2014/main" id="{E950E6B3-18FC-6F1A-CCCE-8BB02D50C80E}"/>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a:ea typeface="+mn-lt"/>
                <a:cs typeface="+mn-lt"/>
              </a:rPr>
              <a:t>Mesh technology is an arrangement of the network in which computers are interconnected with each other through various redundant connections.</a:t>
            </a:r>
            <a:endParaRPr lang="en-US"/>
          </a:p>
          <a:p>
            <a:pPr marL="285750" indent="-285750">
              <a:buFont typeface="Arial"/>
              <a:buChar char="•"/>
            </a:pPr>
            <a:r>
              <a:rPr lang="en-US">
                <a:ea typeface="+mn-lt"/>
                <a:cs typeface="+mn-lt"/>
              </a:rPr>
              <a:t>There are multiple paths from one computer to another computer.</a:t>
            </a:r>
            <a:endParaRPr lang="en-US"/>
          </a:p>
          <a:p>
            <a:pPr marL="285750" indent="-285750">
              <a:buFont typeface="Arial"/>
              <a:buChar char="•"/>
            </a:pPr>
            <a:r>
              <a:rPr lang="en-US">
                <a:ea typeface="+mn-lt"/>
                <a:cs typeface="+mn-lt"/>
              </a:rPr>
              <a:t>It does not contain the switch, hub or any central computer which acts as a central point of communication.</a:t>
            </a:r>
            <a:endParaRPr lang="en-US"/>
          </a:p>
          <a:p>
            <a:pPr marL="285750" indent="-285750">
              <a:buFont typeface="Arial"/>
              <a:buChar char="•"/>
            </a:pPr>
            <a:r>
              <a:rPr lang="en-US">
                <a:ea typeface="+mn-lt"/>
                <a:cs typeface="+mn-lt"/>
              </a:rPr>
              <a:t>The Internet is an example of the mesh topology.</a:t>
            </a:r>
            <a:endParaRPr lang="en-US"/>
          </a:p>
          <a:p>
            <a:pPr marL="285750" indent="-285750">
              <a:buFont typeface="Arial"/>
              <a:buChar char="•"/>
            </a:pPr>
            <a:r>
              <a:rPr lang="en-US">
                <a:ea typeface="+mn-lt"/>
                <a:cs typeface="+mn-lt"/>
              </a:rPr>
              <a:t>Mesh topology is mainly used for WAN implementations where communication failures are a critical concern.</a:t>
            </a:r>
            <a:endParaRPr lang="en-US"/>
          </a:p>
          <a:p>
            <a:pPr marL="285750" indent="-285750">
              <a:buFont typeface="Arial"/>
              <a:buChar char="•"/>
            </a:pPr>
            <a:r>
              <a:rPr lang="en-US">
                <a:ea typeface="+mn-lt"/>
                <a:cs typeface="+mn-lt"/>
              </a:rPr>
              <a:t>Mesh topology is mainly used for wireless networks.</a:t>
            </a:r>
            <a:endParaRPr lang="en-US"/>
          </a:p>
          <a:p>
            <a:pPr marL="285750" indent="-285750">
              <a:buFont typeface="Arial"/>
              <a:buChar char="•"/>
            </a:pPr>
            <a:r>
              <a:rPr lang="en-US">
                <a:ea typeface="+mn-lt"/>
                <a:cs typeface="+mn-lt"/>
              </a:rPr>
              <a:t>Mesh topology can be formed by using the formula:</a:t>
            </a:r>
            <a:br>
              <a:rPr lang="en-US">
                <a:ea typeface="+mn-lt"/>
                <a:cs typeface="+mn-lt"/>
              </a:rPr>
            </a:br>
            <a:r>
              <a:rPr lang="en-US">
                <a:ea typeface="+mn-lt"/>
                <a:cs typeface="+mn-lt"/>
              </a:rPr>
              <a:t> </a:t>
            </a:r>
            <a:r>
              <a:rPr lang="en-US" b="1">
                <a:ea typeface="+mn-lt"/>
                <a:cs typeface="+mn-lt"/>
              </a:rPr>
              <a:t>Number of cables = (n*(n-1))/2;</a:t>
            </a:r>
            <a:r>
              <a:rPr lang="en-US">
                <a:ea typeface="+mn-lt"/>
                <a:cs typeface="+mn-lt"/>
              </a:rPr>
              <a:t> </a:t>
            </a:r>
            <a:endParaRPr lang="en-US"/>
          </a:p>
          <a:p>
            <a:endParaRPr lang="en-US"/>
          </a:p>
        </p:txBody>
      </p:sp>
    </p:spTree>
    <p:extLst>
      <p:ext uri="{BB962C8B-B14F-4D97-AF65-F5344CB8AC3E}">
        <p14:creationId xmlns:p14="http://schemas.microsoft.com/office/powerpoint/2010/main" val="2103950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56DB-FB22-A697-C21F-2649A1DD66A8}"/>
              </a:ext>
            </a:extLst>
          </p:cNvPr>
          <p:cNvSpPr>
            <a:spLocks noGrp="1"/>
          </p:cNvSpPr>
          <p:nvPr>
            <p:ph type="title"/>
          </p:nvPr>
        </p:nvSpPr>
        <p:spPr/>
        <p:txBody>
          <a:bodyPr/>
          <a:lstStyle/>
          <a:p>
            <a:pPr algn="ctr"/>
            <a:r>
              <a:rPr lang="en-US" sz="2800" b="1">
                <a:solidFill>
                  <a:srgbClr val="0070C0"/>
                </a:solidFill>
              </a:rPr>
              <a:t>Mesh</a:t>
            </a:r>
            <a:r>
              <a:rPr lang="en-US" sz="2800" b="1">
                <a:solidFill>
                  <a:srgbClr val="0070C0"/>
                </a:solidFill>
                <a:ea typeface="+mj-lt"/>
                <a:cs typeface="+mj-lt"/>
              </a:rPr>
              <a:t> topology is divided into two categories:</a:t>
            </a:r>
            <a:endParaRPr lang="en-US" sz="2800">
              <a:solidFill>
                <a:srgbClr val="0070C0"/>
              </a:solidFill>
            </a:endParaRPr>
          </a:p>
        </p:txBody>
      </p:sp>
      <p:sp>
        <p:nvSpPr>
          <p:cNvPr id="3" name="Text Placeholder 2">
            <a:extLst>
              <a:ext uri="{FF2B5EF4-FFF2-40B4-BE49-F238E27FC236}">
                <a16:creationId xmlns:a16="http://schemas.microsoft.com/office/drawing/2014/main" id="{2F74F36F-186C-E4C6-00F8-221F1D7EF3B7}"/>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b="1">
                <a:ea typeface="+mn-lt"/>
                <a:cs typeface="+mn-lt"/>
              </a:rPr>
              <a:t>Full Mesh</a:t>
            </a:r>
            <a:r>
              <a:rPr lang="en-US">
                <a:ea typeface="+mn-lt"/>
                <a:cs typeface="+mn-lt"/>
              </a:rPr>
              <a:t>: All hosts have a point-to-point connection to every other host in the network. Thus for every new host n(n-1)/2 cables (connection) are required. It provides the most reliable network structure among all network topologies.</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Partially Mesh</a:t>
            </a:r>
            <a:r>
              <a:rPr lang="en-US">
                <a:ea typeface="+mn-lt"/>
                <a:cs typeface="+mn-lt"/>
              </a:rPr>
              <a:t>: Not all hosts have point-to-point connection to every other host. Hosts connect to each other in some arbitrarily fashion. This topology exists where we need to provide reliability to some host whereas others are not as such necessary.</a:t>
            </a:r>
            <a:endParaRPr lang="en-US"/>
          </a:p>
          <a:p>
            <a:endParaRPr lang="en-US"/>
          </a:p>
        </p:txBody>
      </p:sp>
    </p:spTree>
    <p:extLst>
      <p:ext uri="{BB962C8B-B14F-4D97-AF65-F5344CB8AC3E}">
        <p14:creationId xmlns:p14="http://schemas.microsoft.com/office/powerpoint/2010/main" val="2987771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B488-9274-2A57-2DD4-69DF0A307A49}"/>
              </a:ext>
            </a:extLst>
          </p:cNvPr>
          <p:cNvSpPr>
            <a:spLocks noGrp="1"/>
          </p:cNvSpPr>
          <p:nvPr>
            <p:ph type="title"/>
          </p:nvPr>
        </p:nvSpPr>
        <p:spPr>
          <a:xfrm>
            <a:off x="404813" y="733746"/>
            <a:ext cx="10947772" cy="716711"/>
          </a:xfrm>
        </p:spPr>
        <p:txBody>
          <a:bodyPr/>
          <a:lstStyle/>
          <a:p>
            <a:pPr algn="ctr"/>
            <a:r>
              <a:rPr lang="en-US" sz="4000">
                <a:solidFill>
                  <a:srgbClr val="0070C0"/>
                </a:solidFill>
              </a:rPr>
              <a:t>Advantages of Mesh topology:</a:t>
            </a:r>
            <a:endParaRPr lang="en-US"/>
          </a:p>
          <a:p>
            <a:pPr algn="ctr"/>
            <a:endParaRPr lang="en-US" sz="4000">
              <a:solidFill>
                <a:srgbClr val="0070C0"/>
              </a:solidFill>
            </a:endParaRPr>
          </a:p>
        </p:txBody>
      </p:sp>
      <p:sp>
        <p:nvSpPr>
          <p:cNvPr id="3" name="Text Placeholder 2">
            <a:extLst>
              <a:ext uri="{FF2B5EF4-FFF2-40B4-BE49-F238E27FC236}">
                <a16:creationId xmlns:a16="http://schemas.microsoft.com/office/drawing/2014/main" id="{EFC7A4C9-BC07-B66D-E4CF-60C42DD3DF89}"/>
              </a:ext>
            </a:extLst>
          </p:cNvPr>
          <p:cNvSpPr>
            <a:spLocks noGrp="1"/>
          </p:cNvSpPr>
          <p:nvPr>
            <p:ph type="body" sz="quarter" idx="10"/>
          </p:nvPr>
        </p:nvSpPr>
        <p:spPr/>
        <p:txBody>
          <a:bodyPr vert="horz" lIns="0" tIns="0" rIns="0" bIns="0" rtlCol="0" anchor="t">
            <a:noAutofit/>
          </a:bodyPr>
          <a:lstStyle/>
          <a:p>
            <a:r>
              <a:rPr lang="en-US" b="1">
                <a:ea typeface="+mn-lt"/>
                <a:cs typeface="+mn-lt"/>
              </a:rPr>
              <a:t>Reliable:</a:t>
            </a:r>
            <a:r>
              <a:rPr lang="en-US">
                <a:ea typeface="+mn-lt"/>
                <a:cs typeface="+mn-lt"/>
              </a:rPr>
              <a:t> The mesh topology networks are very reliable as if any link breakdown will not affect the communication between connected computers.</a:t>
            </a:r>
            <a:endParaRPr lang="en-US"/>
          </a:p>
          <a:p>
            <a:endParaRPr lang="en-US">
              <a:ea typeface="+mn-lt"/>
              <a:cs typeface="+mn-lt"/>
            </a:endParaRPr>
          </a:p>
          <a:p>
            <a:r>
              <a:rPr lang="en-US" b="1">
                <a:ea typeface="+mn-lt"/>
                <a:cs typeface="+mn-lt"/>
              </a:rPr>
              <a:t>Fast Communication:</a:t>
            </a:r>
            <a:r>
              <a:rPr lang="en-US">
                <a:ea typeface="+mn-lt"/>
                <a:cs typeface="+mn-lt"/>
              </a:rPr>
              <a:t> Communication is very fast between the nodes.</a:t>
            </a:r>
            <a:endParaRPr lang="en-US"/>
          </a:p>
          <a:p>
            <a:endParaRPr lang="en-US">
              <a:ea typeface="+mn-lt"/>
              <a:cs typeface="+mn-lt"/>
            </a:endParaRPr>
          </a:p>
          <a:p>
            <a:r>
              <a:rPr lang="en-US" b="1">
                <a:ea typeface="+mn-lt"/>
                <a:cs typeface="+mn-lt"/>
              </a:rPr>
              <a:t>Easier Reconfiguration:</a:t>
            </a:r>
            <a:r>
              <a:rPr lang="en-US">
                <a:ea typeface="+mn-lt"/>
                <a:cs typeface="+mn-lt"/>
              </a:rPr>
              <a:t> Adding new devices would not disrupt the communication between other devices.</a:t>
            </a:r>
            <a:endParaRPr lang="en-US"/>
          </a:p>
          <a:p>
            <a:endParaRPr lang="en-US"/>
          </a:p>
        </p:txBody>
      </p:sp>
    </p:spTree>
    <p:extLst>
      <p:ext uri="{BB962C8B-B14F-4D97-AF65-F5344CB8AC3E}">
        <p14:creationId xmlns:p14="http://schemas.microsoft.com/office/powerpoint/2010/main" val="275812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8B97-DA00-E43E-6B4A-72924C1090F3}"/>
              </a:ext>
            </a:extLst>
          </p:cNvPr>
          <p:cNvSpPr>
            <a:spLocks noGrp="1"/>
          </p:cNvSpPr>
          <p:nvPr>
            <p:ph type="title"/>
          </p:nvPr>
        </p:nvSpPr>
        <p:spPr/>
        <p:txBody>
          <a:bodyPr/>
          <a:lstStyle/>
          <a:p>
            <a:pPr algn="ctr"/>
            <a:r>
              <a:rPr lang="en-US" sz="4000">
                <a:solidFill>
                  <a:srgbClr val="0070C0"/>
                </a:solidFill>
              </a:rPr>
              <a:t>Disadvantages of Mesh topology</a:t>
            </a:r>
            <a:endParaRPr lang="en-US"/>
          </a:p>
        </p:txBody>
      </p:sp>
      <p:sp>
        <p:nvSpPr>
          <p:cNvPr id="3" name="Text Placeholder 2">
            <a:extLst>
              <a:ext uri="{FF2B5EF4-FFF2-40B4-BE49-F238E27FC236}">
                <a16:creationId xmlns:a16="http://schemas.microsoft.com/office/drawing/2014/main" id="{7ADBC335-19DE-8B47-EAC3-2314DCE6DF58}"/>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b="1">
                <a:ea typeface="+mn-lt"/>
                <a:cs typeface="+mn-lt"/>
              </a:rPr>
              <a:t>Cost:</a:t>
            </a:r>
            <a:r>
              <a:rPr lang="en-US">
                <a:ea typeface="+mn-lt"/>
                <a:cs typeface="+mn-lt"/>
              </a:rPr>
              <a:t> A mesh topology contains a large number of connected devices such as a router and more transmission media than other topologies.</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Management:</a:t>
            </a:r>
            <a:r>
              <a:rPr lang="en-US">
                <a:ea typeface="+mn-lt"/>
                <a:cs typeface="+mn-lt"/>
              </a:rPr>
              <a:t> Mesh topology networks are very large and very difficult to maintain and manage. If the network is not monitored carefully, then the communication link failure goes undetected.</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Efficiency:</a:t>
            </a:r>
            <a:r>
              <a:rPr lang="en-US">
                <a:ea typeface="+mn-lt"/>
                <a:cs typeface="+mn-lt"/>
              </a:rPr>
              <a:t> In this topology, redundant connections are high that reduces the efficiency of the network.</a:t>
            </a:r>
            <a:endParaRPr lang="en-US"/>
          </a:p>
          <a:p>
            <a:endParaRPr lang="en-US"/>
          </a:p>
          <a:p>
            <a:endParaRPr lang="en-US"/>
          </a:p>
        </p:txBody>
      </p:sp>
    </p:spTree>
    <p:extLst>
      <p:ext uri="{BB962C8B-B14F-4D97-AF65-F5344CB8AC3E}">
        <p14:creationId xmlns:p14="http://schemas.microsoft.com/office/powerpoint/2010/main" val="3514366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BBD03-635A-972E-E38A-9A55F0A55365}"/>
              </a:ext>
            </a:extLst>
          </p:cNvPr>
          <p:cNvSpPr>
            <a:spLocks noGrp="1"/>
          </p:cNvSpPr>
          <p:nvPr>
            <p:ph type="title"/>
          </p:nvPr>
        </p:nvSpPr>
        <p:spPr/>
        <p:txBody>
          <a:bodyPr/>
          <a:lstStyle/>
          <a:p>
            <a:pPr algn="ctr"/>
            <a:r>
              <a:rPr lang="en-US" sz="4000">
                <a:solidFill>
                  <a:srgbClr val="0070C0"/>
                </a:solidFill>
              </a:rPr>
              <a:t>Hybrid Topology</a:t>
            </a:r>
            <a:endParaRPr lang="en-US"/>
          </a:p>
        </p:txBody>
      </p:sp>
      <p:pic>
        <p:nvPicPr>
          <p:cNvPr id="4" name="Picture 4" descr="Diagram&#10;&#10;Description automatically generated">
            <a:extLst>
              <a:ext uri="{FF2B5EF4-FFF2-40B4-BE49-F238E27FC236}">
                <a16:creationId xmlns:a16="http://schemas.microsoft.com/office/drawing/2014/main" id="{59F1EA2B-9D92-E734-3791-6D0FF34C6132}"/>
              </a:ext>
            </a:extLst>
          </p:cNvPr>
          <p:cNvPicPr>
            <a:picLocks noChangeAspect="1"/>
          </p:cNvPicPr>
          <p:nvPr/>
        </p:nvPicPr>
        <p:blipFill>
          <a:blip r:embed="rId2"/>
          <a:stretch>
            <a:fillRect/>
          </a:stretch>
        </p:blipFill>
        <p:spPr>
          <a:xfrm>
            <a:off x="3076353" y="1827028"/>
            <a:ext cx="6030432" cy="4355804"/>
          </a:xfrm>
          <a:prstGeom prst="rect">
            <a:avLst/>
          </a:prstGeom>
        </p:spPr>
      </p:pic>
    </p:spTree>
    <p:extLst>
      <p:ext uri="{BB962C8B-B14F-4D97-AF65-F5344CB8AC3E}">
        <p14:creationId xmlns:p14="http://schemas.microsoft.com/office/powerpoint/2010/main" val="570486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99A4-C332-F869-6640-0FBBA385E91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EFFA04E-9F71-6C85-E26F-2CF3B88AFC43}"/>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a:ea typeface="+mn-lt"/>
                <a:cs typeface="+mn-lt"/>
              </a:rPr>
              <a:t>The combination of various different topologies is known as </a:t>
            </a:r>
            <a:r>
              <a:rPr lang="en-US" b="1">
                <a:ea typeface="+mn-lt"/>
                <a:cs typeface="+mn-lt"/>
              </a:rPr>
              <a:t>Hybrid topology</a:t>
            </a:r>
            <a:r>
              <a:rPr lang="en-US">
                <a:ea typeface="+mn-lt"/>
                <a:cs typeface="+mn-lt"/>
              </a:rPr>
              <a:t>.</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A Hybrid topology is a connection between different links and nodes to transfer the data.</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When two or more different topologies are combined together is termed as Hybrid topology and if similar topologies are connected with each other will not result in Hybrid topology. For example, if there exist a ring topology in one branch of ICICI bank and bus topology in another branch of ICICI bank, connecting these two topologies will result in Hybrid topology.</a:t>
            </a:r>
            <a:endParaRPr lang="en-US"/>
          </a:p>
          <a:p>
            <a:endParaRPr lang="en-US"/>
          </a:p>
        </p:txBody>
      </p:sp>
    </p:spTree>
    <p:extLst>
      <p:ext uri="{BB962C8B-B14F-4D97-AF65-F5344CB8AC3E}">
        <p14:creationId xmlns:p14="http://schemas.microsoft.com/office/powerpoint/2010/main" val="1906798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CB79-025A-83A3-F3CA-9538A9A0D8E8}"/>
              </a:ext>
            </a:extLst>
          </p:cNvPr>
          <p:cNvSpPr>
            <a:spLocks noGrp="1"/>
          </p:cNvSpPr>
          <p:nvPr>
            <p:ph type="title"/>
          </p:nvPr>
        </p:nvSpPr>
        <p:spPr/>
        <p:txBody>
          <a:bodyPr/>
          <a:lstStyle/>
          <a:p>
            <a:pPr algn="ctr"/>
            <a:r>
              <a:rPr lang="en-US" sz="4000">
                <a:solidFill>
                  <a:srgbClr val="0070C0"/>
                </a:solidFill>
              </a:rPr>
              <a:t>Advantages of Hybrid Topology</a:t>
            </a:r>
            <a:endParaRPr lang="en-US" sz="4000"/>
          </a:p>
        </p:txBody>
      </p:sp>
      <p:sp>
        <p:nvSpPr>
          <p:cNvPr id="3" name="Text Placeholder 2">
            <a:extLst>
              <a:ext uri="{FF2B5EF4-FFF2-40B4-BE49-F238E27FC236}">
                <a16:creationId xmlns:a16="http://schemas.microsoft.com/office/drawing/2014/main" id="{50B06EA6-4A5A-1651-69CB-4B7ACC9A9A9D}"/>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b="1">
                <a:ea typeface="+mn-lt"/>
                <a:cs typeface="+mn-lt"/>
              </a:rPr>
              <a:t>Reliable:</a:t>
            </a:r>
            <a:r>
              <a:rPr lang="en-US">
                <a:ea typeface="+mn-lt"/>
                <a:cs typeface="+mn-lt"/>
              </a:rPr>
              <a:t> If a fault occurs in any part of the network will not affect the functioning of the rest of the network.</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Scalable:</a:t>
            </a:r>
            <a:r>
              <a:rPr lang="en-US">
                <a:ea typeface="+mn-lt"/>
                <a:cs typeface="+mn-lt"/>
              </a:rPr>
              <a:t> Size of the network can be easily expanded by adding new devices without affecting the functionality of the existing network.</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Flexible:</a:t>
            </a:r>
            <a:r>
              <a:rPr lang="en-US">
                <a:ea typeface="+mn-lt"/>
                <a:cs typeface="+mn-lt"/>
              </a:rPr>
              <a:t> This topology is very flexible as it can be designed according to the requirements of the organization.</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Effective:</a:t>
            </a:r>
            <a:r>
              <a:rPr lang="en-US">
                <a:ea typeface="+mn-lt"/>
                <a:cs typeface="+mn-lt"/>
              </a:rPr>
              <a:t> Hybrid topology is very effective as it can be designed in such a way that the strength of the network is maximized and weakness of the network is minimized.</a:t>
            </a:r>
            <a:endParaRPr lang="en-US"/>
          </a:p>
          <a:p>
            <a:endParaRPr lang="en-US"/>
          </a:p>
        </p:txBody>
      </p:sp>
    </p:spTree>
    <p:extLst>
      <p:ext uri="{BB962C8B-B14F-4D97-AF65-F5344CB8AC3E}">
        <p14:creationId xmlns:p14="http://schemas.microsoft.com/office/powerpoint/2010/main" val="1381751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2D2B-D332-1E0C-D284-A4AC1328B48B}"/>
              </a:ext>
            </a:extLst>
          </p:cNvPr>
          <p:cNvSpPr>
            <a:spLocks noGrp="1"/>
          </p:cNvSpPr>
          <p:nvPr>
            <p:ph type="title"/>
          </p:nvPr>
        </p:nvSpPr>
        <p:spPr/>
        <p:txBody>
          <a:bodyPr/>
          <a:lstStyle/>
          <a:p>
            <a:pPr algn="ctr"/>
            <a:r>
              <a:rPr lang="en-US" sz="4000">
                <a:solidFill>
                  <a:srgbClr val="0070C0"/>
                </a:solidFill>
              </a:rPr>
              <a:t>Disadvantages of Hybrid topology</a:t>
            </a:r>
            <a:endParaRPr lang="en-US" sz="4000"/>
          </a:p>
        </p:txBody>
      </p:sp>
      <p:sp>
        <p:nvSpPr>
          <p:cNvPr id="3" name="Text Placeholder 2">
            <a:extLst>
              <a:ext uri="{FF2B5EF4-FFF2-40B4-BE49-F238E27FC236}">
                <a16:creationId xmlns:a16="http://schemas.microsoft.com/office/drawing/2014/main" id="{9B5E9DC1-E323-6445-86A2-D3D588AE7ED8}"/>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b="1">
                <a:ea typeface="+mn-lt"/>
                <a:cs typeface="+mn-lt"/>
              </a:rPr>
              <a:t>Complex design:</a:t>
            </a:r>
            <a:r>
              <a:rPr lang="en-US">
                <a:ea typeface="+mn-lt"/>
                <a:cs typeface="+mn-lt"/>
              </a:rPr>
              <a:t> The major drawback of the Hybrid topology is the design of the Hybrid network. It is very difficult to design the architecture of the Hybrid network.</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Costly Hub:</a:t>
            </a:r>
            <a:r>
              <a:rPr lang="en-US">
                <a:ea typeface="+mn-lt"/>
                <a:cs typeface="+mn-lt"/>
              </a:rPr>
              <a:t> The Hubs used in the Hybrid topology are very expensive as these hubs are different from usual Hubs used in other topologies.</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Costly infrastructure:</a:t>
            </a:r>
            <a:r>
              <a:rPr lang="en-US">
                <a:ea typeface="+mn-lt"/>
                <a:cs typeface="+mn-lt"/>
              </a:rPr>
              <a:t> The infrastructure cost is very high as a hybrid network requires a lot of cabling, network devices, etc.</a:t>
            </a:r>
            <a:endParaRPr lang="en-US"/>
          </a:p>
          <a:p>
            <a:endParaRPr lang="en-US"/>
          </a:p>
        </p:txBody>
      </p:sp>
    </p:spTree>
    <p:extLst>
      <p:ext uri="{BB962C8B-B14F-4D97-AF65-F5344CB8AC3E}">
        <p14:creationId xmlns:p14="http://schemas.microsoft.com/office/powerpoint/2010/main" val="1713236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1644650"/>
            <a:ext cx="8547100" cy="3567113"/>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GB" sz="8000" b="1" i="0" u="none" strike="noStrike" kern="1200" cap="all" spc="0" normalizeH="0" baseline="0" noProof="0">
                <a:ln>
                  <a:noFill/>
                </a:ln>
                <a:solidFill>
                  <a:schemeClr val="bg1"/>
                </a:solidFill>
                <a:effectLst/>
                <a:uLnTx/>
                <a:uFillTx/>
                <a:latin typeface="+mn-lt"/>
                <a:ea typeface="+mn-ea"/>
                <a:cs typeface="+mn-cs"/>
              </a:rPr>
              <a:t>GET THE</a:t>
            </a:r>
            <a:br>
              <a:rPr kumimoji="0" lang="en-GB" sz="8000" b="1" i="0" u="none" strike="noStrike" kern="1200" cap="all" spc="0" normalizeH="0" baseline="0" noProof="0">
                <a:ln>
                  <a:noFill/>
                </a:ln>
                <a:solidFill>
                  <a:schemeClr val="bg1"/>
                </a:solidFill>
                <a:effectLst/>
                <a:uLnTx/>
                <a:uFillTx/>
                <a:latin typeface="+mn-lt"/>
                <a:ea typeface="+mn-ea"/>
                <a:cs typeface="+mn-cs"/>
              </a:rPr>
            </a:br>
            <a:r>
              <a:rPr kumimoji="0" lang="en-GB" sz="8000" b="1" i="0" u="none" strike="noStrike" kern="1200" cap="all" spc="0" normalizeH="0" baseline="0" noProof="0">
                <a:ln>
                  <a:noFill/>
                </a:ln>
                <a:solidFill>
                  <a:schemeClr val="bg1"/>
                </a:solidFill>
                <a:effectLst/>
                <a:uLnTx/>
                <a:uFillTx/>
                <a:latin typeface="+mn-lt"/>
                <a:ea typeface="+mn-ea"/>
                <a:cs typeface="+mn-cs"/>
              </a:rPr>
              <a:t>		FUTURE</a:t>
            </a:r>
            <a:br>
              <a:rPr kumimoji="0" lang="en-GB" sz="8000" b="1" i="0" u="none" strike="noStrike" kern="1200" cap="all" spc="0" normalizeH="0" baseline="0" noProof="0">
                <a:ln>
                  <a:noFill/>
                </a:ln>
                <a:solidFill>
                  <a:schemeClr val="bg1"/>
                </a:solidFill>
                <a:effectLst/>
                <a:uLnTx/>
                <a:uFillTx/>
                <a:latin typeface="+mn-lt"/>
                <a:ea typeface="+mn-ea"/>
                <a:cs typeface="+mn-cs"/>
              </a:rPr>
            </a:br>
            <a:r>
              <a:rPr kumimoji="0" lang="en-GB" sz="8000" b="1" i="0" u="none" strike="noStrike" kern="1200" cap="all" spc="0" normalizeH="0" baseline="0" noProof="0">
                <a:ln>
                  <a:noFill/>
                </a:ln>
                <a:solidFill>
                  <a:schemeClr val="bg1"/>
                </a:solidFill>
                <a:effectLst/>
                <a:uLnTx/>
                <a:uFillTx/>
                <a:latin typeface="+mn-lt"/>
                <a:ea typeface="+mn-ea"/>
                <a:cs typeface="+mn-cs"/>
              </a:rPr>
              <a:t>	YOU WANT</a:t>
            </a: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A72C-261A-20C7-CEF6-520E3F083081}"/>
              </a:ext>
            </a:extLst>
          </p:cNvPr>
          <p:cNvSpPr>
            <a:spLocks noGrp="1"/>
          </p:cNvSpPr>
          <p:nvPr>
            <p:ph type="title"/>
          </p:nvPr>
        </p:nvSpPr>
        <p:spPr/>
        <p:txBody>
          <a:bodyPr/>
          <a:lstStyle/>
          <a:p>
            <a:pPr algn="ctr"/>
            <a:r>
              <a:rPr lang="en-US" sz="4000">
                <a:solidFill>
                  <a:srgbClr val="0070C0"/>
                </a:solidFill>
              </a:rPr>
              <a:t>Bus topologies</a:t>
            </a:r>
          </a:p>
        </p:txBody>
      </p:sp>
      <p:pic>
        <p:nvPicPr>
          <p:cNvPr id="7" name="Picture 7" descr="Diagram&#10;&#10;Description automatically generated">
            <a:extLst>
              <a:ext uri="{FF2B5EF4-FFF2-40B4-BE49-F238E27FC236}">
                <a16:creationId xmlns:a16="http://schemas.microsoft.com/office/drawing/2014/main" id="{5B477A9D-C6D1-7123-A321-0D384367AC86}"/>
              </a:ext>
            </a:extLst>
          </p:cNvPr>
          <p:cNvPicPr>
            <a:picLocks noChangeAspect="1"/>
          </p:cNvPicPr>
          <p:nvPr/>
        </p:nvPicPr>
        <p:blipFill>
          <a:blip r:embed="rId2"/>
          <a:stretch>
            <a:fillRect/>
          </a:stretch>
        </p:blipFill>
        <p:spPr>
          <a:xfrm>
            <a:off x="870099" y="1371569"/>
            <a:ext cx="10177129" cy="4735094"/>
          </a:xfrm>
          <a:prstGeom prst="rect">
            <a:avLst/>
          </a:prstGeom>
        </p:spPr>
      </p:pic>
    </p:spTree>
    <p:extLst>
      <p:ext uri="{BB962C8B-B14F-4D97-AF65-F5344CB8AC3E}">
        <p14:creationId xmlns:p14="http://schemas.microsoft.com/office/powerpoint/2010/main" val="308590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328F-62AB-D7CD-D5EE-6E8F7838A65D}"/>
              </a:ext>
            </a:extLst>
          </p:cNvPr>
          <p:cNvSpPr>
            <a:spLocks noGrp="1"/>
          </p:cNvSpPr>
          <p:nvPr>
            <p:ph type="title"/>
          </p:nvPr>
        </p:nvSpPr>
        <p:spPr/>
        <p:txBody>
          <a:bodyPr/>
          <a:lstStyle/>
          <a:p>
            <a:pPr algn="ctr"/>
            <a:r>
              <a:rPr lang="en-US" sz="4000">
                <a:solidFill>
                  <a:srgbClr val="0070C0"/>
                </a:solidFill>
              </a:rPr>
              <a:t>bus topology </a:t>
            </a:r>
            <a:endParaRPr lang="en-US" sz="4000"/>
          </a:p>
        </p:txBody>
      </p:sp>
      <p:sp>
        <p:nvSpPr>
          <p:cNvPr id="3" name="Text Placeholder 2">
            <a:extLst>
              <a:ext uri="{FF2B5EF4-FFF2-40B4-BE49-F238E27FC236}">
                <a16:creationId xmlns:a16="http://schemas.microsoft.com/office/drawing/2014/main" id="{A0CAC7CA-7E84-A379-4B13-A1DF0604A206}"/>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a:ea typeface="+mn-lt"/>
                <a:cs typeface="+mn-lt"/>
              </a:rPr>
              <a:t>The bus topology is designed in such a way that all the stations are connected through a single cable known as a backbone cable.</a:t>
            </a:r>
            <a:endParaRPr lang="en-US"/>
          </a:p>
          <a:p>
            <a:pPr marL="285750" indent="-285750">
              <a:buFont typeface="Arial"/>
              <a:buChar char="•"/>
            </a:pPr>
            <a:r>
              <a:rPr lang="en-US">
                <a:ea typeface="+mn-lt"/>
                <a:cs typeface="+mn-lt"/>
              </a:rPr>
              <a:t>Each node is either connected to the backbone cable by drop cable or directly connected to the backbone cable.</a:t>
            </a:r>
            <a:endParaRPr lang="en-US"/>
          </a:p>
          <a:p>
            <a:pPr marL="285750" indent="-285750">
              <a:buFont typeface="Arial"/>
              <a:buChar char="•"/>
            </a:pPr>
            <a:r>
              <a:rPr lang="en-US">
                <a:ea typeface="+mn-lt"/>
                <a:cs typeface="+mn-lt"/>
              </a:rPr>
              <a:t>When a node wants to send a message over the network, it puts a message over the network. All the stations available in the network will receive the message whether it has been addressed or not.</a:t>
            </a:r>
            <a:endParaRPr lang="en-US"/>
          </a:p>
          <a:p>
            <a:pPr marL="285750" indent="-285750">
              <a:buFont typeface="Arial"/>
              <a:buChar char="•"/>
            </a:pPr>
            <a:r>
              <a:rPr lang="en-US">
                <a:ea typeface="+mn-lt"/>
                <a:cs typeface="+mn-lt"/>
              </a:rPr>
              <a:t>The bus topology is mainly used in 802.3 (ethernet) and 802.4 standard networks.</a:t>
            </a:r>
            <a:endParaRPr lang="en-US"/>
          </a:p>
          <a:p>
            <a:pPr marL="285750" indent="-285750">
              <a:buFont typeface="Arial"/>
              <a:buChar char="•"/>
            </a:pPr>
            <a:r>
              <a:rPr lang="en-US">
                <a:ea typeface="+mn-lt"/>
                <a:cs typeface="+mn-lt"/>
              </a:rPr>
              <a:t>The configuration of a bus topology is quite simpler as compared to other topologies.</a:t>
            </a:r>
            <a:endParaRPr lang="en-US"/>
          </a:p>
          <a:p>
            <a:pPr marL="285750" indent="-285750">
              <a:buFont typeface="Arial"/>
              <a:buChar char="•"/>
            </a:pPr>
            <a:r>
              <a:rPr lang="en-US">
                <a:ea typeface="+mn-lt"/>
                <a:cs typeface="+mn-lt"/>
              </a:rPr>
              <a:t>The backbone cable is considered as a </a:t>
            </a:r>
            <a:r>
              <a:rPr lang="en-US" b="1">
                <a:ea typeface="+mn-lt"/>
                <a:cs typeface="+mn-lt"/>
              </a:rPr>
              <a:t>"single lane"</a:t>
            </a:r>
            <a:r>
              <a:rPr lang="en-US">
                <a:ea typeface="+mn-lt"/>
                <a:cs typeface="+mn-lt"/>
              </a:rPr>
              <a:t> through which the message is broadcast to all the stations.</a:t>
            </a:r>
            <a:endParaRPr lang="en-US"/>
          </a:p>
          <a:p>
            <a:endParaRPr lang="en-US"/>
          </a:p>
        </p:txBody>
      </p:sp>
    </p:spTree>
    <p:extLst>
      <p:ext uri="{BB962C8B-B14F-4D97-AF65-F5344CB8AC3E}">
        <p14:creationId xmlns:p14="http://schemas.microsoft.com/office/powerpoint/2010/main" val="95348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C29C-64BE-D664-4C20-635947DA2BEE}"/>
              </a:ext>
            </a:extLst>
          </p:cNvPr>
          <p:cNvSpPr>
            <a:spLocks noGrp="1"/>
          </p:cNvSpPr>
          <p:nvPr>
            <p:ph type="title"/>
          </p:nvPr>
        </p:nvSpPr>
        <p:spPr/>
        <p:txBody>
          <a:bodyPr/>
          <a:lstStyle/>
          <a:p>
            <a:pPr algn="ctr"/>
            <a:r>
              <a:rPr lang="en-US" sz="4000">
                <a:solidFill>
                  <a:srgbClr val="0070C0"/>
                </a:solidFill>
              </a:rPr>
              <a:t>Advantages of bus topologies</a:t>
            </a:r>
            <a:endParaRPr lang="en-US" sz="4000"/>
          </a:p>
        </p:txBody>
      </p:sp>
      <p:sp>
        <p:nvSpPr>
          <p:cNvPr id="3" name="Text Placeholder 2">
            <a:extLst>
              <a:ext uri="{FF2B5EF4-FFF2-40B4-BE49-F238E27FC236}">
                <a16:creationId xmlns:a16="http://schemas.microsoft.com/office/drawing/2014/main" id="{414DC276-968B-D3A7-02A1-4A93096D9EA2}"/>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b="1">
                <a:ea typeface="+mn-lt"/>
                <a:cs typeface="+mn-lt"/>
              </a:rPr>
              <a:t>Low-cost cable:</a:t>
            </a:r>
            <a:r>
              <a:rPr lang="en-US">
                <a:ea typeface="+mn-lt"/>
                <a:cs typeface="+mn-lt"/>
              </a:rPr>
              <a:t> In bus topology, nodes are directly connected to the cable without passing through a hub. Therefore, the initial cost of installation is low.</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Moderate data speeds:</a:t>
            </a:r>
            <a:r>
              <a:rPr lang="en-US">
                <a:ea typeface="+mn-lt"/>
                <a:cs typeface="+mn-lt"/>
              </a:rPr>
              <a:t> Coaxial or twisted pair cables are mainly used in bus-based networks that support </a:t>
            </a:r>
            <a:r>
              <a:rPr lang="en-US" err="1">
                <a:ea typeface="+mn-lt"/>
                <a:cs typeface="+mn-lt"/>
              </a:rPr>
              <a:t>upto</a:t>
            </a:r>
            <a:r>
              <a:rPr lang="en-US">
                <a:ea typeface="+mn-lt"/>
                <a:cs typeface="+mn-lt"/>
              </a:rPr>
              <a:t> 10 Mbps.</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Familiar technology:</a:t>
            </a:r>
            <a:r>
              <a:rPr lang="en-US">
                <a:ea typeface="+mn-lt"/>
                <a:cs typeface="+mn-lt"/>
              </a:rPr>
              <a:t> Bus topology is a familiar technology as the installation and troubleshooting techniques are well known, and hardware components are easily available.</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Limited failure:</a:t>
            </a:r>
            <a:r>
              <a:rPr lang="en-US">
                <a:ea typeface="+mn-lt"/>
                <a:cs typeface="+mn-lt"/>
              </a:rPr>
              <a:t> A failure in one node will not have any effect on other nodes.</a:t>
            </a:r>
            <a:endParaRPr lang="en-US"/>
          </a:p>
          <a:p>
            <a:endParaRPr lang="en-US"/>
          </a:p>
        </p:txBody>
      </p:sp>
    </p:spTree>
    <p:extLst>
      <p:ext uri="{BB962C8B-B14F-4D97-AF65-F5344CB8AC3E}">
        <p14:creationId xmlns:p14="http://schemas.microsoft.com/office/powerpoint/2010/main" val="2868019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420D-B2A1-8971-D106-A3B489DD35ED}"/>
              </a:ext>
            </a:extLst>
          </p:cNvPr>
          <p:cNvSpPr>
            <a:spLocks noGrp="1"/>
          </p:cNvSpPr>
          <p:nvPr>
            <p:ph type="title"/>
          </p:nvPr>
        </p:nvSpPr>
        <p:spPr>
          <a:xfrm>
            <a:off x="404813" y="618560"/>
            <a:ext cx="10947772" cy="716711"/>
          </a:xfrm>
        </p:spPr>
        <p:txBody>
          <a:bodyPr/>
          <a:lstStyle/>
          <a:p>
            <a:pPr algn="ctr"/>
            <a:r>
              <a:rPr lang="en-US" sz="4000">
                <a:solidFill>
                  <a:srgbClr val="0070C0"/>
                </a:solidFill>
              </a:rPr>
              <a:t>Disadvantages of Bus topology:</a:t>
            </a:r>
          </a:p>
          <a:p>
            <a:pPr algn="ctr"/>
            <a:endParaRPr lang="en-US"/>
          </a:p>
        </p:txBody>
      </p:sp>
      <p:sp>
        <p:nvSpPr>
          <p:cNvPr id="3" name="Text Placeholder 2">
            <a:extLst>
              <a:ext uri="{FF2B5EF4-FFF2-40B4-BE49-F238E27FC236}">
                <a16:creationId xmlns:a16="http://schemas.microsoft.com/office/drawing/2014/main" id="{CF015074-0FAF-9610-88AE-5B63B3B3E14E}"/>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b="1">
                <a:ea typeface="+mn-lt"/>
                <a:cs typeface="+mn-lt"/>
              </a:rPr>
              <a:t>Extensive cabling:</a:t>
            </a:r>
            <a:r>
              <a:rPr lang="en-US">
                <a:ea typeface="+mn-lt"/>
                <a:cs typeface="+mn-lt"/>
              </a:rPr>
              <a:t> A bus topology is quite simpler, but still it requires a lot of cabling.</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Difficult troubleshooting:</a:t>
            </a:r>
            <a:r>
              <a:rPr lang="en-US">
                <a:ea typeface="+mn-lt"/>
                <a:cs typeface="+mn-lt"/>
              </a:rPr>
              <a:t> It requires specialized test equipment to determine the cable faults. If any fault occurs in the cable, then it would disrupt the communication for all the nodes.</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Signal interference:</a:t>
            </a:r>
            <a:r>
              <a:rPr lang="en-US">
                <a:ea typeface="+mn-lt"/>
                <a:cs typeface="+mn-lt"/>
              </a:rPr>
              <a:t> If two nodes send the messages simultaneously, then the signals of both the nodes collide with each other.</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Reconfiguration difficult:</a:t>
            </a:r>
            <a:r>
              <a:rPr lang="en-US">
                <a:ea typeface="+mn-lt"/>
                <a:cs typeface="+mn-lt"/>
              </a:rPr>
              <a:t> Adding new devices to the network would slow down the network.</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Attenuation:</a:t>
            </a:r>
            <a:r>
              <a:rPr lang="en-US">
                <a:ea typeface="+mn-lt"/>
                <a:cs typeface="+mn-lt"/>
              </a:rPr>
              <a:t> Attenuation is a loss of signal leads to communication issues. Repeaters are used to regenerate the signal.</a:t>
            </a:r>
            <a:endParaRPr lang="en-US"/>
          </a:p>
          <a:p>
            <a:endParaRPr lang="en-US"/>
          </a:p>
        </p:txBody>
      </p:sp>
    </p:spTree>
    <p:extLst>
      <p:ext uri="{BB962C8B-B14F-4D97-AF65-F5344CB8AC3E}">
        <p14:creationId xmlns:p14="http://schemas.microsoft.com/office/powerpoint/2010/main" val="214482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A5EE-87E6-ACC5-5FBA-B741E30550BD}"/>
              </a:ext>
            </a:extLst>
          </p:cNvPr>
          <p:cNvSpPr>
            <a:spLocks noGrp="1"/>
          </p:cNvSpPr>
          <p:nvPr>
            <p:ph type="title"/>
          </p:nvPr>
        </p:nvSpPr>
        <p:spPr/>
        <p:txBody>
          <a:bodyPr/>
          <a:lstStyle/>
          <a:p>
            <a:pPr algn="ctr"/>
            <a:r>
              <a:rPr lang="en-US" sz="4000">
                <a:solidFill>
                  <a:srgbClr val="0070C0"/>
                </a:solidFill>
              </a:rPr>
              <a:t>Ring topology</a:t>
            </a:r>
            <a:endParaRPr lang="en-US" sz="4000"/>
          </a:p>
        </p:txBody>
      </p:sp>
      <p:pic>
        <p:nvPicPr>
          <p:cNvPr id="7" name="Picture 7" descr="Diagram&#10;&#10;Description automatically generated">
            <a:extLst>
              <a:ext uri="{FF2B5EF4-FFF2-40B4-BE49-F238E27FC236}">
                <a16:creationId xmlns:a16="http://schemas.microsoft.com/office/drawing/2014/main" id="{F54308AD-B0B3-71FB-3958-20B3B60D5FC8}"/>
              </a:ext>
            </a:extLst>
          </p:cNvPr>
          <p:cNvPicPr>
            <a:picLocks noChangeAspect="1"/>
          </p:cNvPicPr>
          <p:nvPr/>
        </p:nvPicPr>
        <p:blipFill>
          <a:blip r:embed="rId2"/>
          <a:stretch>
            <a:fillRect/>
          </a:stretch>
        </p:blipFill>
        <p:spPr>
          <a:xfrm>
            <a:off x="2908005" y="1859110"/>
            <a:ext cx="6367130" cy="4194174"/>
          </a:xfrm>
          <a:prstGeom prst="rect">
            <a:avLst/>
          </a:prstGeom>
        </p:spPr>
      </p:pic>
    </p:spTree>
    <p:extLst>
      <p:ext uri="{BB962C8B-B14F-4D97-AF65-F5344CB8AC3E}">
        <p14:creationId xmlns:p14="http://schemas.microsoft.com/office/powerpoint/2010/main" val="2571663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954A-C7F4-E567-1471-C455C04911A2}"/>
              </a:ext>
            </a:extLst>
          </p:cNvPr>
          <p:cNvSpPr>
            <a:spLocks noGrp="1"/>
          </p:cNvSpPr>
          <p:nvPr>
            <p:ph type="title"/>
          </p:nvPr>
        </p:nvSpPr>
        <p:spPr/>
        <p:txBody>
          <a:bodyPr/>
          <a:lstStyle/>
          <a:p>
            <a:pPr algn="ctr"/>
            <a:r>
              <a:rPr lang="en-US" sz="4000">
                <a:solidFill>
                  <a:srgbClr val="0070C0"/>
                </a:solidFill>
              </a:rPr>
              <a:t>Ring topology</a:t>
            </a:r>
            <a:endParaRPr lang="en-US"/>
          </a:p>
        </p:txBody>
      </p:sp>
      <p:sp>
        <p:nvSpPr>
          <p:cNvPr id="3" name="Text Placeholder 2">
            <a:extLst>
              <a:ext uri="{FF2B5EF4-FFF2-40B4-BE49-F238E27FC236}">
                <a16:creationId xmlns:a16="http://schemas.microsoft.com/office/drawing/2014/main" id="{9F6B0554-7F72-B8F7-B7E0-EED6CAC1CC46}"/>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a:ea typeface="+mn-lt"/>
                <a:cs typeface="+mn-lt"/>
              </a:rPr>
              <a:t>Ring topology is like a bus topology, but with connected ends.</a:t>
            </a:r>
            <a:endParaRPr lang="en-US"/>
          </a:p>
          <a:p>
            <a:pPr marL="285750" indent="-285750">
              <a:buFont typeface="Arial"/>
              <a:buChar char="•"/>
            </a:pPr>
            <a:r>
              <a:rPr lang="en-US">
                <a:ea typeface="+mn-lt"/>
                <a:cs typeface="+mn-lt"/>
              </a:rPr>
              <a:t>The node that receives the message from the previous computer will retransmit to the next node.</a:t>
            </a:r>
            <a:endParaRPr lang="en-US"/>
          </a:p>
          <a:p>
            <a:pPr marL="285750" indent="-285750">
              <a:buFont typeface="Arial"/>
              <a:buChar char="•"/>
            </a:pPr>
            <a:r>
              <a:rPr lang="en-US">
                <a:ea typeface="+mn-lt"/>
                <a:cs typeface="+mn-lt"/>
              </a:rPr>
              <a:t>The data flows in one direction, i.e., it is unidirectional.</a:t>
            </a:r>
            <a:endParaRPr lang="en-US"/>
          </a:p>
          <a:p>
            <a:pPr marL="285750" indent="-285750">
              <a:buFont typeface="Arial"/>
              <a:buChar char="•"/>
            </a:pPr>
            <a:r>
              <a:rPr lang="en-US">
                <a:ea typeface="+mn-lt"/>
                <a:cs typeface="+mn-lt"/>
              </a:rPr>
              <a:t>The data flows in a single loop continuously known as an endless loop.</a:t>
            </a:r>
            <a:endParaRPr lang="en-US"/>
          </a:p>
          <a:p>
            <a:pPr marL="285750" indent="-285750">
              <a:buFont typeface="Arial"/>
              <a:buChar char="•"/>
            </a:pPr>
            <a:r>
              <a:rPr lang="en-US">
                <a:ea typeface="+mn-lt"/>
                <a:cs typeface="+mn-lt"/>
              </a:rPr>
              <a:t>It has no terminated ends, i.e., each node is connected to other node and having no termination point.</a:t>
            </a:r>
            <a:endParaRPr lang="en-US"/>
          </a:p>
          <a:p>
            <a:pPr marL="285750" indent="-285750">
              <a:buFont typeface="Arial"/>
              <a:buChar char="•"/>
            </a:pPr>
            <a:r>
              <a:rPr lang="en-US">
                <a:ea typeface="+mn-lt"/>
                <a:cs typeface="+mn-lt"/>
              </a:rPr>
              <a:t>The data in a ring topology flow in a clockwise direction.</a:t>
            </a:r>
            <a:endParaRPr lang="en-US"/>
          </a:p>
          <a:p>
            <a:pPr marL="285750" indent="-285750">
              <a:buFont typeface="Arial"/>
              <a:buChar char="•"/>
            </a:pPr>
            <a:r>
              <a:rPr lang="en-US">
                <a:ea typeface="+mn-lt"/>
                <a:cs typeface="+mn-lt"/>
              </a:rPr>
              <a:t>The most common access method of the ring topology is </a:t>
            </a:r>
            <a:r>
              <a:rPr lang="en-US" b="1">
                <a:ea typeface="+mn-lt"/>
                <a:cs typeface="+mn-lt"/>
              </a:rPr>
              <a:t>token passing</a:t>
            </a:r>
            <a:r>
              <a:rPr lang="en-US">
                <a:ea typeface="+mn-lt"/>
                <a:cs typeface="+mn-lt"/>
              </a:rPr>
              <a:t>. </a:t>
            </a:r>
            <a:endParaRPr lang="en-US"/>
          </a:p>
          <a:p>
            <a:pPr lvl="2"/>
            <a:r>
              <a:rPr lang="en-US" b="1">
                <a:ea typeface="+mn-lt"/>
                <a:cs typeface="+mn-lt"/>
              </a:rPr>
              <a:t>Token passing:</a:t>
            </a:r>
            <a:r>
              <a:rPr lang="en-US">
                <a:ea typeface="+mn-lt"/>
                <a:cs typeface="+mn-lt"/>
              </a:rPr>
              <a:t> It is a network access method in which token is passed from one node to another node.</a:t>
            </a:r>
            <a:endParaRPr lang="en-US"/>
          </a:p>
          <a:p>
            <a:pPr lvl="2"/>
            <a:r>
              <a:rPr lang="en-US" b="1">
                <a:ea typeface="+mn-lt"/>
                <a:cs typeface="+mn-lt"/>
              </a:rPr>
              <a:t>Token:</a:t>
            </a:r>
            <a:r>
              <a:rPr lang="en-US">
                <a:ea typeface="+mn-lt"/>
                <a:cs typeface="+mn-lt"/>
              </a:rPr>
              <a:t> It is a frame that circulates around the network.</a:t>
            </a:r>
            <a:endParaRPr lang="en-US"/>
          </a:p>
          <a:p>
            <a:endParaRPr lang="en-US"/>
          </a:p>
        </p:txBody>
      </p:sp>
    </p:spTree>
    <p:extLst>
      <p:ext uri="{BB962C8B-B14F-4D97-AF65-F5344CB8AC3E}">
        <p14:creationId xmlns:p14="http://schemas.microsoft.com/office/powerpoint/2010/main" val="138831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3BA8-4335-21DE-626D-27874A2CC41B}"/>
              </a:ext>
            </a:extLst>
          </p:cNvPr>
          <p:cNvSpPr>
            <a:spLocks noGrp="1"/>
          </p:cNvSpPr>
          <p:nvPr>
            <p:ph type="title"/>
          </p:nvPr>
        </p:nvSpPr>
        <p:spPr>
          <a:xfrm>
            <a:off x="404813" y="662862"/>
            <a:ext cx="10947772" cy="716711"/>
          </a:xfrm>
        </p:spPr>
        <p:txBody>
          <a:bodyPr/>
          <a:lstStyle/>
          <a:p>
            <a:pPr algn="ctr"/>
            <a:r>
              <a:rPr lang="en-US" sz="4000">
                <a:solidFill>
                  <a:srgbClr val="0070C0"/>
                </a:solidFill>
              </a:rPr>
              <a:t>Working of Token passing</a:t>
            </a:r>
            <a:endParaRPr lang="en-US" sz="4000"/>
          </a:p>
          <a:p>
            <a:endParaRPr lang="en-US"/>
          </a:p>
        </p:txBody>
      </p:sp>
      <p:sp>
        <p:nvSpPr>
          <p:cNvPr id="3" name="Text Placeholder 2">
            <a:extLst>
              <a:ext uri="{FF2B5EF4-FFF2-40B4-BE49-F238E27FC236}">
                <a16:creationId xmlns:a16="http://schemas.microsoft.com/office/drawing/2014/main" id="{D7985184-99BC-CB49-8A5E-583816B8971B}"/>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a:ea typeface="+mn-lt"/>
                <a:cs typeface="+mn-lt"/>
              </a:rPr>
              <a:t>A token moves around the network, and it is passed from computer to computer until it reaches the destination.</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The sender modifies the token by putting the address along with the data.</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The data is passed from one device to another device until the destination address matches. Once the token received by the destination device, then it sends the acknowledgment to the sender.</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In a ring topology, a token is used as a carrier.</a:t>
            </a:r>
            <a:endParaRPr lang="en-US"/>
          </a:p>
          <a:p>
            <a:endParaRPr lang="en-US"/>
          </a:p>
        </p:txBody>
      </p:sp>
    </p:spTree>
    <p:extLst>
      <p:ext uri="{BB962C8B-B14F-4D97-AF65-F5344CB8AC3E}">
        <p14:creationId xmlns:p14="http://schemas.microsoft.com/office/powerpoint/2010/main" val="22372015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2.pptx" id="{4E267CF8-9105-4C04-8A4B-7AEE8CF5A090}" vid="{CF555E12-DAD9-47F9-A47B-5AD9CFEEC164}"/>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Public (Sec 0)</Classification>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ée un document." ma:contentTypeScope="" ma:versionID="c4b8dcacc5dda4acca8dbac7a1e3a0c9">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7537925aab904629113bea5a06b0675c"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65F6DA-EDFD-4C3F-B2EB-EDE359E124E2}">
  <ds:schemaRefs>
    <ds:schemaRef ds:uri="85ebd0df-9687-47ef-b5a5-617eb7dd465e"/>
    <ds:schemaRef ds:uri="866c9c41-2c2c-4d95-92e3-745332f54785"/>
    <ds:schemaRef ds:uri="f1122fed-4606-4ec8-90ef-13536176a38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D70F2B7-4FFD-4DEA-A979-A7A73CB80326}">
  <ds:schemaRefs>
    <ds:schemaRef ds:uri="83fd27e2-85d6-4e10-9bbd-a3e555ecf21b"/>
    <ds:schemaRef ds:uri="f1122fed-4606-4ec8-90ef-13536176a3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29</Slides>
  <Notes>1</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Capgemini2021</vt:lpstr>
      <vt:lpstr>Network topologies</vt:lpstr>
      <vt:lpstr>Introduction </vt:lpstr>
      <vt:lpstr>Bus topologies</vt:lpstr>
      <vt:lpstr>bus topology </vt:lpstr>
      <vt:lpstr>Advantages of bus topologies</vt:lpstr>
      <vt:lpstr>Disadvantages of Bus topology: </vt:lpstr>
      <vt:lpstr>Ring topology</vt:lpstr>
      <vt:lpstr>Ring topology</vt:lpstr>
      <vt:lpstr>Working of Token passing </vt:lpstr>
      <vt:lpstr>Advantages of Ring topology: </vt:lpstr>
      <vt:lpstr>Disadvantages of Ring topology: </vt:lpstr>
      <vt:lpstr>Star topology</vt:lpstr>
      <vt:lpstr>Star Topology </vt:lpstr>
      <vt:lpstr>Advantages of Star topology </vt:lpstr>
      <vt:lpstr>Disadvantages of Star topology </vt:lpstr>
      <vt:lpstr>Tree topology</vt:lpstr>
      <vt:lpstr>Tree topology </vt:lpstr>
      <vt:lpstr>Advantages of Tree topology </vt:lpstr>
      <vt:lpstr>Disadvantages of Tree topology </vt:lpstr>
      <vt:lpstr>Mesh topology </vt:lpstr>
      <vt:lpstr>Mesh topology</vt:lpstr>
      <vt:lpstr>Mesh topology is divided into two categories:</vt:lpstr>
      <vt:lpstr>Advantages of Mesh topology: </vt:lpstr>
      <vt:lpstr>Disadvantages of Mesh topology</vt:lpstr>
      <vt:lpstr>Hybrid Topology</vt:lpstr>
      <vt:lpstr>PowerPoint Presentation</vt:lpstr>
      <vt:lpstr>Advantages of Hybrid Topology</vt:lpstr>
      <vt:lpstr>Disadvantages of Hybrid topology</vt:lpstr>
      <vt:lpstr>GET THE   FUTURE  YOU WANT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STANDARD  Template</dc:title>
  <dc:subject>Capgemini template</dc:subject>
  <dc:creator/>
  <cp:revision>1</cp:revision>
  <dcterms:created xsi:type="dcterms:W3CDTF">2023-02-28T09:25:37Z</dcterms:created>
  <dcterms:modified xsi:type="dcterms:W3CDTF">2023-03-01T04:25:31Z</dcterms:modified>
  <cp:category>Enter Data Classification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