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0"/>
  </p:notesMasterIdLst>
  <p:handoutMasterIdLst>
    <p:handoutMasterId r:id="rId21"/>
  </p:handoutMasterIdLst>
  <p:sldIdLst>
    <p:sldId id="1042" r:id="rId5"/>
    <p:sldId id="1043" r:id="rId6"/>
    <p:sldId id="1044" r:id="rId7"/>
    <p:sldId id="1046" r:id="rId8"/>
    <p:sldId id="1047" r:id="rId9"/>
    <p:sldId id="1048" r:id="rId10"/>
    <p:sldId id="1049" r:id="rId11"/>
    <p:sldId id="1050" r:id="rId12"/>
    <p:sldId id="1051" r:id="rId13"/>
    <p:sldId id="1045" r:id="rId14"/>
    <p:sldId id="1054" r:id="rId15"/>
    <p:sldId id="1055" r:id="rId16"/>
    <p:sldId id="1056" r:id="rId17"/>
    <p:sldId id="1052" r:id="rId18"/>
    <p:sldId id="1053" r:id="rId19"/>
  </p:sldIdLst>
  <p:sldSz cx="12192000" cy="6858000"/>
  <p:notesSz cx="6858000" cy="9144000"/>
  <p:embeddedFontLst>
    <p:embeddedFont>
      <p:font typeface="Ubuntu" panose="020B0504030602030204" pitchFamily="34" charset="0"/>
      <p:regular r:id="rId22"/>
      <p:bold r:id="rId23"/>
      <p:italic r:id="rId24"/>
      <p:boldItalic r:id="rId25"/>
    </p:embeddedFont>
    <p:embeddedFont>
      <p:font typeface="Ubuntu Medium" panose="020B0604030602030204" pitchFamily="34" charset="0"/>
      <p:regular r:id="rId26"/>
      <p:italic r:id="rId27"/>
    </p:embeddedFont>
  </p:embeddedFontLst>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9E647-645F-089B-2C19-02B173E0824E}" v="30" dt="2023-02-28T13:31:52.392"/>
    <p1510:client id="{A2CC98AD-E333-4C6C-BFB9-C64D39416595}" v="831" dt="2023-02-24T11:05:18.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27" autoAdjust="0"/>
    <p:restoredTop sz="96988" autoAdjust="0"/>
  </p:normalViewPr>
  <p:slideViewPr>
    <p:cSldViewPr snapToObjects="1">
      <p:cViewPr>
        <p:scale>
          <a:sx n="80" d="100"/>
          <a:sy n="80" d="100"/>
        </p:scale>
        <p:origin x="772" y="1600"/>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padaraja, Bangalore Raghavendra" userId="S::bangalore-raghavendra.sreepadaraja@capgemini.com::8343a3a6-593c-482b-bbd1-00050dd62628" providerId="AD" clId="Web-{64D9E647-645F-089B-2C19-02B173E0824E}"/>
    <pc:docChg chg="modSld">
      <pc:chgData name="Sreepadaraja, Bangalore Raghavendra" userId="S::bangalore-raghavendra.sreepadaraja@capgemini.com::8343a3a6-593c-482b-bbd1-00050dd62628" providerId="AD" clId="Web-{64D9E647-645F-089B-2C19-02B173E0824E}" dt="2023-02-28T13:31:50.470" v="15" actId="20577"/>
      <pc:docMkLst>
        <pc:docMk/>
      </pc:docMkLst>
      <pc:sldChg chg="addSp modSp">
        <pc:chgData name="Sreepadaraja, Bangalore Raghavendra" userId="S::bangalore-raghavendra.sreepadaraja@capgemini.com::8343a3a6-593c-482b-bbd1-00050dd62628" providerId="AD" clId="Web-{64D9E647-645F-089B-2C19-02B173E0824E}" dt="2023-02-28T13:31:50.470" v="15" actId="20577"/>
        <pc:sldMkLst>
          <pc:docMk/>
          <pc:sldMk cId="3867533695" sldId="1042"/>
        </pc:sldMkLst>
        <pc:spChg chg="add mod">
          <ac:chgData name="Sreepadaraja, Bangalore Raghavendra" userId="S::bangalore-raghavendra.sreepadaraja@capgemini.com::8343a3a6-593c-482b-bbd1-00050dd62628" providerId="AD" clId="Web-{64D9E647-645F-089B-2C19-02B173E0824E}" dt="2023-02-28T13:31:50.470" v="15" actId="20577"/>
          <ac:spMkLst>
            <pc:docMk/>
            <pc:sldMk cId="3867533695" sldId="1042"/>
            <ac:spMk id="2" creationId="{B5E38E81-F0E1-848F-2ABA-980682DF52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28/02/2023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28/02/2023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1258030"/>
            <a:ext cx="11386134" cy="2031325"/>
          </a:xfrm>
        </p:spPr>
        <p:txBody>
          <a:bodyPr/>
          <a:lstStyle/>
          <a:p>
            <a:r>
              <a:rPr lang="en-GB" b="0" dirty="0">
                <a:ea typeface="+mn-lt"/>
                <a:cs typeface="+mn-lt"/>
              </a:rPr>
              <a:t>Wi-Fi Protected Access(WPA) </a:t>
            </a:r>
            <a:endParaRPr lang="en-US"/>
          </a:p>
        </p:txBody>
      </p:sp>
      <p:sp>
        <p:nvSpPr>
          <p:cNvPr id="2" name="TextBox 1">
            <a:extLst>
              <a:ext uri="{FF2B5EF4-FFF2-40B4-BE49-F238E27FC236}">
                <a16:creationId xmlns:a16="http://schemas.microsoft.com/office/drawing/2014/main" id="{B5E38E81-F0E1-848F-2ABA-980682DF52A5}"/>
              </a:ext>
            </a:extLst>
          </p:cNvPr>
          <p:cNvSpPr txBox="1"/>
          <p:nvPr/>
        </p:nvSpPr>
        <p:spPr>
          <a:xfrm>
            <a:off x="8337698" y="5945372"/>
            <a:ext cx="35619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lumMod val="95000"/>
                  </a:schemeClr>
                </a:solidFill>
              </a:rPr>
              <a:t>B.R.SREEPADARAJA</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DB6E-0E97-461A-AE3E-8CE2CFB00AF2}"/>
              </a:ext>
            </a:extLst>
          </p:cNvPr>
          <p:cNvSpPr>
            <a:spLocks noGrp="1"/>
          </p:cNvSpPr>
          <p:nvPr>
            <p:ph type="title"/>
          </p:nvPr>
        </p:nvSpPr>
        <p:spPr/>
        <p:txBody>
          <a:bodyPr/>
          <a:lstStyle/>
          <a:p>
            <a:pPr algn="ctr"/>
            <a:r>
              <a:rPr lang="en-US" sz="4000">
                <a:solidFill>
                  <a:srgbClr val="0070C0"/>
                </a:solidFill>
              </a:rPr>
              <a:t>flow</a:t>
            </a:r>
            <a:endParaRPr lang="en-US" sz="4000"/>
          </a:p>
        </p:txBody>
      </p:sp>
      <p:pic>
        <p:nvPicPr>
          <p:cNvPr id="4" name="Picture 4" descr="Diagram&#10;&#10;Description automatically generated">
            <a:extLst>
              <a:ext uri="{FF2B5EF4-FFF2-40B4-BE49-F238E27FC236}">
                <a16:creationId xmlns:a16="http://schemas.microsoft.com/office/drawing/2014/main" id="{B3F211C0-59C2-CD9A-9A53-85A34FE5DBE6}"/>
              </a:ext>
            </a:extLst>
          </p:cNvPr>
          <p:cNvPicPr>
            <a:picLocks noChangeAspect="1"/>
          </p:cNvPicPr>
          <p:nvPr/>
        </p:nvPicPr>
        <p:blipFill>
          <a:blip r:embed="rId2"/>
          <a:stretch>
            <a:fillRect/>
          </a:stretch>
        </p:blipFill>
        <p:spPr>
          <a:xfrm>
            <a:off x="710609" y="1458772"/>
            <a:ext cx="10939129" cy="4454363"/>
          </a:xfrm>
          <a:prstGeom prst="rect">
            <a:avLst/>
          </a:prstGeom>
        </p:spPr>
      </p:pic>
    </p:spTree>
    <p:extLst>
      <p:ext uri="{BB962C8B-B14F-4D97-AF65-F5344CB8AC3E}">
        <p14:creationId xmlns:p14="http://schemas.microsoft.com/office/powerpoint/2010/main" val="110851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C2A7-5D5B-55CB-94DA-27B6C8940BB9}"/>
              </a:ext>
            </a:extLst>
          </p:cNvPr>
          <p:cNvSpPr>
            <a:spLocks noGrp="1"/>
          </p:cNvSpPr>
          <p:nvPr>
            <p:ph type="title"/>
          </p:nvPr>
        </p:nvSpPr>
        <p:spPr/>
        <p:txBody>
          <a:bodyPr/>
          <a:lstStyle/>
          <a:p>
            <a:pPr algn="ctr"/>
            <a:r>
              <a:rPr lang="en-US" sz="4000">
                <a:solidFill>
                  <a:srgbClr val="0070C0"/>
                </a:solidFill>
              </a:rPr>
              <a:t>procedure</a:t>
            </a:r>
            <a:endParaRPr lang="en-US"/>
          </a:p>
        </p:txBody>
      </p:sp>
      <p:sp>
        <p:nvSpPr>
          <p:cNvPr id="3" name="Text Placeholder 2">
            <a:extLst>
              <a:ext uri="{FF2B5EF4-FFF2-40B4-BE49-F238E27FC236}">
                <a16:creationId xmlns:a16="http://schemas.microsoft.com/office/drawing/2014/main" id="{78AF432E-5BCA-032B-0769-CF2F81D3395B}"/>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TKIP starts with a 128-bit temporal key is a dynamically generated key that comes from a 4-Way Handshake creation process. This key is identical on the AP and client pair. The 128-bit temporal key can either be a pairwise transient key (PTK) used to encrypt unicast traffic or a group temporal key (GTK) used to encrypt broadcast and multicast traffic.</a:t>
            </a:r>
          </a:p>
          <a:p>
            <a:pPr marL="342900" indent="-342900">
              <a:buChar char="•"/>
            </a:pPr>
            <a:r>
              <a:rPr lang="en-US" dirty="0">
                <a:ea typeface="+mn-lt"/>
                <a:cs typeface="+mn-lt"/>
              </a:rPr>
              <a:t>After the appropriate 128-bit temporal key (pairwise or group) is created, the two-phase</a:t>
            </a:r>
            <a:br>
              <a:rPr lang="en-US" dirty="0">
                <a:ea typeface="+mn-lt"/>
                <a:cs typeface="+mn-lt"/>
              </a:rPr>
            </a:br>
            <a:r>
              <a:rPr lang="en-US" dirty="0">
                <a:ea typeface="+mn-lt"/>
                <a:cs typeface="+mn-lt"/>
              </a:rPr>
              <a:t>key-mixing process begins. A 48-bit TKIP sequence counter (TSC) is generated and broken</a:t>
            </a:r>
            <a:br>
              <a:rPr lang="en-US" dirty="0">
                <a:ea typeface="+mn-lt"/>
                <a:cs typeface="+mn-lt"/>
              </a:rPr>
            </a:br>
            <a:r>
              <a:rPr lang="en-US" dirty="0">
                <a:ea typeface="+mn-lt"/>
                <a:cs typeface="+mn-lt"/>
              </a:rPr>
              <a:t>into 6 octets labeled TSC0 (least significant octet) through TSC5 (most significant octet).</a:t>
            </a:r>
            <a:br>
              <a:rPr lang="en-US" dirty="0">
                <a:ea typeface="+mn-lt"/>
                <a:cs typeface="+mn-lt"/>
              </a:rPr>
            </a:br>
            <a:r>
              <a:rPr lang="en-US" dirty="0">
                <a:ea typeface="+mn-lt"/>
                <a:cs typeface="+mn-lt"/>
              </a:rPr>
              <a:t>Phase 1 key mixing combines the 128-bit temporal key (TK) with the TSC2 through TSC5</a:t>
            </a:r>
            <a:br>
              <a:rPr lang="en-US" dirty="0">
                <a:ea typeface="+mn-lt"/>
                <a:cs typeface="+mn-lt"/>
              </a:rPr>
            </a:br>
            <a:r>
              <a:rPr lang="en-US" dirty="0">
                <a:ea typeface="+mn-lt"/>
                <a:cs typeface="+mn-lt"/>
              </a:rPr>
              <a:t>octets of the TSC as well as the transmit address (TA). The TA is the MAC address of the</a:t>
            </a:r>
            <a:br>
              <a:rPr lang="en-US" dirty="0">
                <a:ea typeface="+mn-lt"/>
                <a:cs typeface="+mn-lt"/>
              </a:rPr>
            </a:br>
            <a:r>
              <a:rPr lang="en-US" dirty="0">
                <a:ea typeface="+mn-lt"/>
                <a:cs typeface="+mn-lt"/>
              </a:rPr>
              <a:t>transmitting 802.11 radio. The output of the Phase 1 key mixing is the creation of the</a:t>
            </a:r>
            <a:br>
              <a:rPr lang="en-US" dirty="0">
                <a:ea typeface="+mn-lt"/>
                <a:cs typeface="+mn-lt"/>
              </a:rPr>
            </a:br>
            <a:r>
              <a:rPr lang="en-US" dirty="0">
                <a:ea typeface="+mn-lt"/>
                <a:cs typeface="+mn-lt"/>
              </a:rPr>
              <a:t>TKIP-mixed transmit address and key (TTAK).</a:t>
            </a:r>
          </a:p>
          <a:p>
            <a:pPr marL="342900" indent="-342900">
              <a:buChar char="•"/>
            </a:pPr>
            <a:r>
              <a:rPr lang="en-US" dirty="0">
                <a:ea typeface="+mn-lt"/>
                <a:cs typeface="+mn-lt"/>
              </a:rPr>
              <a:t>After the TTAK is generated, the Phase 2 key mixing can begin. Phase 2 key mixing</a:t>
            </a:r>
            <a:br>
              <a:rPr lang="en-US" dirty="0">
                <a:ea typeface="+mn-lt"/>
                <a:cs typeface="+mn-lt"/>
              </a:rPr>
            </a:br>
            <a:r>
              <a:rPr lang="en-US" dirty="0">
                <a:ea typeface="+mn-lt"/>
                <a:cs typeface="+mn-lt"/>
              </a:rPr>
              <a:t>combines the TTAK with the TSC0 and TSC1 octets of the TSC with the 128-bit TK. The</a:t>
            </a:r>
            <a:br>
              <a:rPr lang="en-US" dirty="0">
                <a:ea typeface="+mn-lt"/>
                <a:cs typeface="+mn-lt"/>
              </a:rPr>
            </a:br>
            <a:r>
              <a:rPr lang="en-US" dirty="0">
                <a:ea typeface="+mn-lt"/>
                <a:cs typeface="+mn-lt"/>
              </a:rPr>
              <a:t>output of the Phase 2 key mixing is referred to as the WEP seed. This WEP seed is then run</a:t>
            </a:r>
            <a:br>
              <a:rPr lang="en-US" dirty="0">
                <a:ea typeface="+mn-lt"/>
                <a:cs typeface="+mn-lt"/>
              </a:rPr>
            </a:br>
            <a:r>
              <a:rPr lang="en-US" dirty="0">
                <a:ea typeface="+mn-lt"/>
                <a:cs typeface="+mn-lt"/>
              </a:rPr>
              <a:t>through the ARC4 algorithm, and the keystream is created. </a:t>
            </a:r>
            <a:endParaRPr lang="en-US" dirty="0"/>
          </a:p>
        </p:txBody>
      </p:sp>
    </p:spTree>
    <p:extLst>
      <p:ext uri="{BB962C8B-B14F-4D97-AF65-F5344CB8AC3E}">
        <p14:creationId xmlns:p14="http://schemas.microsoft.com/office/powerpoint/2010/main" val="154440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991313-FC26-7E9A-E1B2-B12D129BC46D}"/>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The WEP seed is represented as a WEP IV and 104-bit WEP key when fed into the ARC4 algorithm. You may often hear TKIP referenced as using a 48-bit IV. During the Phase 2 key mixing process, TKIP encodes the TSC value from the sender as a WEP IV and an extended IV. The encoding of the 48-bit TSC effectively creates a 48-bit IV.</a:t>
            </a:r>
          </a:p>
          <a:p>
            <a:pPr marL="342900" indent="-342900">
              <a:buChar char="•"/>
            </a:pPr>
            <a:endParaRPr lang="en-US" dirty="0">
              <a:solidFill>
                <a:srgbClr val="000000"/>
              </a:solidFill>
            </a:endParaRPr>
          </a:p>
          <a:p>
            <a:pPr marL="342900" indent="-342900">
              <a:buChar char="•"/>
            </a:pPr>
            <a:endParaRPr lang="en-US" dirty="0">
              <a:solidFill>
                <a:srgbClr val="000000"/>
              </a:solidFill>
            </a:endParaRPr>
          </a:p>
          <a:p>
            <a:pPr marL="342900" indent="-342900">
              <a:buChar char="•"/>
            </a:pPr>
            <a:r>
              <a:rPr lang="en-US" dirty="0">
                <a:solidFill>
                  <a:srgbClr val="0070C0"/>
                </a:solidFill>
              </a:rPr>
              <a:t>TTAK = Phase 1 (TK, TA, TSC)</a:t>
            </a:r>
          </a:p>
          <a:p>
            <a:pPr marL="342900" indent="-342900">
              <a:buChar char="•"/>
            </a:pPr>
            <a:endParaRPr lang="en-US" dirty="0">
              <a:solidFill>
                <a:srgbClr val="0070C0"/>
              </a:solidFill>
            </a:endParaRPr>
          </a:p>
          <a:p>
            <a:pPr marL="342900" indent="-342900">
              <a:buChar char="•"/>
            </a:pPr>
            <a:r>
              <a:rPr lang="en-US" dirty="0">
                <a:solidFill>
                  <a:srgbClr val="0070C0"/>
                </a:solidFill>
              </a:rPr>
              <a:t>WEP seed = Phase 2 (TTAK, TK, TSC)</a:t>
            </a:r>
            <a:endParaRPr lang="en-US">
              <a:solidFill>
                <a:srgbClr val="0070C0"/>
              </a:solidFill>
            </a:endParaRPr>
          </a:p>
        </p:txBody>
      </p:sp>
    </p:spTree>
    <p:extLst>
      <p:ext uri="{BB962C8B-B14F-4D97-AF65-F5344CB8AC3E}">
        <p14:creationId xmlns:p14="http://schemas.microsoft.com/office/powerpoint/2010/main" val="285781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DE6A-CEB1-5878-AF79-1942BD6B8433}"/>
              </a:ext>
            </a:extLst>
          </p:cNvPr>
          <p:cNvSpPr>
            <a:spLocks noGrp="1"/>
          </p:cNvSpPr>
          <p:nvPr>
            <p:ph type="title"/>
          </p:nvPr>
        </p:nvSpPr>
        <p:spPr/>
        <p:txBody>
          <a:bodyPr/>
          <a:lstStyle/>
          <a:p>
            <a:pPr algn="ctr"/>
            <a:r>
              <a:rPr lang="en-US">
                <a:solidFill>
                  <a:srgbClr val="0070C0"/>
                </a:solidFill>
              </a:rPr>
              <a:t>Message integrity code</a:t>
            </a:r>
            <a:endParaRPr lang="en-US"/>
          </a:p>
        </p:txBody>
      </p:sp>
      <p:sp>
        <p:nvSpPr>
          <p:cNvPr id="3" name="Text Placeholder 2">
            <a:extLst>
              <a:ext uri="{FF2B5EF4-FFF2-40B4-BE49-F238E27FC236}">
                <a16:creationId xmlns:a16="http://schemas.microsoft.com/office/drawing/2014/main" id="{34ED3141-8E9E-1A3C-4A1F-8DECE1C05EC6}"/>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TKIP uses a stronger data integrity check known as the message integrity code (MIC) to</a:t>
            </a:r>
            <a:br>
              <a:rPr lang="en-US" dirty="0">
                <a:ea typeface="+mn-lt"/>
                <a:cs typeface="+mn-lt"/>
              </a:rPr>
            </a:br>
            <a:r>
              <a:rPr lang="en-US" dirty="0">
                <a:ea typeface="+mn-lt"/>
                <a:cs typeface="+mn-lt"/>
              </a:rPr>
              <a:t>mitigate known forgery attacks against WEP. </a:t>
            </a:r>
          </a:p>
          <a:p>
            <a:pPr marL="342900" indent="-342900">
              <a:buChar char="•"/>
            </a:pPr>
            <a:r>
              <a:rPr lang="en-US" dirty="0">
                <a:ea typeface="+mn-lt"/>
                <a:cs typeface="+mn-lt"/>
              </a:rPr>
              <a:t>The MIC can be used to defeat bit-flipping attacks, fragmentation attacks,</a:t>
            </a:r>
            <a:br>
              <a:rPr lang="en-US" dirty="0">
                <a:ea typeface="+mn-lt"/>
                <a:cs typeface="+mn-lt"/>
              </a:rPr>
            </a:br>
            <a:r>
              <a:rPr lang="en-US" dirty="0">
                <a:ea typeface="+mn-lt"/>
                <a:cs typeface="+mn-lt"/>
              </a:rPr>
              <a:t>redirection, and impersonation attacks.</a:t>
            </a:r>
          </a:p>
          <a:p>
            <a:pPr marL="342900" indent="-342900">
              <a:buChar char="•"/>
            </a:pPr>
            <a:r>
              <a:rPr lang="en-US" dirty="0">
                <a:ea typeface="+mn-lt"/>
                <a:cs typeface="+mn-lt"/>
              </a:rPr>
              <a:t>The MIC is computed using the destination address</a:t>
            </a:r>
            <a:br>
              <a:rPr lang="en-US" dirty="0">
                <a:ea typeface="+mn-lt"/>
                <a:cs typeface="+mn-lt"/>
              </a:rPr>
            </a:br>
            <a:r>
              <a:rPr lang="en-US" dirty="0">
                <a:ea typeface="+mn-lt"/>
                <a:cs typeface="+mn-lt"/>
              </a:rPr>
              <a:t>(DA), the source address (SA), the MSDU priority, and the entire unencrypted MSDU plain-</a:t>
            </a:r>
            <a:br>
              <a:rPr lang="en-US" dirty="0">
                <a:ea typeface="+mn-lt"/>
                <a:cs typeface="+mn-lt"/>
              </a:rPr>
            </a:br>
            <a:r>
              <a:rPr lang="en-US" dirty="0">
                <a:ea typeface="+mn-lt"/>
                <a:cs typeface="+mn-lt"/>
              </a:rPr>
              <a:t>text data. After the MIC is generated, it is appended the end of the MSDU payload</a:t>
            </a:r>
            <a:endParaRPr lang="en-US" dirty="0"/>
          </a:p>
        </p:txBody>
      </p:sp>
    </p:spTree>
    <p:extLst>
      <p:ext uri="{BB962C8B-B14F-4D97-AF65-F5344CB8AC3E}">
        <p14:creationId xmlns:p14="http://schemas.microsoft.com/office/powerpoint/2010/main" val="7088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3175-69C5-74F2-E7A3-5DAFAC107C64}"/>
              </a:ext>
            </a:extLst>
          </p:cNvPr>
          <p:cNvSpPr>
            <a:spLocks noGrp="1"/>
          </p:cNvSpPr>
          <p:nvPr>
            <p:ph type="title"/>
          </p:nvPr>
        </p:nvSpPr>
        <p:spPr/>
        <p:txBody>
          <a:bodyPr/>
          <a:lstStyle/>
          <a:p>
            <a:pPr algn="ctr"/>
            <a:r>
              <a:rPr lang="en-US" sz="4000">
                <a:solidFill>
                  <a:srgbClr val="0070C0"/>
                </a:solidFill>
                <a:ea typeface="+mj-lt"/>
                <a:cs typeface="+mj-lt"/>
              </a:rPr>
              <a:t>Vulnerabilities of WPA</a:t>
            </a:r>
            <a:endParaRPr lang="en-US" sz="4000">
              <a:solidFill>
                <a:srgbClr val="0070C0"/>
              </a:solidFill>
            </a:endParaRPr>
          </a:p>
        </p:txBody>
      </p:sp>
      <p:sp>
        <p:nvSpPr>
          <p:cNvPr id="3" name="Text Placeholder 2">
            <a:extLst>
              <a:ext uri="{FF2B5EF4-FFF2-40B4-BE49-F238E27FC236}">
                <a16:creationId xmlns:a16="http://schemas.microsoft.com/office/drawing/2014/main" id="{E5104BB6-350E-4BEF-D03A-FD3A6A88F5D7}"/>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dirty="0">
                <a:ea typeface="+mn-lt"/>
                <a:cs typeface="+mn-lt"/>
              </a:rPr>
              <a:t>Despite being a more secure alternative to WEP, WPA also has some vulnerabilities.</a:t>
            </a:r>
            <a:endParaRPr lang="en-US" dirty="0"/>
          </a:p>
          <a:p>
            <a:pPr marL="285750" indent="-285750">
              <a:buFont typeface="Arial"/>
              <a:buChar char="•"/>
            </a:pPr>
            <a:r>
              <a:rPr lang="en-US" dirty="0">
                <a:ea typeface="+mn-lt"/>
                <a:cs typeface="+mn-lt"/>
              </a:rPr>
              <a:t>Attackers can exploit these vulnerabilities to gain unauthorized access to the network.</a:t>
            </a:r>
            <a:endParaRPr lang="en-US" dirty="0"/>
          </a:p>
          <a:p>
            <a:pPr marL="285750" indent="-285750">
              <a:buFont typeface="Arial"/>
              <a:buChar char="•"/>
            </a:pPr>
            <a:r>
              <a:rPr lang="en-US" dirty="0">
                <a:solidFill>
                  <a:srgbClr val="0070C0"/>
                </a:solidFill>
                <a:ea typeface="+mn-lt"/>
                <a:cs typeface="+mn-lt"/>
              </a:rPr>
              <a:t>Dictionary Attack</a:t>
            </a:r>
            <a:endParaRPr lang="en-US" dirty="0">
              <a:solidFill>
                <a:srgbClr val="0070C0"/>
              </a:solidFill>
            </a:endParaRPr>
          </a:p>
          <a:p>
            <a:pPr lvl="1">
              <a:buFont typeface="Arial"/>
              <a:buChar char="•"/>
            </a:pPr>
            <a:r>
              <a:rPr lang="en-US" dirty="0">
                <a:ea typeface="+mn-lt"/>
                <a:cs typeface="+mn-lt"/>
              </a:rPr>
              <a:t>One of the most common attacks on WPA is a dictionary attack.</a:t>
            </a:r>
            <a:endParaRPr lang="en-US" dirty="0"/>
          </a:p>
          <a:p>
            <a:pPr lvl="1">
              <a:buFont typeface="Arial"/>
              <a:buChar char="•"/>
            </a:pPr>
            <a:r>
              <a:rPr lang="en-US" dirty="0">
                <a:ea typeface="+mn-lt"/>
                <a:cs typeface="+mn-lt"/>
              </a:rPr>
              <a:t>Attackers use a precomputed dictionary of possible keys to try and crack the passphrase.</a:t>
            </a:r>
            <a:endParaRPr lang="en-US" dirty="0"/>
          </a:p>
          <a:p>
            <a:pPr lvl="1">
              <a:buFont typeface="Arial"/>
              <a:buChar char="•"/>
            </a:pPr>
            <a:r>
              <a:rPr lang="en-US" dirty="0">
                <a:ea typeface="+mn-lt"/>
                <a:cs typeface="+mn-lt"/>
              </a:rPr>
              <a:t>This attack can be successful if the passphrase is weak or easy to guess.</a:t>
            </a:r>
            <a:endParaRPr lang="en-US" dirty="0"/>
          </a:p>
          <a:p>
            <a:pPr marL="285750" indent="-285750">
              <a:buFont typeface="Arial"/>
              <a:buChar char="•"/>
            </a:pPr>
            <a:r>
              <a:rPr lang="en-US" dirty="0">
                <a:solidFill>
                  <a:srgbClr val="0070C0"/>
                </a:solidFill>
                <a:ea typeface="+mn-lt"/>
                <a:cs typeface="+mn-lt"/>
              </a:rPr>
              <a:t>Rogue Access Points</a:t>
            </a:r>
            <a:endParaRPr lang="en-US" dirty="0">
              <a:solidFill>
                <a:srgbClr val="0070C0"/>
              </a:solidFill>
            </a:endParaRPr>
          </a:p>
          <a:p>
            <a:pPr lvl="1">
              <a:buFont typeface="Arial"/>
              <a:buChar char="•"/>
            </a:pPr>
            <a:r>
              <a:rPr lang="en-US" dirty="0">
                <a:ea typeface="+mn-lt"/>
                <a:cs typeface="+mn-lt"/>
              </a:rPr>
              <a:t>Rogue access points are unauthorized wireless access points set up by attackers to mimic legitimate access points.</a:t>
            </a:r>
            <a:endParaRPr lang="en-US" dirty="0"/>
          </a:p>
          <a:p>
            <a:pPr lvl="1">
              <a:buFont typeface="Arial"/>
              <a:buChar char="•"/>
            </a:pPr>
            <a:r>
              <a:rPr lang="en-US" dirty="0">
                <a:ea typeface="+mn-lt"/>
                <a:cs typeface="+mn-lt"/>
              </a:rPr>
              <a:t>When users connect to a rogue access point, attackers can intercept their network traffic and steal sensitive information.</a:t>
            </a:r>
            <a:endParaRPr lang="en-US" dirty="0"/>
          </a:p>
          <a:p>
            <a:endParaRPr lang="en-US" dirty="0"/>
          </a:p>
        </p:txBody>
      </p:sp>
    </p:spTree>
    <p:extLst>
      <p:ext uri="{BB962C8B-B14F-4D97-AF65-F5344CB8AC3E}">
        <p14:creationId xmlns:p14="http://schemas.microsoft.com/office/powerpoint/2010/main" val="257323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35DBD5-DC41-6801-1739-5BBFAFDC4B91}"/>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dirty="0">
                <a:solidFill>
                  <a:srgbClr val="0070C0"/>
                </a:solidFill>
                <a:ea typeface="+mn-lt"/>
                <a:cs typeface="+mn-lt"/>
              </a:rPr>
              <a:t>Brute Force Attack</a:t>
            </a:r>
            <a:endParaRPr lang="en-US" dirty="0">
              <a:solidFill>
                <a:srgbClr val="0070C0"/>
              </a:solidFill>
            </a:endParaRPr>
          </a:p>
          <a:p>
            <a:pPr lvl="1">
              <a:buFont typeface="Arial"/>
              <a:buChar char="•"/>
            </a:pPr>
            <a:r>
              <a:rPr lang="en-US" dirty="0">
                <a:ea typeface="+mn-lt"/>
                <a:cs typeface="+mn-lt"/>
              </a:rPr>
              <a:t>In a brute force attack, attackers use software to generate all possible combinations of keys until the correct one is found.</a:t>
            </a:r>
            <a:endParaRPr lang="en-US" dirty="0"/>
          </a:p>
          <a:p>
            <a:pPr lvl="1">
              <a:buFont typeface="Arial"/>
              <a:buChar char="•"/>
            </a:pPr>
            <a:r>
              <a:rPr lang="en-US" dirty="0">
                <a:ea typeface="+mn-lt"/>
                <a:cs typeface="+mn-lt"/>
              </a:rPr>
              <a:t>This attack can be successful if the passphrase is long and complex, but it requires a lot of computational power and time.</a:t>
            </a:r>
            <a:endParaRPr lang="en-US" dirty="0"/>
          </a:p>
          <a:p>
            <a:pPr marL="285750" indent="-285750">
              <a:buFont typeface="Arial"/>
              <a:buChar char="•"/>
            </a:pPr>
            <a:r>
              <a:rPr lang="en-US" dirty="0">
                <a:solidFill>
                  <a:srgbClr val="0070C0"/>
                </a:solidFill>
                <a:ea typeface="+mn-lt"/>
                <a:cs typeface="+mn-lt"/>
              </a:rPr>
              <a:t>Man-in-the-Middle Attack</a:t>
            </a:r>
            <a:endParaRPr lang="en-US" dirty="0">
              <a:solidFill>
                <a:srgbClr val="0070C0"/>
              </a:solidFill>
            </a:endParaRPr>
          </a:p>
          <a:p>
            <a:pPr lvl="1">
              <a:buFont typeface="Arial"/>
              <a:buChar char="•"/>
            </a:pPr>
            <a:r>
              <a:rPr lang="en-US" dirty="0">
                <a:ea typeface="+mn-lt"/>
                <a:cs typeface="+mn-lt"/>
              </a:rPr>
              <a:t>A man-in-the-middle attack involves intercepting and altering network traffic between two devices.</a:t>
            </a:r>
            <a:endParaRPr lang="en-US" dirty="0"/>
          </a:p>
          <a:p>
            <a:pPr lvl="1">
              <a:buFont typeface="Arial"/>
              <a:buChar char="•"/>
            </a:pPr>
            <a:r>
              <a:rPr lang="en-US" dirty="0">
                <a:ea typeface="+mn-lt"/>
                <a:cs typeface="+mn-lt"/>
              </a:rPr>
              <a:t>Attackers can use this attack to steal sensitive information or inject malicious code into the network.</a:t>
            </a:r>
            <a:endParaRPr lang="en-US" dirty="0"/>
          </a:p>
          <a:p>
            <a:pPr marL="285750" indent="-285750">
              <a:buFont typeface="Arial"/>
              <a:buChar char="•"/>
            </a:pPr>
            <a:r>
              <a:rPr lang="en-US" dirty="0">
                <a:solidFill>
                  <a:srgbClr val="0070C0"/>
                </a:solidFill>
                <a:ea typeface="+mn-lt"/>
                <a:cs typeface="+mn-lt"/>
              </a:rPr>
              <a:t>Conclusion</a:t>
            </a:r>
            <a:endParaRPr lang="en-US" dirty="0">
              <a:solidFill>
                <a:srgbClr val="0070C0"/>
              </a:solidFill>
            </a:endParaRPr>
          </a:p>
          <a:p>
            <a:pPr lvl="1">
              <a:buFont typeface="Arial"/>
              <a:buChar char="•"/>
            </a:pPr>
            <a:r>
              <a:rPr lang="en-US" dirty="0">
                <a:ea typeface="+mn-lt"/>
                <a:cs typeface="+mn-lt"/>
              </a:rPr>
              <a:t>While WPA is more secure than WEP, it still has vulnerabilities that can be exploited by attackers.</a:t>
            </a:r>
            <a:endParaRPr lang="en-US" dirty="0"/>
          </a:p>
          <a:p>
            <a:pPr lvl="1">
              <a:buFont typeface="Arial"/>
              <a:buChar char="•"/>
            </a:pPr>
            <a:r>
              <a:rPr lang="en-US" dirty="0">
                <a:ea typeface="+mn-lt"/>
                <a:cs typeface="+mn-lt"/>
              </a:rPr>
              <a:t>To mitigate these vulnerabilities, it is important to use strong passphrases, monitor network traffic, and implement additional security measures such as firewalls and intrusion detection systems.</a:t>
            </a:r>
            <a:endParaRPr lang="en-US" dirty="0"/>
          </a:p>
          <a:p>
            <a:endParaRPr lang="en-US" dirty="0"/>
          </a:p>
        </p:txBody>
      </p:sp>
    </p:spTree>
    <p:extLst>
      <p:ext uri="{BB962C8B-B14F-4D97-AF65-F5344CB8AC3E}">
        <p14:creationId xmlns:p14="http://schemas.microsoft.com/office/powerpoint/2010/main" val="46439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B35B-7180-92AF-8AA9-0CE030A7A9F8}"/>
              </a:ext>
            </a:extLst>
          </p:cNvPr>
          <p:cNvSpPr>
            <a:spLocks noGrp="1"/>
          </p:cNvSpPr>
          <p:nvPr>
            <p:ph type="title"/>
          </p:nvPr>
        </p:nvSpPr>
        <p:spPr/>
        <p:txBody>
          <a:bodyPr/>
          <a:lstStyle/>
          <a:p>
            <a:pPr algn="ctr"/>
            <a:r>
              <a:rPr lang="en-US" sz="4000">
                <a:solidFill>
                  <a:srgbClr val="0070C0"/>
                </a:solidFill>
                <a:ea typeface="+mj-lt"/>
                <a:cs typeface="+mj-lt"/>
              </a:rPr>
              <a:t>introduction to WPA</a:t>
            </a:r>
            <a:endParaRPr lang="en-US" sz="4000">
              <a:solidFill>
                <a:srgbClr val="0070C0"/>
              </a:solidFill>
            </a:endParaRPr>
          </a:p>
        </p:txBody>
      </p:sp>
      <p:sp>
        <p:nvSpPr>
          <p:cNvPr id="3" name="Text Placeholder 2">
            <a:extLst>
              <a:ext uri="{FF2B5EF4-FFF2-40B4-BE49-F238E27FC236}">
                <a16:creationId xmlns:a16="http://schemas.microsoft.com/office/drawing/2014/main" id="{B0430165-6401-D6DF-E640-BA57EB80AF75}"/>
              </a:ext>
            </a:extLst>
          </p:cNvPr>
          <p:cNvSpPr>
            <a:spLocks noGrp="1"/>
          </p:cNvSpPr>
          <p:nvPr>
            <p:ph type="body" sz="quarter" idx="10"/>
          </p:nvPr>
        </p:nvSpPr>
        <p:spPr/>
        <p:txBody>
          <a:bodyPr vert="horz" lIns="0" tIns="0" rIns="0" bIns="0" rtlCol="0" anchor="t">
            <a:noAutofit/>
          </a:bodyPr>
          <a:lstStyle/>
          <a:p>
            <a:pPr>
              <a:buChar char="•"/>
            </a:pPr>
            <a:r>
              <a:rPr lang="en-US" dirty="0">
                <a:solidFill>
                  <a:srgbClr val="0070C0"/>
                </a:solidFill>
                <a:ea typeface="+mn-lt"/>
                <a:cs typeface="+mn-lt"/>
              </a:rPr>
              <a:t>Definition of WPA (Wi-Fi Protected Access)</a:t>
            </a:r>
            <a:endParaRPr lang="en-US" dirty="0">
              <a:solidFill>
                <a:srgbClr val="0070C0"/>
              </a:solidFill>
            </a:endParaRPr>
          </a:p>
          <a:p>
            <a:pPr lvl="1">
              <a:buFont typeface="Arial" panose="05000000000000000000" pitchFamily="2" charset="2"/>
              <a:buChar char="•"/>
            </a:pPr>
            <a:r>
              <a:rPr lang="en-US" dirty="0">
                <a:ea typeface="+mn-lt"/>
                <a:cs typeface="+mn-lt"/>
              </a:rPr>
              <a:t>A security protocol designed to protect wireless networks</a:t>
            </a:r>
          </a:p>
          <a:p>
            <a:pPr lvl="1">
              <a:buFont typeface="Arial" panose="05000000000000000000" pitchFamily="2" charset="2"/>
              <a:buChar char="•"/>
            </a:pPr>
            <a:r>
              <a:rPr lang="en-US" dirty="0">
                <a:ea typeface="+mn-lt"/>
                <a:cs typeface="+mn-lt"/>
              </a:rPr>
              <a:t>A successor to the WEP (Wired Equivalent Privacy) </a:t>
            </a:r>
            <a:r>
              <a:rPr lang="en-US" dirty="0" err="1">
                <a:ea typeface="+mn-lt"/>
                <a:cs typeface="+mn-lt"/>
              </a:rPr>
              <a:t>prot</a:t>
            </a:r>
            <a:endParaRPr lang="en-US">
              <a:ea typeface="+mn-lt"/>
              <a:cs typeface="+mn-lt"/>
            </a:endParaRPr>
          </a:p>
          <a:p>
            <a:pPr>
              <a:buChar char="•"/>
            </a:pPr>
            <a:r>
              <a:rPr lang="en-US" dirty="0">
                <a:solidFill>
                  <a:srgbClr val="0070C0"/>
                </a:solidFill>
                <a:ea typeface="+mn-lt"/>
                <a:cs typeface="+mn-lt"/>
              </a:rPr>
              <a:t>Purpose of WPA</a:t>
            </a:r>
            <a:endParaRPr lang="en-US" dirty="0">
              <a:solidFill>
                <a:srgbClr val="0070C0"/>
              </a:solidFill>
            </a:endParaRPr>
          </a:p>
          <a:p>
            <a:pPr lvl="1">
              <a:buClr>
                <a:srgbClr val="0070AD"/>
              </a:buClr>
              <a:buFont typeface="Arial" panose="020B0604020202020204" pitchFamily="34" charset="0"/>
              <a:buChar char="•"/>
            </a:pPr>
            <a:r>
              <a:rPr lang="en-US" dirty="0">
                <a:ea typeface="+mn-lt"/>
                <a:cs typeface="+mn-lt"/>
              </a:rPr>
              <a:t>To provide enhanced security to wireless networks</a:t>
            </a:r>
            <a:endParaRPr lang="en-US" dirty="0"/>
          </a:p>
          <a:p>
            <a:pPr lvl="1">
              <a:buClr>
                <a:srgbClr val="0070AD"/>
              </a:buClr>
              <a:buFont typeface="Arial" panose="020B0604020202020204" pitchFamily="34" charset="0"/>
              <a:buChar char="•"/>
            </a:pPr>
            <a:r>
              <a:rPr lang="en-US" dirty="0">
                <a:ea typeface="+mn-lt"/>
                <a:cs typeface="+mn-lt"/>
              </a:rPr>
              <a:t>To address the vulnerabilities of WEP</a:t>
            </a:r>
            <a:endParaRPr lang="en-US" dirty="0"/>
          </a:p>
          <a:p>
            <a:pPr>
              <a:buChar char="•"/>
            </a:pPr>
            <a:r>
              <a:rPr lang="en-US" dirty="0">
                <a:solidFill>
                  <a:srgbClr val="0070C0"/>
                </a:solidFill>
                <a:ea typeface="+mn-lt"/>
                <a:cs typeface="+mn-lt"/>
              </a:rPr>
              <a:t>History of WPA</a:t>
            </a:r>
            <a:endParaRPr lang="en-US" dirty="0">
              <a:solidFill>
                <a:srgbClr val="0070C0"/>
              </a:solidFill>
            </a:endParaRPr>
          </a:p>
          <a:p>
            <a:pPr lvl="1">
              <a:buClr>
                <a:srgbClr val="0070AD"/>
              </a:buClr>
              <a:buFont typeface="Arial" panose="020B0604020202020204" pitchFamily="34" charset="0"/>
              <a:buChar char="•"/>
            </a:pPr>
            <a:r>
              <a:rPr lang="en-US" dirty="0">
                <a:ea typeface="+mn-lt"/>
                <a:cs typeface="+mn-lt"/>
              </a:rPr>
              <a:t>Introduced in 2003 by the Wi-Fi Alliance</a:t>
            </a:r>
            <a:endParaRPr lang="en-US" dirty="0"/>
          </a:p>
          <a:p>
            <a:pPr lvl="1">
              <a:buClr>
                <a:srgbClr val="0070AD"/>
              </a:buClr>
              <a:buFont typeface="Arial" panose="020B0604020202020204" pitchFamily="34" charset="0"/>
              <a:buChar char="•"/>
            </a:pPr>
            <a:r>
              <a:rPr lang="en-US" dirty="0">
                <a:ea typeface="+mn-lt"/>
                <a:cs typeface="+mn-lt"/>
              </a:rPr>
              <a:t>WPA2 introduced in 2004 as an improvement over WPA</a:t>
            </a:r>
            <a:endParaRPr lang="en-US" dirty="0"/>
          </a:p>
          <a:p>
            <a:pPr>
              <a:buChar char="•"/>
            </a:pPr>
            <a:r>
              <a:rPr lang="en-US" dirty="0">
                <a:solidFill>
                  <a:srgbClr val="0070C0"/>
                </a:solidFill>
                <a:ea typeface="+mn-lt"/>
                <a:cs typeface="+mn-lt"/>
              </a:rPr>
              <a:t>Importance of network security in wireless networking</a:t>
            </a:r>
            <a:endParaRPr lang="en-US" dirty="0">
              <a:solidFill>
                <a:srgbClr val="0070C0"/>
              </a:solidFill>
            </a:endParaRPr>
          </a:p>
          <a:p>
            <a:pPr lvl="1">
              <a:buClr>
                <a:srgbClr val="0070AD"/>
              </a:buClr>
              <a:buFont typeface="Arial" panose="020B0604020202020204" pitchFamily="34" charset="0"/>
              <a:buChar char="•"/>
            </a:pPr>
            <a:r>
              <a:rPr lang="en-US" dirty="0">
                <a:ea typeface="+mn-lt"/>
                <a:cs typeface="+mn-lt"/>
              </a:rPr>
              <a:t>Risks associated with wireless networks</a:t>
            </a:r>
            <a:endParaRPr lang="en-US" dirty="0"/>
          </a:p>
          <a:p>
            <a:pPr lvl="1">
              <a:buClr>
                <a:srgbClr val="0070AD"/>
              </a:buClr>
              <a:buFont typeface="Arial" panose="020B0604020202020204" pitchFamily="34" charset="0"/>
              <a:buChar char="•"/>
            </a:pPr>
            <a:r>
              <a:rPr lang="en-US" dirty="0">
                <a:ea typeface="+mn-lt"/>
                <a:cs typeface="+mn-lt"/>
              </a:rPr>
              <a:t>Need for encryption and authentication in wireless networks</a:t>
            </a:r>
            <a:endParaRPr lang="en-US" dirty="0"/>
          </a:p>
          <a:p>
            <a:pPr marL="342900" indent="-342900">
              <a:buChar char="•"/>
            </a:pPr>
            <a:endParaRPr lang="en-US" dirty="0"/>
          </a:p>
        </p:txBody>
      </p:sp>
    </p:spTree>
    <p:extLst>
      <p:ext uri="{BB962C8B-B14F-4D97-AF65-F5344CB8AC3E}">
        <p14:creationId xmlns:p14="http://schemas.microsoft.com/office/powerpoint/2010/main" val="13694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D0B-AD54-4AB9-FAA4-9862923DCD67}"/>
              </a:ext>
            </a:extLst>
          </p:cNvPr>
          <p:cNvSpPr>
            <a:spLocks noGrp="1"/>
          </p:cNvSpPr>
          <p:nvPr>
            <p:ph type="title"/>
          </p:nvPr>
        </p:nvSpPr>
        <p:spPr/>
        <p:txBody>
          <a:bodyPr/>
          <a:lstStyle/>
          <a:p>
            <a:pPr algn="ctr"/>
            <a:r>
              <a:rPr lang="en-US" sz="4000">
                <a:solidFill>
                  <a:srgbClr val="0070C0"/>
                </a:solidFill>
                <a:ea typeface="+mj-lt"/>
                <a:cs typeface="+mj-lt"/>
              </a:rPr>
              <a:t>How WPA Works</a:t>
            </a:r>
            <a:endParaRPr lang="en-US" sz="4000">
              <a:solidFill>
                <a:srgbClr val="0070C0"/>
              </a:solidFill>
            </a:endParaRPr>
          </a:p>
        </p:txBody>
      </p:sp>
      <p:sp>
        <p:nvSpPr>
          <p:cNvPr id="3" name="Text Placeholder 2">
            <a:extLst>
              <a:ext uri="{FF2B5EF4-FFF2-40B4-BE49-F238E27FC236}">
                <a16:creationId xmlns:a16="http://schemas.microsoft.com/office/drawing/2014/main" id="{441B69FF-BCD4-6228-DCFB-979F3993B02C}"/>
              </a:ext>
            </a:extLst>
          </p:cNvPr>
          <p:cNvSpPr>
            <a:spLocks noGrp="1"/>
          </p:cNvSpPr>
          <p:nvPr>
            <p:ph type="body" sz="quarter" idx="10"/>
          </p:nvPr>
        </p:nvSpPr>
        <p:spPr/>
        <p:txBody>
          <a:bodyPr vert="horz" lIns="0" tIns="0" rIns="0" bIns="0" rtlCol="0" anchor="t">
            <a:noAutofit/>
          </a:bodyPr>
          <a:lstStyle/>
          <a:p>
            <a:pPr marL="285750" indent="-285750">
              <a:buFont typeface="Arial"/>
              <a:buChar char="•"/>
            </a:pPr>
            <a:r>
              <a:rPr lang="en-US" dirty="0">
                <a:solidFill>
                  <a:srgbClr val="0070C0"/>
                </a:solidFill>
                <a:ea typeface="+mn-lt"/>
                <a:cs typeface="+mn-lt"/>
              </a:rPr>
              <a:t>Overview of the WPA security architecture</a:t>
            </a:r>
            <a:endParaRPr lang="en-US" dirty="0">
              <a:solidFill>
                <a:srgbClr val="0070C0"/>
              </a:solidFill>
            </a:endParaRPr>
          </a:p>
          <a:p>
            <a:pPr lvl="1">
              <a:buClr>
                <a:srgbClr val="0070AD"/>
              </a:buClr>
              <a:buFont typeface="Arial"/>
              <a:buChar char="•"/>
            </a:pPr>
            <a:r>
              <a:rPr lang="en-US" dirty="0">
                <a:ea typeface="+mn-lt"/>
                <a:cs typeface="+mn-lt"/>
              </a:rPr>
              <a:t>Use of encryption and authentication</a:t>
            </a:r>
            <a:endParaRPr lang="en-US" dirty="0"/>
          </a:p>
          <a:p>
            <a:pPr lvl="1">
              <a:buClr>
                <a:srgbClr val="0070AD"/>
              </a:buClr>
              <a:buFont typeface="Arial"/>
              <a:buChar char="•"/>
            </a:pPr>
            <a:r>
              <a:rPr lang="en-US" dirty="0">
                <a:ea typeface="+mn-lt"/>
                <a:cs typeface="+mn-lt"/>
              </a:rPr>
              <a:t>Four-way handshake process</a:t>
            </a:r>
            <a:endParaRPr lang="en-US" dirty="0"/>
          </a:p>
          <a:p>
            <a:pPr marL="285750" indent="-285750">
              <a:buClr>
                <a:srgbClr val="0070AD"/>
              </a:buClr>
              <a:buFont typeface="Arial"/>
              <a:buChar char="•"/>
            </a:pPr>
            <a:r>
              <a:rPr lang="en-US" dirty="0">
                <a:solidFill>
                  <a:srgbClr val="0070C0"/>
                </a:solidFill>
                <a:ea typeface="+mn-lt"/>
                <a:cs typeface="+mn-lt"/>
              </a:rPr>
              <a:t>Encryption in WPA</a:t>
            </a:r>
            <a:endParaRPr lang="en-US" dirty="0">
              <a:solidFill>
                <a:srgbClr val="0070C0"/>
              </a:solidFill>
            </a:endParaRPr>
          </a:p>
          <a:p>
            <a:pPr lvl="1">
              <a:buClr>
                <a:srgbClr val="0070AD"/>
              </a:buClr>
              <a:buFont typeface="Arial"/>
              <a:buChar char="•"/>
            </a:pPr>
            <a:r>
              <a:rPr lang="en-US" dirty="0">
                <a:ea typeface="+mn-lt"/>
                <a:cs typeface="+mn-lt"/>
              </a:rPr>
              <a:t>Use of the Temporal Key Integrity Protocol (TKIP)</a:t>
            </a:r>
            <a:endParaRPr lang="en-US" dirty="0"/>
          </a:p>
          <a:p>
            <a:pPr lvl="1">
              <a:buClr>
                <a:srgbClr val="0070AD"/>
              </a:buClr>
              <a:buFont typeface="Arial"/>
              <a:buChar char="•"/>
            </a:pPr>
            <a:r>
              <a:rPr lang="en-US" dirty="0">
                <a:ea typeface="+mn-lt"/>
                <a:cs typeface="+mn-lt"/>
              </a:rPr>
              <a:t>Key mixing and per-packet key generation</a:t>
            </a:r>
            <a:endParaRPr lang="en-US" dirty="0"/>
          </a:p>
          <a:p>
            <a:pPr marL="285750" indent="-285750">
              <a:buClr>
                <a:srgbClr val="0070AD"/>
              </a:buClr>
              <a:buFont typeface="Arial"/>
              <a:buChar char="•"/>
            </a:pPr>
            <a:r>
              <a:rPr lang="en-US" dirty="0">
                <a:solidFill>
                  <a:srgbClr val="0070C0"/>
                </a:solidFill>
                <a:ea typeface="+mn-lt"/>
                <a:cs typeface="+mn-lt"/>
              </a:rPr>
              <a:t>Authentication in WPA</a:t>
            </a:r>
            <a:endParaRPr lang="en-US" dirty="0">
              <a:solidFill>
                <a:srgbClr val="0070C0"/>
              </a:solidFill>
            </a:endParaRPr>
          </a:p>
          <a:p>
            <a:pPr lvl="1">
              <a:buClr>
                <a:srgbClr val="0070AD"/>
              </a:buClr>
              <a:buFont typeface="Arial"/>
              <a:buChar char="•"/>
            </a:pPr>
            <a:r>
              <a:rPr lang="en-US" dirty="0">
                <a:ea typeface="+mn-lt"/>
                <a:cs typeface="+mn-lt"/>
              </a:rPr>
              <a:t>Use of a pre-shared key (WPA-PSK) or 802.1x (WPA-Enterprise)</a:t>
            </a:r>
            <a:endParaRPr lang="en-US" dirty="0"/>
          </a:p>
          <a:p>
            <a:pPr lvl="1">
              <a:buClr>
                <a:srgbClr val="0070AD"/>
              </a:buClr>
              <a:buFont typeface="Arial"/>
              <a:buChar char="•"/>
            </a:pPr>
            <a:r>
              <a:rPr lang="en-US" dirty="0">
                <a:ea typeface="+mn-lt"/>
                <a:cs typeface="+mn-lt"/>
              </a:rPr>
              <a:t>RADIUS (Remote Authentication Dial-In User Service) server for authentication in WPA-Enterprise</a:t>
            </a:r>
            <a:endParaRPr lang="en-US" dirty="0"/>
          </a:p>
          <a:p>
            <a:pPr marL="285750" indent="-285750">
              <a:buClr>
                <a:srgbClr val="0070AD"/>
              </a:buClr>
              <a:buFont typeface="Arial"/>
              <a:buChar char="•"/>
            </a:pPr>
            <a:r>
              <a:rPr lang="en-US" dirty="0">
                <a:solidFill>
                  <a:srgbClr val="0070C0"/>
                </a:solidFill>
                <a:ea typeface="+mn-lt"/>
                <a:cs typeface="+mn-lt"/>
              </a:rPr>
              <a:t>Advantages of WPA over WEP</a:t>
            </a:r>
            <a:endParaRPr lang="en-US" dirty="0">
              <a:solidFill>
                <a:srgbClr val="0070C0"/>
              </a:solidFill>
            </a:endParaRPr>
          </a:p>
          <a:p>
            <a:pPr lvl="1">
              <a:buClr>
                <a:srgbClr val="0070AD"/>
              </a:buClr>
              <a:buFont typeface="Arial"/>
              <a:buChar char="•"/>
            </a:pPr>
            <a:r>
              <a:rPr lang="en-US" dirty="0">
                <a:ea typeface="+mn-lt"/>
                <a:cs typeface="+mn-lt"/>
              </a:rPr>
              <a:t>Stronger encryption and authentication mechanisms</a:t>
            </a:r>
            <a:endParaRPr lang="en-US" dirty="0"/>
          </a:p>
          <a:p>
            <a:pPr lvl="1">
              <a:buClr>
                <a:srgbClr val="0070AD"/>
              </a:buClr>
              <a:buFont typeface="Arial"/>
              <a:buChar char="•"/>
            </a:pPr>
            <a:r>
              <a:rPr lang="en-US" dirty="0">
                <a:ea typeface="+mn-lt"/>
                <a:cs typeface="+mn-lt"/>
              </a:rPr>
              <a:t>Use of dynamic keys instead of static keys</a:t>
            </a:r>
            <a:endParaRPr lang="en-US" dirty="0"/>
          </a:p>
          <a:p>
            <a:pPr marL="342900" indent="-342900">
              <a:buChar char="•"/>
            </a:pPr>
            <a:endParaRPr lang="en-US" dirty="0"/>
          </a:p>
        </p:txBody>
      </p:sp>
    </p:spTree>
    <p:extLst>
      <p:ext uri="{BB962C8B-B14F-4D97-AF65-F5344CB8AC3E}">
        <p14:creationId xmlns:p14="http://schemas.microsoft.com/office/powerpoint/2010/main" val="175984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33B2-5A59-11BF-E202-36F2F8B1FBFE}"/>
              </a:ext>
            </a:extLst>
          </p:cNvPr>
          <p:cNvSpPr>
            <a:spLocks noGrp="1"/>
          </p:cNvSpPr>
          <p:nvPr>
            <p:ph type="title"/>
          </p:nvPr>
        </p:nvSpPr>
        <p:spPr/>
        <p:txBody>
          <a:bodyPr/>
          <a:lstStyle/>
          <a:p>
            <a:pPr algn="ctr"/>
            <a:r>
              <a:rPr lang="en-US" sz="4000">
                <a:solidFill>
                  <a:srgbClr val="0070C0"/>
                </a:solidFill>
              </a:rPr>
              <a:t>Temporal key</a:t>
            </a:r>
          </a:p>
        </p:txBody>
      </p:sp>
      <p:sp>
        <p:nvSpPr>
          <p:cNvPr id="3" name="Text Placeholder 2">
            <a:extLst>
              <a:ext uri="{FF2B5EF4-FFF2-40B4-BE49-F238E27FC236}">
                <a16:creationId xmlns:a16="http://schemas.microsoft.com/office/drawing/2014/main" id="{836AE024-1952-CDC0-CAB2-9422BA43C05B}"/>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a temporal key is a secret encryption key that is generated dynamically and periodically changed to secure the data transmission.</a:t>
            </a:r>
          </a:p>
          <a:p>
            <a:pPr marL="342900" indent="-342900">
              <a:buChar char="•"/>
            </a:pPr>
            <a:endParaRPr lang="en-US"/>
          </a:p>
          <a:p>
            <a:pPr marL="342900" indent="-342900">
              <a:buChar char="•"/>
            </a:pPr>
            <a:r>
              <a:rPr lang="en-US" dirty="0">
                <a:ea typeface="+mn-lt"/>
                <a:cs typeface="+mn-lt"/>
              </a:rPr>
              <a:t>The need for a temporal key arises from the vulnerabilities of using a static key for encryption, which can be compromised by an attacker who intercepts the key. By generating a new temporal key for each communication session, the security of the communication is improved.</a:t>
            </a:r>
            <a:endParaRPr lang="en-US" dirty="0"/>
          </a:p>
          <a:p>
            <a:pPr marL="342900" indent="-342900">
              <a:buChar char="•"/>
            </a:pPr>
            <a:endParaRPr lang="en-US"/>
          </a:p>
          <a:p>
            <a:pPr marL="342900" indent="-342900">
              <a:buChar char="•"/>
            </a:pPr>
            <a:r>
              <a:rPr lang="en-US" dirty="0">
                <a:ea typeface="+mn-lt"/>
                <a:cs typeface="+mn-lt"/>
              </a:rPr>
              <a:t>In the Wi-Fi Protected Access (WPA) protocol, a temporal key is generated during the four-way handshake process between the wireless client and access point. The temporal key is used to encrypt data between the two devices during the current session.</a:t>
            </a:r>
          </a:p>
        </p:txBody>
      </p:sp>
    </p:spTree>
    <p:extLst>
      <p:ext uri="{BB962C8B-B14F-4D97-AF65-F5344CB8AC3E}">
        <p14:creationId xmlns:p14="http://schemas.microsoft.com/office/powerpoint/2010/main" val="130596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3B2-59D7-5E96-F5AB-C87716EC88E3}"/>
              </a:ext>
            </a:extLst>
          </p:cNvPr>
          <p:cNvSpPr>
            <a:spLocks noGrp="1"/>
          </p:cNvSpPr>
          <p:nvPr>
            <p:ph type="title"/>
          </p:nvPr>
        </p:nvSpPr>
        <p:spPr/>
        <p:txBody>
          <a:bodyPr/>
          <a:lstStyle/>
          <a:p>
            <a:pPr algn="ctr"/>
            <a:r>
              <a:rPr lang="en-US" sz="4000">
                <a:solidFill>
                  <a:srgbClr val="0070C0"/>
                </a:solidFill>
                <a:ea typeface="+mj-lt"/>
                <a:cs typeface="+mj-lt"/>
              </a:rPr>
              <a:t>Message Integrity Code</a:t>
            </a:r>
          </a:p>
        </p:txBody>
      </p:sp>
      <p:sp>
        <p:nvSpPr>
          <p:cNvPr id="3" name="Text Placeholder 2">
            <a:extLst>
              <a:ext uri="{FF2B5EF4-FFF2-40B4-BE49-F238E27FC236}">
                <a16:creationId xmlns:a16="http://schemas.microsoft.com/office/drawing/2014/main" id="{98D007CE-2655-C6BF-DFA9-20FD7B7BFF5F}"/>
              </a:ext>
            </a:extLst>
          </p:cNvPr>
          <p:cNvSpPr>
            <a:spLocks noGrp="1"/>
          </p:cNvSpPr>
          <p:nvPr>
            <p:ph type="body" sz="quarter" idx="10"/>
          </p:nvPr>
        </p:nvSpPr>
        <p:spPr/>
        <p:txBody>
          <a:bodyPr vert="horz" lIns="0" tIns="0" rIns="0" bIns="0" rtlCol="0" anchor="t">
            <a:noAutofit/>
          </a:bodyPr>
          <a:lstStyle/>
          <a:p>
            <a:pPr marL="342900" indent="-342900">
              <a:buChar char="•"/>
            </a:pPr>
            <a:r>
              <a:rPr lang="en-US" dirty="0">
                <a:ea typeface="+mn-lt"/>
                <a:cs typeface="+mn-lt"/>
              </a:rPr>
              <a:t>Message Integrity Code, which is a security mechanism used to ensure the integrity of a message being transmitted over a wireless network. The MIC is generated using an encryption algorithm and is appended to the message.</a:t>
            </a:r>
          </a:p>
          <a:p>
            <a:pPr marL="342900" indent="-342900">
              <a:buChar char="•"/>
            </a:pPr>
            <a:endParaRPr lang="en-US" dirty="0"/>
          </a:p>
          <a:p>
            <a:pPr marL="342900" indent="-342900">
              <a:buChar char="•"/>
            </a:pPr>
            <a:r>
              <a:rPr lang="en-US" dirty="0">
                <a:ea typeface="+mn-lt"/>
                <a:cs typeface="+mn-lt"/>
              </a:rPr>
              <a:t>The need for MIC arises because wireless networks are vulnerable to attacks that can manipulate or modify the data being transmitted. This can lead to unauthorized access, data loss, or other security breaches.</a:t>
            </a:r>
          </a:p>
          <a:p>
            <a:pPr marL="342900" indent="-342900">
              <a:buChar char="•"/>
            </a:pPr>
            <a:endParaRPr lang="en-US" dirty="0"/>
          </a:p>
          <a:p>
            <a:pPr marL="342900" indent="-342900">
              <a:buChar char="•"/>
            </a:pPr>
            <a:r>
              <a:rPr lang="en-US" dirty="0">
                <a:ea typeface="+mn-lt"/>
                <a:cs typeface="+mn-lt"/>
              </a:rPr>
              <a:t>y using a MIC, the receiver of the message can verify that the message has not been tampered with or modified during transmission. If the MIC value of the received message does not match the calculated value at the receiver, it indicates that the message has been altered, and the receiver can discard the message.</a:t>
            </a:r>
            <a:endParaRPr lang="en-US" dirty="0"/>
          </a:p>
        </p:txBody>
      </p:sp>
    </p:spTree>
    <p:extLst>
      <p:ext uri="{BB962C8B-B14F-4D97-AF65-F5344CB8AC3E}">
        <p14:creationId xmlns:p14="http://schemas.microsoft.com/office/powerpoint/2010/main" val="413996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61310-B7F9-AA29-4079-D049FB319E7A}"/>
              </a:ext>
            </a:extLst>
          </p:cNvPr>
          <p:cNvSpPr>
            <a:spLocks noGrp="1"/>
          </p:cNvSpPr>
          <p:nvPr>
            <p:ph type="title"/>
          </p:nvPr>
        </p:nvSpPr>
        <p:spPr/>
        <p:txBody>
          <a:bodyPr/>
          <a:lstStyle/>
          <a:p>
            <a:pPr algn="ctr"/>
            <a:r>
              <a:rPr lang="en-US" sz="4000">
                <a:solidFill>
                  <a:srgbClr val="0070C0"/>
                </a:solidFill>
              </a:rPr>
              <a:t>4 WAY-HANDSHAKE</a:t>
            </a:r>
          </a:p>
        </p:txBody>
      </p:sp>
      <p:pic>
        <p:nvPicPr>
          <p:cNvPr id="4" name="Picture 4" descr="Diagram&#10;&#10;Description automatically generated">
            <a:extLst>
              <a:ext uri="{FF2B5EF4-FFF2-40B4-BE49-F238E27FC236}">
                <a16:creationId xmlns:a16="http://schemas.microsoft.com/office/drawing/2014/main" id="{242E032D-4676-9757-8115-0A2DD2CE7868}"/>
              </a:ext>
            </a:extLst>
          </p:cNvPr>
          <p:cNvPicPr>
            <a:picLocks noChangeAspect="1"/>
          </p:cNvPicPr>
          <p:nvPr/>
        </p:nvPicPr>
        <p:blipFill>
          <a:blip r:embed="rId2"/>
          <a:stretch>
            <a:fillRect/>
          </a:stretch>
        </p:blipFill>
        <p:spPr>
          <a:xfrm>
            <a:off x="258727" y="1102447"/>
            <a:ext cx="5232989" cy="5229036"/>
          </a:xfrm>
          <a:prstGeom prst="rect">
            <a:avLst/>
          </a:prstGeom>
        </p:spPr>
      </p:pic>
      <p:pic>
        <p:nvPicPr>
          <p:cNvPr id="5" name="Picture 5" descr="Diagram&#10;&#10;Description automatically generated">
            <a:extLst>
              <a:ext uri="{FF2B5EF4-FFF2-40B4-BE49-F238E27FC236}">
                <a16:creationId xmlns:a16="http://schemas.microsoft.com/office/drawing/2014/main" id="{1181D714-8E55-F11E-5F1F-A3B32B3DC4B9}"/>
              </a:ext>
            </a:extLst>
          </p:cNvPr>
          <p:cNvPicPr>
            <a:picLocks noChangeAspect="1"/>
          </p:cNvPicPr>
          <p:nvPr/>
        </p:nvPicPr>
        <p:blipFill>
          <a:blip r:embed="rId3"/>
          <a:stretch>
            <a:fillRect/>
          </a:stretch>
        </p:blipFill>
        <p:spPr>
          <a:xfrm>
            <a:off x="6239539" y="1466739"/>
            <a:ext cx="5738036" cy="3933380"/>
          </a:xfrm>
          <a:prstGeom prst="rect">
            <a:avLst/>
          </a:prstGeom>
        </p:spPr>
      </p:pic>
    </p:spTree>
    <p:extLst>
      <p:ext uri="{BB962C8B-B14F-4D97-AF65-F5344CB8AC3E}">
        <p14:creationId xmlns:p14="http://schemas.microsoft.com/office/powerpoint/2010/main" val="411008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3E55-8A07-CC6F-8E0C-A503ED1E7B60}"/>
              </a:ext>
            </a:extLst>
          </p:cNvPr>
          <p:cNvSpPr>
            <a:spLocks noGrp="1"/>
          </p:cNvSpPr>
          <p:nvPr>
            <p:ph type="title"/>
          </p:nvPr>
        </p:nvSpPr>
        <p:spPr/>
        <p:txBody>
          <a:bodyPr/>
          <a:lstStyle/>
          <a:p>
            <a:pPr algn="ctr"/>
            <a:r>
              <a:rPr lang="en-US" sz="4000">
                <a:solidFill>
                  <a:srgbClr val="0070C0"/>
                </a:solidFill>
              </a:rPr>
              <a:t>PROCEDURE OF 4WAYHANDSHAKE</a:t>
            </a:r>
          </a:p>
        </p:txBody>
      </p:sp>
      <p:sp>
        <p:nvSpPr>
          <p:cNvPr id="3" name="Text Placeholder 2">
            <a:extLst>
              <a:ext uri="{FF2B5EF4-FFF2-40B4-BE49-F238E27FC236}">
                <a16:creationId xmlns:a16="http://schemas.microsoft.com/office/drawing/2014/main" id="{381387AB-C001-7F65-53CD-87E6930C3602}"/>
              </a:ext>
            </a:extLst>
          </p:cNvPr>
          <p:cNvSpPr>
            <a:spLocks noGrp="1"/>
          </p:cNvSpPr>
          <p:nvPr>
            <p:ph type="body" sz="quarter" idx="10"/>
          </p:nvPr>
        </p:nvSpPr>
        <p:spPr/>
        <p:txBody>
          <a:bodyPr vert="horz" lIns="0" tIns="0" rIns="0" bIns="0" rtlCol="0" anchor="t">
            <a:noAutofit/>
          </a:bodyPr>
          <a:lstStyle/>
          <a:p>
            <a:pPr>
              <a:buChar char="•"/>
            </a:pPr>
            <a:r>
              <a:rPr lang="en-US" dirty="0">
                <a:ea typeface="+mn-lt"/>
                <a:cs typeface="+mn-lt"/>
              </a:rPr>
              <a:t>The 4-way handshake is the process used in Wi-Fi Protected Access (WPA) to authenticate clients and provide them with encryption keys for data communication. Here are the steps involved in the 4-way handshake:</a:t>
            </a:r>
            <a:endParaRPr lang="en-US" dirty="0"/>
          </a:p>
          <a:p>
            <a:pPr lvl="1">
              <a:buChar char="•"/>
            </a:pPr>
            <a:r>
              <a:rPr lang="en-US" dirty="0">
                <a:ea typeface="+mn-lt"/>
                <a:cs typeface="+mn-lt"/>
              </a:rPr>
              <a:t>The client sends an authentication request (</a:t>
            </a:r>
            <a:r>
              <a:rPr lang="en-US" dirty="0" err="1">
                <a:ea typeface="+mn-lt"/>
                <a:cs typeface="+mn-lt"/>
              </a:rPr>
              <a:t>ANonce</a:t>
            </a:r>
            <a:r>
              <a:rPr lang="en-US" dirty="0">
                <a:ea typeface="+mn-lt"/>
                <a:cs typeface="+mn-lt"/>
              </a:rPr>
              <a:t>) to the access point (AP) to start the process.</a:t>
            </a:r>
            <a:endParaRPr lang="en-US" dirty="0"/>
          </a:p>
          <a:p>
            <a:pPr lvl="1">
              <a:buChar char="•"/>
            </a:pPr>
            <a:r>
              <a:rPr lang="en-US" dirty="0">
                <a:ea typeface="+mn-lt"/>
                <a:cs typeface="+mn-lt"/>
              </a:rPr>
              <a:t>The AP responds with its own challenge (</a:t>
            </a:r>
            <a:r>
              <a:rPr lang="en-US" dirty="0" err="1">
                <a:ea typeface="+mn-lt"/>
                <a:cs typeface="+mn-lt"/>
              </a:rPr>
              <a:t>SNonce</a:t>
            </a:r>
            <a:r>
              <a:rPr lang="en-US" dirty="0">
                <a:ea typeface="+mn-lt"/>
                <a:cs typeface="+mn-lt"/>
              </a:rPr>
              <a:t>) and the Group Temporal Key (GTK) encrypted with the Pairwise Master Key (PMK).</a:t>
            </a:r>
            <a:endParaRPr lang="en-US" dirty="0"/>
          </a:p>
          <a:p>
            <a:pPr lvl="1">
              <a:buChar char="•"/>
            </a:pPr>
            <a:r>
              <a:rPr lang="en-US" dirty="0">
                <a:ea typeface="+mn-lt"/>
                <a:cs typeface="+mn-lt"/>
              </a:rPr>
              <a:t>The client receives the challenge and uses it, along with the PMK and the </a:t>
            </a:r>
            <a:r>
              <a:rPr lang="en-US" dirty="0" err="1">
                <a:ea typeface="+mn-lt"/>
                <a:cs typeface="+mn-lt"/>
              </a:rPr>
              <a:t>ANonce</a:t>
            </a:r>
            <a:r>
              <a:rPr lang="en-US" dirty="0">
                <a:ea typeface="+mn-lt"/>
                <a:cs typeface="+mn-lt"/>
              </a:rPr>
              <a:t>, to generate a Pairwise Transient Key (PTK). The PTK consists of a number of keys, including the Temporal Key (TK), the MIC Key (MK), and the encryption and integrity keys.</a:t>
            </a:r>
            <a:endParaRPr lang="en-US" dirty="0"/>
          </a:p>
          <a:p>
            <a:pPr lvl="1">
              <a:buChar char="•"/>
            </a:pPr>
            <a:r>
              <a:rPr lang="en-US" dirty="0">
                <a:ea typeface="+mn-lt"/>
                <a:cs typeface="+mn-lt"/>
              </a:rPr>
              <a:t>The client sends the AP a message containing its own challenge (</a:t>
            </a:r>
            <a:r>
              <a:rPr lang="en-US" dirty="0" err="1">
                <a:ea typeface="+mn-lt"/>
                <a:cs typeface="+mn-lt"/>
              </a:rPr>
              <a:t>ANonce</a:t>
            </a:r>
            <a:r>
              <a:rPr lang="en-US" dirty="0">
                <a:ea typeface="+mn-lt"/>
                <a:cs typeface="+mn-lt"/>
              </a:rPr>
              <a:t>), along with the MIC generated from the previous messages using the MK.</a:t>
            </a:r>
            <a:endParaRPr lang="en-US" dirty="0"/>
          </a:p>
          <a:p>
            <a:pPr lvl="1">
              <a:buChar char="•"/>
            </a:pPr>
            <a:r>
              <a:rPr lang="en-US" dirty="0">
                <a:ea typeface="+mn-lt"/>
                <a:cs typeface="+mn-lt"/>
              </a:rPr>
              <a:t>The AP receives the message and verifies the MIC. If the MIC is correct, it confirms the successful completion of the 4-way handshake and sends the GTK to the client encrypted with the TK.</a:t>
            </a:r>
            <a:endParaRPr lang="en-US" dirty="0"/>
          </a:p>
          <a:p>
            <a:pPr lvl="1">
              <a:buChar char="•"/>
            </a:pPr>
            <a:r>
              <a:rPr lang="en-US" dirty="0">
                <a:ea typeface="+mn-lt"/>
                <a:cs typeface="+mn-lt"/>
              </a:rPr>
              <a:t>The client receives the GTK and uses it to encrypt and decrypt multicast and broadcast traffic on the network.</a:t>
            </a:r>
            <a:endParaRPr lang="en-US" dirty="0"/>
          </a:p>
          <a:p>
            <a:pPr lvl="1">
              <a:buChar char="•"/>
            </a:pPr>
            <a:endParaRPr lang="en-US" dirty="0"/>
          </a:p>
        </p:txBody>
      </p:sp>
    </p:spTree>
    <p:extLst>
      <p:ext uri="{BB962C8B-B14F-4D97-AF65-F5344CB8AC3E}">
        <p14:creationId xmlns:p14="http://schemas.microsoft.com/office/powerpoint/2010/main" val="375058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75EC-5AF9-E2DC-DC1B-CB98E3C25A9A}"/>
              </a:ext>
            </a:extLst>
          </p:cNvPr>
          <p:cNvSpPr>
            <a:spLocks noGrp="1"/>
          </p:cNvSpPr>
          <p:nvPr>
            <p:ph type="title"/>
          </p:nvPr>
        </p:nvSpPr>
        <p:spPr/>
        <p:txBody>
          <a:bodyPr/>
          <a:lstStyle/>
          <a:p>
            <a:pPr algn="ctr"/>
            <a:r>
              <a:rPr lang="en-US" sz="4000">
                <a:solidFill>
                  <a:srgbClr val="0070C0"/>
                </a:solidFill>
              </a:rPr>
              <a:t>TOTAL KEYS GENERATED</a:t>
            </a:r>
            <a:endParaRPr lang="en-US" sz="4000"/>
          </a:p>
        </p:txBody>
      </p:sp>
      <p:sp>
        <p:nvSpPr>
          <p:cNvPr id="3" name="Text Placeholder 2">
            <a:extLst>
              <a:ext uri="{FF2B5EF4-FFF2-40B4-BE49-F238E27FC236}">
                <a16:creationId xmlns:a16="http://schemas.microsoft.com/office/drawing/2014/main" id="{6AB45056-829B-5312-9757-34AE9B947A43}"/>
              </a:ext>
            </a:extLst>
          </p:cNvPr>
          <p:cNvSpPr>
            <a:spLocks noGrp="1"/>
          </p:cNvSpPr>
          <p:nvPr>
            <p:ph type="body" sz="quarter" idx="10"/>
          </p:nvPr>
        </p:nvSpPr>
        <p:spPr/>
        <p:txBody>
          <a:bodyPr vert="horz" lIns="0" tIns="0" rIns="0" bIns="0" rtlCol="0" anchor="t">
            <a:noAutofit/>
          </a:bodyPr>
          <a:lstStyle/>
          <a:p>
            <a:pPr marL="342900" indent="-342900">
              <a:buChar char="•"/>
            </a:pPr>
            <a:r>
              <a:rPr lang="en-US" dirty="0">
                <a:solidFill>
                  <a:srgbClr val="0070C0"/>
                </a:solidFill>
                <a:ea typeface="+mn-lt"/>
                <a:cs typeface="+mn-lt"/>
              </a:rPr>
              <a:t>MSK(Master Session Key)</a:t>
            </a:r>
          </a:p>
          <a:p>
            <a:pPr lvl="1">
              <a:buChar char="•"/>
            </a:pPr>
            <a:r>
              <a:rPr lang="en-US" dirty="0">
                <a:ea typeface="+mn-lt"/>
                <a:cs typeface="+mn-lt"/>
              </a:rPr>
              <a:t>Key information that is jointly negotiated between the Supplicant &amp; Authentication Server. This key information is transported via a secure channel from Authenticating Server to Authenticator.</a:t>
            </a:r>
          </a:p>
          <a:p>
            <a:pPr lvl="1">
              <a:buChar char="•"/>
            </a:pPr>
            <a:r>
              <a:rPr lang="en-US" dirty="0"/>
              <a:t>DERIVATION FORMULA:-</a:t>
            </a:r>
          </a:p>
          <a:p>
            <a:pPr lvl="2"/>
            <a:r>
              <a:rPr lang="en-US" dirty="0">
                <a:ea typeface="+mn-lt"/>
                <a:cs typeface="+mn-lt"/>
              </a:rPr>
              <a:t>MSK = PBKDF2(HMAC_SHA1, PSK, SSID, 4096, 256)</a:t>
            </a:r>
          </a:p>
          <a:p>
            <a:pPr>
              <a:buChar char="•"/>
            </a:pPr>
            <a:r>
              <a:rPr lang="en-US" dirty="0">
                <a:solidFill>
                  <a:srgbClr val="0070C0"/>
                </a:solidFill>
                <a:ea typeface="+mn-lt"/>
                <a:cs typeface="+mn-lt"/>
              </a:rPr>
              <a:t>PMK-Pairwise Master Key:</a:t>
            </a:r>
            <a:endParaRPr lang="en-US" dirty="0">
              <a:solidFill>
                <a:srgbClr val="0070C0"/>
              </a:solidFill>
            </a:endParaRPr>
          </a:p>
          <a:p>
            <a:pPr lvl="1">
              <a:buChar char="•"/>
            </a:pPr>
            <a:r>
              <a:rPr lang="en-US" dirty="0">
                <a:ea typeface="+mn-lt"/>
                <a:cs typeface="+mn-lt"/>
              </a:rPr>
              <a:t> PMK is derived from MSK seeding material. PMK is first 256bits (0-255) of MSK. It can be derived from an EAP method or directly from a Pre </a:t>
            </a:r>
            <a:r>
              <a:rPr lang="en-US" dirty="0" err="1">
                <a:ea typeface="+mn-lt"/>
                <a:cs typeface="+mn-lt"/>
              </a:rPr>
              <a:t>sharedKey</a:t>
            </a:r>
            <a:r>
              <a:rPr lang="en-US" dirty="0">
                <a:ea typeface="+mn-lt"/>
                <a:cs typeface="+mn-lt"/>
              </a:rPr>
              <a:t>(PSK).</a:t>
            </a:r>
          </a:p>
          <a:p>
            <a:pPr lvl="1">
              <a:buChar char="•"/>
            </a:pPr>
            <a:r>
              <a:rPr lang="en-US" dirty="0"/>
              <a:t>DERIVATION FORMULA:-</a:t>
            </a:r>
          </a:p>
          <a:p>
            <a:pPr lvl="2"/>
            <a:r>
              <a:rPr lang="en-US" dirty="0">
                <a:ea typeface="+mn-lt"/>
                <a:cs typeface="+mn-lt"/>
              </a:rPr>
              <a:t>PMK = PBKDF2(HMAC−SHA1, MSK,"PMK NAME", SSID, 4096, 256)</a:t>
            </a:r>
          </a:p>
          <a:p>
            <a:pPr>
              <a:buChar char="•"/>
            </a:pPr>
            <a:r>
              <a:rPr lang="en-US" dirty="0">
                <a:solidFill>
                  <a:srgbClr val="0070C0"/>
                </a:solidFill>
                <a:ea typeface="+mn-lt"/>
                <a:cs typeface="+mn-lt"/>
              </a:rPr>
              <a:t>GMK-Group Master Key:</a:t>
            </a:r>
            <a:endParaRPr lang="en-US" dirty="0">
              <a:solidFill>
                <a:srgbClr val="0070C0"/>
              </a:solidFill>
            </a:endParaRPr>
          </a:p>
          <a:p>
            <a:pPr lvl="1">
              <a:buChar char="•"/>
            </a:pPr>
            <a:r>
              <a:rPr lang="en-US" dirty="0">
                <a:ea typeface="+mn-lt"/>
                <a:cs typeface="+mn-lt"/>
              </a:rPr>
              <a:t> GMK is randomly created on Authenticator &amp; refresh it in configured time interval to reduce the risk of GMK being compromised.</a:t>
            </a:r>
          </a:p>
          <a:p>
            <a:pPr lvl="1">
              <a:buChar char="•"/>
            </a:pPr>
            <a:r>
              <a:rPr lang="en-US" dirty="0"/>
              <a:t>DERIVATION FORMULA:</a:t>
            </a:r>
          </a:p>
          <a:p>
            <a:pPr lvl="2">
              <a:buClr>
                <a:srgbClr val="12ABDB"/>
              </a:buClr>
              <a:buFont typeface="Arial" panose="05000000000000000000" pitchFamily="2" charset="2"/>
              <a:buChar char="•"/>
            </a:pPr>
            <a:r>
              <a:rPr lang="en-US" dirty="0"/>
              <a:t>GMK = PBKDF2(HMAC−SHA1, MSK,"GMK NAME", SSID, 4096, 256)</a:t>
            </a:r>
            <a:endParaRPr lang="en-US" dirty="0">
              <a:ea typeface="+mn-lt"/>
              <a:cs typeface="+mn-lt"/>
            </a:endParaRPr>
          </a:p>
          <a:p>
            <a:pPr lvl="1">
              <a:buClr>
                <a:srgbClr val="0070AD"/>
              </a:buClr>
              <a:buFont typeface="Wingdings" panose="05000000000000000000" pitchFamily="2" charset="2"/>
              <a:buChar char="•"/>
            </a:pPr>
            <a:endParaRPr lang="en-US" dirty="0"/>
          </a:p>
          <a:p>
            <a:pPr lvl="3"/>
            <a:endParaRPr lang="en-US" dirty="0"/>
          </a:p>
        </p:txBody>
      </p:sp>
    </p:spTree>
    <p:extLst>
      <p:ext uri="{BB962C8B-B14F-4D97-AF65-F5344CB8AC3E}">
        <p14:creationId xmlns:p14="http://schemas.microsoft.com/office/powerpoint/2010/main" val="32926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3E621-7D1A-743C-BA9F-F3D3238C4CE4}"/>
              </a:ext>
            </a:extLst>
          </p:cNvPr>
          <p:cNvSpPr>
            <a:spLocks noGrp="1"/>
          </p:cNvSpPr>
          <p:nvPr>
            <p:ph type="body" sz="quarter" idx="10"/>
          </p:nvPr>
        </p:nvSpPr>
        <p:spPr>
          <a:xfrm>
            <a:off x="404812" y="144713"/>
            <a:ext cx="11379201" cy="6325100"/>
          </a:xfrm>
        </p:spPr>
        <p:txBody>
          <a:bodyPr vert="horz" lIns="0" tIns="0" rIns="0" bIns="0" rtlCol="0" anchor="t">
            <a:noAutofit/>
          </a:bodyPr>
          <a:lstStyle/>
          <a:p>
            <a:pPr>
              <a:buChar char="•"/>
            </a:pPr>
            <a:r>
              <a:rPr lang="en-US" dirty="0">
                <a:solidFill>
                  <a:srgbClr val="0070C0"/>
                </a:solidFill>
                <a:ea typeface="+mn-lt"/>
                <a:cs typeface="+mn-lt"/>
              </a:rPr>
              <a:t>PTK-Pairwise Transient Key:(64 BYTES)</a:t>
            </a:r>
            <a:endParaRPr lang="en-US" dirty="0">
              <a:solidFill>
                <a:srgbClr val="0070C0"/>
              </a:solidFill>
            </a:endParaRPr>
          </a:p>
          <a:p>
            <a:pPr lvl="1">
              <a:buChar char="•"/>
            </a:pPr>
            <a:r>
              <a:rPr lang="en-US" dirty="0">
                <a:ea typeface="+mn-lt"/>
                <a:cs typeface="+mn-lt"/>
              </a:rPr>
              <a:t> A value derived from </a:t>
            </a:r>
            <a:r>
              <a:rPr lang="en-US" dirty="0" err="1">
                <a:ea typeface="+mn-lt"/>
                <a:cs typeface="+mn-lt"/>
              </a:rPr>
              <a:t>PMK,Authenicator</a:t>
            </a:r>
            <a:r>
              <a:rPr lang="en-US" dirty="0">
                <a:ea typeface="+mn-lt"/>
                <a:cs typeface="+mn-lt"/>
              </a:rPr>
              <a:t> nonce(</a:t>
            </a:r>
            <a:r>
              <a:rPr lang="en-US" dirty="0" err="1">
                <a:ea typeface="+mn-lt"/>
                <a:cs typeface="+mn-lt"/>
              </a:rPr>
              <a:t>Anonce</a:t>
            </a:r>
            <a:r>
              <a:rPr lang="en-US" dirty="0">
                <a:ea typeface="+mn-lt"/>
                <a:cs typeface="+mn-lt"/>
              </a:rPr>
              <a:t>),Supplicant nonce(</a:t>
            </a:r>
            <a:r>
              <a:rPr lang="en-US" dirty="0" err="1">
                <a:ea typeface="+mn-lt"/>
                <a:cs typeface="+mn-lt"/>
              </a:rPr>
              <a:t>Snonce</a:t>
            </a:r>
            <a:r>
              <a:rPr lang="en-US" dirty="0">
                <a:ea typeface="+mn-lt"/>
                <a:cs typeface="+mn-lt"/>
              </a:rPr>
              <a:t>), Authenticator Address, Supplicant Address. This is used to encrypt all unicast transmission between client &amp; an AP. PTK consist of 5 different keys</a:t>
            </a:r>
          </a:p>
          <a:p>
            <a:pPr lvl="1">
              <a:buChar char="•"/>
            </a:pPr>
            <a:r>
              <a:rPr lang="en-US" dirty="0">
                <a:solidFill>
                  <a:srgbClr val="0070C0"/>
                </a:solidFill>
              </a:rPr>
              <a:t>DERIVATION FORMULA:</a:t>
            </a:r>
          </a:p>
          <a:p>
            <a:pPr lvl="2">
              <a:buChar char="•"/>
            </a:pPr>
            <a:r>
              <a:rPr lang="en-US" dirty="0"/>
              <a:t>PTK=PRF(PMK,ANONCE,SNONCE,AP-MAC,STA-MAC)</a:t>
            </a:r>
          </a:p>
          <a:p>
            <a:pPr lvl="1">
              <a:buFont typeface="Arial" panose="05000000000000000000" pitchFamily="2" charset="2"/>
              <a:buChar char="•"/>
            </a:pPr>
            <a:r>
              <a:rPr lang="en-US" dirty="0">
                <a:solidFill>
                  <a:srgbClr val="0070C0"/>
                </a:solidFill>
              </a:rPr>
              <a:t>5 KEYS IN PTK</a:t>
            </a:r>
          </a:p>
          <a:p>
            <a:pPr lvl="2">
              <a:buFont typeface="Arial" panose="05000000000000000000" pitchFamily="2" charset="2"/>
              <a:buChar char="•"/>
            </a:pPr>
            <a:r>
              <a:rPr lang="en-US" dirty="0">
                <a:ea typeface="+mn-lt"/>
                <a:cs typeface="+mn-lt"/>
              </a:rPr>
              <a:t>KCK-Key Confirmation Key-used to provide data integrity during 4 -Way Handshake &amp; Group Key Handshake.(16 BYTES)</a:t>
            </a:r>
            <a:endParaRPr lang="en-US" dirty="0"/>
          </a:p>
          <a:p>
            <a:pPr lvl="2">
              <a:buFont typeface="Arial" panose="05000000000000000000" pitchFamily="2" charset="2"/>
              <a:buChar char="•"/>
            </a:pPr>
            <a:r>
              <a:rPr lang="en-US" dirty="0">
                <a:ea typeface="+mn-lt"/>
                <a:cs typeface="+mn-lt"/>
              </a:rPr>
              <a:t>KEK – Key Encryption Key– used by EAPOL-Key frames to provide data privacy during 4-Way Handshake &amp; Group Key Handshake.(16 BYTES)</a:t>
            </a:r>
            <a:endParaRPr lang="en-US" dirty="0"/>
          </a:p>
          <a:p>
            <a:pPr lvl="2">
              <a:buFont typeface="Arial" panose="05000000000000000000" pitchFamily="2" charset="2"/>
              <a:buChar char="•"/>
            </a:pPr>
            <a:r>
              <a:rPr lang="en-US" dirty="0">
                <a:ea typeface="+mn-lt"/>
                <a:cs typeface="+mn-lt"/>
              </a:rPr>
              <a:t>Temporal Key – used to encrypt &amp; decrypt MSDU of 802.11 data frames between supplicant &amp; authenticator(16 BYTES)</a:t>
            </a:r>
            <a:endParaRPr lang="en-US" dirty="0"/>
          </a:p>
          <a:p>
            <a:pPr lvl="2">
              <a:buFont typeface="Arial" panose="05000000000000000000" pitchFamily="2" charset="2"/>
              <a:buChar char="•"/>
            </a:pPr>
            <a:r>
              <a:rPr lang="en-US" dirty="0">
                <a:ea typeface="+mn-lt"/>
                <a:cs typeface="+mn-lt"/>
              </a:rPr>
              <a:t>Temporal MIC-1(8 BYTES)</a:t>
            </a:r>
            <a:endParaRPr lang="en-US" dirty="0"/>
          </a:p>
          <a:p>
            <a:pPr lvl="2">
              <a:buFont typeface="Arial" panose="05000000000000000000" pitchFamily="2" charset="2"/>
              <a:buChar char="•"/>
            </a:pPr>
            <a:r>
              <a:rPr lang="en-US" dirty="0">
                <a:ea typeface="+mn-lt"/>
                <a:cs typeface="+mn-lt"/>
              </a:rPr>
              <a:t>Temporal MIC-2(8 BYTES)</a:t>
            </a:r>
          </a:p>
          <a:p>
            <a:pPr>
              <a:buChar char="•"/>
            </a:pPr>
            <a:r>
              <a:rPr lang="en-US" dirty="0">
                <a:solidFill>
                  <a:srgbClr val="0070C0"/>
                </a:solidFill>
                <a:ea typeface="+mn-lt"/>
                <a:cs typeface="+mn-lt"/>
              </a:rPr>
              <a:t>GTK-Group Temporal Key:(32 BYTES)</a:t>
            </a:r>
            <a:endParaRPr lang="en-US" dirty="0">
              <a:solidFill>
                <a:srgbClr val="0070C0"/>
              </a:solidFill>
            </a:endParaRPr>
          </a:p>
          <a:p>
            <a:pPr lvl="1">
              <a:buChar char="•"/>
            </a:pPr>
            <a:r>
              <a:rPr lang="en-US" dirty="0">
                <a:ea typeface="+mn-lt"/>
                <a:cs typeface="+mn-lt"/>
              </a:rPr>
              <a:t> GTK is used to encrypt all broadcast/multicast transmission between an AP &amp; multiple client </a:t>
            </a:r>
            <a:r>
              <a:rPr lang="en-US" dirty="0" err="1">
                <a:ea typeface="+mn-lt"/>
                <a:cs typeface="+mn-lt"/>
              </a:rPr>
              <a:t>statsions</a:t>
            </a:r>
            <a:r>
              <a:rPr lang="en-US" dirty="0">
                <a:ea typeface="+mn-lt"/>
                <a:cs typeface="+mn-lt"/>
              </a:rPr>
              <a:t>. GTK is derived on Authenticator &amp; sending to supplicant during 4-Way Handshake </a:t>
            </a:r>
          </a:p>
          <a:p>
            <a:pPr lvl="2">
              <a:buClr>
                <a:srgbClr val="12ABDB"/>
              </a:buClr>
            </a:pPr>
            <a:endParaRPr lang="en-US" dirty="0"/>
          </a:p>
        </p:txBody>
      </p:sp>
    </p:spTree>
    <p:extLst>
      <p:ext uri="{BB962C8B-B14F-4D97-AF65-F5344CB8AC3E}">
        <p14:creationId xmlns:p14="http://schemas.microsoft.com/office/powerpoint/2010/main" val="4158640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0F2B7-4FFD-4DEA-A979-A7A73CB803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http://schemas.microsoft.com/office/2006/documentManagement/types"/>
    <ds:schemaRef ds:uri="866c9c41-2c2c-4d95-92e3-745332f54785"/>
    <ds:schemaRef ds:uri="http://purl.org/dc/dcmitype/"/>
    <ds:schemaRef ds:uri="http://purl.org/dc/elements/1.1/"/>
    <ds:schemaRef ds:uri="http://schemas.microsoft.com/office/2006/metadata/properties"/>
    <ds:schemaRef ds:uri="http://schemas.microsoft.com/office/infopath/2007/PartnerControls"/>
    <ds:schemaRef ds:uri="85ebd0df-9687-47ef-b5a5-617eb7dd465e"/>
    <ds:schemaRef ds:uri="http://schemas.openxmlformats.org/package/2006/metadata/core-properties"/>
    <ds:schemaRef ds:uri="http://www.w3.org/XML/1998/namespace"/>
    <ds:schemaRef ds:uri="http://purl.org/dc/terms/"/>
    <ds:schemaRef ds:uri="f1122fed-4606-4ec8-90ef-13536176a38c"/>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936</Words>
  <Application>Microsoft Office PowerPoint</Application>
  <PresentationFormat>Widescreen</PresentationFormat>
  <Paragraphs>153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Capgemini2021</vt:lpstr>
      <vt:lpstr>Wi-Fi Protected Access(WPA) </vt:lpstr>
      <vt:lpstr>introduction to WPA</vt:lpstr>
      <vt:lpstr>How WPA Works</vt:lpstr>
      <vt:lpstr>Temporal key</vt:lpstr>
      <vt:lpstr>Message Integrity Code</vt:lpstr>
      <vt:lpstr>4 WAY-HANDSHAKE</vt:lpstr>
      <vt:lpstr>PROCEDURE OF 4WAYHANDSHAKE</vt:lpstr>
      <vt:lpstr>TOTAL KEYS GENERATED</vt:lpstr>
      <vt:lpstr>PowerPoint Presentation</vt:lpstr>
      <vt:lpstr>flow</vt:lpstr>
      <vt:lpstr>procedure</vt:lpstr>
      <vt:lpstr>PowerPoint Presentation</vt:lpstr>
      <vt:lpstr>Message integrity code</vt:lpstr>
      <vt:lpstr>Vulnerabilities of WPA</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STANDARD  Template</dc:title>
  <dc:subject>Capgemini template</dc:subject>
  <dc:creator/>
  <cp:lastModifiedBy/>
  <cp:revision>296</cp:revision>
  <dcterms:created xsi:type="dcterms:W3CDTF">2023-02-24T06:40:37Z</dcterms:created>
  <dcterms:modified xsi:type="dcterms:W3CDTF">2023-02-28T13:31:54Z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