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4" r:id="rId21"/>
    <p:sldId id="275" r:id="rId22"/>
    <p:sldId id="276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Nunito" panose="020F0502020204030204" pitchFamily="2" charset="0"/>
      <p:regular r:id="rId29"/>
      <p:bold r:id="rId30"/>
      <p:italic r:id="rId31"/>
      <p:boldItalic r:id="rId32"/>
    </p:embeddedFont>
    <p:embeddedFont>
      <p:font typeface="Nunito Medium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41b51cb0b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441b51cb0b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441b51cb0b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441b51cb0b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41b51cb0b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441b51cb0b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441b51cb0b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441b51cb0b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441b51cb0b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441b51cb0b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441b51cb0b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441b51cb0b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441b51cb0b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441b51cb0b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441b51cb0b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441b51cb0b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441b51cb0b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441b51cb0b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441b51cb0b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441b51cb0b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41b51cb0b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41b51cb0b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441b51cb0b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441b51cb0b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441b51cb0b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441b51cb0b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41b51cb0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41b51cb0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41b51cb0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41b51cb0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41b51cb0b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441b51cb0b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41b51cb0b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41b51cb0b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41b51cb0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41b51cb0b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41b51cb0b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41b51cb0b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41b51cb0b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441b51cb0b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2841678" y="1586408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BORROW</a:t>
            </a:r>
            <a:r>
              <a:rPr lang="en">
                <a:solidFill>
                  <a:srgbClr val="308730"/>
                </a:solidFill>
              </a:rPr>
              <a:t>IT</a:t>
            </a:r>
            <a:endParaRPr>
              <a:solidFill>
                <a:srgbClr val="30873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E-Asset Management</a:t>
            </a:r>
            <a:endParaRPr sz="340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2841675" y="303450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-Team Sudo Squad</a:t>
            </a:r>
            <a:endParaRPr sz="2000"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418" y="1656868"/>
            <a:ext cx="2147251" cy="18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>
            <a:spLocks noGrp="1"/>
          </p:cNvSpPr>
          <p:nvPr>
            <p:ph type="body" idx="1"/>
          </p:nvPr>
        </p:nvSpPr>
        <p:spPr>
          <a:xfrm>
            <a:off x="864450" y="25445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38761D"/>
                </a:solidFill>
                <a:latin typeface="Nunito"/>
                <a:ea typeface="Nunito"/>
                <a:cs typeface="Nunito"/>
                <a:sym typeface="Nunito"/>
              </a:rPr>
              <a:t>Home Page UI </a:t>
            </a:r>
            <a:endParaRPr sz="1600" b="1">
              <a:solidFill>
                <a:srgbClr val="38761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950" y="953850"/>
            <a:ext cx="6054099" cy="270292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2"/>
          <p:cNvSpPr txBox="1"/>
          <p:nvPr/>
        </p:nvSpPr>
        <p:spPr>
          <a:xfrm>
            <a:off x="742950" y="3840500"/>
            <a:ext cx="28233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 Medium"/>
              <a:buChar char="●"/>
            </a:pPr>
            <a:r>
              <a:rPr lang="en">
                <a:highlight>
                  <a:schemeClr val="dk1"/>
                </a:highlight>
                <a:latin typeface="Nunito Medium"/>
                <a:ea typeface="Nunito Medium"/>
                <a:cs typeface="Nunito Medium"/>
                <a:sym typeface="Nunito Medium"/>
              </a:rPr>
              <a:t>Sleek and Stylish</a:t>
            </a:r>
            <a:endParaRPr>
              <a:highlight>
                <a:schemeClr val="dk1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 Medium"/>
              <a:buChar char="●"/>
            </a:pPr>
            <a:r>
              <a:rPr lang="en">
                <a:highlight>
                  <a:schemeClr val="dk1"/>
                </a:highlight>
                <a:latin typeface="Nunito Medium"/>
                <a:ea typeface="Nunito Medium"/>
                <a:cs typeface="Nunito Medium"/>
                <a:sym typeface="Nunito Medium"/>
              </a:rPr>
              <a:t>Responsive Design</a:t>
            </a:r>
            <a:endParaRPr>
              <a:highlight>
                <a:schemeClr val="dk1"/>
              </a:highlight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204" name="Google Shape;204;p22"/>
          <p:cNvSpPr txBox="1"/>
          <p:nvPr/>
        </p:nvSpPr>
        <p:spPr>
          <a:xfrm>
            <a:off x="4800600" y="3886200"/>
            <a:ext cx="3326100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 Medium"/>
              <a:buChar char="●"/>
            </a:pPr>
            <a:r>
              <a:rPr lang="en">
                <a:highlight>
                  <a:schemeClr val="dk1"/>
                </a:highlight>
                <a:latin typeface="Nunito Medium"/>
                <a:ea typeface="Nunito Medium"/>
                <a:cs typeface="Nunito Medium"/>
                <a:sym typeface="Nunito Medium"/>
              </a:rPr>
              <a:t>Easy on the Eye</a:t>
            </a:r>
            <a:endParaRPr>
              <a:highlight>
                <a:schemeClr val="dk1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 Medium"/>
              <a:buChar char="●"/>
            </a:pPr>
            <a:r>
              <a:rPr lang="en">
                <a:highlight>
                  <a:schemeClr val="dk1"/>
                </a:highlight>
                <a:latin typeface="Nunito Medium"/>
                <a:ea typeface="Nunito Medium"/>
                <a:cs typeface="Nunito Medium"/>
                <a:sym typeface="Nunito Medium"/>
              </a:rPr>
              <a:t>Well-Executed</a:t>
            </a:r>
            <a:endParaRPr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>
            <a:spLocks noGrp="1"/>
          </p:cNvSpPr>
          <p:nvPr>
            <p:ph type="body" idx="1"/>
          </p:nvPr>
        </p:nvSpPr>
        <p:spPr>
          <a:xfrm>
            <a:off x="864450" y="240725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08730"/>
                </a:solidFill>
                <a:latin typeface="Nunito"/>
                <a:ea typeface="Nunito"/>
                <a:cs typeface="Nunito"/>
                <a:sym typeface="Nunito"/>
              </a:rPr>
              <a:t>Login for Users</a:t>
            </a:r>
            <a:endParaRPr sz="1800" b="1">
              <a:solidFill>
                <a:srgbClr val="30873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0" name="Google Shape;2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475" y="845825"/>
            <a:ext cx="6957048" cy="304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 txBox="1"/>
          <p:nvPr/>
        </p:nvSpPr>
        <p:spPr>
          <a:xfrm>
            <a:off x="1034400" y="4126225"/>
            <a:ext cx="70752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 Medium"/>
              <a:buChar char="●"/>
            </a:pPr>
            <a:r>
              <a:rPr lang="en">
                <a:latin typeface="Nunito Medium"/>
                <a:ea typeface="Nunito Medium"/>
                <a:cs typeface="Nunito Medium"/>
                <a:sym typeface="Nunito Medium"/>
              </a:rPr>
              <a:t>Admin sign up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 Medium"/>
              <a:buChar char="●"/>
            </a:pPr>
            <a:r>
              <a:rPr lang="en">
                <a:latin typeface="Nunito Medium"/>
                <a:ea typeface="Nunito Medium"/>
                <a:cs typeface="Nunito Medium"/>
                <a:sym typeface="Nunito Medium"/>
              </a:rPr>
              <a:t>Options for logging in (Facebook, Gmail)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>
            <a:spLocks noGrp="1"/>
          </p:cNvSpPr>
          <p:nvPr>
            <p:ph type="body" idx="1"/>
          </p:nvPr>
        </p:nvSpPr>
        <p:spPr>
          <a:xfrm>
            <a:off x="864475" y="3626275"/>
            <a:ext cx="3090300" cy="9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1829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13"/>
              <a:buFont typeface="Nunito Medium"/>
              <a:buChar char="●"/>
            </a:pPr>
            <a:r>
              <a:rPr lang="en" sz="1412">
                <a:latin typeface="Nunito Medium"/>
                <a:ea typeface="Nunito Medium"/>
                <a:cs typeface="Nunito Medium"/>
                <a:sym typeface="Nunito Medium"/>
              </a:rPr>
              <a:t>Admin controls borrower and lender</a:t>
            </a:r>
            <a:endParaRPr sz="1412"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457200" lvl="0" indent="-31829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13"/>
              <a:buFont typeface="Nunito Medium"/>
              <a:buChar char="●"/>
            </a:pPr>
            <a:r>
              <a:rPr lang="en" sz="1412">
                <a:latin typeface="Nunito Medium"/>
                <a:ea typeface="Nunito Medium"/>
                <a:cs typeface="Nunito Medium"/>
                <a:sym typeface="Nunito Medium"/>
              </a:rPr>
              <a:t>View pending requests</a:t>
            </a:r>
            <a:endParaRPr sz="1412"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457200" lvl="0" indent="-31829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13"/>
              <a:buFont typeface="Nunito Medium"/>
              <a:buChar char="●"/>
            </a:pPr>
            <a:r>
              <a:rPr lang="en" sz="1412">
                <a:latin typeface="Nunito Medium"/>
                <a:ea typeface="Nunito Medium"/>
                <a:cs typeface="Nunito Medium"/>
                <a:sym typeface="Nunito Medium"/>
              </a:rPr>
              <a:t>Import users</a:t>
            </a:r>
            <a:endParaRPr sz="1412"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pic>
        <p:nvPicPr>
          <p:cNvPr id="217" name="Google Shape;2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363" y="726175"/>
            <a:ext cx="6351276" cy="281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4"/>
          <p:cNvSpPr txBox="1">
            <a:spLocks noGrp="1"/>
          </p:cNvSpPr>
          <p:nvPr>
            <p:ph type="body" idx="1"/>
          </p:nvPr>
        </p:nvSpPr>
        <p:spPr>
          <a:xfrm>
            <a:off x="864450" y="121075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08730"/>
                </a:solidFill>
                <a:latin typeface="Nunito"/>
                <a:ea typeface="Nunito"/>
                <a:cs typeface="Nunito"/>
                <a:sym typeface="Nunito"/>
              </a:rPr>
              <a:t>Admin Dashboard</a:t>
            </a:r>
            <a:endParaRPr sz="1800" b="1">
              <a:solidFill>
                <a:srgbClr val="30873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4309100" y="3623300"/>
            <a:ext cx="3438600" cy="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Medium"/>
              <a:buChar char="●"/>
            </a:pPr>
            <a:r>
              <a:rPr lang="en">
                <a:solidFill>
                  <a:schemeClr val="dk2"/>
                </a:solidFill>
                <a:latin typeface="Nunito Medium"/>
                <a:ea typeface="Nunito Medium"/>
                <a:cs typeface="Nunito Medium"/>
                <a:sym typeface="Nunito Medium"/>
              </a:rPr>
              <a:t>Categorize the status</a:t>
            </a:r>
            <a:endParaRPr>
              <a:solidFill>
                <a:schemeClr val="dk2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Medium"/>
              <a:buChar char="●"/>
            </a:pPr>
            <a:r>
              <a:rPr lang="en">
                <a:solidFill>
                  <a:schemeClr val="dk2"/>
                </a:solidFill>
                <a:latin typeface="Nunito Medium"/>
                <a:ea typeface="Nunito Medium"/>
                <a:cs typeface="Nunito Medium"/>
                <a:sym typeface="Nunito Medium"/>
              </a:rPr>
              <a:t>Manage Users</a:t>
            </a:r>
            <a:endParaRPr>
              <a:solidFill>
                <a:schemeClr val="dk2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Medium"/>
              <a:buChar char="●"/>
            </a:pPr>
            <a:r>
              <a:rPr lang="en">
                <a:solidFill>
                  <a:schemeClr val="dk2"/>
                </a:solidFill>
                <a:latin typeface="Nunito Medium"/>
                <a:ea typeface="Nunito Medium"/>
                <a:cs typeface="Nunito Medium"/>
                <a:sym typeface="Nunito Medium"/>
              </a:rPr>
              <a:t>Manage Assets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lnSpcReduction="1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 Medium"/>
              <a:buChar char="●"/>
            </a:pP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Product filters</a:t>
            </a:r>
            <a:endParaRPr sz="1400"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 Medium"/>
              <a:buChar char="●"/>
            </a:pP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Scroll bar for price range</a:t>
            </a:r>
            <a:endParaRPr sz="1400"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pic>
        <p:nvPicPr>
          <p:cNvPr id="225" name="Google Shape;2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175" y="816125"/>
            <a:ext cx="7105652" cy="30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5"/>
          <p:cNvSpPr txBox="1">
            <a:spLocks noGrp="1"/>
          </p:cNvSpPr>
          <p:nvPr>
            <p:ph type="body" idx="1"/>
          </p:nvPr>
        </p:nvSpPr>
        <p:spPr>
          <a:xfrm>
            <a:off x="709725" y="132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08730"/>
                </a:solidFill>
                <a:latin typeface="Nunito"/>
                <a:ea typeface="Nunito"/>
                <a:cs typeface="Nunito"/>
                <a:sym typeface="Nunito"/>
              </a:rPr>
              <a:t>Pending Requests</a:t>
            </a:r>
            <a:endParaRPr sz="1800" b="1">
              <a:solidFill>
                <a:srgbClr val="30873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113" y="833625"/>
            <a:ext cx="7833776" cy="347625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6"/>
          <p:cNvSpPr txBox="1">
            <a:spLocks noGrp="1"/>
          </p:cNvSpPr>
          <p:nvPr>
            <p:ph type="body" idx="1"/>
          </p:nvPr>
        </p:nvSpPr>
        <p:spPr>
          <a:xfrm>
            <a:off x="864450" y="1630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08730"/>
                </a:solidFill>
                <a:latin typeface="Nunito"/>
                <a:ea typeface="Nunito"/>
                <a:cs typeface="Nunito"/>
                <a:sym typeface="Nunito"/>
              </a:rPr>
              <a:t>Booking request</a:t>
            </a:r>
            <a:endParaRPr sz="1800" b="1">
              <a:solidFill>
                <a:srgbClr val="30873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>
            <a:spLocks noGrp="1"/>
          </p:cNvSpPr>
          <p:nvPr>
            <p:ph type="body" idx="1"/>
          </p:nvPr>
        </p:nvSpPr>
        <p:spPr>
          <a:xfrm>
            <a:off x="636625" y="208725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08730"/>
                </a:solidFill>
                <a:latin typeface="Nunito Medium"/>
                <a:ea typeface="Nunito Medium"/>
                <a:cs typeface="Nunito Medium"/>
                <a:sym typeface="Nunito Medium"/>
              </a:rPr>
              <a:t>Asset Details by lender/seller</a:t>
            </a:r>
            <a:endParaRPr sz="1800">
              <a:solidFill>
                <a:srgbClr val="308730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pic>
        <p:nvPicPr>
          <p:cNvPr id="238" name="Google Shape;2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650" y="1021100"/>
            <a:ext cx="8125052" cy="353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50" y="1140300"/>
            <a:ext cx="7711448" cy="337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8"/>
          <p:cNvSpPr txBox="1"/>
          <p:nvPr/>
        </p:nvSpPr>
        <p:spPr>
          <a:xfrm>
            <a:off x="3234750" y="525775"/>
            <a:ext cx="26745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08730"/>
                </a:solidFill>
                <a:latin typeface="Nunito Medium"/>
                <a:ea typeface="Nunito Medium"/>
                <a:cs typeface="Nunito Medium"/>
                <a:sym typeface="Nunito Medium"/>
              </a:rPr>
              <a:t>Asset Details</a:t>
            </a:r>
            <a:endParaRPr sz="1800">
              <a:solidFill>
                <a:srgbClr val="308730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864450" y="414475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08730"/>
                </a:solidFill>
                <a:latin typeface="Nunito"/>
                <a:ea typeface="Nunito"/>
                <a:cs typeface="Nunito"/>
                <a:sym typeface="Nunito"/>
              </a:rPr>
              <a:t>Dashboard</a:t>
            </a:r>
            <a:endParaRPr sz="1800" b="1">
              <a:solidFill>
                <a:srgbClr val="30873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50" name="Google Shape;2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450" y="1215400"/>
            <a:ext cx="7415102" cy="3360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>
            <a:spLocks noGrp="1"/>
          </p:cNvSpPr>
          <p:nvPr>
            <p:ph type="body" idx="1"/>
          </p:nvPr>
        </p:nvSpPr>
        <p:spPr>
          <a:xfrm>
            <a:off x="864450" y="3116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08730"/>
                </a:solidFill>
                <a:latin typeface="Nunito"/>
                <a:ea typeface="Nunito"/>
                <a:cs typeface="Nunito"/>
                <a:sym typeface="Nunito"/>
              </a:rPr>
              <a:t>Asset details</a:t>
            </a:r>
            <a:endParaRPr sz="1800" b="1">
              <a:solidFill>
                <a:srgbClr val="30873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56" name="Google Shape;2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500" y="1009650"/>
            <a:ext cx="7909027" cy="340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B6CE5-83C0-F6FA-D076-0A7573E7F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442" y="489845"/>
            <a:ext cx="7505700" cy="603492"/>
          </a:xfrm>
        </p:spPr>
        <p:txBody>
          <a:bodyPr>
            <a:normAutofit fontScale="90000"/>
          </a:bodyPr>
          <a:lstStyle/>
          <a:p>
            <a:r>
              <a:rPr lang="en-US" dirty="0"/>
              <a:t>My Cart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BB68D-7E77-3E9A-B5CC-E1AE6BB80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642820"/>
            <a:ext cx="7505700" cy="279590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C131D-363C-EB5B-1A61-3A3840C59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9" y="1147346"/>
            <a:ext cx="8446577" cy="373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28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75" y="1352425"/>
            <a:ext cx="2372171" cy="11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 txBox="1"/>
          <p:nvPr/>
        </p:nvSpPr>
        <p:spPr>
          <a:xfrm>
            <a:off x="2593975" y="1668625"/>
            <a:ext cx="4737900" cy="6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Medium"/>
                <a:ea typeface="Nunito Medium"/>
                <a:cs typeface="Nunito Medium"/>
                <a:sym typeface="Nunito Medium"/>
              </a:rPr>
              <a:t>Site Name: </a:t>
            </a:r>
            <a:r>
              <a:rPr lang="en" b="1">
                <a:latin typeface="Nunito"/>
                <a:ea typeface="Nunito"/>
                <a:cs typeface="Nunito"/>
                <a:sym typeface="Nunito"/>
              </a:rPr>
              <a:t>BORROW</a:t>
            </a:r>
            <a:r>
              <a:rPr lang="en" b="1">
                <a:solidFill>
                  <a:srgbClr val="308730"/>
                </a:solidFill>
                <a:latin typeface="Nunito"/>
                <a:ea typeface="Nunito"/>
                <a:cs typeface="Nunito"/>
                <a:sym typeface="Nunito"/>
              </a:rPr>
              <a:t>IT</a:t>
            </a:r>
            <a:endParaRPr b="1">
              <a:solidFill>
                <a:srgbClr val="30873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7">
              <a:solidFill>
                <a:schemeClr val="dk2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pic>
        <p:nvPicPr>
          <p:cNvPr id="138" name="Google Shape;13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9296" y="3322450"/>
            <a:ext cx="1163625" cy="11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4"/>
          <p:cNvSpPr txBox="1"/>
          <p:nvPr/>
        </p:nvSpPr>
        <p:spPr>
          <a:xfrm>
            <a:off x="320050" y="2697925"/>
            <a:ext cx="6159000" cy="19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97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8"/>
              <a:buFont typeface="Nunito Medium"/>
              <a:buChar char="●"/>
            </a:pPr>
            <a:r>
              <a:rPr lang="en" sz="1407">
                <a:solidFill>
                  <a:schemeClr val="dk2"/>
                </a:solidFill>
                <a:latin typeface="Nunito Medium"/>
                <a:ea typeface="Nunito Medium"/>
                <a:cs typeface="Nunito Medium"/>
                <a:sym typeface="Nunito Medium"/>
              </a:rPr>
              <a:t>BorrowIT" is an E-Asset Management system designed to simplify the tracking, borrowing, and management of assets such as laptops, books, mobiles, and devices.</a:t>
            </a:r>
            <a:endParaRPr sz="1407">
              <a:solidFill>
                <a:schemeClr val="dk2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7">
              <a:solidFill>
                <a:schemeClr val="dk2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457200" lvl="0" indent="-31797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8"/>
              <a:buFont typeface="Nunito Medium"/>
              <a:buChar char="●"/>
            </a:pPr>
            <a:r>
              <a:rPr lang="en" sz="1407">
                <a:solidFill>
                  <a:schemeClr val="dk2"/>
                </a:solidFill>
                <a:latin typeface="Nunito Medium"/>
                <a:ea typeface="Nunito Medium"/>
                <a:cs typeface="Nunito Medium"/>
                <a:sym typeface="Nunito Medium"/>
              </a:rPr>
              <a:t>User-Friendly Interface: The user-friendly interface makes it easy for users to interact with the system, reducing the learning curve and ensuring a positive user experience.</a:t>
            </a:r>
            <a:endParaRPr sz="1407">
              <a:solidFill>
                <a:schemeClr val="dk2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>
            <a:spLocks noGrp="1"/>
          </p:cNvSpPr>
          <p:nvPr>
            <p:ph type="body" idx="1"/>
          </p:nvPr>
        </p:nvSpPr>
        <p:spPr>
          <a:xfrm>
            <a:off x="864438" y="301675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08730"/>
                </a:solidFill>
                <a:latin typeface="Nunito"/>
                <a:ea typeface="Nunito"/>
                <a:cs typeface="Nunito"/>
                <a:sym typeface="Nunito"/>
              </a:rPr>
              <a:t>Transaction Page</a:t>
            </a:r>
            <a:endParaRPr sz="1800" b="1">
              <a:solidFill>
                <a:srgbClr val="30873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62" name="Google Shape;2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13" y="998200"/>
            <a:ext cx="8374376" cy="372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Technology</a:t>
            </a:r>
            <a:endParaRPr/>
          </a:p>
        </p:txBody>
      </p:sp>
      <p:sp>
        <p:nvSpPr>
          <p:cNvPr id="268" name="Google Shape;268;p32"/>
          <p:cNvSpPr txBox="1">
            <a:spLocks noGrp="1"/>
          </p:cNvSpPr>
          <p:nvPr>
            <p:ph type="body" idx="1"/>
          </p:nvPr>
        </p:nvSpPr>
        <p:spPr>
          <a:xfrm>
            <a:off x="819150" y="16821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Medium"/>
              <a:buChar char="●"/>
            </a:pP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HTML</a:t>
            </a:r>
            <a:endParaRPr sz="1400"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Medium"/>
              <a:buChar char="●"/>
            </a:pP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CSS</a:t>
            </a:r>
            <a:endParaRPr sz="1400"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Medium"/>
              <a:buChar char="●"/>
            </a:pP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Javascript</a:t>
            </a:r>
            <a:endParaRPr sz="1400"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Medium"/>
              <a:buChar char="●"/>
            </a:pP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MYSQL</a:t>
            </a:r>
            <a:endParaRPr sz="1400"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Medium"/>
              <a:buChar char="●"/>
            </a:pP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STS</a:t>
            </a:r>
            <a:endParaRPr sz="1400"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Medium"/>
              <a:buChar char="●"/>
            </a:pP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JDBC</a:t>
            </a:r>
            <a:endParaRPr sz="1400"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pic>
        <p:nvPicPr>
          <p:cNvPr id="269" name="Google Shape;2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400" y="2194550"/>
            <a:ext cx="5195457" cy="222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THANK YOU!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body" idx="1"/>
          </p:nvPr>
        </p:nvSpPr>
        <p:spPr>
          <a:xfrm>
            <a:off x="819150" y="2238450"/>
            <a:ext cx="1964400" cy="12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Medium"/>
              <a:buChar char="●"/>
            </a:pP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Archika Dixit</a:t>
            </a:r>
            <a:endParaRPr sz="1400"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Medium"/>
              <a:buChar char="●"/>
            </a:pP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Arshiya Kaul</a:t>
            </a:r>
            <a:endParaRPr sz="1400"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Medium"/>
              <a:buChar char="●"/>
            </a:pP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Ayushi Saxena</a:t>
            </a:r>
            <a:endParaRPr sz="1400"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Medium"/>
              <a:buChar char="●"/>
            </a:pP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Divya Sharma</a:t>
            </a:r>
            <a:endParaRPr sz="1400"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6438" y="1800204"/>
            <a:ext cx="2890550" cy="206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/>
        </p:nvSpPr>
        <p:spPr>
          <a:xfrm>
            <a:off x="6099875" y="2228325"/>
            <a:ext cx="2345400" cy="1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Medium"/>
              <a:buChar char="●"/>
            </a:pPr>
            <a:r>
              <a:rPr lang="en">
                <a:solidFill>
                  <a:schemeClr val="dk2"/>
                </a:solidFill>
                <a:latin typeface="Nunito Medium"/>
                <a:ea typeface="Nunito Medium"/>
                <a:cs typeface="Nunito Medium"/>
                <a:sym typeface="Nunito Medium"/>
              </a:rPr>
              <a:t>Nishant Dalai</a:t>
            </a:r>
            <a:endParaRPr>
              <a:solidFill>
                <a:schemeClr val="dk2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Medium"/>
              <a:buChar char="●"/>
            </a:pPr>
            <a:r>
              <a:rPr lang="en">
                <a:solidFill>
                  <a:schemeClr val="dk2"/>
                </a:solidFill>
                <a:latin typeface="Nunito Medium"/>
                <a:ea typeface="Nunito Medium"/>
                <a:cs typeface="Nunito Medium"/>
                <a:sym typeface="Nunito Medium"/>
              </a:rPr>
              <a:t>Rashi Gupta</a:t>
            </a:r>
            <a:endParaRPr>
              <a:solidFill>
                <a:schemeClr val="dk2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Medium"/>
              <a:buChar char="●"/>
            </a:pPr>
            <a:r>
              <a:rPr lang="en">
                <a:solidFill>
                  <a:schemeClr val="dk2"/>
                </a:solidFill>
                <a:latin typeface="Nunito Medium"/>
                <a:ea typeface="Nunito Medium"/>
                <a:cs typeface="Nunito Medium"/>
                <a:sym typeface="Nunito Medium"/>
              </a:rPr>
              <a:t>Rishav Chaudhary </a:t>
            </a:r>
            <a:endParaRPr>
              <a:solidFill>
                <a:schemeClr val="dk2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Medium"/>
              <a:buChar char="●"/>
            </a:pPr>
            <a:r>
              <a:rPr lang="en">
                <a:solidFill>
                  <a:schemeClr val="dk2"/>
                </a:solidFill>
                <a:latin typeface="Nunito Medium"/>
                <a:ea typeface="Nunito Medium"/>
                <a:cs typeface="Nunito Medium"/>
                <a:sym typeface="Nunito Medium"/>
              </a:rPr>
              <a:t>Rishav Wadhwa</a:t>
            </a:r>
            <a:endParaRPr>
              <a:solidFill>
                <a:schemeClr val="dk2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729600" y="6886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5188" y="1880038"/>
            <a:ext cx="3018775" cy="212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/>
          <p:nvPr/>
        </p:nvSpPr>
        <p:spPr>
          <a:xfrm>
            <a:off x="2261150" y="1892313"/>
            <a:ext cx="1024200" cy="142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1978075" y="2730713"/>
            <a:ext cx="1213200" cy="142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2261150" y="3569100"/>
            <a:ext cx="1024200" cy="142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6"/>
          <p:cNvSpPr/>
          <p:nvPr/>
        </p:nvSpPr>
        <p:spPr>
          <a:xfrm rot="10800000">
            <a:off x="5411475" y="1880050"/>
            <a:ext cx="1421400" cy="142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6"/>
          <p:cNvSpPr/>
          <p:nvPr/>
        </p:nvSpPr>
        <p:spPr>
          <a:xfrm rot="10800000">
            <a:off x="5927900" y="2730725"/>
            <a:ext cx="1421400" cy="142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6"/>
          <p:cNvSpPr/>
          <p:nvPr/>
        </p:nvSpPr>
        <p:spPr>
          <a:xfrm rot="10800000">
            <a:off x="5601075" y="3569100"/>
            <a:ext cx="966000" cy="142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6898725" y="1690450"/>
            <a:ext cx="16938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Manual Tracking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0" y="2340175"/>
            <a:ext cx="16938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6650025" y="3447475"/>
            <a:ext cx="21912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Lack of Accountability</a:t>
            </a:r>
            <a:endParaRPr>
              <a:solidFill>
                <a:schemeClr val="dk2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294925" y="1690450"/>
            <a:ext cx="2055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1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Inefficient Borrowing Process</a:t>
            </a:r>
            <a:endParaRPr sz="1410"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342350" y="3368925"/>
            <a:ext cx="19188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1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Asset Misplacement and Loss</a:t>
            </a:r>
            <a:endParaRPr sz="1410"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7349300" y="2568963"/>
            <a:ext cx="16344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Asset Availability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484550" y="2595720"/>
            <a:ext cx="17766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 Inaccuracy</a:t>
            </a:r>
            <a:endParaRPr>
              <a:solidFill>
                <a:schemeClr val="dk2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>
            <a:spLocks noGrp="1"/>
          </p:cNvSpPr>
          <p:nvPr>
            <p:ph type="body" idx="1"/>
          </p:nvPr>
        </p:nvSpPr>
        <p:spPr>
          <a:xfrm>
            <a:off x="819150" y="664850"/>
            <a:ext cx="7505700" cy="3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 Medium"/>
              <a:buChar char="●"/>
            </a:pPr>
            <a:r>
              <a:rPr lang="en" sz="1400" b="1">
                <a:latin typeface="Nunito"/>
                <a:ea typeface="Nunito"/>
                <a:cs typeface="Nunito"/>
                <a:sym typeface="Nunito"/>
              </a:rPr>
              <a:t>Inefficient Borrowing Process: </a:t>
            </a: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The current asset borrowing and return process lacks efficiency and transparency, causing delays and administrative bottlenecks.</a:t>
            </a:r>
            <a:endParaRPr sz="1400"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Font typeface="Nunito Medium"/>
              <a:buChar char="●"/>
            </a:pPr>
            <a:r>
              <a:rPr lang="en" sz="1400" b="1">
                <a:latin typeface="Nunito"/>
                <a:ea typeface="Nunito"/>
                <a:cs typeface="Nunito"/>
                <a:sym typeface="Nunito"/>
              </a:rPr>
              <a:t>Manual Asset Tracking:</a:t>
            </a: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 Administrators currently rely on manual methods for tracking and managing assets within the organization. This process is time-consuming, prone to errors, and lacks real-time visibility into asset availability and location.</a:t>
            </a:r>
            <a:endParaRPr sz="1400"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Font typeface="Nunito Medium"/>
              <a:buChar char="●"/>
            </a:pPr>
            <a:r>
              <a:rPr lang="en" sz="1400" b="1">
                <a:latin typeface="Nunito"/>
                <a:ea typeface="Nunito"/>
                <a:cs typeface="Nunito"/>
                <a:sym typeface="Nunito"/>
              </a:rPr>
              <a:t>Data Inaccuracy:</a:t>
            </a: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 Admins often deal with inaccurate asset data due to manual record-keeping, making it difficult to make informed decisions and report on asset status.</a:t>
            </a:r>
            <a:endParaRPr sz="1400"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>
            <a:spLocks noGrp="1"/>
          </p:cNvSpPr>
          <p:nvPr>
            <p:ph type="body" idx="1"/>
          </p:nvPr>
        </p:nvSpPr>
        <p:spPr>
          <a:xfrm>
            <a:off x="819150" y="646800"/>
            <a:ext cx="7505700" cy="38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Medium"/>
              <a:buChar char="●"/>
            </a:pPr>
            <a:r>
              <a:rPr lang="en" sz="1400" b="1">
                <a:latin typeface="Nunito"/>
                <a:ea typeface="Nunito"/>
                <a:cs typeface="Nunito"/>
                <a:sym typeface="Nunito"/>
              </a:rPr>
              <a:t>Asset Availability</a:t>
            </a:r>
            <a:r>
              <a:rPr lang="en" sz="1400">
                <a:solidFill>
                  <a:srgbClr val="000000"/>
                </a:solidFill>
              </a:rPr>
              <a:t>: </a:t>
            </a: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Efficient asset availability, including real-time status updates, reservation conflict resolution, and borrower accountability, is a pressing challenge in asset management for organizations and individuals.</a:t>
            </a:r>
            <a:endParaRPr sz="1400"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Font typeface="Nunito Medium"/>
              <a:buChar char="●"/>
            </a:pPr>
            <a:r>
              <a:rPr lang="en" sz="1400" b="1">
                <a:latin typeface="Nunito"/>
                <a:ea typeface="Nunito"/>
                <a:cs typeface="Nunito"/>
                <a:sym typeface="Nunito"/>
              </a:rPr>
              <a:t>Asset Misplacement and Loss:</a:t>
            </a: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 The manual nature of asset tracking often results in assets being misplaced or lost, leading to additional costs and disruptions in operations.</a:t>
            </a:r>
            <a:endParaRPr sz="1400"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Font typeface="Nunito Medium"/>
              <a:buChar char="●"/>
            </a:pPr>
            <a:r>
              <a:rPr lang="en" sz="1400" b="1">
                <a:latin typeface="Nunito"/>
                <a:ea typeface="Nunito"/>
                <a:cs typeface="Nunito"/>
                <a:sym typeface="Nunito"/>
              </a:rPr>
              <a:t>Lack of Accountability: </a:t>
            </a: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Ensuring accountability for asset usage and timely returns is challenging. Without proper tracking, it's difficult to hold users responsible for assets they borrow.</a:t>
            </a:r>
            <a:endParaRPr sz="1400"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>
            <a:spLocks noGrp="1"/>
          </p:cNvSpPr>
          <p:nvPr>
            <p:ph type="title"/>
          </p:nvPr>
        </p:nvSpPr>
        <p:spPr>
          <a:xfrm>
            <a:off x="819150" y="6452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body" idx="1"/>
          </p:nvPr>
        </p:nvSpPr>
        <p:spPr>
          <a:xfrm>
            <a:off x="819150" y="15998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308730"/>
                </a:solidFill>
                <a:latin typeface="Nunito"/>
                <a:ea typeface="Nunito"/>
                <a:cs typeface="Nunito"/>
                <a:sym typeface="Nunito"/>
              </a:rPr>
              <a:t>	</a:t>
            </a:r>
            <a:r>
              <a:rPr lang="en" sz="1600" b="1">
                <a:solidFill>
                  <a:srgbClr val="308730"/>
                </a:solidFill>
                <a:latin typeface="Nunito"/>
                <a:ea typeface="Nunito"/>
                <a:cs typeface="Nunito"/>
                <a:sym typeface="Nunito"/>
              </a:rPr>
              <a:t>GOALS</a:t>
            </a:r>
            <a:endParaRPr sz="1600" b="1">
              <a:solidFill>
                <a:srgbClr val="30873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Nunito Medium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dk1"/>
                </a:highlight>
                <a:latin typeface="Nunito Medium"/>
                <a:ea typeface="Nunito Medium"/>
                <a:cs typeface="Nunito Medium"/>
                <a:sym typeface="Nunito Medium"/>
              </a:rPr>
              <a:t>Efficient Asset Management</a:t>
            </a:r>
            <a:endParaRPr sz="1400">
              <a:solidFill>
                <a:srgbClr val="000000"/>
              </a:solidFill>
              <a:highlight>
                <a:schemeClr val="dk1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Medium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dk1"/>
                </a:highlight>
                <a:latin typeface="Nunito Medium"/>
                <a:ea typeface="Nunito Medium"/>
                <a:cs typeface="Nunito Medium"/>
                <a:sym typeface="Nunito Medium"/>
              </a:rPr>
              <a:t>Real-time Visibility</a:t>
            </a:r>
            <a:endParaRPr sz="1400">
              <a:solidFill>
                <a:srgbClr val="000000"/>
              </a:solidFill>
              <a:highlight>
                <a:schemeClr val="dk1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Medium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dk1"/>
                </a:highlight>
                <a:latin typeface="Nunito Medium"/>
                <a:ea typeface="Nunito Medium"/>
                <a:cs typeface="Nunito Medium"/>
                <a:sym typeface="Nunito Medium"/>
              </a:rPr>
              <a:t>Data Accuracy</a:t>
            </a:r>
            <a:endParaRPr sz="1400">
              <a:solidFill>
                <a:srgbClr val="000000"/>
              </a:solidFill>
              <a:highlight>
                <a:schemeClr val="dk1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Medium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dk1"/>
                </a:highlight>
                <a:latin typeface="Nunito Medium"/>
                <a:ea typeface="Nunito Medium"/>
                <a:cs typeface="Nunito Medium"/>
                <a:sym typeface="Nunito Medium"/>
              </a:rPr>
              <a:t>Scalability</a:t>
            </a:r>
            <a:endParaRPr sz="1400">
              <a:solidFill>
                <a:srgbClr val="000000"/>
              </a:solidFill>
              <a:highlight>
                <a:schemeClr val="dk1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Medium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dk1"/>
                </a:highlight>
                <a:latin typeface="Nunito Medium"/>
                <a:ea typeface="Nunito Medium"/>
                <a:cs typeface="Nunito Medium"/>
                <a:sym typeface="Nunito Medium"/>
              </a:rPr>
              <a:t>User-Friendly Interface</a:t>
            </a:r>
            <a:endParaRPr sz="1400">
              <a:solidFill>
                <a:srgbClr val="000000"/>
              </a:solidFill>
              <a:highlight>
                <a:schemeClr val="dk1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Medium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dk1"/>
                </a:highlight>
                <a:latin typeface="Nunito Medium"/>
                <a:ea typeface="Nunito Medium"/>
                <a:cs typeface="Nunito Medium"/>
                <a:sym typeface="Nunito Medium"/>
              </a:rPr>
              <a:t>Learning Experience</a:t>
            </a:r>
            <a:endParaRPr sz="1400">
              <a:solidFill>
                <a:srgbClr val="000000"/>
              </a:solidFill>
              <a:highlight>
                <a:schemeClr val="dk1"/>
              </a:highlight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8050" y="1798688"/>
            <a:ext cx="2057696" cy="205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Medium"/>
              <a:buChar char="●"/>
            </a:pPr>
            <a:r>
              <a:rPr lang="en" sz="1400">
                <a:highlight>
                  <a:schemeClr val="dk1"/>
                </a:highlight>
                <a:latin typeface="Nunito Medium"/>
                <a:ea typeface="Nunito Medium"/>
                <a:cs typeface="Nunito Medium"/>
                <a:sym typeface="Nunito Medium"/>
              </a:rPr>
              <a:t>Admin maintains both seller and borrower</a:t>
            </a:r>
            <a:endParaRPr sz="1400">
              <a:highlight>
                <a:schemeClr val="dk1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Medium"/>
              <a:buChar char="●"/>
            </a:pPr>
            <a:r>
              <a:rPr lang="en" sz="1400">
                <a:solidFill>
                  <a:srgbClr val="374151"/>
                </a:solidFill>
                <a:highlight>
                  <a:schemeClr val="dk1"/>
                </a:highlight>
                <a:latin typeface="Nunito Medium"/>
                <a:ea typeface="Nunito Medium"/>
                <a:cs typeface="Nunito Medium"/>
                <a:sym typeface="Nunito Medium"/>
              </a:rPr>
              <a:t>Asset Categorization</a:t>
            </a:r>
            <a:endParaRPr sz="1400">
              <a:solidFill>
                <a:srgbClr val="374151"/>
              </a:solidFill>
              <a:highlight>
                <a:schemeClr val="dk1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Medium"/>
              <a:buChar char="●"/>
            </a:pPr>
            <a:r>
              <a:rPr lang="en" sz="1400">
                <a:solidFill>
                  <a:srgbClr val="374151"/>
                </a:solidFill>
                <a:highlight>
                  <a:schemeClr val="dk1"/>
                </a:highlight>
                <a:latin typeface="Nunito Medium"/>
                <a:ea typeface="Nunito Medium"/>
                <a:cs typeface="Nunito Medium"/>
                <a:sym typeface="Nunito Medium"/>
              </a:rPr>
              <a:t>Price Range and Sorting</a:t>
            </a:r>
            <a:endParaRPr sz="1400">
              <a:solidFill>
                <a:srgbClr val="374151"/>
              </a:solidFill>
              <a:highlight>
                <a:schemeClr val="dk1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Medium"/>
              <a:buChar char="●"/>
            </a:pPr>
            <a:r>
              <a:rPr lang="en" sz="1400">
                <a:solidFill>
                  <a:srgbClr val="374151"/>
                </a:solidFill>
                <a:highlight>
                  <a:schemeClr val="dk1"/>
                </a:highlight>
                <a:latin typeface="Nunito Medium"/>
                <a:ea typeface="Nunito Medium"/>
                <a:cs typeface="Nunito Medium"/>
                <a:sym typeface="Nunito Medium"/>
              </a:rPr>
              <a:t>Search and Filtering</a:t>
            </a:r>
            <a:endParaRPr sz="1400">
              <a:solidFill>
                <a:srgbClr val="374151"/>
              </a:solidFill>
              <a:highlight>
                <a:schemeClr val="dk1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Nunito Medium"/>
              <a:buChar char="●"/>
            </a:pPr>
            <a:r>
              <a:rPr lang="en" sz="1400">
                <a:solidFill>
                  <a:srgbClr val="374151"/>
                </a:solidFill>
                <a:highlight>
                  <a:schemeClr val="dk1"/>
                </a:highlight>
                <a:latin typeface="Nunito Medium"/>
                <a:ea typeface="Nunito Medium"/>
                <a:cs typeface="Nunito Medium"/>
                <a:sym typeface="Nunito Medium"/>
              </a:rPr>
              <a:t>Calendar view</a:t>
            </a:r>
            <a:endParaRPr sz="1400">
              <a:solidFill>
                <a:srgbClr val="374151"/>
              </a:solidFill>
              <a:highlight>
                <a:schemeClr val="dk1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Nunito Medium"/>
              <a:buChar char="●"/>
            </a:pPr>
            <a:r>
              <a:rPr lang="en" sz="1400">
                <a:solidFill>
                  <a:srgbClr val="374151"/>
                </a:solidFill>
                <a:highlight>
                  <a:schemeClr val="dk1"/>
                </a:highlight>
                <a:latin typeface="Nunito Medium"/>
                <a:ea typeface="Nunito Medium"/>
                <a:cs typeface="Nunito Medium"/>
                <a:sym typeface="Nunito Medium"/>
              </a:rPr>
              <a:t>Product status</a:t>
            </a:r>
            <a:endParaRPr sz="1400">
              <a:solidFill>
                <a:srgbClr val="374151"/>
              </a:solidFill>
              <a:highlight>
                <a:schemeClr val="dk1"/>
              </a:highlight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1200" y="2914652"/>
            <a:ext cx="3438400" cy="17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>
            <a:spLocks noGrp="1"/>
          </p:cNvSpPr>
          <p:nvPr>
            <p:ph type="title"/>
          </p:nvPr>
        </p:nvSpPr>
        <p:spPr>
          <a:xfrm>
            <a:off x="894284" y="1471775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User Interface (UI)</a:t>
            </a:r>
            <a:endParaRPr b="1"/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275" y="1714500"/>
            <a:ext cx="3429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Microsoft Office PowerPoint</Application>
  <PresentationFormat>On-screen Show (16:9)</PresentationFormat>
  <Paragraphs>83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Nunito</vt:lpstr>
      <vt:lpstr>Arial</vt:lpstr>
      <vt:lpstr>Calibri</vt:lpstr>
      <vt:lpstr>Nunito Medium</vt:lpstr>
      <vt:lpstr>Shift</vt:lpstr>
      <vt:lpstr>BORROWIT E-Asset Management</vt:lpstr>
      <vt:lpstr>Introduction</vt:lpstr>
      <vt:lpstr>Team Members</vt:lpstr>
      <vt:lpstr>Problem Statement</vt:lpstr>
      <vt:lpstr>PowerPoint Presentation</vt:lpstr>
      <vt:lpstr>PowerPoint Presentation</vt:lpstr>
      <vt:lpstr>Overview</vt:lpstr>
      <vt:lpstr>Features</vt:lpstr>
      <vt:lpstr>User Interface (UI)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My Cart</vt:lpstr>
      <vt:lpstr>PowerPoint Presentation</vt:lpstr>
      <vt:lpstr>Tools and Technology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BORROWIT E-Asset Management</dc:title>
  <dc:creator>Ayushi Saxena</dc:creator>
  <cp:lastModifiedBy>Ayushi Saxena</cp:lastModifiedBy>
  <cp:revision>1</cp:revision>
  <dcterms:modified xsi:type="dcterms:W3CDTF">2023-09-15T03:00:30Z</dcterms:modified>
</cp:coreProperties>
</file>