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6d79b4a175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6d79b4a175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6d79b4a175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6d79b4a17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6d79b4a175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6d79b4a17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6d79b4a175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6d79b4a17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6d79b4a175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6d79b4a175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6d79b4a175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6d79b4a17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6d79b4a175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6d79b4a175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6d79b4a175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6d79b4a175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6d79b4a175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6d79b4a175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5.jpg" /><Relationship Id="rId2" Type="http://schemas.openxmlformats.org/officeDocument/2006/relationships/notesSlide" Target="../notesSlides/notesSlide10.xml"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2.xml"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3" Type="http://schemas.openxmlformats.org/officeDocument/2006/relationships/image" Target="../media/image3.jpg" /><Relationship Id="rId2" Type="http://schemas.openxmlformats.org/officeDocument/2006/relationships/notesSlide" Target="../notesSlides/notesSlide3.xml"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3" Type="http://schemas.openxmlformats.org/officeDocument/2006/relationships/image" Target="../media/image4.jpg" /><Relationship Id="rId2" Type="http://schemas.openxmlformats.org/officeDocument/2006/relationships/notesSlide" Target="../notesSlides/notesSlide4.xml"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3" Type="http://schemas.openxmlformats.org/officeDocument/2006/relationships/image" Target="../media/image3.jpg" /><Relationship Id="rId2" Type="http://schemas.openxmlformats.org/officeDocument/2006/relationships/notesSlide" Target="../notesSlides/notesSlide5.xml"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3" Type="http://schemas.openxmlformats.org/officeDocument/2006/relationships/image" Target="../media/image4.jpg" /><Relationship Id="rId2" Type="http://schemas.openxmlformats.org/officeDocument/2006/relationships/notesSlide" Target="../notesSlides/notesSlide6.xml"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3" Type="http://schemas.openxmlformats.org/officeDocument/2006/relationships/image" Target="../media/image3.jpg" /><Relationship Id="rId2" Type="http://schemas.openxmlformats.org/officeDocument/2006/relationships/notesSlide" Target="../notesSlides/notesSlide7.xml"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3" Type="http://schemas.openxmlformats.org/officeDocument/2006/relationships/image" Target="../media/image4.jpg" /><Relationship Id="rId2" Type="http://schemas.openxmlformats.org/officeDocument/2006/relationships/notesSlide" Target="../notesSlides/notesSlide8.xml" /><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3" Type="http://schemas.openxmlformats.org/officeDocument/2006/relationships/image" Target="../media/image3.jpg" /><Relationship Id="rId2" Type="http://schemas.openxmlformats.org/officeDocument/2006/relationships/notesSlide" Target="../notesSlides/notesSlide9.xml"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56" name="Google Shape;56;p13"/>
          <p:cNvPicPr preferRelativeResize="0"/>
          <p:nvPr/>
        </p:nvPicPr>
        <p:blipFill>
          <a:blip r:embed="rId3">
            <a:alphaModFix/>
          </a:blip>
          <a:stretch>
            <a:fillRect/>
          </a:stretch>
        </p:blipFill>
        <p:spPr>
          <a:xfrm>
            <a:off x="-35150" y="-35125"/>
            <a:ext cx="9144000" cy="5143500"/>
          </a:xfrm>
          <a:prstGeom prst="rect">
            <a:avLst/>
          </a:prstGeom>
          <a:noFill/>
          <a:ln>
            <a:noFill/>
          </a:ln>
        </p:spPr>
      </p:pic>
      <p:sp>
        <p:nvSpPr>
          <p:cNvPr id="57" name="Google Shape;57;p13"/>
          <p:cNvSpPr txBox="1"/>
          <p:nvPr/>
        </p:nvSpPr>
        <p:spPr>
          <a:xfrm>
            <a:off x="920000" y="1572100"/>
            <a:ext cx="4658700" cy="175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400" b="1"/>
              <a:t>Music Playlist Project with Doubly Linked Lists</a:t>
            </a:r>
            <a:endParaRPr sz="34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33" name="Google Shape;133;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34" name="Google Shape;134;p22"/>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63" name="Google Shape;63;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64" name="Google Shape;64;p14"/>
          <p:cNvPicPr preferRelativeResize="0"/>
          <p:nvPr/>
        </p:nvPicPr>
        <p:blipFill>
          <a:blip r:embed="rId3">
            <a:alphaModFix/>
          </a:blip>
          <a:stretch>
            <a:fillRect/>
          </a:stretch>
        </p:blipFill>
        <p:spPr>
          <a:xfrm>
            <a:off x="0" y="0"/>
            <a:ext cx="9144000" cy="5143500"/>
          </a:xfrm>
          <a:prstGeom prst="rect">
            <a:avLst/>
          </a:prstGeom>
          <a:noFill/>
          <a:ln>
            <a:noFill/>
          </a:ln>
        </p:spPr>
      </p:pic>
      <p:sp>
        <p:nvSpPr>
          <p:cNvPr id="65" name="Google Shape;65;p14"/>
          <p:cNvSpPr txBox="1"/>
          <p:nvPr/>
        </p:nvSpPr>
        <p:spPr>
          <a:xfrm>
            <a:off x="182200" y="244050"/>
            <a:ext cx="3176100" cy="55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500" b="1" u="sng">
                <a:solidFill>
                  <a:schemeClr val="dk1"/>
                </a:solidFill>
              </a:rPr>
              <a:t>CONTENT</a:t>
            </a:r>
            <a:r>
              <a:rPr lang="en" sz="2500" b="1">
                <a:solidFill>
                  <a:schemeClr val="dk1"/>
                </a:solidFill>
              </a:rPr>
              <a:t> :</a:t>
            </a:r>
            <a:endParaRPr sz="2500" b="1">
              <a:solidFill>
                <a:schemeClr val="dk1"/>
              </a:solidFill>
            </a:endParaRPr>
          </a:p>
        </p:txBody>
      </p:sp>
      <p:sp>
        <p:nvSpPr>
          <p:cNvPr id="66" name="Google Shape;66;p14"/>
          <p:cNvSpPr txBox="1"/>
          <p:nvPr/>
        </p:nvSpPr>
        <p:spPr>
          <a:xfrm>
            <a:off x="182200" y="869275"/>
            <a:ext cx="4806300" cy="369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a:solidFill>
                  <a:srgbClr val="351C75"/>
                </a:solidFill>
              </a:rPr>
              <a:t>Introduction</a:t>
            </a:r>
            <a:endParaRPr sz="400">
              <a:solidFill>
                <a:srgbClr val="351C75"/>
              </a:solidFill>
            </a:endParaRPr>
          </a:p>
          <a:p>
            <a:pPr marL="0" lvl="0" indent="0" algn="l" rtl="0">
              <a:spcBef>
                <a:spcPts val="0"/>
              </a:spcBef>
              <a:spcAft>
                <a:spcPts val="0"/>
              </a:spcAft>
              <a:buNone/>
            </a:pPr>
            <a:r>
              <a:rPr lang="en" sz="2600">
                <a:solidFill>
                  <a:srgbClr val="351C75"/>
                </a:solidFill>
              </a:rPr>
              <a:t>Algorithm </a:t>
            </a:r>
            <a:br>
              <a:rPr lang="en" sz="2600">
                <a:solidFill>
                  <a:srgbClr val="351C75"/>
                </a:solidFill>
              </a:rPr>
            </a:br>
            <a:r>
              <a:rPr lang="en" sz="2600">
                <a:solidFill>
                  <a:srgbClr val="351C75"/>
                </a:solidFill>
              </a:rPr>
              <a:t>Advantages</a:t>
            </a:r>
            <a:br>
              <a:rPr lang="en" sz="2600">
                <a:solidFill>
                  <a:srgbClr val="351C75"/>
                </a:solidFill>
              </a:rPr>
            </a:br>
            <a:r>
              <a:rPr lang="en" sz="2600">
                <a:solidFill>
                  <a:srgbClr val="351C75"/>
                </a:solidFill>
              </a:rPr>
              <a:t>Node structure</a:t>
            </a:r>
            <a:br>
              <a:rPr lang="en" sz="2600">
                <a:solidFill>
                  <a:srgbClr val="351C75"/>
                </a:solidFill>
              </a:rPr>
            </a:br>
            <a:r>
              <a:rPr lang="en" sz="2600">
                <a:solidFill>
                  <a:srgbClr val="351C75"/>
                </a:solidFill>
              </a:rPr>
              <a:t>Inserting &amp; Deleting Tracks</a:t>
            </a:r>
            <a:br>
              <a:rPr lang="en" sz="2600">
                <a:solidFill>
                  <a:srgbClr val="351C75"/>
                </a:solidFill>
              </a:rPr>
            </a:br>
            <a:r>
              <a:rPr lang="en" sz="2600">
                <a:solidFill>
                  <a:srgbClr val="351C75"/>
                </a:solidFill>
              </a:rPr>
              <a:t>Traversing &amp; Sorting</a:t>
            </a:r>
            <a:br>
              <a:rPr lang="en" sz="2600">
                <a:solidFill>
                  <a:srgbClr val="351C75"/>
                </a:solidFill>
              </a:rPr>
            </a:br>
            <a:r>
              <a:rPr lang="en" sz="2600">
                <a:solidFill>
                  <a:srgbClr val="351C75"/>
                </a:solidFill>
              </a:rPr>
              <a:t>Conclusion</a:t>
            </a:r>
            <a:br>
              <a:rPr lang="en" sz="2400">
                <a:solidFill>
                  <a:srgbClr val="351C75"/>
                </a:solidFill>
              </a:rPr>
            </a:br>
            <a:br>
              <a:rPr lang="en" sz="1800">
                <a:solidFill>
                  <a:schemeClr val="dk2"/>
                </a:solidFill>
              </a:rPr>
            </a:br>
            <a:br>
              <a:rPr lang="en" sz="1800">
                <a:solidFill>
                  <a:schemeClr val="dk2"/>
                </a:solidFill>
              </a:rPr>
            </a:br>
            <a:endParaRPr sz="1800">
              <a:solidFill>
                <a:schemeClr val="dk2"/>
              </a:solidFill>
            </a:endParaRPr>
          </a:p>
          <a:p>
            <a:pPr marL="0" lvl="0" indent="0" algn="l" rtl="0">
              <a:spcBef>
                <a:spcPts val="0"/>
              </a:spcBef>
              <a:spcAft>
                <a:spcPts val="0"/>
              </a:spcAft>
              <a:buNone/>
            </a:pPr>
            <a:endParaRPr sz="18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73" name="Google Shape;73;p15"/>
          <p:cNvPicPr preferRelativeResize="0"/>
          <p:nvPr/>
        </p:nvPicPr>
        <p:blipFill>
          <a:blip r:embed="rId3">
            <a:alphaModFix/>
          </a:blip>
          <a:stretch>
            <a:fillRect/>
          </a:stretch>
        </p:blipFill>
        <p:spPr>
          <a:xfrm>
            <a:off x="0" y="0"/>
            <a:ext cx="9144000" cy="5143500"/>
          </a:xfrm>
          <a:prstGeom prst="rect">
            <a:avLst/>
          </a:prstGeom>
          <a:noFill/>
          <a:ln>
            <a:noFill/>
          </a:ln>
        </p:spPr>
      </p:pic>
      <p:sp>
        <p:nvSpPr>
          <p:cNvPr id="74" name="Google Shape;74;p15"/>
          <p:cNvSpPr txBox="1"/>
          <p:nvPr/>
        </p:nvSpPr>
        <p:spPr>
          <a:xfrm>
            <a:off x="245475" y="855375"/>
            <a:ext cx="5579100" cy="31218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This project aims to develop a robust music playlist management system leveraging the power of doubly linked lists.</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Efficient organization of music tracks significantly enhances the user experience by simplifying the process of finding and enjoying favorite music selections.</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Doubly linked lists provide several advantages, including seamless navigation through tracks, effortless modifications such as adding or removing songs, and ensuring well-organized playlists for users.</a:t>
            </a:r>
            <a:endParaRPr sz="1800"/>
          </a:p>
        </p:txBody>
      </p:sp>
      <p:sp>
        <p:nvSpPr>
          <p:cNvPr id="75" name="Google Shape;75;p15"/>
          <p:cNvSpPr txBox="1"/>
          <p:nvPr/>
        </p:nvSpPr>
        <p:spPr>
          <a:xfrm>
            <a:off x="1706950" y="68425"/>
            <a:ext cx="2592600" cy="49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600" b="1" u="sng">
                <a:solidFill>
                  <a:schemeClr val="dk1"/>
                </a:solidFill>
              </a:rPr>
              <a:t>Introduction</a:t>
            </a:r>
            <a:endParaRPr sz="2600" b="1" u="sng">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81" name="Google Shape;81;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82" name="Google Shape;82;p16"/>
          <p:cNvPicPr preferRelativeResize="0"/>
          <p:nvPr/>
        </p:nvPicPr>
        <p:blipFill>
          <a:blip r:embed="rId3">
            <a:alphaModFix/>
          </a:blip>
          <a:stretch>
            <a:fillRect/>
          </a:stretch>
        </p:blipFill>
        <p:spPr>
          <a:xfrm>
            <a:off x="0" y="0"/>
            <a:ext cx="9144000" cy="5143500"/>
          </a:xfrm>
          <a:prstGeom prst="rect">
            <a:avLst/>
          </a:prstGeom>
          <a:noFill/>
          <a:ln>
            <a:noFill/>
          </a:ln>
        </p:spPr>
      </p:pic>
      <p:sp>
        <p:nvSpPr>
          <p:cNvPr id="83" name="Google Shape;83;p16"/>
          <p:cNvSpPr txBox="1"/>
          <p:nvPr/>
        </p:nvSpPr>
        <p:spPr>
          <a:xfrm>
            <a:off x="505450" y="445025"/>
            <a:ext cx="3773400" cy="44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u="sng">
                <a:solidFill>
                  <a:schemeClr val="dk2"/>
                </a:solidFill>
              </a:rPr>
              <a:t>Algorithm</a:t>
            </a:r>
            <a:r>
              <a:rPr lang="en" sz="1600" b="1">
                <a:solidFill>
                  <a:schemeClr val="dk2"/>
                </a:solidFill>
              </a:rPr>
              <a:t> : Doubly Linked Lists</a:t>
            </a:r>
            <a:endParaRPr sz="1600" b="1">
              <a:solidFill>
                <a:schemeClr val="dk2"/>
              </a:solidFill>
            </a:endParaRPr>
          </a:p>
        </p:txBody>
      </p:sp>
      <p:sp>
        <p:nvSpPr>
          <p:cNvPr id="84" name="Google Shape;84;p16"/>
          <p:cNvSpPr txBox="1"/>
          <p:nvPr/>
        </p:nvSpPr>
        <p:spPr>
          <a:xfrm>
            <a:off x="575725" y="851875"/>
            <a:ext cx="7110900" cy="371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b="1">
                <a:solidFill>
                  <a:srgbClr val="1155CC"/>
                </a:solidFill>
              </a:rPr>
              <a:t>“Doubly linked lists consist of nodes, each containing data and two pointers, one pointing to the previous node and one to the next node. This structure facilitates bidirectional traversal, allowing movement both forwards and backwards within the list.”</a:t>
            </a:r>
            <a:endParaRPr sz="1200" b="1">
              <a:solidFill>
                <a:srgbClr val="1155CC"/>
              </a:solidFill>
            </a:endParaRPr>
          </a:p>
          <a:p>
            <a:pPr marL="0" lvl="0" indent="0" algn="l" rtl="0">
              <a:spcBef>
                <a:spcPts val="0"/>
              </a:spcBef>
              <a:spcAft>
                <a:spcPts val="0"/>
              </a:spcAft>
              <a:buClr>
                <a:schemeClr val="dk1"/>
              </a:buClr>
              <a:buSzPts val="1100"/>
              <a:buFont typeface="Arial"/>
              <a:buNone/>
            </a:pPr>
            <a:r>
              <a:rPr lang="en" sz="1200">
                <a:solidFill>
                  <a:schemeClr val="dk2"/>
                </a:solidFill>
              </a:rPr>
              <a:t>  </a:t>
            </a:r>
            <a:endParaRPr sz="1200">
              <a:solidFill>
                <a:schemeClr val="dk2"/>
              </a:solidFill>
            </a:endParaRPr>
          </a:p>
          <a:p>
            <a:pPr marL="0" lvl="0" indent="0" algn="l" rtl="0">
              <a:spcBef>
                <a:spcPts val="0"/>
              </a:spcBef>
              <a:spcAft>
                <a:spcPts val="0"/>
              </a:spcAft>
              <a:buNone/>
            </a:pPr>
            <a:r>
              <a:rPr lang="en" b="1" i="1" u="sng">
                <a:solidFill>
                  <a:schemeClr val="dk1"/>
                </a:solidFill>
              </a:rPr>
              <a:t>Features</a:t>
            </a:r>
            <a:r>
              <a:rPr lang="en" b="1">
                <a:solidFill>
                  <a:schemeClr val="dk1"/>
                </a:solidFill>
              </a:rPr>
              <a:t>:</a:t>
            </a:r>
            <a:endParaRPr b="1">
              <a:solidFill>
                <a:schemeClr val="dk1"/>
              </a:solidFill>
            </a:endParaRPr>
          </a:p>
          <a:p>
            <a:pPr marL="0" lvl="0" indent="0" algn="l" rtl="0">
              <a:spcBef>
                <a:spcPts val="0"/>
              </a:spcBef>
              <a:spcAft>
                <a:spcPts val="0"/>
              </a:spcAft>
              <a:buClr>
                <a:schemeClr val="dk1"/>
              </a:buClr>
              <a:buSzPts val="1100"/>
              <a:buFont typeface="Arial"/>
              <a:buNone/>
            </a:pPr>
            <a:endParaRPr sz="500" b="1">
              <a:solidFill>
                <a:schemeClr val="dk1"/>
              </a:solidFill>
            </a:endParaRPr>
          </a:p>
          <a:p>
            <a:pPr marL="457200" lvl="0" indent="-304800" algn="l" rtl="0">
              <a:spcBef>
                <a:spcPts val="0"/>
              </a:spcBef>
              <a:spcAft>
                <a:spcPts val="0"/>
              </a:spcAft>
              <a:buSzPts val="1200"/>
              <a:buChar char="●"/>
            </a:pPr>
            <a:r>
              <a:rPr lang="en" sz="1200" b="1" i="1">
                <a:solidFill>
                  <a:srgbClr val="434343"/>
                </a:solidFill>
              </a:rPr>
              <a:t>Bidirectional Traversal: </a:t>
            </a:r>
            <a:r>
              <a:rPr lang="en" sz="1200">
                <a:solidFill>
                  <a:schemeClr val="dk2"/>
                </a:solidFill>
              </a:rPr>
              <a:t>Doubly linked lists allow traversal in both forward and backward directions, providing flexibility in navigating through the playlist.</a:t>
            </a:r>
            <a:endParaRPr sz="1200">
              <a:solidFill>
                <a:schemeClr val="dk2"/>
              </a:solidFill>
            </a:endParaRPr>
          </a:p>
          <a:p>
            <a:pPr marL="457200" lvl="0" indent="0" algn="l" rtl="0">
              <a:spcBef>
                <a:spcPts val="0"/>
              </a:spcBef>
              <a:spcAft>
                <a:spcPts val="0"/>
              </a:spcAft>
              <a:buNone/>
            </a:pPr>
            <a:endParaRPr sz="400">
              <a:solidFill>
                <a:schemeClr val="dk2"/>
              </a:solidFill>
            </a:endParaRPr>
          </a:p>
          <a:p>
            <a:pPr marL="457200" lvl="0" indent="-304800" algn="l" rtl="0">
              <a:spcBef>
                <a:spcPts val="0"/>
              </a:spcBef>
              <a:spcAft>
                <a:spcPts val="0"/>
              </a:spcAft>
              <a:buSzPts val="1200"/>
              <a:buChar char="●"/>
            </a:pPr>
            <a:r>
              <a:rPr lang="en" sz="1200" b="1" i="1">
                <a:solidFill>
                  <a:srgbClr val="434343"/>
                </a:solidFill>
              </a:rPr>
              <a:t>Efficient Memory Utilization:</a:t>
            </a:r>
            <a:r>
              <a:rPr lang="en" sz="1200">
                <a:solidFill>
                  <a:schemeClr val="dk2"/>
                </a:solidFill>
              </a:rPr>
              <a:t> While offering bidirectional traversal, doubly linked lists efficiently utilize memory by only storing pointers to the previous and next nodes, reducing memory overhead compared to other data structures.</a:t>
            </a:r>
            <a:endParaRPr sz="1200">
              <a:solidFill>
                <a:schemeClr val="dk2"/>
              </a:solidFill>
            </a:endParaRPr>
          </a:p>
          <a:p>
            <a:pPr marL="457200" lvl="0" indent="0" algn="l" rtl="0">
              <a:spcBef>
                <a:spcPts val="0"/>
              </a:spcBef>
              <a:spcAft>
                <a:spcPts val="0"/>
              </a:spcAft>
              <a:buNone/>
            </a:pPr>
            <a:endParaRPr sz="400">
              <a:solidFill>
                <a:schemeClr val="dk2"/>
              </a:solidFill>
            </a:endParaRPr>
          </a:p>
          <a:p>
            <a:pPr marL="457200" lvl="0" indent="-304800" algn="l" rtl="0">
              <a:spcBef>
                <a:spcPts val="0"/>
              </a:spcBef>
              <a:spcAft>
                <a:spcPts val="0"/>
              </a:spcAft>
              <a:buSzPts val="1200"/>
              <a:buChar char="●"/>
            </a:pPr>
            <a:r>
              <a:rPr lang="en" sz="1200" b="1" i="1">
                <a:solidFill>
                  <a:srgbClr val="434343"/>
                </a:solidFill>
              </a:rPr>
              <a:t>Dynamic Size:</a:t>
            </a:r>
            <a:r>
              <a:rPr lang="en" sz="1200">
                <a:solidFill>
                  <a:schemeClr val="dk2"/>
                </a:solidFill>
              </a:rPr>
              <a:t> Doubly linked lists can dynamically adjust their size, accommodating the addition or removal of nodes without the need for contiguous memory allocation.</a:t>
            </a:r>
            <a:endParaRPr sz="1200">
              <a:solidFill>
                <a:schemeClr val="dk2"/>
              </a:solidFill>
            </a:endParaRPr>
          </a:p>
          <a:p>
            <a:pPr marL="457200" lvl="0" indent="0" algn="l" rtl="0">
              <a:spcBef>
                <a:spcPts val="0"/>
              </a:spcBef>
              <a:spcAft>
                <a:spcPts val="0"/>
              </a:spcAft>
              <a:buNone/>
            </a:pPr>
            <a:endParaRPr sz="400">
              <a:solidFill>
                <a:schemeClr val="dk2"/>
              </a:solidFill>
            </a:endParaRPr>
          </a:p>
          <a:p>
            <a:pPr marL="457200" lvl="0" indent="-304800" algn="l" rtl="0">
              <a:spcBef>
                <a:spcPts val="0"/>
              </a:spcBef>
              <a:spcAft>
                <a:spcPts val="0"/>
              </a:spcAft>
              <a:buSzPts val="1200"/>
              <a:buChar char="●"/>
            </a:pPr>
            <a:r>
              <a:rPr lang="en" sz="1200" b="1" i="1">
                <a:solidFill>
                  <a:srgbClr val="434343"/>
                </a:solidFill>
              </a:rPr>
              <a:t>Constant Time Insertion and Deletion at Any Position:</a:t>
            </a:r>
            <a:r>
              <a:rPr lang="en" sz="1200">
                <a:solidFill>
                  <a:schemeClr val="dk2"/>
                </a:solidFill>
              </a:rPr>
              <a:t> Insertion and deletion operations in doubly linked lists can be performed in constant time complexity at any position within the list, making them suitable for dynamic playlist management.</a:t>
            </a:r>
            <a:endParaRPr sz="1200">
              <a:solidFill>
                <a:schemeClr val="dk2"/>
              </a:solidFill>
            </a:endParaRPr>
          </a:p>
          <a:p>
            <a:pPr marL="457200" lvl="0" indent="0" algn="l" rtl="0">
              <a:spcBef>
                <a:spcPts val="0"/>
              </a:spcBef>
              <a:spcAft>
                <a:spcPts val="0"/>
              </a:spcAft>
              <a:buNone/>
            </a:pPr>
            <a:endParaRPr sz="400">
              <a:solidFill>
                <a:schemeClr val="dk2"/>
              </a:solidFill>
            </a:endParaRPr>
          </a:p>
          <a:p>
            <a:pPr marL="457200" lvl="0" indent="-304800" algn="l" rtl="0">
              <a:spcBef>
                <a:spcPts val="0"/>
              </a:spcBef>
              <a:spcAft>
                <a:spcPts val="0"/>
              </a:spcAft>
              <a:buSzPts val="1200"/>
              <a:buChar char="●"/>
            </a:pPr>
            <a:r>
              <a:rPr lang="en" sz="1200" b="1" i="1">
                <a:solidFill>
                  <a:srgbClr val="434343"/>
                </a:solidFill>
              </a:rPr>
              <a:t>Support for Reversal: </a:t>
            </a:r>
            <a:r>
              <a:rPr lang="en" sz="1200">
                <a:solidFill>
                  <a:schemeClr val="dk2"/>
                </a:solidFill>
              </a:rPr>
              <a:t>Doubly linked lists inherently support reversal operations, allowing for easy implementation of features such as shuffling or reversing the playlist order.</a:t>
            </a:r>
            <a:endParaRPr sz="1200">
              <a:solidFill>
                <a:schemeClr val="dk2"/>
              </a:solidFill>
            </a:endParaRPr>
          </a:p>
          <a:p>
            <a:pPr marL="457200" lvl="0" indent="0" algn="l" rtl="0">
              <a:spcBef>
                <a:spcPts val="0"/>
              </a:spcBef>
              <a:spcAft>
                <a:spcPts val="0"/>
              </a:spcAft>
              <a:buNone/>
            </a:pPr>
            <a:endParaRPr sz="1200">
              <a:solidFill>
                <a:schemeClr val="dk2"/>
              </a:solidFill>
            </a:endParaRPr>
          </a:p>
          <a:p>
            <a:pPr marL="0" lvl="0" indent="0" algn="l" rtl="0">
              <a:spcBef>
                <a:spcPts val="0"/>
              </a:spcBef>
              <a:spcAft>
                <a:spcPts val="0"/>
              </a:spcAft>
              <a:buClr>
                <a:schemeClr val="dk1"/>
              </a:buClr>
              <a:buSzPts val="1100"/>
              <a:buFont typeface="Arial"/>
              <a:buNone/>
            </a:pPr>
            <a:endParaRPr sz="1200">
              <a:solidFill>
                <a:schemeClr val="dk2"/>
              </a:solidFill>
            </a:endParaRPr>
          </a:p>
          <a:p>
            <a:pPr marL="0" lvl="0" indent="0" algn="l" rtl="0">
              <a:spcBef>
                <a:spcPts val="0"/>
              </a:spcBef>
              <a:spcAft>
                <a:spcPts val="0"/>
              </a:spcAft>
              <a:buNone/>
            </a:pPr>
            <a:endParaRPr sz="12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90" name="Google Shape;9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1" name="Google Shape;91;p17"/>
          <p:cNvPicPr preferRelativeResize="0"/>
          <p:nvPr/>
        </p:nvPicPr>
        <p:blipFill>
          <a:blip r:embed="rId3">
            <a:alphaModFix/>
          </a:blip>
          <a:stretch>
            <a:fillRect/>
          </a:stretch>
        </p:blipFill>
        <p:spPr>
          <a:xfrm>
            <a:off x="0" y="0"/>
            <a:ext cx="9144000" cy="5143500"/>
          </a:xfrm>
          <a:prstGeom prst="rect">
            <a:avLst/>
          </a:prstGeom>
          <a:noFill/>
          <a:ln>
            <a:noFill/>
          </a:ln>
        </p:spPr>
      </p:pic>
      <p:sp>
        <p:nvSpPr>
          <p:cNvPr id="92" name="Google Shape;92;p17"/>
          <p:cNvSpPr txBox="1"/>
          <p:nvPr/>
        </p:nvSpPr>
        <p:spPr>
          <a:xfrm>
            <a:off x="217350" y="163200"/>
            <a:ext cx="25929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b="1" u="sng"/>
              <a:t>Advantages</a:t>
            </a:r>
            <a:r>
              <a:rPr lang="en" sz="2200" b="1" i="1"/>
              <a:t> </a:t>
            </a:r>
            <a:r>
              <a:rPr lang="en" sz="2200" b="1"/>
              <a:t>:</a:t>
            </a:r>
            <a:endParaRPr sz="2200" b="1"/>
          </a:p>
        </p:txBody>
      </p:sp>
      <p:sp>
        <p:nvSpPr>
          <p:cNvPr id="93" name="Google Shape;93;p17"/>
          <p:cNvSpPr txBox="1"/>
          <p:nvPr/>
        </p:nvSpPr>
        <p:spPr>
          <a:xfrm>
            <a:off x="147100" y="735900"/>
            <a:ext cx="5902500" cy="40122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434343"/>
              </a:buClr>
              <a:buSzPts val="1400"/>
              <a:buChar char="❖"/>
            </a:pPr>
            <a:r>
              <a:rPr lang="en" b="1" i="1">
                <a:solidFill>
                  <a:srgbClr val="434343"/>
                </a:solidFill>
              </a:rPr>
              <a:t>Easy Bidirectional Traversal: </a:t>
            </a:r>
            <a:r>
              <a:rPr lang="en">
                <a:solidFill>
                  <a:srgbClr val="FFF2CC"/>
                </a:solidFill>
              </a:rPr>
              <a:t>Doubly linked lists facilitate navigation in both forward and backward directions, providing users with seamless access to playlist content.</a:t>
            </a:r>
            <a:endParaRPr>
              <a:solidFill>
                <a:srgbClr val="FFF2CC"/>
              </a:solidFill>
            </a:endParaRPr>
          </a:p>
          <a:p>
            <a:pPr marL="457200" lvl="0" indent="0" algn="l" rtl="0">
              <a:spcBef>
                <a:spcPts val="0"/>
              </a:spcBef>
              <a:spcAft>
                <a:spcPts val="0"/>
              </a:spcAft>
              <a:buNone/>
            </a:pPr>
            <a:endParaRPr sz="600">
              <a:solidFill>
                <a:srgbClr val="FFF2CC"/>
              </a:solidFill>
            </a:endParaRPr>
          </a:p>
          <a:p>
            <a:pPr marL="457200" lvl="0" indent="-317500" algn="l" rtl="0">
              <a:spcBef>
                <a:spcPts val="0"/>
              </a:spcBef>
              <a:spcAft>
                <a:spcPts val="0"/>
              </a:spcAft>
              <a:buClr>
                <a:srgbClr val="434343"/>
              </a:buClr>
              <a:buSzPts val="1400"/>
              <a:buChar char="❖"/>
            </a:pPr>
            <a:r>
              <a:rPr lang="en" b="1" i="1">
                <a:solidFill>
                  <a:srgbClr val="434343"/>
                </a:solidFill>
              </a:rPr>
              <a:t>Efficient Insertion and Deletion: </a:t>
            </a:r>
            <a:r>
              <a:rPr lang="en">
                <a:solidFill>
                  <a:srgbClr val="FFF2CC"/>
                </a:solidFill>
              </a:rPr>
              <a:t>Insertion and deletion operations can be performed at any position within the list with constant time complexity, offering flexibility and efficiency in managing the playlist.</a:t>
            </a:r>
            <a:endParaRPr>
              <a:solidFill>
                <a:srgbClr val="FFF2CC"/>
              </a:solidFill>
            </a:endParaRPr>
          </a:p>
          <a:p>
            <a:pPr marL="457200" lvl="0" indent="0" algn="l" rtl="0">
              <a:spcBef>
                <a:spcPts val="0"/>
              </a:spcBef>
              <a:spcAft>
                <a:spcPts val="0"/>
              </a:spcAft>
              <a:buNone/>
            </a:pPr>
            <a:endParaRPr sz="600">
              <a:solidFill>
                <a:srgbClr val="FFF2CC"/>
              </a:solidFill>
            </a:endParaRPr>
          </a:p>
          <a:p>
            <a:pPr marL="457200" lvl="0" indent="-317500" algn="l" rtl="0">
              <a:spcBef>
                <a:spcPts val="0"/>
              </a:spcBef>
              <a:spcAft>
                <a:spcPts val="0"/>
              </a:spcAft>
              <a:buClr>
                <a:srgbClr val="434343"/>
              </a:buClr>
              <a:buSzPts val="1400"/>
              <a:buChar char="❖"/>
            </a:pPr>
            <a:r>
              <a:rPr lang="en" b="1" i="1">
                <a:solidFill>
                  <a:srgbClr val="434343"/>
                </a:solidFill>
              </a:rPr>
              <a:t>Memory Efficiency: </a:t>
            </a:r>
            <a:r>
              <a:rPr lang="en">
                <a:solidFill>
                  <a:srgbClr val="FFF2CC"/>
                </a:solidFill>
              </a:rPr>
              <a:t>Doubly linked lists optimize memory usage by storing only two pointers per node, minimizing overhead compared to other data structures.</a:t>
            </a:r>
            <a:endParaRPr>
              <a:solidFill>
                <a:srgbClr val="FFF2CC"/>
              </a:solidFill>
            </a:endParaRPr>
          </a:p>
          <a:p>
            <a:pPr marL="457200" lvl="0" indent="0" algn="l" rtl="0">
              <a:spcBef>
                <a:spcPts val="0"/>
              </a:spcBef>
              <a:spcAft>
                <a:spcPts val="0"/>
              </a:spcAft>
              <a:buNone/>
            </a:pPr>
            <a:endParaRPr sz="600">
              <a:solidFill>
                <a:srgbClr val="FFF2CC"/>
              </a:solidFill>
            </a:endParaRPr>
          </a:p>
          <a:p>
            <a:pPr marL="457200" lvl="0" indent="-317500" algn="l" rtl="0">
              <a:spcBef>
                <a:spcPts val="0"/>
              </a:spcBef>
              <a:spcAft>
                <a:spcPts val="0"/>
              </a:spcAft>
              <a:buClr>
                <a:srgbClr val="434343"/>
              </a:buClr>
              <a:buSzPts val="1400"/>
              <a:buChar char="❖"/>
            </a:pPr>
            <a:r>
              <a:rPr lang="en" b="1" i="1">
                <a:solidFill>
                  <a:srgbClr val="434343"/>
                </a:solidFill>
              </a:rPr>
              <a:t>Dynamic Size Adjustment: </a:t>
            </a:r>
            <a:r>
              <a:rPr lang="en">
                <a:solidFill>
                  <a:srgbClr val="FFF2CC"/>
                </a:solidFill>
              </a:rPr>
              <a:t>The dynamic nature of doubly linked lists allows for easy resizing as tracks are added or removed, ensuring optimal memory utilization and performance.</a:t>
            </a:r>
            <a:endParaRPr>
              <a:solidFill>
                <a:srgbClr val="FFF2CC"/>
              </a:solidFill>
            </a:endParaRPr>
          </a:p>
          <a:p>
            <a:pPr marL="457200" lvl="0" indent="0" algn="l" rtl="0">
              <a:spcBef>
                <a:spcPts val="0"/>
              </a:spcBef>
              <a:spcAft>
                <a:spcPts val="0"/>
              </a:spcAft>
              <a:buNone/>
            </a:pPr>
            <a:endParaRPr sz="600">
              <a:solidFill>
                <a:srgbClr val="FFF2CC"/>
              </a:solidFill>
            </a:endParaRPr>
          </a:p>
          <a:p>
            <a:pPr marL="457200" lvl="0" indent="-317500" algn="l" rtl="0">
              <a:spcBef>
                <a:spcPts val="0"/>
              </a:spcBef>
              <a:spcAft>
                <a:spcPts val="0"/>
              </a:spcAft>
              <a:buClr>
                <a:srgbClr val="434343"/>
              </a:buClr>
              <a:buSzPts val="1400"/>
              <a:buChar char="❖"/>
            </a:pPr>
            <a:r>
              <a:rPr lang="en" b="1" i="1">
                <a:solidFill>
                  <a:srgbClr val="434343"/>
                </a:solidFill>
              </a:rPr>
              <a:t>Support for Reversal Operations:</a:t>
            </a:r>
            <a:r>
              <a:rPr lang="en">
                <a:solidFill>
                  <a:srgbClr val="FFF2CC"/>
                </a:solidFill>
              </a:rPr>
              <a:t> Reversing the playlist order or implementing features like shuffling becomes straightforward with the inherent support for bidirectional traversal, enhancing user interaction and playlist customization.</a:t>
            </a:r>
            <a:endParaRPr>
              <a:solidFill>
                <a:srgbClr val="FFF2CC"/>
              </a:solidFill>
            </a:endParaRPr>
          </a:p>
          <a:p>
            <a:pPr marL="0" lvl="0" indent="0" algn="l" rtl="0">
              <a:spcBef>
                <a:spcPts val="0"/>
              </a:spcBef>
              <a:spcAft>
                <a:spcPts val="0"/>
              </a:spcAft>
              <a:buNone/>
            </a:pPr>
            <a:endParaRPr>
              <a:solidFill>
                <a:srgbClr val="FFF2CC"/>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99" name="Google Shape;99;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00" name="Google Shape;100;p18"/>
          <p:cNvPicPr preferRelativeResize="0"/>
          <p:nvPr/>
        </p:nvPicPr>
        <p:blipFill>
          <a:blip r:embed="rId3">
            <a:alphaModFix/>
          </a:blip>
          <a:stretch>
            <a:fillRect/>
          </a:stretch>
        </p:blipFill>
        <p:spPr>
          <a:xfrm>
            <a:off x="0" y="0"/>
            <a:ext cx="9144000" cy="5143500"/>
          </a:xfrm>
          <a:prstGeom prst="rect">
            <a:avLst/>
          </a:prstGeom>
          <a:noFill/>
          <a:ln>
            <a:noFill/>
          </a:ln>
        </p:spPr>
      </p:pic>
      <p:sp>
        <p:nvSpPr>
          <p:cNvPr id="101" name="Google Shape;101;p18"/>
          <p:cNvSpPr txBox="1"/>
          <p:nvPr/>
        </p:nvSpPr>
        <p:spPr>
          <a:xfrm>
            <a:off x="477350" y="433775"/>
            <a:ext cx="7420200" cy="423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100" b="1" u="sng"/>
              <a:t>Node Structure</a:t>
            </a:r>
            <a:r>
              <a:rPr lang="en" sz="2100" b="1"/>
              <a:t> :</a:t>
            </a:r>
            <a:endParaRPr sz="2100" b="1"/>
          </a:p>
          <a:p>
            <a:pPr marL="0" lvl="0" indent="0" algn="l" rtl="0">
              <a:spcBef>
                <a:spcPts val="0"/>
              </a:spcBef>
              <a:spcAft>
                <a:spcPts val="0"/>
              </a:spcAft>
              <a:buClr>
                <a:schemeClr val="dk1"/>
              </a:buClr>
              <a:buSzPts val="1100"/>
              <a:buFont typeface="Arial"/>
              <a:buNone/>
            </a:pPr>
            <a:endParaRPr>
              <a:solidFill>
                <a:schemeClr val="dk2"/>
              </a:solidFill>
            </a:endParaRPr>
          </a:p>
          <a:p>
            <a:pPr marL="457200" lvl="0" indent="-330200" algn="l" rtl="0">
              <a:spcBef>
                <a:spcPts val="0"/>
              </a:spcBef>
              <a:spcAft>
                <a:spcPts val="0"/>
              </a:spcAft>
              <a:buClr>
                <a:schemeClr val="dk2"/>
              </a:buClr>
              <a:buSzPts val="1600"/>
              <a:buChar char="❏"/>
            </a:pPr>
            <a:r>
              <a:rPr lang="en" sz="1600" b="1" i="1">
                <a:solidFill>
                  <a:schemeClr val="dk2"/>
                </a:solidFill>
              </a:rPr>
              <a:t>Breakdown:</a:t>
            </a:r>
            <a:endParaRPr sz="1600" b="1" i="1">
              <a:solidFill>
                <a:schemeClr val="dk2"/>
              </a:solidFill>
            </a:endParaRPr>
          </a:p>
          <a:p>
            <a:pPr marL="457200" lvl="0" indent="0" algn="l" rtl="0">
              <a:spcBef>
                <a:spcPts val="0"/>
              </a:spcBef>
              <a:spcAft>
                <a:spcPts val="0"/>
              </a:spcAft>
              <a:buNone/>
            </a:pPr>
            <a:r>
              <a:rPr lang="en" sz="1600">
                <a:solidFill>
                  <a:schemeClr val="dk2"/>
                </a:solidFill>
              </a:rPr>
              <a:t>Each node within the playlist corresponds to a specific music track, serving as a fundamental unit for organizing the playlist content.</a:t>
            </a:r>
            <a:endParaRPr sz="1600">
              <a:solidFill>
                <a:schemeClr val="dk2"/>
              </a:solidFill>
            </a:endParaRPr>
          </a:p>
          <a:p>
            <a:pPr marL="457200" lvl="0" indent="0" algn="l" rtl="0">
              <a:spcBef>
                <a:spcPts val="0"/>
              </a:spcBef>
              <a:spcAft>
                <a:spcPts val="0"/>
              </a:spcAft>
              <a:buNone/>
            </a:pPr>
            <a:endParaRPr sz="1600">
              <a:solidFill>
                <a:schemeClr val="dk2"/>
              </a:solidFill>
            </a:endParaRPr>
          </a:p>
          <a:p>
            <a:pPr marL="457200" lvl="0" indent="-330200" algn="l" rtl="0">
              <a:spcBef>
                <a:spcPts val="0"/>
              </a:spcBef>
              <a:spcAft>
                <a:spcPts val="0"/>
              </a:spcAft>
              <a:buClr>
                <a:schemeClr val="dk2"/>
              </a:buClr>
              <a:buSzPts val="1600"/>
              <a:buChar char="❏"/>
            </a:pPr>
            <a:r>
              <a:rPr lang="en" sz="1600" b="1">
                <a:solidFill>
                  <a:schemeClr val="dk2"/>
                </a:solidFill>
              </a:rPr>
              <a:t>Data Part:</a:t>
            </a:r>
            <a:endParaRPr sz="1600" b="1">
              <a:solidFill>
                <a:schemeClr val="dk2"/>
              </a:solidFill>
            </a:endParaRPr>
          </a:p>
          <a:p>
            <a:pPr marL="457200" lvl="0" indent="0" algn="l" rtl="0">
              <a:spcBef>
                <a:spcPts val="0"/>
              </a:spcBef>
              <a:spcAft>
                <a:spcPts val="0"/>
              </a:spcAft>
              <a:buNone/>
            </a:pPr>
            <a:r>
              <a:rPr lang="en" sz="1600">
                <a:solidFill>
                  <a:schemeClr val="dk2"/>
                </a:solidFill>
              </a:rPr>
              <a:t>The data segment of each node encompasses essential information pertinent to the track, including its title, artist, album, duration, genre, and any additional metadata relevant to the music track.</a:t>
            </a:r>
            <a:endParaRPr sz="1600">
              <a:solidFill>
                <a:schemeClr val="dk2"/>
              </a:solidFill>
            </a:endParaRPr>
          </a:p>
          <a:p>
            <a:pPr marL="457200" lvl="0" indent="0" algn="l" rtl="0">
              <a:spcBef>
                <a:spcPts val="0"/>
              </a:spcBef>
              <a:spcAft>
                <a:spcPts val="0"/>
              </a:spcAft>
              <a:buNone/>
            </a:pPr>
            <a:endParaRPr sz="1600">
              <a:solidFill>
                <a:schemeClr val="dk2"/>
              </a:solidFill>
            </a:endParaRPr>
          </a:p>
          <a:p>
            <a:pPr marL="457200" lvl="0" indent="-330200" algn="l" rtl="0">
              <a:spcBef>
                <a:spcPts val="0"/>
              </a:spcBef>
              <a:spcAft>
                <a:spcPts val="0"/>
              </a:spcAft>
              <a:buClr>
                <a:schemeClr val="dk2"/>
              </a:buClr>
              <a:buSzPts val="1600"/>
              <a:buChar char="❏"/>
            </a:pPr>
            <a:r>
              <a:rPr lang="en" sz="1600" b="1">
                <a:solidFill>
                  <a:schemeClr val="dk2"/>
                </a:solidFill>
              </a:rPr>
              <a:t>Pointers:</a:t>
            </a:r>
            <a:endParaRPr sz="1600" b="1">
              <a:solidFill>
                <a:schemeClr val="dk2"/>
              </a:solidFill>
            </a:endParaRPr>
          </a:p>
          <a:p>
            <a:pPr marL="457200" lvl="0" indent="0" algn="l" rtl="0">
              <a:spcBef>
                <a:spcPts val="0"/>
              </a:spcBef>
              <a:spcAft>
                <a:spcPts val="0"/>
              </a:spcAft>
              <a:buNone/>
            </a:pPr>
            <a:r>
              <a:rPr lang="en" sz="1600">
                <a:solidFill>
                  <a:schemeClr val="dk2"/>
                </a:solidFill>
              </a:rPr>
              <a:t>Within the node structure, pointers are utilized to establish connections with both the preceding and succeeding nodes. This linkage enables seamless navigation throughout the playlist in both forward and backward directions, contributing to an intuitive and user-friendly browsing experience.</a:t>
            </a:r>
            <a:endParaRPr sz="1600">
              <a:solidFill>
                <a:schemeClr val="dk2"/>
              </a:solidFill>
            </a:endParaRPr>
          </a:p>
          <a:p>
            <a:pPr marL="0" lvl="0" indent="0" algn="l" rtl="0">
              <a:spcBef>
                <a:spcPts val="0"/>
              </a:spcBef>
              <a:spcAft>
                <a:spcPts val="0"/>
              </a:spcAft>
              <a:buNone/>
            </a:pPr>
            <a:endParaRPr>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07" name="Google Shape;107;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08" name="Google Shape;108;p19"/>
          <p:cNvPicPr preferRelativeResize="0"/>
          <p:nvPr/>
        </p:nvPicPr>
        <p:blipFill>
          <a:blip r:embed="rId3">
            <a:alphaModFix/>
          </a:blip>
          <a:stretch>
            <a:fillRect/>
          </a:stretch>
        </p:blipFill>
        <p:spPr>
          <a:xfrm>
            <a:off x="0" y="0"/>
            <a:ext cx="9144000" cy="5143500"/>
          </a:xfrm>
          <a:prstGeom prst="rect">
            <a:avLst/>
          </a:prstGeom>
          <a:noFill/>
          <a:ln>
            <a:noFill/>
          </a:ln>
        </p:spPr>
      </p:pic>
      <p:sp>
        <p:nvSpPr>
          <p:cNvPr id="109" name="Google Shape;109;p19"/>
          <p:cNvSpPr txBox="1"/>
          <p:nvPr/>
        </p:nvSpPr>
        <p:spPr>
          <a:xfrm>
            <a:off x="112025" y="529325"/>
            <a:ext cx="5930400" cy="450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300">
              <a:solidFill>
                <a:schemeClr val="dk2"/>
              </a:solidFill>
            </a:endParaRPr>
          </a:p>
          <a:p>
            <a:pPr marL="457200" lvl="0" indent="-330200" algn="l" rtl="0">
              <a:spcBef>
                <a:spcPts val="0"/>
              </a:spcBef>
              <a:spcAft>
                <a:spcPts val="0"/>
              </a:spcAft>
              <a:buClr>
                <a:srgbClr val="434343"/>
              </a:buClr>
              <a:buSzPts val="1600"/>
              <a:buChar char="❏"/>
            </a:pPr>
            <a:r>
              <a:rPr lang="en" sz="1600" b="1" i="1">
                <a:solidFill>
                  <a:srgbClr val="434343"/>
                </a:solidFill>
              </a:rPr>
              <a:t>Insertion:</a:t>
            </a:r>
            <a:endParaRPr sz="1600" b="1" i="1">
              <a:solidFill>
                <a:srgbClr val="434343"/>
              </a:solidFill>
            </a:endParaRPr>
          </a:p>
          <a:p>
            <a:pPr marL="457200" lvl="0" indent="0" algn="l" rtl="0">
              <a:spcBef>
                <a:spcPts val="0"/>
              </a:spcBef>
              <a:spcAft>
                <a:spcPts val="0"/>
              </a:spcAft>
              <a:buNone/>
            </a:pPr>
            <a:endParaRPr sz="100" b="1" i="1">
              <a:solidFill>
                <a:srgbClr val="434343"/>
              </a:solidFill>
            </a:endParaRPr>
          </a:p>
          <a:p>
            <a:pPr marL="457200" lvl="0" indent="0" algn="l" rtl="0">
              <a:spcBef>
                <a:spcPts val="0"/>
              </a:spcBef>
              <a:spcAft>
                <a:spcPts val="0"/>
              </a:spcAft>
              <a:buNone/>
            </a:pPr>
            <a:r>
              <a:rPr lang="en" sz="1300">
                <a:solidFill>
                  <a:srgbClr val="FFF2CC"/>
                </a:solidFill>
              </a:rPr>
              <a:t>New tracks are seamlessly integrated into the playlist structure while maintaining the integrity of the list. </a:t>
            </a:r>
            <a:endParaRPr sz="1300">
              <a:solidFill>
                <a:srgbClr val="FFF2CC"/>
              </a:solidFill>
            </a:endParaRPr>
          </a:p>
          <a:p>
            <a:pPr marL="457200" lvl="0" indent="0" algn="l" rtl="0">
              <a:spcBef>
                <a:spcPts val="0"/>
              </a:spcBef>
              <a:spcAft>
                <a:spcPts val="0"/>
              </a:spcAft>
              <a:buNone/>
            </a:pPr>
            <a:endParaRPr sz="300">
              <a:solidFill>
                <a:srgbClr val="FFF2CC"/>
              </a:solidFill>
            </a:endParaRPr>
          </a:p>
          <a:p>
            <a:pPr marL="457200" lvl="0" indent="0" algn="l" rtl="0">
              <a:spcBef>
                <a:spcPts val="0"/>
              </a:spcBef>
              <a:spcAft>
                <a:spcPts val="0"/>
              </a:spcAft>
              <a:buNone/>
            </a:pPr>
            <a:r>
              <a:rPr lang="en" sz="1300">
                <a:solidFill>
                  <a:srgbClr val="FFF2CC"/>
                </a:solidFill>
              </a:rPr>
              <a:t>Pointers are appropriately updated to establish connections between the new track node and its neighboring nodes, ensuring continuous traversal flow.</a:t>
            </a:r>
            <a:endParaRPr sz="1300">
              <a:solidFill>
                <a:srgbClr val="FFF2CC"/>
              </a:solidFill>
            </a:endParaRPr>
          </a:p>
          <a:p>
            <a:pPr marL="457200" lvl="0" indent="0" algn="l" rtl="0">
              <a:spcBef>
                <a:spcPts val="0"/>
              </a:spcBef>
              <a:spcAft>
                <a:spcPts val="0"/>
              </a:spcAft>
              <a:buNone/>
            </a:pPr>
            <a:endParaRPr sz="700">
              <a:solidFill>
                <a:srgbClr val="FFF2CC"/>
              </a:solidFill>
            </a:endParaRPr>
          </a:p>
          <a:p>
            <a:pPr marL="457200" lvl="0" indent="-330200" algn="l" rtl="0">
              <a:spcBef>
                <a:spcPts val="0"/>
              </a:spcBef>
              <a:spcAft>
                <a:spcPts val="0"/>
              </a:spcAft>
              <a:buClr>
                <a:srgbClr val="434343"/>
              </a:buClr>
              <a:buSzPts val="1600"/>
              <a:buChar char="❏"/>
            </a:pPr>
            <a:r>
              <a:rPr lang="en" sz="1600" b="1" i="1">
                <a:solidFill>
                  <a:srgbClr val="434343"/>
                </a:solidFill>
              </a:rPr>
              <a:t>Deletion:</a:t>
            </a:r>
            <a:endParaRPr sz="1600" b="1" i="1">
              <a:solidFill>
                <a:srgbClr val="434343"/>
              </a:solidFill>
            </a:endParaRPr>
          </a:p>
          <a:p>
            <a:pPr marL="457200" lvl="0" indent="0" algn="l" rtl="0">
              <a:spcBef>
                <a:spcPts val="0"/>
              </a:spcBef>
              <a:spcAft>
                <a:spcPts val="0"/>
              </a:spcAft>
              <a:buNone/>
            </a:pPr>
            <a:endParaRPr sz="100" b="1" i="1">
              <a:solidFill>
                <a:srgbClr val="434343"/>
              </a:solidFill>
            </a:endParaRPr>
          </a:p>
          <a:p>
            <a:pPr marL="457200" lvl="0" indent="0" algn="l" rtl="0">
              <a:spcBef>
                <a:spcPts val="0"/>
              </a:spcBef>
              <a:spcAft>
                <a:spcPts val="0"/>
              </a:spcAft>
              <a:buNone/>
            </a:pPr>
            <a:r>
              <a:rPr lang="en" sz="1300">
                <a:solidFill>
                  <a:srgbClr val="FFF2CC"/>
                </a:solidFill>
              </a:rPr>
              <a:t>Tracks are efficiently removed from the playlist without causing disruption to the order of other tracks.</a:t>
            </a:r>
            <a:endParaRPr sz="1300">
              <a:solidFill>
                <a:srgbClr val="FFF2CC"/>
              </a:solidFill>
            </a:endParaRPr>
          </a:p>
          <a:p>
            <a:pPr marL="457200" lvl="0" indent="0" algn="l" rtl="0">
              <a:spcBef>
                <a:spcPts val="0"/>
              </a:spcBef>
              <a:spcAft>
                <a:spcPts val="0"/>
              </a:spcAft>
              <a:buNone/>
            </a:pPr>
            <a:endParaRPr sz="400">
              <a:solidFill>
                <a:srgbClr val="FFF2CC"/>
              </a:solidFill>
            </a:endParaRPr>
          </a:p>
          <a:p>
            <a:pPr marL="457200" lvl="0" indent="0" algn="l" rtl="0">
              <a:spcBef>
                <a:spcPts val="0"/>
              </a:spcBef>
              <a:spcAft>
                <a:spcPts val="0"/>
              </a:spcAft>
              <a:buNone/>
            </a:pPr>
            <a:r>
              <a:rPr lang="en" sz="1300">
                <a:solidFill>
                  <a:srgbClr val="FFF2CC"/>
                </a:solidFill>
              </a:rPr>
              <a:t>Adjacent node pointers are adjusted to bypass the deleted track node, preserving the continuity of the playlist.</a:t>
            </a:r>
            <a:endParaRPr sz="1300">
              <a:solidFill>
                <a:srgbClr val="FFF2CC"/>
              </a:solidFill>
            </a:endParaRPr>
          </a:p>
          <a:p>
            <a:pPr marL="457200" lvl="0" indent="0" algn="l" rtl="0">
              <a:spcBef>
                <a:spcPts val="0"/>
              </a:spcBef>
              <a:spcAft>
                <a:spcPts val="0"/>
              </a:spcAft>
              <a:buNone/>
            </a:pPr>
            <a:r>
              <a:rPr lang="en" sz="1300">
                <a:solidFill>
                  <a:srgbClr val="FFF2CC"/>
                </a:solidFill>
              </a:rPr>
              <a:t>  </a:t>
            </a:r>
            <a:endParaRPr sz="1300">
              <a:solidFill>
                <a:srgbClr val="FFF2CC"/>
              </a:solidFill>
            </a:endParaRPr>
          </a:p>
          <a:p>
            <a:pPr marL="457200" lvl="0" indent="-330200" algn="l" rtl="0">
              <a:spcBef>
                <a:spcPts val="0"/>
              </a:spcBef>
              <a:spcAft>
                <a:spcPts val="0"/>
              </a:spcAft>
              <a:buClr>
                <a:srgbClr val="434343"/>
              </a:buClr>
              <a:buSzPts val="1600"/>
              <a:buChar char="❏"/>
            </a:pPr>
            <a:r>
              <a:rPr lang="en" sz="1600" b="1" i="1">
                <a:solidFill>
                  <a:srgbClr val="434343"/>
                </a:solidFill>
              </a:rPr>
              <a:t>Integrity Maintenance:</a:t>
            </a:r>
            <a:endParaRPr sz="1600" b="1" i="1">
              <a:solidFill>
                <a:srgbClr val="434343"/>
              </a:solidFill>
            </a:endParaRPr>
          </a:p>
          <a:p>
            <a:pPr marL="457200" lvl="0" indent="0" algn="l" rtl="0">
              <a:spcBef>
                <a:spcPts val="0"/>
              </a:spcBef>
              <a:spcAft>
                <a:spcPts val="0"/>
              </a:spcAft>
              <a:buNone/>
            </a:pPr>
            <a:endParaRPr sz="100" b="1" i="1">
              <a:solidFill>
                <a:srgbClr val="434343"/>
              </a:solidFill>
            </a:endParaRPr>
          </a:p>
          <a:p>
            <a:pPr marL="457200" lvl="0" indent="0" algn="l" rtl="0">
              <a:spcBef>
                <a:spcPts val="0"/>
              </a:spcBef>
              <a:spcAft>
                <a:spcPts val="0"/>
              </a:spcAft>
              <a:buNone/>
            </a:pPr>
            <a:r>
              <a:rPr lang="en" sz="1300">
                <a:solidFill>
                  <a:srgbClr val="FFF2CC"/>
                </a:solidFill>
              </a:rPr>
              <a:t>Ensuring consistency throughout insertion and deletion operations is crucial to prevent data corruption within the playlist.</a:t>
            </a:r>
            <a:endParaRPr sz="1300">
              <a:solidFill>
                <a:srgbClr val="FFF2CC"/>
              </a:solidFill>
            </a:endParaRPr>
          </a:p>
          <a:p>
            <a:pPr marL="457200" lvl="0" indent="0" algn="l" rtl="0">
              <a:spcBef>
                <a:spcPts val="0"/>
              </a:spcBef>
              <a:spcAft>
                <a:spcPts val="0"/>
              </a:spcAft>
              <a:buNone/>
            </a:pPr>
            <a:endParaRPr sz="400">
              <a:solidFill>
                <a:srgbClr val="FFF2CC"/>
              </a:solidFill>
            </a:endParaRPr>
          </a:p>
          <a:p>
            <a:pPr marL="457200" lvl="0" indent="0" algn="l" rtl="0">
              <a:spcBef>
                <a:spcPts val="0"/>
              </a:spcBef>
              <a:spcAft>
                <a:spcPts val="0"/>
              </a:spcAft>
              <a:buNone/>
            </a:pPr>
            <a:r>
              <a:rPr lang="en" sz="1300">
                <a:solidFill>
                  <a:srgbClr val="FFF2CC"/>
                </a:solidFill>
              </a:rPr>
              <a:t>Regular checks and updates are performed to uphold the structural integrity of the playlist, safeguarding against potential issues.</a:t>
            </a:r>
            <a:endParaRPr sz="1300">
              <a:solidFill>
                <a:srgbClr val="FFF2CC"/>
              </a:solidFill>
            </a:endParaRPr>
          </a:p>
          <a:p>
            <a:pPr marL="0" lvl="0" indent="0" algn="l" rtl="0">
              <a:spcBef>
                <a:spcPts val="0"/>
              </a:spcBef>
              <a:spcAft>
                <a:spcPts val="0"/>
              </a:spcAft>
              <a:buNone/>
            </a:pPr>
            <a:endParaRPr sz="1300">
              <a:solidFill>
                <a:schemeClr val="dk2"/>
              </a:solidFill>
            </a:endParaRPr>
          </a:p>
        </p:txBody>
      </p:sp>
      <p:sp>
        <p:nvSpPr>
          <p:cNvPr id="110" name="Google Shape;110;p19"/>
          <p:cNvSpPr txBox="1"/>
          <p:nvPr/>
        </p:nvSpPr>
        <p:spPr>
          <a:xfrm>
            <a:off x="941075" y="163925"/>
            <a:ext cx="4272300" cy="36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b="1" u="sng">
                <a:solidFill>
                  <a:schemeClr val="dk1"/>
                </a:solidFill>
              </a:rPr>
              <a:t>Inserting &amp; Deleting Tracks</a:t>
            </a:r>
            <a:endParaRPr sz="2400" b="1" u="sng">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16" name="Google Shape;116;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17" name="Google Shape;117;p20"/>
          <p:cNvPicPr preferRelativeResize="0"/>
          <p:nvPr/>
        </p:nvPicPr>
        <p:blipFill>
          <a:blip r:embed="rId3">
            <a:alphaModFix/>
          </a:blip>
          <a:stretch>
            <a:fillRect/>
          </a:stretch>
        </p:blipFill>
        <p:spPr>
          <a:xfrm>
            <a:off x="0" y="0"/>
            <a:ext cx="9144000" cy="5143500"/>
          </a:xfrm>
          <a:prstGeom prst="rect">
            <a:avLst/>
          </a:prstGeom>
          <a:noFill/>
          <a:ln>
            <a:noFill/>
          </a:ln>
        </p:spPr>
      </p:pic>
      <p:sp>
        <p:nvSpPr>
          <p:cNvPr id="118" name="Google Shape;118;p20"/>
          <p:cNvSpPr txBox="1"/>
          <p:nvPr/>
        </p:nvSpPr>
        <p:spPr>
          <a:xfrm>
            <a:off x="435175" y="275625"/>
            <a:ext cx="7757400" cy="423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00" b="1" u="sng"/>
              <a:t>Traversing &amp; Sorting</a:t>
            </a:r>
            <a:endParaRPr sz="1900" b="1" u="sng"/>
          </a:p>
          <a:p>
            <a:pPr marL="457200" lvl="0" indent="0" algn="l" rtl="0">
              <a:spcBef>
                <a:spcPts val="0"/>
              </a:spcBef>
              <a:spcAft>
                <a:spcPts val="0"/>
              </a:spcAft>
              <a:buNone/>
            </a:pPr>
            <a:endParaRPr sz="1200" b="1" u="sng"/>
          </a:p>
          <a:p>
            <a:pPr marL="457200" lvl="0" indent="-323850" algn="l" rtl="0">
              <a:spcBef>
                <a:spcPts val="0"/>
              </a:spcBef>
              <a:spcAft>
                <a:spcPts val="0"/>
              </a:spcAft>
              <a:buClr>
                <a:srgbClr val="434343"/>
              </a:buClr>
              <a:buSzPts val="1500"/>
              <a:buChar char="❏"/>
            </a:pPr>
            <a:r>
              <a:rPr lang="en" sz="1500" b="1" i="1">
                <a:solidFill>
                  <a:srgbClr val="434343"/>
                </a:solidFill>
              </a:rPr>
              <a:t>Traversal:</a:t>
            </a:r>
            <a:endParaRPr sz="1500" b="1" i="1">
              <a:solidFill>
                <a:srgbClr val="434343"/>
              </a:solidFill>
            </a:endParaRPr>
          </a:p>
          <a:p>
            <a:pPr marL="914400" lvl="0" indent="0" algn="l" rtl="0">
              <a:spcBef>
                <a:spcPts val="0"/>
              </a:spcBef>
              <a:spcAft>
                <a:spcPts val="0"/>
              </a:spcAft>
              <a:buNone/>
            </a:pPr>
            <a:r>
              <a:rPr lang="en"/>
              <a:t>Bidirectional Navigation: Users can seamlessly navigate through the playlist in both forward and backward directions, providing flexibility and ease of access to tracks.</a:t>
            </a:r>
            <a:endParaRPr/>
          </a:p>
          <a:p>
            <a:pPr marL="0" lvl="0" indent="0" algn="l" rtl="0">
              <a:spcBef>
                <a:spcPts val="0"/>
              </a:spcBef>
              <a:spcAft>
                <a:spcPts val="0"/>
              </a:spcAft>
              <a:buNone/>
            </a:pPr>
            <a:r>
              <a:rPr lang="en"/>
              <a:t>    </a:t>
            </a:r>
            <a:endParaRPr sz="800"/>
          </a:p>
          <a:p>
            <a:pPr marL="457200" lvl="0" indent="-323850" algn="l" rtl="0">
              <a:spcBef>
                <a:spcPts val="0"/>
              </a:spcBef>
              <a:spcAft>
                <a:spcPts val="0"/>
              </a:spcAft>
              <a:buClr>
                <a:srgbClr val="434343"/>
              </a:buClr>
              <a:buSzPts val="1500"/>
              <a:buChar char="❏"/>
            </a:pPr>
            <a:r>
              <a:rPr lang="en" sz="1500" b="1" i="1">
                <a:solidFill>
                  <a:srgbClr val="434343"/>
                </a:solidFill>
              </a:rPr>
              <a:t>Sorting:</a:t>
            </a:r>
            <a:endParaRPr sz="1500" b="1" i="1">
              <a:solidFill>
                <a:srgbClr val="434343"/>
              </a:solidFill>
            </a:endParaRPr>
          </a:p>
          <a:p>
            <a:pPr marL="914400" lvl="0" indent="0" algn="l" rtl="0">
              <a:spcBef>
                <a:spcPts val="0"/>
              </a:spcBef>
              <a:spcAft>
                <a:spcPts val="0"/>
              </a:spcAft>
              <a:buNone/>
            </a:pPr>
            <a:r>
              <a:rPr lang="en"/>
              <a:t>Algorithmic Organization: Sorting algorithms are employed to arrange tracks based on various criteria such as title, artist, album, or duration.</a:t>
            </a:r>
            <a:endParaRPr/>
          </a:p>
          <a:p>
            <a:pPr marL="914400" lvl="0" indent="0" algn="l" rtl="0">
              <a:spcBef>
                <a:spcPts val="0"/>
              </a:spcBef>
              <a:spcAft>
                <a:spcPts val="0"/>
              </a:spcAft>
              <a:buNone/>
            </a:pPr>
            <a:endParaRPr sz="300"/>
          </a:p>
          <a:p>
            <a:pPr marL="914400" lvl="0" indent="0" algn="l" rtl="0">
              <a:spcBef>
                <a:spcPts val="0"/>
              </a:spcBef>
              <a:spcAft>
                <a:spcPts val="0"/>
              </a:spcAft>
              <a:buNone/>
            </a:pPr>
            <a:r>
              <a:rPr lang="en"/>
              <a:t>Enhanced User Experience: Organizing tracks systematically enhances user satisfaction by facilitating easier browsing and a more enjoyable listening experience.</a:t>
            </a:r>
            <a:endParaRPr/>
          </a:p>
          <a:p>
            <a:pPr marL="914400" lvl="0" indent="0" algn="l" rtl="0">
              <a:spcBef>
                <a:spcPts val="0"/>
              </a:spcBef>
              <a:spcAft>
                <a:spcPts val="0"/>
              </a:spcAft>
              <a:buNone/>
            </a:pPr>
            <a:endParaRPr sz="1000"/>
          </a:p>
          <a:p>
            <a:pPr marL="457200" lvl="0" indent="-323850" algn="l" rtl="0">
              <a:spcBef>
                <a:spcPts val="0"/>
              </a:spcBef>
              <a:spcAft>
                <a:spcPts val="0"/>
              </a:spcAft>
              <a:buClr>
                <a:srgbClr val="434343"/>
              </a:buClr>
              <a:buSzPts val="1500"/>
              <a:buChar char="❏"/>
            </a:pPr>
            <a:r>
              <a:rPr lang="en" sz="1500" b="1" i="1">
                <a:solidFill>
                  <a:srgbClr val="434343"/>
                </a:solidFill>
              </a:rPr>
              <a:t>Benefits:</a:t>
            </a:r>
            <a:endParaRPr sz="1500" b="1" i="1">
              <a:solidFill>
                <a:srgbClr val="434343"/>
              </a:solidFill>
            </a:endParaRPr>
          </a:p>
          <a:p>
            <a:pPr marL="914400" lvl="0" indent="0" algn="l" rtl="0">
              <a:spcBef>
                <a:spcPts val="0"/>
              </a:spcBef>
              <a:spcAft>
                <a:spcPts val="0"/>
              </a:spcAft>
              <a:buNone/>
            </a:pPr>
            <a:r>
              <a:rPr lang="en"/>
              <a:t>Enhanced Organization: Sorted playlists offer users a more organized and structured arrangement of tracks, making it easier to locate and enjoy their favorite music selections.</a:t>
            </a:r>
            <a:endParaRPr/>
          </a:p>
          <a:p>
            <a:pPr marL="914400" lvl="0" indent="0" algn="l" rtl="0">
              <a:spcBef>
                <a:spcPts val="0"/>
              </a:spcBef>
              <a:spcAft>
                <a:spcPts val="0"/>
              </a:spcAft>
              <a:buNone/>
            </a:pPr>
            <a:endParaRPr sz="200"/>
          </a:p>
          <a:p>
            <a:pPr marL="914400" lvl="0" indent="0" algn="l" rtl="0">
              <a:spcBef>
                <a:spcPts val="0"/>
              </a:spcBef>
              <a:spcAft>
                <a:spcPts val="0"/>
              </a:spcAft>
              <a:buNone/>
            </a:pPr>
            <a:r>
              <a:rPr lang="en"/>
              <a:t>Improved Usability: Efficient traversal and sorting functionalities contribute to a smoother and more intuitive user experience, promoting user engagement and satisfa</a:t>
            </a:r>
            <a:r>
              <a:rPr lang="en" sz="1300"/>
              <a:t>ction.</a:t>
            </a:r>
            <a:endParaRPr sz="1300"/>
          </a:p>
          <a:p>
            <a:pPr marL="0" lvl="0" indent="0" algn="l" rtl="0">
              <a:spcBef>
                <a:spcPts val="0"/>
              </a:spcBef>
              <a:spcAft>
                <a:spcPts val="0"/>
              </a:spcAft>
              <a:buNone/>
            </a:pPr>
            <a:endParaRPr sz="12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24" name="Google Shape;124;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25" name="Google Shape;125;p21"/>
          <p:cNvPicPr preferRelativeResize="0"/>
          <p:nvPr/>
        </p:nvPicPr>
        <p:blipFill>
          <a:blip r:embed="rId3">
            <a:alphaModFix/>
          </a:blip>
          <a:stretch>
            <a:fillRect/>
          </a:stretch>
        </p:blipFill>
        <p:spPr>
          <a:xfrm>
            <a:off x="0" y="0"/>
            <a:ext cx="9144000" cy="5143500"/>
          </a:xfrm>
          <a:prstGeom prst="rect">
            <a:avLst/>
          </a:prstGeom>
          <a:noFill/>
          <a:ln>
            <a:noFill/>
          </a:ln>
        </p:spPr>
      </p:pic>
      <p:sp>
        <p:nvSpPr>
          <p:cNvPr id="126" name="Google Shape;126;p21"/>
          <p:cNvSpPr txBox="1"/>
          <p:nvPr/>
        </p:nvSpPr>
        <p:spPr>
          <a:xfrm>
            <a:off x="133125" y="564475"/>
            <a:ext cx="5930400" cy="4509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endParaRPr sz="1300" b="1">
              <a:solidFill>
                <a:srgbClr val="FFF2CC"/>
              </a:solidFill>
            </a:endParaRPr>
          </a:p>
          <a:p>
            <a:pPr marL="0" lvl="0" indent="0" algn="l" rtl="0">
              <a:spcBef>
                <a:spcPts val="0"/>
              </a:spcBef>
              <a:spcAft>
                <a:spcPts val="0"/>
              </a:spcAft>
              <a:buClr>
                <a:schemeClr val="dk1"/>
              </a:buClr>
              <a:buSzPts val="1100"/>
              <a:buFont typeface="Arial"/>
              <a:buNone/>
            </a:pPr>
            <a:r>
              <a:rPr lang="en" sz="1500" b="1" i="1">
                <a:solidFill>
                  <a:srgbClr val="434343"/>
                </a:solidFill>
              </a:rPr>
              <a:t>Efficient Organization:</a:t>
            </a:r>
            <a:r>
              <a:rPr lang="en" sz="1500" b="1" i="1">
                <a:solidFill>
                  <a:srgbClr val="666666"/>
                </a:solidFill>
              </a:rPr>
              <a:t> </a:t>
            </a:r>
            <a:r>
              <a:rPr lang="en" sz="1500">
                <a:solidFill>
                  <a:srgbClr val="FFF2CC"/>
                </a:solidFill>
              </a:rPr>
              <a:t>Our music playlist project, leveraging doubly linked lists, establishes a robust structure for seamlessly organizing and managing tracks, thereby elevating the overall user experience.</a:t>
            </a:r>
            <a:endParaRPr sz="1500">
              <a:solidFill>
                <a:srgbClr val="FFF2CC"/>
              </a:solidFill>
            </a:endParaRPr>
          </a:p>
          <a:p>
            <a:pPr marL="0" lvl="0" indent="0" algn="l" rtl="0">
              <a:spcBef>
                <a:spcPts val="0"/>
              </a:spcBef>
              <a:spcAft>
                <a:spcPts val="0"/>
              </a:spcAft>
              <a:buClr>
                <a:schemeClr val="dk1"/>
              </a:buClr>
              <a:buSzPts val="1100"/>
              <a:buFont typeface="Arial"/>
              <a:buNone/>
            </a:pPr>
            <a:endParaRPr sz="1500">
              <a:solidFill>
                <a:srgbClr val="434343"/>
              </a:solidFill>
            </a:endParaRPr>
          </a:p>
          <a:p>
            <a:pPr marL="0" lvl="0" indent="0" algn="l" rtl="0">
              <a:spcBef>
                <a:spcPts val="0"/>
              </a:spcBef>
              <a:spcAft>
                <a:spcPts val="0"/>
              </a:spcAft>
              <a:buNone/>
            </a:pPr>
            <a:r>
              <a:rPr lang="en" sz="1500" b="1" i="1">
                <a:solidFill>
                  <a:srgbClr val="434343"/>
                </a:solidFill>
              </a:rPr>
              <a:t>Additional Features: </a:t>
            </a:r>
            <a:r>
              <a:rPr lang="en" sz="1500">
                <a:solidFill>
                  <a:srgbClr val="FFF2CC"/>
                </a:solidFill>
              </a:rPr>
              <a:t>The project holds potential for enriching user experience through added functionalities like personalized playlist customization, advanced sorting methods, and integration with external music services.</a:t>
            </a:r>
            <a:endParaRPr sz="1500">
              <a:solidFill>
                <a:srgbClr val="FFF2CC"/>
              </a:solidFill>
            </a:endParaRPr>
          </a:p>
          <a:p>
            <a:pPr marL="0" lvl="0" indent="0" algn="l" rtl="0">
              <a:spcBef>
                <a:spcPts val="0"/>
              </a:spcBef>
              <a:spcAft>
                <a:spcPts val="0"/>
              </a:spcAft>
              <a:buClr>
                <a:schemeClr val="dk1"/>
              </a:buClr>
              <a:buSzPts val="1100"/>
              <a:buFont typeface="Arial"/>
              <a:buNone/>
            </a:pPr>
            <a:endParaRPr sz="1500">
              <a:solidFill>
                <a:srgbClr val="FFF2CC"/>
              </a:solidFill>
            </a:endParaRPr>
          </a:p>
          <a:p>
            <a:pPr marL="0" lvl="0" indent="0" algn="l" rtl="0">
              <a:spcBef>
                <a:spcPts val="0"/>
              </a:spcBef>
              <a:spcAft>
                <a:spcPts val="0"/>
              </a:spcAft>
              <a:buNone/>
            </a:pPr>
            <a:r>
              <a:rPr lang="en" sz="1500" b="1" i="1">
                <a:solidFill>
                  <a:srgbClr val="434343"/>
                </a:solidFill>
              </a:rPr>
              <a:t>Optimizations:</a:t>
            </a:r>
            <a:r>
              <a:rPr lang="en" sz="1500" b="1" i="1">
                <a:solidFill>
                  <a:srgbClr val="666666"/>
                </a:solidFill>
              </a:rPr>
              <a:t> </a:t>
            </a:r>
            <a:r>
              <a:rPr lang="en" sz="1500">
                <a:solidFill>
                  <a:srgbClr val="FFF2CC"/>
                </a:solidFill>
              </a:rPr>
              <a:t>Continuous efforts towards performance and memory efficiency enhancements are essential for ensuring smooth operation, even with extensive playlists.</a:t>
            </a:r>
            <a:endParaRPr sz="1500">
              <a:solidFill>
                <a:srgbClr val="FFF2CC"/>
              </a:solidFill>
            </a:endParaRPr>
          </a:p>
          <a:p>
            <a:pPr marL="0" lvl="0" indent="0" algn="l" rtl="0">
              <a:spcBef>
                <a:spcPts val="0"/>
              </a:spcBef>
              <a:spcAft>
                <a:spcPts val="0"/>
              </a:spcAft>
              <a:buClr>
                <a:schemeClr val="dk1"/>
              </a:buClr>
              <a:buSzPts val="1100"/>
              <a:buFont typeface="Arial"/>
              <a:buNone/>
            </a:pPr>
            <a:endParaRPr sz="1500">
              <a:solidFill>
                <a:srgbClr val="FFF2CC"/>
              </a:solidFill>
            </a:endParaRPr>
          </a:p>
          <a:p>
            <a:pPr marL="0" lvl="0" indent="0" algn="l" rtl="0">
              <a:spcBef>
                <a:spcPts val="0"/>
              </a:spcBef>
              <a:spcAft>
                <a:spcPts val="0"/>
              </a:spcAft>
              <a:buClr>
                <a:schemeClr val="dk1"/>
              </a:buClr>
              <a:buSzPts val="1100"/>
              <a:buFont typeface="Arial"/>
              <a:buNone/>
            </a:pPr>
            <a:r>
              <a:rPr lang="en" sz="1500">
                <a:solidFill>
                  <a:srgbClr val="434343"/>
                </a:solidFill>
              </a:rPr>
              <a:t>I</a:t>
            </a:r>
            <a:r>
              <a:rPr lang="en" sz="1500" b="1" i="1">
                <a:solidFill>
                  <a:srgbClr val="434343"/>
                </a:solidFill>
              </a:rPr>
              <a:t>ntegration:</a:t>
            </a:r>
            <a:r>
              <a:rPr lang="en" sz="1500" b="1" i="1">
                <a:solidFill>
                  <a:srgbClr val="666666"/>
                </a:solidFill>
              </a:rPr>
              <a:t> </a:t>
            </a:r>
            <a:r>
              <a:rPr lang="en" sz="1500">
                <a:solidFill>
                  <a:srgbClr val="FFF2CC"/>
                </a:solidFill>
              </a:rPr>
              <a:t>Expanding integration capabilities to connect with other music applications or platforms will offer users a comprehensive and interconnected music management solution.</a:t>
            </a:r>
            <a:endParaRPr sz="1500">
              <a:solidFill>
                <a:srgbClr val="FFF2CC"/>
              </a:solidFill>
            </a:endParaRPr>
          </a:p>
          <a:p>
            <a:pPr marL="0" lvl="0" indent="0" algn="l" rtl="0">
              <a:spcBef>
                <a:spcPts val="0"/>
              </a:spcBef>
              <a:spcAft>
                <a:spcPts val="0"/>
              </a:spcAft>
              <a:buNone/>
            </a:pPr>
            <a:endParaRPr sz="1300">
              <a:solidFill>
                <a:schemeClr val="dk2"/>
              </a:solidFill>
            </a:endParaRPr>
          </a:p>
        </p:txBody>
      </p:sp>
      <p:sp>
        <p:nvSpPr>
          <p:cNvPr id="127" name="Google Shape;127;p21"/>
          <p:cNvSpPr txBox="1"/>
          <p:nvPr/>
        </p:nvSpPr>
        <p:spPr>
          <a:xfrm>
            <a:off x="62750" y="163925"/>
            <a:ext cx="1883100" cy="36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u="sng">
                <a:solidFill>
                  <a:schemeClr val="dk1"/>
                </a:solidFill>
              </a:rPr>
              <a:t>Conclusion</a:t>
            </a:r>
            <a:endParaRPr sz="2400" b="1" u="sng">
              <a:solidFill>
                <a:schemeClr val="dk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10</Slides>
  <Notes>10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ABHISHEK KUMAR</cp:lastModifiedBy>
  <cp:revision>1</cp:revision>
  <dcterms:modified xsi:type="dcterms:W3CDTF">2024-04-07T20:52:53Z</dcterms:modified>
</cp:coreProperties>
</file>