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57" r:id="rId4"/>
    <p:sldId id="258" r:id="rId5"/>
    <p:sldId id="259" r:id="rId6"/>
    <p:sldId id="261" r:id="rId7"/>
    <p:sldId id="276" r:id="rId8"/>
    <p:sldId id="282" r:id="rId9"/>
    <p:sldId id="283" r:id="rId10"/>
    <p:sldId id="284" r:id="rId11"/>
    <p:sldId id="285" r:id="rId12"/>
    <p:sldId id="287" r:id="rId13"/>
    <p:sldId id="288" r:id="rId14"/>
    <p:sldId id="289" r:id="rId15"/>
    <p:sldId id="265" r:id="rId16"/>
    <p:sldId id="277" r:id="rId17"/>
    <p:sldId id="274" r:id="rId18"/>
    <p:sldId id="275" r:id="rId19"/>
  </p:sldIdLst>
  <p:sldSz cx="18288000" cy="10287000"/>
  <p:notesSz cx="6858000" cy="9144000"/>
  <p:embeddedFontLst>
    <p:embeddedFont>
      <p:font typeface="Arial" panose="020B0604020202020204" pitchFamily="34" charset="0"/>
      <p:regular r:id="rId20"/>
    </p:embeddedFont>
    <p:embeddedFont>
      <p:font typeface="Arial Bold" panose="020B0704020202020204" pitchFamily="34" charset="0"/>
      <p:regular r:id="rId21"/>
      <p:bold r:id="rId22"/>
    </p:embeddedFon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Poppins Bold" panose="00000800000000000000"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300"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AutoShape 2"/>
          <p:cNvSpPr/>
          <p:nvPr/>
        </p:nvSpPr>
        <p:spPr>
          <a:xfrm rot="-5400000">
            <a:off x="10256113" y="-2979"/>
            <a:ext cx="2006565" cy="2012524"/>
          </a:xfrm>
          <a:prstGeom prst="rect">
            <a:avLst/>
          </a:prstGeom>
          <a:solidFill>
            <a:srgbClr val="F4A100"/>
          </a:solidFill>
        </p:spPr>
      </p:sp>
      <p:sp>
        <p:nvSpPr>
          <p:cNvPr id="3" name="AutoShape 3"/>
          <p:cNvSpPr/>
          <p:nvPr/>
        </p:nvSpPr>
        <p:spPr>
          <a:xfrm rot="-5400000">
            <a:off x="12268637" y="2003586"/>
            <a:ext cx="2006565" cy="2012524"/>
          </a:xfrm>
          <a:prstGeom prst="rect">
            <a:avLst/>
          </a:prstGeom>
          <a:solidFill>
            <a:srgbClr val="EFC136"/>
          </a:solidFill>
        </p:spPr>
      </p:sp>
      <p:sp>
        <p:nvSpPr>
          <p:cNvPr id="4" name="AutoShape 4"/>
          <p:cNvSpPr/>
          <p:nvPr/>
        </p:nvSpPr>
        <p:spPr>
          <a:xfrm rot="-5400000">
            <a:off x="14281160" y="4010151"/>
            <a:ext cx="2006565" cy="2012524"/>
          </a:xfrm>
          <a:prstGeom prst="rect">
            <a:avLst/>
          </a:prstGeom>
          <a:solidFill>
            <a:srgbClr val="FADB7A"/>
          </a:solidFill>
        </p:spPr>
      </p:sp>
      <p:sp>
        <p:nvSpPr>
          <p:cNvPr id="5" name="AutoShape 5"/>
          <p:cNvSpPr/>
          <p:nvPr/>
        </p:nvSpPr>
        <p:spPr>
          <a:xfrm rot="-5400000">
            <a:off x="16293684" y="6016716"/>
            <a:ext cx="2006565" cy="2012524"/>
          </a:xfrm>
          <a:prstGeom prst="rect">
            <a:avLst/>
          </a:prstGeom>
          <a:solidFill>
            <a:srgbClr val="F4F4F4"/>
          </a:solidFill>
        </p:spPr>
      </p:sp>
      <p:sp>
        <p:nvSpPr>
          <p:cNvPr id="6" name="AutoShape 6"/>
          <p:cNvSpPr/>
          <p:nvPr/>
        </p:nvSpPr>
        <p:spPr>
          <a:xfrm rot="-5400000">
            <a:off x="16293684" y="2003586"/>
            <a:ext cx="2006565" cy="2012524"/>
          </a:xfrm>
          <a:prstGeom prst="rect">
            <a:avLst/>
          </a:prstGeom>
          <a:solidFill>
            <a:srgbClr val="EFC136"/>
          </a:solidFill>
        </p:spPr>
      </p:sp>
      <p:sp>
        <p:nvSpPr>
          <p:cNvPr id="7" name="AutoShape 7"/>
          <p:cNvSpPr/>
          <p:nvPr/>
        </p:nvSpPr>
        <p:spPr>
          <a:xfrm rot="-5400000">
            <a:off x="14281160" y="-2979"/>
            <a:ext cx="2006565" cy="2012524"/>
          </a:xfrm>
          <a:prstGeom prst="rect">
            <a:avLst/>
          </a:prstGeom>
          <a:solidFill>
            <a:srgbClr val="F4A100"/>
          </a:solidFill>
        </p:spPr>
      </p:sp>
      <p:grpSp>
        <p:nvGrpSpPr>
          <p:cNvPr id="8" name="Group 8"/>
          <p:cNvGrpSpPr/>
          <p:nvPr/>
        </p:nvGrpSpPr>
        <p:grpSpPr>
          <a:xfrm>
            <a:off x="1028700" y="4457700"/>
            <a:ext cx="11793071" cy="3859367"/>
            <a:chOff x="0" y="0"/>
            <a:chExt cx="15724095" cy="5145823"/>
          </a:xfrm>
        </p:grpSpPr>
        <p:sp>
          <p:nvSpPr>
            <p:cNvPr id="9" name="TextBox 9"/>
            <p:cNvSpPr txBox="1"/>
            <p:nvPr/>
          </p:nvSpPr>
          <p:spPr>
            <a:xfrm>
              <a:off x="0" y="-209575"/>
              <a:ext cx="15724095" cy="4273550"/>
            </a:xfrm>
            <a:prstGeom prst="rect">
              <a:avLst/>
            </a:prstGeom>
          </p:spPr>
          <p:txBody>
            <a:bodyPr lIns="0" tIns="0" rIns="0" bIns="0" rtlCol="0" anchor="t">
              <a:spAutoFit/>
            </a:bodyPr>
            <a:lstStyle/>
            <a:p>
              <a:pPr>
                <a:lnSpc>
                  <a:spcPts val="13243"/>
                </a:lnSpc>
              </a:pPr>
              <a:r>
                <a:rPr lang="en-US" sz="11036" spc="-220">
                  <a:solidFill>
                    <a:srgbClr val="F4F4F4"/>
                  </a:solidFill>
                  <a:latin typeface="Arial Bold"/>
                </a:rPr>
                <a:t>DS-203</a:t>
              </a:r>
            </a:p>
            <a:p>
              <a:pPr>
                <a:lnSpc>
                  <a:spcPts val="10800"/>
                </a:lnSpc>
              </a:pPr>
              <a:r>
                <a:rPr lang="en-US" sz="9000" spc="-179">
                  <a:solidFill>
                    <a:srgbClr val="F4F4F4"/>
                  </a:solidFill>
                  <a:latin typeface="Arial Bold"/>
                </a:rPr>
                <a:t>E-11</a:t>
              </a:r>
            </a:p>
          </p:txBody>
        </p:sp>
        <p:sp>
          <p:nvSpPr>
            <p:cNvPr id="10" name="TextBox 10"/>
            <p:cNvSpPr txBox="1"/>
            <p:nvPr/>
          </p:nvSpPr>
          <p:spPr>
            <a:xfrm>
              <a:off x="0" y="4418748"/>
              <a:ext cx="15724095" cy="727075"/>
            </a:xfrm>
            <a:prstGeom prst="rect">
              <a:avLst/>
            </a:prstGeom>
          </p:spPr>
          <p:txBody>
            <a:bodyPr lIns="0" tIns="0" rIns="0" bIns="0" rtlCol="0" anchor="t">
              <a:spAutoFit/>
            </a:bodyPr>
            <a:lstStyle/>
            <a:p>
              <a:pPr>
                <a:lnSpc>
                  <a:spcPts val="4199"/>
                </a:lnSpc>
              </a:pPr>
              <a:endParaRPr/>
            </a:p>
          </p:txBody>
        </p:sp>
      </p:grpSp>
      <p:sp>
        <p:nvSpPr>
          <p:cNvPr id="12" name="TextBox 12"/>
          <p:cNvSpPr txBox="1"/>
          <p:nvPr/>
        </p:nvSpPr>
        <p:spPr>
          <a:xfrm>
            <a:off x="578012" y="679661"/>
            <a:ext cx="6863610" cy="1095375"/>
          </a:xfrm>
          <a:prstGeom prst="rect">
            <a:avLst/>
          </a:prstGeom>
        </p:spPr>
        <p:txBody>
          <a:bodyPr lIns="0" tIns="0" rIns="0" bIns="0" rtlCol="0" anchor="t">
            <a:spAutoFit/>
          </a:bodyPr>
          <a:lstStyle/>
          <a:p>
            <a:pPr algn="ctr">
              <a:lnSpc>
                <a:spcPts val="7800"/>
              </a:lnSpc>
              <a:spcBef>
                <a:spcPct val="0"/>
              </a:spcBef>
            </a:pPr>
            <a:r>
              <a:rPr lang="en-US" sz="6000" dirty="0">
                <a:solidFill>
                  <a:srgbClr val="F4F4F4"/>
                </a:solidFill>
                <a:latin typeface="Arial"/>
              </a:rPr>
              <a:t>IIT Bombay</a:t>
            </a:r>
          </a:p>
        </p:txBody>
      </p:sp>
      <p:pic>
        <p:nvPicPr>
          <p:cNvPr id="16" name="Picture 15">
            <a:extLst>
              <a:ext uri="{FF2B5EF4-FFF2-40B4-BE49-F238E27FC236}">
                <a16:creationId xmlns:a16="http://schemas.microsoft.com/office/drawing/2014/main" id="{D04DA4AF-1E9F-109A-5FF6-2F2D2311E7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842" y="435198"/>
            <a:ext cx="1576453" cy="15100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12F2F-5C95-8EBA-84BC-15AD861BA59C}"/>
              </a:ext>
            </a:extLst>
          </p:cNvPr>
          <p:cNvSpPr txBox="1"/>
          <p:nvPr/>
        </p:nvSpPr>
        <p:spPr>
          <a:xfrm>
            <a:off x="1066800" y="419100"/>
            <a:ext cx="914400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white"/>
                </a:solidFill>
                <a:effectLst/>
                <a:uLnTx/>
                <a:uFillTx/>
                <a:latin typeface="Calibri"/>
                <a:ea typeface="+mn-ea"/>
                <a:cs typeface="+mn-cs"/>
              </a:rPr>
              <a:t>Model for c53</a:t>
            </a:r>
            <a:endParaRPr kumimoji="0" lang="en-IN" sz="60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C7077806-9EEA-84F8-3578-7910FD2F025D}"/>
              </a:ext>
            </a:extLst>
          </p:cNvPr>
          <p:cNvSpPr txBox="1"/>
          <p:nvPr/>
        </p:nvSpPr>
        <p:spPr>
          <a:xfrm>
            <a:off x="1066800" y="2082992"/>
            <a:ext cx="7467600" cy="34163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The same process as c51 was followed.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But in the final model, two features had p-values greater than 0.05.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These two features were eliminated one by 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a:ea typeface="+mn-ea"/>
                <a:cs typeface="+mn-cs"/>
              </a:rPr>
              <a:t>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For any set of values of the features, if we want to predict c51/c53, we will first have to transform the data using the same set of rules as the training dataset was transformed. </a:t>
            </a:r>
          </a:p>
        </p:txBody>
      </p:sp>
      <p:pic>
        <p:nvPicPr>
          <p:cNvPr id="6" name="Picture 5">
            <a:extLst>
              <a:ext uri="{FF2B5EF4-FFF2-40B4-BE49-F238E27FC236}">
                <a16:creationId xmlns:a16="http://schemas.microsoft.com/office/drawing/2014/main" id="{B04B85C7-5B54-35AE-2606-B9E007564957}"/>
              </a:ext>
            </a:extLst>
          </p:cNvPr>
          <p:cNvPicPr>
            <a:picLocks noChangeAspect="1"/>
          </p:cNvPicPr>
          <p:nvPr/>
        </p:nvPicPr>
        <p:blipFill>
          <a:blip r:embed="rId2"/>
          <a:stretch>
            <a:fillRect/>
          </a:stretch>
        </p:blipFill>
        <p:spPr>
          <a:xfrm>
            <a:off x="10139517" y="928160"/>
            <a:ext cx="7103806" cy="5565970"/>
          </a:xfrm>
          <a:prstGeom prst="rect">
            <a:avLst/>
          </a:prstGeom>
        </p:spPr>
      </p:pic>
      <p:pic>
        <p:nvPicPr>
          <p:cNvPr id="4" name="Picture 3">
            <a:extLst>
              <a:ext uri="{FF2B5EF4-FFF2-40B4-BE49-F238E27FC236}">
                <a16:creationId xmlns:a16="http://schemas.microsoft.com/office/drawing/2014/main" id="{163B75FD-A253-F5C5-E8FC-3B842E8F2588}"/>
              </a:ext>
            </a:extLst>
          </p:cNvPr>
          <p:cNvPicPr>
            <a:picLocks noChangeAspect="1"/>
          </p:cNvPicPr>
          <p:nvPr/>
        </p:nvPicPr>
        <p:blipFill>
          <a:blip r:embed="rId3"/>
          <a:stretch>
            <a:fillRect/>
          </a:stretch>
        </p:blipFill>
        <p:spPr>
          <a:xfrm>
            <a:off x="574785" y="5961172"/>
            <a:ext cx="9303372" cy="3250721"/>
          </a:xfrm>
          <a:prstGeom prst="rect">
            <a:avLst/>
          </a:prstGeom>
        </p:spPr>
      </p:pic>
    </p:spTree>
    <p:extLst>
      <p:ext uri="{BB962C8B-B14F-4D97-AF65-F5344CB8AC3E}">
        <p14:creationId xmlns:p14="http://schemas.microsoft.com/office/powerpoint/2010/main" val="1811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12F2F-5C95-8EBA-84BC-15AD861BA59C}"/>
              </a:ext>
            </a:extLst>
          </p:cNvPr>
          <p:cNvSpPr txBox="1"/>
          <p:nvPr/>
        </p:nvSpPr>
        <p:spPr>
          <a:xfrm>
            <a:off x="609600" y="184744"/>
            <a:ext cx="5715000" cy="1015663"/>
          </a:xfrm>
          <a:prstGeom prst="rect">
            <a:avLst/>
          </a:prstGeom>
          <a:noFill/>
        </p:spPr>
        <p:txBody>
          <a:bodyPr wrap="square">
            <a:spAutoFit/>
          </a:bodyPr>
          <a:lstStyle/>
          <a:p>
            <a:pPr>
              <a:defRPr/>
            </a:pPr>
            <a:r>
              <a:rPr lang="en-IN" sz="6000" b="1" dirty="0">
                <a:solidFill>
                  <a:schemeClr val="bg1"/>
                </a:solidFill>
                <a:latin typeface="Arial" panose="020B0604020202020204" pitchFamily="34" charset="0"/>
                <a:cs typeface="Arial" panose="020B0604020202020204" pitchFamily="34" charset="0"/>
              </a:rPr>
              <a:t>Task 1 (part-2) </a:t>
            </a:r>
          </a:p>
        </p:txBody>
      </p:sp>
      <p:sp>
        <p:nvSpPr>
          <p:cNvPr id="2" name="TextBox 1">
            <a:extLst>
              <a:ext uri="{FF2B5EF4-FFF2-40B4-BE49-F238E27FC236}">
                <a16:creationId xmlns:a16="http://schemas.microsoft.com/office/drawing/2014/main" id="{604355C8-C1CA-0294-9152-F17E7FF16FD6}"/>
              </a:ext>
            </a:extLst>
          </p:cNvPr>
          <p:cNvSpPr txBox="1"/>
          <p:nvPr/>
        </p:nvSpPr>
        <p:spPr>
          <a:xfrm>
            <a:off x="609600" y="1333500"/>
            <a:ext cx="1783080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As the features do not seem to have the same scales, we normalise the features before applying any model.</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Now while applying the model</a:t>
            </a:r>
            <a:r>
              <a:rPr lang="en-US" sz="2400" dirty="0">
                <a:solidFill>
                  <a:schemeClr val="bg1"/>
                </a:solidFill>
                <a:latin typeface="Arial" panose="020B0604020202020204" pitchFamily="34" charset="0"/>
                <a:cs typeface="Arial" panose="020B0604020202020204" pitchFamily="34" charset="0"/>
              </a:rPr>
              <a:t>, we saw that some of the features still had outliers that heavily affected the predicted value and thus reduced</a:t>
            </a:r>
            <a:r>
              <a:rPr lang="en-IN" sz="2400" dirty="0">
                <a:solidFill>
                  <a:schemeClr val="bg1"/>
                </a:solidFill>
                <a:latin typeface="Arial" panose="020B0604020202020204" pitchFamily="34" charset="0"/>
                <a:cs typeface="Arial" panose="020B0604020202020204" pitchFamily="34" charset="0"/>
              </a:rPr>
              <a:t> model performance. We identified those features with the help of the graphs, and the features came out to be [‘c161’, ‘c158’, ‘c30’]. </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 To clean their data, we followed 2 simple steps:</a:t>
            </a:r>
          </a:p>
          <a:p>
            <a:pPr marL="971550" lvl="1" indent="-514350">
              <a:buFont typeface="+mj-lt"/>
              <a:buAutoNum type="romanLcPeriod"/>
            </a:pPr>
            <a:r>
              <a:rPr lang="en-IN" sz="2400" dirty="0">
                <a:solidFill>
                  <a:schemeClr val="bg1"/>
                </a:solidFill>
                <a:latin typeface="Arial" panose="020B0604020202020204" pitchFamily="34" charset="0"/>
                <a:cs typeface="Arial" panose="020B0604020202020204" pitchFamily="34" charset="0"/>
              </a:rPr>
              <a:t>Removing the global outliers that we identify using histograms. </a:t>
            </a:r>
          </a:p>
          <a:p>
            <a:pPr marL="971550" lvl="1" indent="-514350">
              <a:buFont typeface="+mj-lt"/>
              <a:buAutoNum type="romanLcPeriod"/>
            </a:pPr>
            <a:r>
              <a:rPr lang="en-IN" sz="2400" dirty="0">
                <a:solidFill>
                  <a:schemeClr val="bg1"/>
                </a:solidFill>
                <a:latin typeface="Arial" panose="020B0604020202020204" pitchFamily="34" charset="0"/>
                <a:cs typeface="Arial" panose="020B0604020202020204" pitchFamily="34" charset="0"/>
              </a:rPr>
              <a:t>Removing local outliers by manipulating the threshold value in the IQR method.</a:t>
            </a:r>
          </a:p>
          <a:p>
            <a:pPr lvl="1"/>
            <a:endParaRPr lang="en-IN"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Below is an example of the C161 column:</a:t>
            </a:r>
          </a:p>
        </p:txBody>
      </p:sp>
      <p:pic>
        <p:nvPicPr>
          <p:cNvPr id="19" name="Picture 18">
            <a:extLst>
              <a:ext uri="{FF2B5EF4-FFF2-40B4-BE49-F238E27FC236}">
                <a16:creationId xmlns:a16="http://schemas.microsoft.com/office/drawing/2014/main" id="{9A3E5A27-8CC3-1F40-8221-3B4D23A9A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555" y="5273842"/>
            <a:ext cx="4325958" cy="3657600"/>
          </a:xfrm>
          <a:prstGeom prst="rect">
            <a:avLst/>
          </a:prstGeom>
        </p:spPr>
      </p:pic>
      <p:pic>
        <p:nvPicPr>
          <p:cNvPr id="21" name="Picture 20">
            <a:extLst>
              <a:ext uri="{FF2B5EF4-FFF2-40B4-BE49-F238E27FC236}">
                <a16:creationId xmlns:a16="http://schemas.microsoft.com/office/drawing/2014/main" id="{0C77A1AA-3BB9-FDDD-9108-408367242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39" y="5316841"/>
            <a:ext cx="4295275" cy="3657600"/>
          </a:xfrm>
          <a:prstGeom prst="rect">
            <a:avLst/>
          </a:prstGeom>
        </p:spPr>
      </p:pic>
      <p:pic>
        <p:nvPicPr>
          <p:cNvPr id="23" name="Picture 22">
            <a:extLst>
              <a:ext uri="{FF2B5EF4-FFF2-40B4-BE49-F238E27FC236}">
                <a16:creationId xmlns:a16="http://schemas.microsoft.com/office/drawing/2014/main" id="{05AA9F73-9F41-DEE0-F003-B5FDB5CB7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795" y="5234050"/>
            <a:ext cx="4325957" cy="3686563"/>
          </a:xfrm>
          <a:prstGeom prst="rect">
            <a:avLst/>
          </a:prstGeom>
        </p:spPr>
      </p:pic>
      <p:sp>
        <p:nvSpPr>
          <p:cNvPr id="24" name="TextBox 23">
            <a:extLst>
              <a:ext uri="{FF2B5EF4-FFF2-40B4-BE49-F238E27FC236}">
                <a16:creationId xmlns:a16="http://schemas.microsoft.com/office/drawing/2014/main" id="{542233CF-D2B8-1234-191F-88432BE865AB}"/>
              </a:ext>
            </a:extLst>
          </p:cNvPr>
          <p:cNvSpPr txBox="1"/>
          <p:nvPr/>
        </p:nvSpPr>
        <p:spPr>
          <a:xfrm>
            <a:off x="148739" y="9159106"/>
            <a:ext cx="3997795" cy="830997"/>
          </a:xfrm>
          <a:prstGeom prst="rect">
            <a:avLst/>
          </a:prstGeom>
          <a:noFill/>
        </p:spPr>
        <p:txBody>
          <a:bodyPr wrap="square" rtlCol="0">
            <a:spAutoFit/>
          </a:bodyPr>
          <a:lstStyle/>
          <a:p>
            <a:pPr algn="ctr"/>
            <a:r>
              <a:rPr lang="en-IN" sz="2400" i="1" dirty="0">
                <a:solidFill>
                  <a:schemeClr val="bg1"/>
                </a:solidFill>
              </a:rPr>
              <a:t>Initial value of c161 column after normalisation</a:t>
            </a:r>
          </a:p>
        </p:txBody>
      </p:sp>
      <p:sp>
        <p:nvSpPr>
          <p:cNvPr id="25" name="TextBox 24">
            <a:extLst>
              <a:ext uri="{FF2B5EF4-FFF2-40B4-BE49-F238E27FC236}">
                <a16:creationId xmlns:a16="http://schemas.microsoft.com/office/drawing/2014/main" id="{7E90FF17-1EF0-C1F1-3962-C72037160AB1}"/>
              </a:ext>
            </a:extLst>
          </p:cNvPr>
          <p:cNvSpPr txBox="1"/>
          <p:nvPr/>
        </p:nvSpPr>
        <p:spPr>
          <a:xfrm>
            <a:off x="4848724" y="8974441"/>
            <a:ext cx="4110789" cy="1200329"/>
          </a:xfrm>
          <a:prstGeom prst="rect">
            <a:avLst/>
          </a:prstGeom>
          <a:noFill/>
        </p:spPr>
        <p:txBody>
          <a:bodyPr wrap="square" rtlCol="0">
            <a:spAutoFit/>
          </a:bodyPr>
          <a:lstStyle/>
          <a:p>
            <a:pPr algn="ctr"/>
            <a:r>
              <a:rPr lang="en-IN" sz="2400" i="1" dirty="0">
                <a:solidFill>
                  <a:schemeClr val="bg1"/>
                </a:solidFill>
              </a:rPr>
              <a:t>It’s clear from the histogram that values less than 0.4 are global outliers.</a:t>
            </a:r>
          </a:p>
        </p:txBody>
      </p:sp>
      <p:sp>
        <p:nvSpPr>
          <p:cNvPr id="26" name="TextBox 25">
            <a:extLst>
              <a:ext uri="{FF2B5EF4-FFF2-40B4-BE49-F238E27FC236}">
                <a16:creationId xmlns:a16="http://schemas.microsoft.com/office/drawing/2014/main" id="{30FAB05B-7B88-6862-0DED-8DCCD08563E0}"/>
              </a:ext>
            </a:extLst>
          </p:cNvPr>
          <p:cNvSpPr txBox="1"/>
          <p:nvPr/>
        </p:nvSpPr>
        <p:spPr>
          <a:xfrm>
            <a:off x="9251632" y="9046938"/>
            <a:ext cx="4182279" cy="830997"/>
          </a:xfrm>
          <a:prstGeom prst="rect">
            <a:avLst/>
          </a:prstGeom>
          <a:noFill/>
        </p:spPr>
        <p:txBody>
          <a:bodyPr wrap="square" rtlCol="0">
            <a:spAutoFit/>
          </a:bodyPr>
          <a:lstStyle/>
          <a:p>
            <a:pPr algn="ctr"/>
            <a:r>
              <a:rPr lang="en-IN" sz="2400" i="1" dirty="0">
                <a:solidFill>
                  <a:schemeClr val="bg1"/>
                </a:solidFill>
              </a:rPr>
              <a:t>C161 after removing global outliers</a:t>
            </a:r>
          </a:p>
        </p:txBody>
      </p:sp>
      <p:pic>
        <p:nvPicPr>
          <p:cNvPr id="27" name="Picture 26">
            <a:extLst>
              <a:ext uri="{FF2B5EF4-FFF2-40B4-BE49-F238E27FC236}">
                <a16:creationId xmlns:a16="http://schemas.microsoft.com/office/drawing/2014/main" id="{39A4F8B4-79F3-A104-1719-47481AFF71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25772" y="5234049"/>
            <a:ext cx="4413489" cy="3686563"/>
          </a:xfrm>
          <a:prstGeom prst="rect">
            <a:avLst/>
          </a:prstGeom>
        </p:spPr>
      </p:pic>
      <p:sp>
        <p:nvSpPr>
          <p:cNvPr id="28" name="TextBox 27">
            <a:extLst>
              <a:ext uri="{FF2B5EF4-FFF2-40B4-BE49-F238E27FC236}">
                <a16:creationId xmlns:a16="http://schemas.microsoft.com/office/drawing/2014/main" id="{D615E585-9439-4C0F-B3EF-92DF98C1DD36}"/>
              </a:ext>
            </a:extLst>
          </p:cNvPr>
          <p:cNvSpPr txBox="1"/>
          <p:nvPr/>
        </p:nvSpPr>
        <p:spPr>
          <a:xfrm>
            <a:off x="13740062" y="9046938"/>
            <a:ext cx="4399199" cy="830997"/>
          </a:xfrm>
          <a:prstGeom prst="rect">
            <a:avLst/>
          </a:prstGeom>
          <a:noFill/>
        </p:spPr>
        <p:txBody>
          <a:bodyPr wrap="square" rtlCol="0">
            <a:spAutoFit/>
          </a:bodyPr>
          <a:lstStyle/>
          <a:p>
            <a:pPr algn="ctr"/>
            <a:r>
              <a:rPr lang="en-IN" sz="2400" i="1" dirty="0">
                <a:solidFill>
                  <a:schemeClr val="bg1"/>
                </a:solidFill>
              </a:rPr>
              <a:t>C161 after removing both global outliers and local outliers</a:t>
            </a:r>
          </a:p>
        </p:txBody>
      </p:sp>
    </p:spTree>
    <p:extLst>
      <p:ext uri="{BB962C8B-B14F-4D97-AF65-F5344CB8AC3E}">
        <p14:creationId xmlns:p14="http://schemas.microsoft.com/office/powerpoint/2010/main" val="100882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6F2680B-2CB2-5A0B-FBFF-7808F25D4B2B}"/>
              </a:ext>
            </a:extLst>
          </p:cNvPr>
          <p:cNvSpPr txBox="1"/>
          <p:nvPr/>
        </p:nvSpPr>
        <p:spPr>
          <a:xfrm>
            <a:off x="340112" y="581071"/>
            <a:ext cx="8270488"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rPr>
              <a:t>After removing the outliers also features are still very fluctuating and because of it our model is also capturing the errors accompanied with the features. Therefore it would be better to use weighted mean of features instead of using features directly.</a:t>
            </a:r>
            <a:endParaRPr lang="en-IN" dirty="0"/>
          </a:p>
        </p:txBody>
      </p:sp>
      <p:pic>
        <p:nvPicPr>
          <p:cNvPr id="11" name="Picture 10">
            <a:extLst>
              <a:ext uri="{FF2B5EF4-FFF2-40B4-BE49-F238E27FC236}">
                <a16:creationId xmlns:a16="http://schemas.microsoft.com/office/drawing/2014/main" id="{BA4C2F4C-A3CD-C2E9-6E80-AF30BFC6A4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412" y="3143720"/>
            <a:ext cx="8982587" cy="5756013"/>
          </a:xfrm>
          <a:prstGeom prst="rect">
            <a:avLst/>
          </a:prstGeom>
        </p:spPr>
      </p:pic>
      <p:pic>
        <p:nvPicPr>
          <p:cNvPr id="13" name="Picture 12">
            <a:extLst>
              <a:ext uri="{FF2B5EF4-FFF2-40B4-BE49-F238E27FC236}">
                <a16:creationId xmlns:a16="http://schemas.microsoft.com/office/drawing/2014/main" id="{B64BCF6E-323D-B618-37E2-978912E8E5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7402" y="266700"/>
            <a:ext cx="8575288" cy="5728641"/>
          </a:xfrm>
          <a:prstGeom prst="rect">
            <a:avLst/>
          </a:prstGeom>
        </p:spPr>
      </p:pic>
      <p:sp>
        <p:nvSpPr>
          <p:cNvPr id="31" name="TextBox 30">
            <a:extLst>
              <a:ext uri="{FF2B5EF4-FFF2-40B4-BE49-F238E27FC236}">
                <a16:creationId xmlns:a16="http://schemas.microsoft.com/office/drawing/2014/main" id="{CA7461D3-DFA7-077F-B11B-9941556BC30C}"/>
              </a:ext>
            </a:extLst>
          </p:cNvPr>
          <p:cNvSpPr txBox="1"/>
          <p:nvPr/>
        </p:nvSpPr>
        <p:spPr>
          <a:xfrm>
            <a:off x="9829800" y="7040973"/>
            <a:ext cx="8041890"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rPr>
              <a:t>The results of linear regression models using the weighted means is shown in next slides.</a:t>
            </a:r>
          </a:p>
          <a:p>
            <a:pPr marL="342900" indent="-342900">
              <a:buFont typeface="Arial" panose="020B0604020202020204" pitchFamily="34" charset="0"/>
              <a:buChar char="•"/>
            </a:pPr>
            <a:r>
              <a:rPr lang="en-IN" sz="2400" dirty="0">
                <a:solidFill>
                  <a:schemeClr val="bg1"/>
                </a:solidFill>
              </a:rPr>
              <a:t>Also as we have normalized the data after removing features with high p-value most significant features would be those who have higher magnitude of coefficient.</a:t>
            </a:r>
          </a:p>
          <a:p>
            <a:pPr marL="342900" indent="-342900">
              <a:buFont typeface="Arial" panose="020B0604020202020204" pitchFamily="34" charset="0"/>
              <a:buChar char="•"/>
            </a:pPr>
            <a:r>
              <a:rPr lang="en-IN" sz="2400" dirty="0">
                <a:solidFill>
                  <a:schemeClr val="bg1"/>
                </a:solidFill>
              </a:rPr>
              <a:t>From the R-square value and the plots we can see that the C51-C52 and C53-C54 are related.</a:t>
            </a:r>
          </a:p>
        </p:txBody>
      </p:sp>
      <p:sp>
        <p:nvSpPr>
          <p:cNvPr id="32" name="TextBox 31">
            <a:extLst>
              <a:ext uri="{FF2B5EF4-FFF2-40B4-BE49-F238E27FC236}">
                <a16:creationId xmlns:a16="http://schemas.microsoft.com/office/drawing/2014/main" id="{FB24FD4B-8A0D-E825-733B-DB5767A14FF3}"/>
              </a:ext>
            </a:extLst>
          </p:cNvPr>
          <p:cNvSpPr txBox="1"/>
          <p:nvPr/>
        </p:nvSpPr>
        <p:spPr>
          <a:xfrm>
            <a:off x="454860" y="9123280"/>
            <a:ext cx="8727690" cy="400110"/>
          </a:xfrm>
          <a:prstGeom prst="rect">
            <a:avLst/>
          </a:prstGeom>
          <a:noFill/>
        </p:spPr>
        <p:txBody>
          <a:bodyPr wrap="square" rtlCol="0">
            <a:spAutoFit/>
          </a:bodyPr>
          <a:lstStyle/>
          <a:p>
            <a:pPr algn="ctr"/>
            <a:r>
              <a:rPr lang="en-IN" sz="2000" i="1" dirty="0">
                <a:solidFill>
                  <a:schemeClr val="bg1"/>
                </a:solidFill>
              </a:rPr>
              <a:t>Plot of the controllable 19 features </a:t>
            </a:r>
          </a:p>
        </p:txBody>
      </p:sp>
      <p:sp>
        <p:nvSpPr>
          <p:cNvPr id="33" name="TextBox 32">
            <a:extLst>
              <a:ext uri="{FF2B5EF4-FFF2-40B4-BE49-F238E27FC236}">
                <a16:creationId xmlns:a16="http://schemas.microsoft.com/office/drawing/2014/main" id="{6E4C98BC-7B64-7886-0197-263103052B27}"/>
              </a:ext>
            </a:extLst>
          </p:cNvPr>
          <p:cNvSpPr txBox="1"/>
          <p:nvPr/>
        </p:nvSpPr>
        <p:spPr>
          <a:xfrm>
            <a:off x="9677402" y="6210300"/>
            <a:ext cx="8575288" cy="400110"/>
          </a:xfrm>
          <a:prstGeom prst="rect">
            <a:avLst/>
          </a:prstGeom>
          <a:noFill/>
        </p:spPr>
        <p:txBody>
          <a:bodyPr wrap="square" rtlCol="0">
            <a:spAutoFit/>
          </a:bodyPr>
          <a:lstStyle/>
          <a:p>
            <a:pPr algn="ctr"/>
            <a:r>
              <a:rPr lang="en-IN" sz="2000" i="1" dirty="0">
                <a:solidFill>
                  <a:schemeClr val="bg1"/>
                </a:solidFill>
              </a:rPr>
              <a:t>Plot of Weighted means of those features </a:t>
            </a:r>
          </a:p>
        </p:txBody>
      </p:sp>
    </p:spTree>
    <p:extLst>
      <p:ext uri="{BB962C8B-B14F-4D97-AF65-F5344CB8AC3E}">
        <p14:creationId xmlns:p14="http://schemas.microsoft.com/office/powerpoint/2010/main" val="245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6DCC3-EE17-3724-A996-E53431932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34" y="1030216"/>
            <a:ext cx="6410542" cy="4858786"/>
          </a:xfrm>
          <a:prstGeom prst="rect">
            <a:avLst/>
          </a:prstGeom>
        </p:spPr>
      </p:pic>
      <p:pic>
        <p:nvPicPr>
          <p:cNvPr id="3" name="Picture 2">
            <a:extLst>
              <a:ext uri="{FF2B5EF4-FFF2-40B4-BE49-F238E27FC236}">
                <a16:creationId xmlns:a16="http://schemas.microsoft.com/office/drawing/2014/main" id="{7946D9B3-8E3A-9FD4-44DF-3005C644A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6057326"/>
            <a:ext cx="4236389" cy="3553119"/>
          </a:xfrm>
          <a:prstGeom prst="rect">
            <a:avLst/>
          </a:prstGeom>
        </p:spPr>
      </p:pic>
      <p:sp>
        <p:nvSpPr>
          <p:cNvPr id="4" name="TextBox 3">
            <a:extLst>
              <a:ext uri="{FF2B5EF4-FFF2-40B4-BE49-F238E27FC236}">
                <a16:creationId xmlns:a16="http://schemas.microsoft.com/office/drawing/2014/main" id="{A2116BAD-3F3E-9FFF-6365-F706D14D8C4D}"/>
              </a:ext>
            </a:extLst>
          </p:cNvPr>
          <p:cNvSpPr txBox="1"/>
          <p:nvPr/>
        </p:nvSpPr>
        <p:spPr>
          <a:xfrm>
            <a:off x="151573" y="114300"/>
            <a:ext cx="1219200" cy="861774"/>
          </a:xfrm>
          <a:prstGeom prst="rect">
            <a:avLst/>
          </a:prstGeom>
          <a:noFill/>
        </p:spPr>
        <p:txBody>
          <a:bodyPr wrap="square" rtlCol="0">
            <a:spAutoFit/>
          </a:bodyPr>
          <a:lstStyle/>
          <a:p>
            <a:r>
              <a:rPr lang="en-IN" sz="5000" dirty="0">
                <a:solidFill>
                  <a:schemeClr val="bg1"/>
                </a:solidFill>
              </a:rPr>
              <a:t>C51</a:t>
            </a:r>
          </a:p>
        </p:txBody>
      </p:sp>
      <p:sp>
        <p:nvSpPr>
          <p:cNvPr id="5" name="TextBox 4">
            <a:extLst>
              <a:ext uri="{FF2B5EF4-FFF2-40B4-BE49-F238E27FC236}">
                <a16:creationId xmlns:a16="http://schemas.microsoft.com/office/drawing/2014/main" id="{1DA4FDCA-A832-DF15-4410-97B1E5A60656}"/>
              </a:ext>
            </a:extLst>
          </p:cNvPr>
          <p:cNvSpPr txBox="1"/>
          <p:nvPr/>
        </p:nvSpPr>
        <p:spPr>
          <a:xfrm>
            <a:off x="9296400" y="168442"/>
            <a:ext cx="1219200" cy="861774"/>
          </a:xfrm>
          <a:prstGeom prst="rect">
            <a:avLst/>
          </a:prstGeom>
          <a:noFill/>
        </p:spPr>
        <p:txBody>
          <a:bodyPr wrap="square" rtlCol="0">
            <a:spAutoFit/>
          </a:bodyPr>
          <a:lstStyle/>
          <a:p>
            <a:r>
              <a:rPr lang="en-IN" sz="5000" dirty="0">
                <a:solidFill>
                  <a:schemeClr val="bg1"/>
                </a:solidFill>
              </a:rPr>
              <a:t>C52</a:t>
            </a:r>
          </a:p>
        </p:txBody>
      </p:sp>
      <p:pic>
        <p:nvPicPr>
          <p:cNvPr id="7" name="Picture 6">
            <a:extLst>
              <a:ext uri="{FF2B5EF4-FFF2-40B4-BE49-F238E27FC236}">
                <a16:creationId xmlns:a16="http://schemas.microsoft.com/office/drawing/2014/main" id="{4F799FDD-5F27-DA2D-2752-A7AC599F9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3008" y="6057326"/>
            <a:ext cx="4427732" cy="3553118"/>
          </a:xfrm>
          <a:prstGeom prst="rect">
            <a:avLst/>
          </a:prstGeom>
        </p:spPr>
      </p:pic>
      <p:pic>
        <p:nvPicPr>
          <p:cNvPr id="14" name="Picture 13">
            <a:extLst>
              <a:ext uri="{FF2B5EF4-FFF2-40B4-BE49-F238E27FC236}">
                <a16:creationId xmlns:a16="http://schemas.microsoft.com/office/drawing/2014/main" id="{FF1DBBE8-C14A-C49C-0573-96E8471C1F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8167" y="899335"/>
            <a:ext cx="6410542" cy="4989667"/>
          </a:xfrm>
          <a:prstGeom prst="rect">
            <a:avLst/>
          </a:prstGeom>
        </p:spPr>
      </p:pic>
      <p:sp>
        <p:nvSpPr>
          <p:cNvPr id="17" name="TextBox 16">
            <a:extLst>
              <a:ext uri="{FF2B5EF4-FFF2-40B4-BE49-F238E27FC236}">
                <a16:creationId xmlns:a16="http://schemas.microsoft.com/office/drawing/2014/main" id="{17357583-564F-11B6-7CB9-42021FDC7918}"/>
              </a:ext>
            </a:extLst>
          </p:cNvPr>
          <p:cNvSpPr txBox="1"/>
          <p:nvPr/>
        </p:nvSpPr>
        <p:spPr>
          <a:xfrm>
            <a:off x="5467081" y="9651918"/>
            <a:ext cx="2545411" cy="646331"/>
          </a:xfrm>
          <a:prstGeom prst="rect">
            <a:avLst/>
          </a:prstGeom>
          <a:noFill/>
        </p:spPr>
        <p:txBody>
          <a:bodyPr wrap="square" rtlCol="0">
            <a:spAutoFit/>
          </a:bodyPr>
          <a:lstStyle/>
          <a:p>
            <a:pPr algn="ctr"/>
            <a:r>
              <a:rPr lang="en-IN" i="1" dirty="0">
                <a:solidFill>
                  <a:schemeClr val="bg1"/>
                </a:solidFill>
              </a:rPr>
              <a:t>Most important features in descending order</a:t>
            </a:r>
          </a:p>
        </p:txBody>
      </p:sp>
      <p:sp>
        <p:nvSpPr>
          <p:cNvPr id="21" name="TextBox 20">
            <a:extLst>
              <a:ext uri="{FF2B5EF4-FFF2-40B4-BE49-F238E27FC236}">
                <a16:creationId xmlns:a16="http://schemas.microsoft.com/office/drawing/2014/main" id="{5897B9B3-3CA2-91A9-5094-9507AEC63F61}"/>
              </a:ext>
            </a:extLst>
          </p:cNvPr>
          <p:cNvSpPr txBox="1"/>
          <p:nvPr/>
        </p:nvSpPr>
        <p:spPr>
          <a:xfrm>
            <a:off x="15240000" y="9610445"/>
            <a:ext cx="2545411" cy="646331"/>
          </a:xfrm>
          <a:prstGeom prst="rect">
            <a:avLst/>
          </a:prstGeom>
          <a:noFill/>
        </p:spPr>
        <p:txBody>
          <a:bodyPr wrap="square" rtlCol="0">
            <a:spAutoFit/>
          </a:bodyPr>
          <a:lstStyle/>
          <a:p>
            <a:pPr algn="ctr"/>
            <a:r>
              <a:rPr lang="en-IN" i="1" dirty="0">
                <a:solidFill>
                  <a:schemeClr val="bg1"/>
                </a:solidFill>
              </a:rPr>
              <a:t>Most important features in descending order</a:t>
            </a:r>
          </a:p>
        </p:txBody>
      </p:sp>
      <p:sp>
        <p:nvSpPr>
          <p:cNvPr id="22" name="Rectangle 21">
            <a:extLst>
              <a:ext uri="{FF2B5EF4-FFF2-40B4-BE49-F238E27FC236}">
                <a16:creationId xmlns:a16="http://schemas.microsoft.com/office/drawing/2014/main" id="{626157E7-0516-81B3-5FD6-BF71E17BC2C9}"/>
              </a:ext>
            </a:extLst>
          </p:cNvPr>
          <p:cNvSpPr/>
          <p:nvPr/>
        </p:nvSpPr>
        <p:spPr>
          <a:xfrm>
            <a:off x="4114800" y="1333500"/>
            <a:ext cx="3327876" cy="304800"/>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1A563B2-B7CD-4170-D1AD-B81C8195315E}"/>
              </a:ext>
            </a:extLst>
          </p:cNvPr>
          <p:cNvSpPr/>
          <p:nvPr/>
        </p:nvSpPr>
        <p:spPr>
          <a:xfrm>
            <a:off x="13801205" y="1231900"/>
            <a:ext cx="3317504" cy="266700"/>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F9413564-0D00-DB40-F4D8-6D1CDCADBC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437" y="6027529"/>
            <a:ext cx="1857453" cy="3625392"/>
          </a:xfrm>
          <a:prstGeom prst="rect">
            <a:avLst/>
          </a:prstGeom>
        </p:spPr>
      </p:pic>
      <p:pic>
        <p:nvPicPr>
          <p:cNvPr id="27" name="Picture 26">
            <a:extLst>
              <a:ext uri="{FF2B5EF4-FFF2-40B4-BE49-F238E27FC236}">
                <a16:creationId xmlns:a16="http://schemas.microsoft.com/office/drawing/2014/main" id="{A12B3382-D300-AA35-BD46-8EE3A0DB01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83978" y="6014829"/>
            <a:ext cx="1857453" cy="3603012"/>
          </a:xfrm>
          <a:prstGeom prst="rect">
            <a:avLst/>
          </a:prstGeom>
        </p:spPr>
      </p:pic>
    </p:spTree>
    <p:extLst>
      <p:ext uri="{BB962C8B-B14F-4D97-AF65-F5344CB8AC3E}">
        <p14:creationId xmlns:p14="http://schemas.microsoft.com/office/powerpoint/2010/main" val="348375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116BAD-3F3E-9FFF-6365-F706D14D8C4D}"/>
              </a:ext>
            </a:extLst>
          </p:cNvPr>
          <p:cNvSpPr txBox="1"/>
          <p:nvPr/>
        </p:nvSpPr>
        <p:spPr>
          <a:xfrm>
            <a:off x="151573" y="114300"/>
            <a:ext cx="1175331" cy="861774"/>
          </a:xfrm>
          <a:prstGeom prst="rect">
            <a:avLst/>
          </a:prstGeom>
          <a:noFill/>
        </p:spPr>
        <p:txBody>
          <a:bodyPr wrap="square" rtlCol="0">
            <a:spAutoFit/>
          </a:bodyPr>
          <a:lstStyle/>
          <a:p>
            <a:r>
              <a:rPr lang="en-IN" sz="5000" dirty="0">
                <a:solidFill>
                  <a:schemeClr val="bg1"/>
                </a:solidFill>
              </a:rPr>
              <a:t>C53</a:t>
            </a:r>
          </a:p>
        </p:txBody>
      </p:sp>
      <p:sp>
        <p:nvSpPr>
          <p:cNvPr id="5" name="TextBox 4">
            <a:extLst>
              <a:ext uri="{FF2B5EF4-FFF2-40B4-BE49-F238E27FC236}">
                <a16:creationId xmlns:a16="http://schemas.microsoft.com/office/drawing/2014/main" id="{1DA4FDCA-A832-DF15-4410-97B1E5A60656}"/>
              </a:ext>
            </a:extLst>
          </p:cNvPr>
          <p:cNvSpPr txBox="1"/>
          <p:nvPr/>
        </p:nvSpPr>
        <p:spPr>
          <a:xfrm>
            <a:off x="8763000" y="114300"/>
            <a:ext cx="1219200" cy="861774"/>
          </a:xfrm>
          <a:prstGeom prst="rect">
            <a:avLst/>
          </a:prstGeom>
          <a:noFill/>
        </p:spPr>
        <p:txBody>
          <a:bodyPr wrap="square" rtlCol="0">
            <a:spAutoFit/>
          </a:bodyPr>
          <a:lstStyle/>
          <a:p>
            <a:r>
              <a:rPr lang="en-IN" sz="5000" dirty="0">
                <a:solidFill>
                  <a:schemeClr val="bg1"/>
                </a:solidFill>
              </a:rPr>
              <a:t>C54</a:t>
            </a:r>
          </a:p>
        </p:txBody>
      </p:sp>
      <p:sp>
        <p:nvSpPr>
          <p:cNvPr id="17" name="TextBox 16">
            <a:extLst>
              <a:ext uri="{FF2B5EF4-FFF2-40B4-BE49-F238E27FC236}">
                <a16:creationId xmlns:a16="http://schemas.microsoft.com/office/drawing/2014/main" id="{17357583-564F-11B6-7CB9-42021FDC7918}"/>
              </a:ext>
            </a:extLst>
          </p:cNvPr>
          <p:cNvSpPr txBox="1"/>
          <p:nvPr/>
        </p:nvSpPr>
        <p:spPr>
          <a:xfrm>
            <a:off x="6118694" y="9550537"/>
            <a:ext cx="2545411" cy="646331"/>
          </a:xfrm>
          <a:prstGeom prst="rect">
            <a:avLst/>
          </a:prstGeom>
          <a:noFill/>
        </p:spPr>
        <p:txBody>
          <a:bodyPr wrap="square" rtlCol="0">
            <a:spAutoFit/>
          </a:bodyPr>
          <a:lstStyle/>
          <a:p>
            <a:pPr algn="ctr"/>
            <a:r>
              <a:rPr lang="en-IN" i="1" dirty="0">
                <a:solidFill>
                  <a:schemeClr val="bg1"/>
                </a:solidFill>
              </a:rPr>
              <a:t>Most important features in descending order</a:t>
            </a:r>
          </a:p>
        </p:txBody>
      </p:sp>
      <p:sp>
        <p:nvSpPr>
          <p:cNvPr id="21" name="TextBox 20">
            <a:extLst>
              <a:ext uri="{FF2B5EF4-FFF2-40B4-BE49-F238E27FC236}">
                <a16:creationId xmlns:a16="http://schemas.microsoft.com/office/drawing/2014/main" id="{5897B9B3-3CA2-91A9-5094-9507AEC63F61}"/>
              </a:ext>
            </a:extLst>
          </p:cNvPr>
          <p:cNvSpPr txBox="1"/>
          <p:nvPr/>
        </p:nvSpPr>
        <p:spPr>
          <a:xfrm>
            <a:off x="15435341" y="9550537"/>
            <a:ext cx="2545411" cy="646331"/>
          </a:xfrm>
          <a:prstGeom prst="rect">
            <a:avLst/>
          </a:prstGeom>
          <a:noFill/>
        </p:spPr>
        <p:txBody>
          <a:bodyPr wrap="square" rtlCol="0">
            <a:spAutoFit/>
          </a:bodyPr>
          <a:lstStyle/>
          <a:p>
            <a:pPr algn="ctr"/>
            <a:r>
              <a:rPr lang="en-IN" i="1" dirty="0">
                <a:solidFill>
                  <a:schemeClr val="bg1"/>
                </a:solidFill>
              </a:rPr>
              <a:t>Most important features in descending order</a:t>
            </a:r>
          </a:p>
        </p:txBody>
      </p:sp>
      <p:pic>
        <p:nvPicPr>
          <p:cNvPr id="8" name="Picture 7">
            <a:extLst>
              <a:ext uri="{FF2B5EF4-FFF2-40B4-BE49-F238E27FC236}">
                <a16:creationId xmlns:a16="http://schemas.microsoft.com/office/drawing/2014/main" id="{29872579-D44B-A807-350C-5F63D95A3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989" y="931251"/>
            <a:ext cx="6555556" cy="4989667"/>
          </a:xfrm>
          <a:prstGeom prst="rect">
            <a:avLst/>
          </a:prstGeom>
        </p:spPr>
      </p:pic>
      <p:pic>
        <p:nvPicPr>
          <p:cNvPr id="11" name="Picture 10">
            <a:extLst>
              <a:ext uri="{FF2B5EF4-FFF2-40B4-BE49-F238E27FC236}">
                <a16:creationId xmlns:a16="http://schemas.microsoft.com/office/drawing/2014/main" id="{DDCB30C0-4786-4B26-DE64-52B7EF140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6021227"/>
            <a:ext cx="1676400" cy="3429001"/>
          </a:xfrm>
          <a:prstGeom prst="rect">
            <a:avLst/>
          </a:prstGeom>
        </p:spPr>
      </p:pic>
      <p:pic>
        <p:nvPicPr>
          <p:cNvPr id="13" name="Picture 12">
            <a:extLst>
              <a:ext uri="{FF2B5EF4-FFF2-40B4-BE49-F238E27FC236}">
                <a16:creationId xmlns:a16="http://schemas.microsoft.com/office/drawing/2014/main" id="{ED8AAD5C-06F2-A877-7B0C-889A04636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59" y="6047325"/>
            <a:ext cx="4240541" cy="3402903"/>
          </a:xfrm>
          <a:prstGeom prst="rect">
            <a:avLst/>
          </a:prstGeom>
        </p:spPr>
      </p:pic>
      <p:pic>
        <p:nvPicPr>
          <p:cNvPr id="16" name="Picture 15">
            <a:extLst>
              <a:ext uri="{FF2B5EF4-FFF2-40B4-BE49-F238E27FC236}">
                <a16:creationId xmlns:a16="http://schemas.microsoft.com/office/drawing/2014/main" id="{D4B433AE-68B0-19AC-0BC8-C3480BDB49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0800" y="931251"/>
            <a:ext cx="6631754" cy="4918571"/>
          </a:xfrm>
          <a:prstGeom prst="rect">
            <a:avLst/>
          </a:prstGeom>
        </p:spPr>
      </p:pic>
      <p:pic>
        <p:nvPicPr>
          <p:cNvPr id="19" name="Picture 18">
            <a:extLst>
              <a:ext uri="{FF2B5EF4-FFF2-40B4-BE49-F238E27FC236}">
                <a16:creationId xmlns:a16="http://schemas.microsoft.com/office/drawing/2014/main" id="{C8BE61C7-07EA-6A0C-6184-0B75F378A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9598" y="6012743"/>
            <a:ext cx="1716895" cy="3433790"/>
          </a:xfrm>
          <a:prstGeom prst="rect">
            <a:avLst/>
          </a:prstGeom>
        </p:spPr>
      </p:pic>
      <p:pic>
        <p:nvPicPr>
          <p:cNvPr id="23" name="Picture 22">
            <a:extLst>
              <a:ext uri="{FF2B5EF4-FFF2-40B4-BE49-F238E27FC236}">
                <a16:creationId xmlns:a16="http://schemas.microsoft.com/office/drawing/2014/main" id="{405CD008-94F1-09B3-46E6-F4ED43668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77400" y="6012743"/>
            <a:ext cx="4360786" cy="3432799"/>
          </a:xfrm>
          <a:prstGeom prst="rect">
            <a:avLst/>
          </a:prstGeom>
        </p:spPr>
      </p:pic>
      <p:sp>
        <p:nvSpPr>
          <p:cNvPr id="24" name="Rectangle 23">
            <a:extLst>
              <a:ext uri="{FF2B5EF4-FFF2-40B4-BE49-F238E27FC236}">
                <a16:creationId xmlns:a16="http://schemas.microsoft.com/office/drawing/2014/main" id="{61C4D7F5-313B-2D86-662E-108DB7B6BD52}"/>
              </a:ext>
            </a:extLst>
          </p:cNvPr>
          <p:cNvSpPr/>
          <p:nvPr/>
        </p:nvSpPr>
        <p:spPr>
          <a:xfrm>
            <a:off x="4416767" y="1257300"/>
            <a:ext cx="3277778" cy="291804"/>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B83F2240-F186-6BD2-8AA4-39BF2ACED133}"/>
              </a:ext>
            </a:extLst>
          </p:cNvPr>
          <p:cNvSpPr/>
          <p:nvPr/>
        </p:nvSpPr>
        <p:spPr>
          <a:xfrm>
            <a:off x="13563600" y="1288902"/>
            <a:ext cx="3278954" cy="260202"/>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09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7D0E6CD-8CB3-86D5-F2E7-198002CC3F8A}"/>
              </a:ext>
            </a:extLst>
          </p:cNvPr>
          <p:cNvSpPr txBox="1"/>
          <p:nvPr/>
        </p:nvSpPr>
        <p:spPr>
          <a:xfrm>
            <a:off x="533400" y="329705"/>
            <a:ext cx="15925800" cy="1015663"/>
          </a:xfrm>
          <a:prstGeom prst="rect">
            <a:avLst/>
          </a:prstGeom>
          <a:noFill/>
        </p:spPr>
        <p:txBody>
          <a:bodyPr wrap="square" rtlCol="0">
            <a:spAutoFit/>
          </a:bodyPr>
          <a:lstStyle/>
          <a:p>
            <a:r>
              <a:rPr lang="en-IN" sz="6000" dirty="0">
                <a:solidFill>
                  <a:schemeClr val="bg1"/>
                </a:solidFill>
                <a:latin typeface="Arial" panose="020B0604020202020204" pitchFamily="34" charset="0"/>
                <a:cs typeface="Arial" panose="020B0604020202020204" pitchFamily="34" charset="0"/>
              </a:rPr>
              <a:t>Task-2: Model on c241</a:t>
            </a:r>
          </a:p>
        </p:txBody>
      </p:sp>
      <p:sp>
        <p:nvSpPr>
          <p:cNvPr id="27" name="Rectangle 26">
            <a:extLst>
              <a:ext uri="{FF2B5EF4-FFF2-40B4-BE49-F238E27FC236}">
                <a16:creationId xmlns:a16="http://schemas.microsoft.com/office/drawing/2014/main" id="{8AB34BC8-E958-6FCF-1FCE-7C727F52185E}"/>
              </a:ext>
            </a:extLst>
          </p:cNvPr>
          <p:cNvSpPr/>
          <p:nvPr/>
        </p:nvSpPr>
        <p:spPr>
          <a:xfrm>
            <a:off x="778285" y="2167363"/>
            <a:ext cx="4191000" cy="26713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856174A5-E7CF-476C-741A-766CD573540D}"/>
              </a:ext>
            </a:extLst>
          </p:cNvPr>
          <p:cNvSpPr txBox="1"/>
          <p:nvPr/>
        </p:nvSpPr>
        <p:spPr>
          <a:xfrm>
            <a:off x="794035" y="2234073"/>
            <a:ext cx="4092367" cy="2308324"/>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While fitting the model we took c241 as the dependent variable and the remaining as independent variable except the timestamp column</a:t>
            </a:r>
          </a:p>
        </p:txBody>
      </p:sp>
      <p:cxnSp>
        <p:nvCxnSpPr>
          <p:cNvPr id="29" name="Straight Arrow Connector 28">
            <a:extLst>
              <a:ext uri="{FF2B5EF4-FFF2-40B4-BE49-F238E27FC236}">
                <a16:creationId xmlns:a16="http://schemas.microsoft.com/office/drawing/2014/main" id="{B1C72479-6FE3-AFE4-27B5-2A6FC9C36548}"/>
              </a:ext>
            </a:extLst>
          </p:cNvPr>
          <p:cNvCxnSpPr/>
          <p:nvPr/>
        </p:nvCxnSpPr>
        <p:spPr>
          <a:xfrm>
            <a:off x="5100177" y="3467100"/>
            <a:ext cx="1905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A1786EA-71D4-E683-AAB1-1A5AE67B3482}"/>
              </a:ext>
            </a:extLst>
          </p:cNvPr>
          <p:cNvSpPr/>
          <p:nvPr/>
        </p:nvSpPr>
        <p:spPr>
          <a:xfrm>
            <a:off x="7063248" y="2143368"/>
            <a:ext cx="4191000" cy="26713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B926E577-EDA5-DB4D-B4C7-9F42D3DFC412}"/>
              </a:ext>
            </a:extLst>
          </p:cNvPr>
          <p:cNvSpPr txBox="1"/>
          <p:nvPr/>
        </p:nvSpPr>
        <p:spPr>
          <a:xfrm>
            <a:off x="5014328" y="2837268"/>
            <a:ext cx="2067897"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Normalization</a:t>
            </a:r>
          </a:p>
        </p:txBody>
      </p:sp>
      <p:sp>
        <p:nvSpPr>
          <p:cNvPr id="32" name="TextBox 31">
            <a:extLst>
              <a:ext uri="{FF2B5EF4-FFF2-40B4-BE49-F238E27FC236}">
                <a16:creationId xmlns:a16="http://schemas.microsoft.com/office/drawing/2014/main" id="{7FF744BC-2206-CD00-7DA5-BAAB99039FE3}"/>
              </a:ext>
            </a:extLst>
          </p:cNvPr>
          <p:cNvSpPr txBox="1"/>
          <p:nvPr/>
        </p:nvSpPr>
        <p:spPr>
          <a:xfrm>
            <a:off x="7126976" y="2096511"/>
            <a:ext cx="4101243"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We normalized independent features in our multiple linear regression model to neutralize the impact of varying scales, crucial for distance-based algorithms like linear regression</a:t>
            </a:r>
            <a:endParaRPr lang="en-IN" sz="2400" dirty="0">
              <a:latin typeface="Arial" panose="020B0604020202020204" pitchFamily="34"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5E60F613-7158-5B84-0D6B-2AF6FAD7D610}"/>
              </a:ext>
            </a:extLst>
          </p:cNvPr>
          <p:cNvCxnSpPr/>
          <p:nvPr/>
        </p:nvCxnSpPr>
        <p:spPr>
          <a:xfrm>
            <a:off x="11391287" y="3450765"/>
            <a:ext cx="1905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2495B95-53A2-3DBB-D5F0-D1D3E9229309}"/>
              </a:ext>
            </a:extLst>
          </p:cNvPr>
          <p:cNvSpPr/>
          <p:nvPr/>
        </p:nvSpPr>
        <p:spPr>
          <a:xfrm>
            <a:off x="13290140" y="2167363"/>
            <a:ext cx="4191000" cy="26473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76885656-AD78-3AC0-1035-F16EA6CE7DF8}"/>
              </a:ext>
            </a:extLst>
          </p:cNvPr>
          <p:cNvSpPr txBox="1"/>
          <p:nvPr/>
        </p:nvSpPr>
        <p:spPr>
          <a:xfrm>
            <a:off x="11370083" y="2218524"/>
            <a:ext cx="2002222" cy="1200329"/>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Backward feature engineering</a:t>
            </a:r>
          </a:p>
        </p:txBody>
      </p:sp>
      <p:sp>
        <p:nvSpPr>
          <p:cNvPr id="36" name="TextBox 35">
            <a:extLst>
              <a:ext uri="{FF2B5EF4-FFF2-40B4-BE49-F238E27FC236}">
                <a16:creationId xmlns:a16="http://schemas.microsoft.com/office/drawing/2014/main" id="{4F22E4A9-E0D4-4405-0B09-42089D158DD2}"/>
              </a:ext>
            </a:extLst>
          </p:cNvPr>
          <p:cNvSpPr txBox="1"/>
          <p:nvPr/>
        </p:nvSpPr>
        <p:spPr>
          <a:xfrm>
            <a:off x="13320620" y="2162697"/>
            <a:ext cx="4101242"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We created a function to fit the initial model, calculated the maximum p-value for all features, and iteratively dropped features with p-values greater than 0.05 until none remained</a:t>
            </a:r>
            <a:endParaRPr lang="en-IN" sz="240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046BB041-7054-05DD-C342-8E8D25042174}"/>
              </a:ext>
            </a:extLst>
          </p:cNvPr>
          <p:cNvCxnSpPr>
            <a:cxnSpLocks/>
          </p:cNvCxnSpPr>
          <p:nvPr/>
        </p:nvCxnSpPr>
        <p:spPr>
          <a:xfrm>
            <a:off x="15366593" y="4866010"/>
            <a:ext cx="0" cy="443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4F5B7E7-D38E-1810-C024-3178C3E604B2}"/>
              </a:ext>
            </a:extLst>
          </p:cNvPr>
          <p:cNvSpPr/>
          <p:nvPr/>
        </p:nvSpPr>
        <p:spPr>
          <a:xfrm>
            <a:off x="13305385" y="5348635"/>
            <a:ext cx="4190995" cy="26473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C14EEB9-D730-4433-6F1F-4359247B6392}"/>
              </a:ext>
            </a:extLst>
          </p:cNvPr>
          <p:cNvSpPr txBox="1"/>
          <p:nvPr/>
        </p:nvSpPr>
        <p:spPr>
          <a:xfrm>
            <a:off x="13431789" y="5843070"/>
            <a:ext cx="4049351" cy="1200329"/>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As a result, we remained with only 65 features having a p-value less than 0.05</a:t>
            </a:r>
          </a:p>
        </p:txBody>
      </p:sp>
      <p:sp>
        <p:nvSpPr>
          <p:cNvPr id="40" name="TextBox 39">
            <a:extLst>
              <a:ext uri="{FF2B5EF4-FFF2-40B4-BE49-F238E27FC236}">
                <a16:creationId xmlns:a16="http://schemas.microsoft.com/office/drawing/2014/main" id="{4C3BC73F-64C7-A4A2-47F9-C28769FB164C}"/>
              </a:ext>
            </a:extLst>
          </p:cNvPr>
          <p:cNvSpPr txBox="1"/>
          <p:nvPr/>
        </p:nvSpPr>
        <p:spPr>
          <a:xfrm>
            <a:off x="15468603" y="4912667"/>
            <a:ext cx="1981194"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Result</a:t>
            </a:r>
          </a:p>
        </p:txBody>
      </p:sp>
      <p:cxnSp>
        <p:nvCxnSpPr>
          <p:cNvPr id="41" name="Straight Arrow Connector 40">
            <a:extLst>
              <a:ext uri="{FF2B5EF4-FFF2-40B4-BE49-F238E27FC236}">
                <a16:creationId xmlns:a16="http://schemas.microsoft.com/office/drawing/2014/main" id="{4D9F4E26-8D93-CF3D-0F7E-A646E7D15C00}"/>
              </a:ext>
            </a:extLst>
          </p:cNvPr>
          <p:cNvCxnSpPr>
            <a:cxnSpLocks/>
          </p:cNvCxnSpPr>
          <p:nvPr/>
        </p:nvCxnSpPr>
        <p:spPr>
          <a:xfrm flipH="1">
            <a:off x="11303163" y="6667500"/>
            <a:ext cx="19272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6A65B02-0FB4-F323-E418-4C041272D7C7}"/>
              </a:ext>
            </a:extLst>
          </p:cNvPr>
          <p:cNvSpPr/>
          <p:nvPr/>
        </p:nvSpPr>
        <p:spPr>
          <a:xfrm>
            <a:off x="7060509" y="5292156"/>
            <a:ext cx="4191001" cy="26473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FC60E0B0-2CDF-CA87-9807-8FE512574021}"/>
              </a:ext>
            </a:extLst>
          </p:cNvPr>
          <p:cNvSpPr txBox="1"/>
          <p:nvPr/>
        </p:nvSpPr>
        <p:spPr>
          <a:xfrm>
            <a:off x="7010121" y="5283873"/>
            <a:ext cx="4233402"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We trained the model on 80 % data and tested the trained model on the remaining 20% of data and as a result, we got the </a:t>
            </a:r>
            <a:r>
              <a:rPr lang="en-US" sz="2400" dirty="0" err="1">
                <a:latin typeface="Arial" panose="020B0604020202020204" pitchFamily="34" charset="0"/>
                <a:cs typeface="Arial" panose="020B0604020202020204" pitchFamily="34" charset="0"/>
              </a:rPr>
              <a:t>rsquare</a:t>
            </a:r>
            <a:r>
              <a:rPr lang="en-US" sz="2400" dirty="0">
                <a:latin typeface="Arial" panose="020B0604020202020204" pitchFamily="34" charset="0"/>
                <a:cs typeface="Arial" panose="020B0604020202020204" pitchFamily="34" charset="0"/>
              </a:rPr>
              <a:t> value for the trained model  as 0.9753 and that for the test as 9.9732</a:t>
            </a:r>
            <a:endParaRPr lang="en-IN" sz="24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C9E95971-4725-6F8E-4A16-FF22EEE0EB01}"/>
              </a:ext>
            </a:extLst>
          </p:cNvPr>
          <p:cNvSpPr txBox="1"/>
          <p:nvPr/>
        </p:nvSpPr>
        <p:spPr>
          <a:xfrm>
            <a:off x="11504802" y="5804970"/>
            <a:ext cx="1524000" cy="83099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Fitting the model</a:t>
            </a:r>
          </a:p>
        </p:txBody>
      </p:sp>
      <p:cxnSp>
        <p:nvCxnSpPr>
          <p:cNvPr id="45" name="Straight Arrow Connector 44">
            <a:extLst>
              <a:ext uri="{FF2B5EF4-FFF2-40B4-BE49-F238E27FC236}">
                <a16:creationId xmlns:a16="http://schemas.microsoft.com/office/drawing/2014/main" id="{8523E297-03E0-9C4D-B8FF-3EBDD234EB9A}"/>
              </a:ext>
            </a:extLst>
          </p:cNvPr>
          <p:cNvCxnSpPr>
            <a:cxnSpLocks/>
          </p:cNvCxnSpPr>
          <p:nvPr/>
        </p:nvCxnSpPr>
        <p:spPr>
          <a:xfrm flipH="1">
            <a:off x="4981517" y="6643536"/>
            <a:ext cx="19272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90262DC-072A-5BF0-B4E7-D83EE9B69DBB}"/>
              </a:ext>
            </a:extLst>
          </p:cNvPr>
          <p:cNvSpPr/>
          <p:nvPr/>
        </p:nvSpPr>
        <p:spPr>
          <a:xfrm>
            <a:off x="738863" y="5268192"/>
            <a:ext cx="4191001" cy="26473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3266F392-3838-F644-18D2-FB65D2DB9545}"/>
              </a:ext>
            </a:extLst>
          </p:cNvPr>
          <p:cNvSpPr txBox="1"/>
          <p:nvPr/>
        </p:nvSpPr>
        <p:spPr>
          <a:xfrm>
            <a:off x="688475" y="5259909"/>
            <a:ext cx="4233402" cy="2308324"/>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We ran a code for checking the parameter having maximum beta coefficient magnitude value, as a result, we got c11 which contributes much while predicting c241</a:t>
            </a:r>
            <a:endParaRPr lang="en-IN" sz="24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1BE8301D-9112-43BB-CD90-331BD06C9112}"/>
              </a:ext>
            </a:extLst>
          </p:cNvPr>
          <p:cNvSpPr txBox="1"/>
          <p:nvPr/>
        </p:nvSpPr>
        <p:spPr>
          <a:xfrm>
            <a:off x="5183156" y="5781006"/>
            <a:ext cx="1524000" cy="83099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Fitting the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7D0E6CD-8CB3-86D5-F2E7-198002CC3F8A}"/>
              </a:ext>
            </a:extLst>
          </p:cNvPr>
          <p:cNvSpPr txBox="1"/>
          <p:nvPr/>
        </p:nvSpPr>
        <p:spPr>
          <a:xfrm>
            <a:off x="533400" y="329705"/>
            <a:ext cx="15925800" cy="1015663"/>
          </a:xfrm>
          <a:prstGeom prst="rect">
            <a:avLst/>
          </a:prstGeom>
          <a:noFill/>
        </p:spPr>
        <p:txBody>
          <a:bodyPr wrap="square" rtlCol="0">
            <a:spAutoFit/>
          </a:bodyPr>
          <a:lstStyle/>
          <a:p>
            <a:r>
              <a:rPr lang="en-IN" sz="6000" dirty="0">
                <a:solidFill>
                  <a:schemeClr val="bg1"/>
                </a:solidFill>
                <a:latin typeface="Arial" panose="020B0604020202020204" pitchFamily="34" charset="0"/>
                <a:cs typeface="Arial" panose="020B0604020202020204" pitchFamily="34" charset="0"/>
              </a:rPr>
              <a:t>Result of Task-2</a:t>
            </a:r>
          </a:p>
        </p:txBody>
      </p:sp>
      <p:pic>
        <p:nvPicPr>
          <p:cNvPr id="3" name="Picture 2">
            <a:extLst>
              <a:ext uri="{FF2B5EF4-FFF2-40B4-BE49-F238E27FC236}">
                <a16:creationId xmlns:a16="http://schemas.microsoft.com/office/drawing/2014/main" id="{76D04036-44F1-067E-92A5-BCB7D0D6814B}"/>
              </a:ext>
            </a:extLst>
          </p:cNvPr>
          <p:cNvPicPr>
            <a:picLocks noChangeAspect="1"/>
          </p:cNvPicPr>
          <p:nvPr/>
        </p:nvPicPr>
        <p:blipFill>
          <a:blip r:embed="rId2"/>
          <a:stretch>
            <a:fillRect/>
          </a:stretch>
        </p:blipFill>
        <p:spPr>
          <a:xfrm>
            <a:off x="685800" y="1790700"/>
            <a:ext cx="12234986" cy="6324600"/>
          </a:xfrm>
          <a:prstGeom prst="rect">
            <a:avLst/>
          </a:prstGeom>
        </p:spPr>
      </p:pic>
      <p:pic>
        <p:nvPicPr>
          <p:cNvPr id="5" name="Picture 4">
            <a:extLst>
              <a:ext uri="{FF2B5EF4-FFF2-40B4-BE49-F238E27FC236}">
                <a16:creationId xmlns:a16="http://schemas.microsoft.com/office/drawing/2014/main" id="{66005FC4-9631-D3B6-29BC-381A89A54A24}"/>
              </a:ext>
            </a:extLst>
          </p:cNvPr>
          <p:cNvPicPr>
            <a:picLocks noChangeAspect="1"/>
          </p:cNvPicPr>
          <p:nvPr/>
        </p:nvPicPr>
        <p:blipFill>
          <a:blip r:embed="rId3"/>
          <a:stretch>
            <a:fillRect/>
          </a:stretch>
        </p:blipFill>
        <p:spPr>
          <a:xfrm>
            <a:off x="13487399" y="1790700"/>
            <a:ext cx="4146701" cy="1295400"/>
          </a:xfrm>
          <a:prstGeom prst="rect">
            <a:avLst/>
          </a:prstGeom>
        </p:spPr>
      </p:pic>
      <p:pic>
        <p:nvPicPr>
          <p:cNvPr id="7" name="Picture 6">
            <a:extLst>
              <a:ext uri="{FF2B5EF4-FFF2-40B4-BE49-F238E27FC236}">
                <a16:creationId xmlns:a16="http://schemas.microsoft.com/office/drawing/2014/main" id="{923CAD1D-7F2C-F910-FA4B-6BAA8DFDC344}"/>
              </a:ext>
            </a:extLst>
          </p:cNvPr>
          <p:cNvPicPr>
            <a:picLocks noChangeAspect="1"/>
          </p:cNvPicPr>
          <p:nvPr/>
        </p:nvPicPr>
        <p:blipFill>
          <a:blip r:embed="rId4"/>
          <a:stretch>
            <a:fillRect/>
          </a:stretch>
        </p:blipFill>
        <p:spPr>
          <a:xfrm>
            <a:off x="13487399" y="3526885"/>
            <a:ext cx="4146701" cy="2683415"/>
          </a:xfrm>
          <a:prstGeom prst="rect">
            <a:avLst/>
          </a:prstGeom>
        </p:spPr>
      </p:pic>
      <p:sp>
        <p:nvSpPr>
          <p:cNvPr id="8" name="TextBox 7">
            <a:extLst>
              <a:ext uri="{FF2B5EF4-FFF2-40B4-BE49-F238E27FC236}">
                <a16:creationId xmlns:a16="http://schemas.microsoft.com/office/drawing/2014/main" id="{78588F23-75D1-0531-2D11-75B7A6C0EBDC}"/>
              </a:ext>
            </a:extLst>
          </p:cNvPr>
          <p:cNvSpPr txBox="1"/>
          <p:nvPr/>
        </p:nvSpPr>
        <p:spPr>
          <a:xfrm>
            <a:off x="13487399" y="6591300"/>
            <a:ext cx="4572001" cy="83099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The coefficient corresponding to c11 has maximum magnitude</a:t>
            </a:r>
          </a:p>
        </p:txBody>
      </p:sp>
    </p:spTree>
    <p:extLst>
      <p:ext uri="{BB962C8B-B14F-4D97-AF65-F5344CB8AC3E}">
        <p14:creationId xmlns:p14="http://schemas.microsoft.com/office/powerpoint/2010/main" val="295752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066F5-9B08-E461-083D-615783F530C7}"/>
              </a:ext>
            </a:extLst>
          </p:cNvPr>
          <p:cNvSpPr txBox="1"/>
          <p:nvPr/>
        </p:nvSpPr>
        <p:spPr>
          <a:xfrm>
            <a:off x="1295400" y="342900"/>
            <a:ext cx="3962400" cy="1015663"/>
          </a:xfrm>
          <a:prstGeom prst="rect">
            <a:avLst/>
          </a:prstGeom>
          <a:noFill/>
        </p:spPr>
        <p:txBody>
          <a:bodyPr wrap="square" rtlCol="0">
            <a:spAutoFit/>
          </a:bodyPr>
          <a:lstStyle/>
          <a:p>
            <a:r>
              <a:rPr lang="en-IN" sz="6000" b="1" dirty="0">
                <a:solidFill>
                  <a:schemeClr val="bg1"/>
                </a:solidFill>
              </a:rPr>
              <a:t>TASK 3</a:t>
            </a:r>
          </a:p>
        </p:txBody>
      </p:sp>
      <p:sp>
        <p:nvSpPr>
          <p:cNvPr id="3" name="TextBox 2">
            <a:extLst>
              <a:ext uri="{FF2B5EF4-FFF2-40B4-BE49-F238E27FC236}">
                <a16:creationId xmlns:a16="http://schemas.microsoft.com/office/drawing/2014/main" id="{2EFD0143-BCB3-6207-8BF0-421182FDD933}"/>
              </a:ext>
            </a:extLst>
          </p:cNvPr>
          <p:cNvSpPr txBox="1"/>
          <p:nvPr/>
        </p:nvSpPr>
        <p:spPr>
          <a:xfrm>
            <a:off x="1295400" y="1386831"/>
            <a:ext cx="16078200" cy="95410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The minimum number of independent variables that can be used to only predict and not control c241 is </a:t>
            </a:r>
            <a:r>
              <a:rPr lang="en-IN" sz="3200" b="1" dirty="0">
                <a:solidFill>
                  <a:schemeClr val="bg1"/>
                </a:solidFill>
                <a:latin typeface="Arial" panose="020B0604020202020204" pitchFamily="34" charset="0"/>
                <a:cs typeface="Arial" panose="020B0604020202020204" pitchFamily="34" charset="0"/>
              </a:rPr>
              <a:t>39</a:t>
            </a:r>
            <a:r>
              <a:rPr lang="en-IN" sz="2400" b="1" dirty="0">
                <a:solidFill>
                  <a:schemeClr val="bg1"/>
                </a:solidFill>
                <a:latin typeface="Arial" panose="020B0604020202020204" pitchFamily="34" charset="0"/>
                <a:cs typeface="Arial" panose="020B0604020202020204" pitchFamily="34" charset="0"/>
              </a:rPr>
              <a:t> </a:t>
            </a:r>
            <a:r>
              <a:rPr lang="en-IN" sz="2400" dirty="0">
                <a:solidFill>
                  <a:schemeClr val="bg1"/>
                </a:solidFill>
                <a:latin typeface="Arial" panose="020B0604020202020204" pitchFamily="34" charset="0"/>
                <a:cs typeface="Arial" panose="020B0604020202020204" pitchFamily="34" charset="0"/>
              </a:rPr>
              <a:t>as per our analysis</a:t>
            </a:r>
            <a:r>
              <a:rPr lang="en-IN" sz="2400" dirty="0">
                <a:solidFill>
                  <a:schemeClr val="bg1"/>
                </a:solidFill>
              </a:rPr>
              <a:t>.</a:t>
            </a:r>
          </a:p>
        </p:txBody>
      </p:sp>
      <p:sp>
        <p:nvSpPr>
          <p:cNvPr id="5" name="TextBox 4">
            <a:extLst>
              <a:ext uri="{FF2B5EF4-FFF2-40B4-BE49-F238E27FC236}">
                <a16:creationId xmlns:a16="http://schemas.microsoft.com/office/drawing/2014/main" id="{8E8CAD7B-65BB-DE0C-AA94-31DCC0D29C6E}"/>
              </a:ext>
            </a:extLst>
          </p:cNvPr>
          <p:cNvSpPr txBox="1"/>
          <p:nvPr/>
        </p:nvSpPr>
        <p:spPr>
          <a:xfrm>
            <a:off x="1295400" y="2372893"/>
            <a:ext cx="16383000" cy="1569660"/>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These variables are</a:t>
            </a:r>
            <a:r>
              <a:rPr lang="en-US" sz="2400" b="0" i="0" dirty="0">
                <a:solidFill>
                  <a:schemeClr val="bg1"/>
                </a:solidFill>
                <a:effectLst/>
                <a:latin typeface="Arial" panose="020B0604020202020204" pitchFamily="34" charset="0"/>
                <a:cs typeface="Arial" panose="020B0604020202020204" pitchFamily="34" charset="0"/>
              </a:rPr>
              <a:t>: </a:t>
            </a:r>
            <a:r>
              <a:rPr lang="en-IN" sz="2400" b="0" i="0" dirty="0">
                <a:solidFill>
                  <a:schemeClr val="bg1"/>
                </a:solidFill>
                <a:effectLst/>
                <a:latin typeface="Consolas" panose="020B0609020204030204" pitchFamily="49" charset="0"/>
              </a:rPr>
              <a:t>['c2', 'c7', 'c14', 'c24', 'c25', 'c36', 'c37', 'c42', 'c45', 'c60', 'c62', 'c79', 'c81', 'c82', 'c98', 'c110', 'c113', 'c123', 'c133', 'c137', 'c125', 'c132', 'c152', 'c168', 'c169', 'c170', 'c171', 'c177', 'c179', 'c184', 'c194', 'c213', 'c223', 'c224', 'c225', 'c230', 'c234', 'c235', 'c238']</a:t>
            </a:r>
            <a:endParaRPr lang="en-IN" sz="2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623F142-974C-D58C-9E1A-A10ED0429E77}"/>
              </a:ext>
            </a:extLst>
          </p:cNvPr>
          <p:cNvSpPr txBox="1"/>
          <p:nvPr/>
        </p:nvSpPr>
        <p:spPr>
          <a:xfrm>
            <a:off x="1295400" y="4333780"/>
            <a:ext cx="15925800" cy="4585871"/>
          </a:xfrm>
          <a:prstGeom prst="rect">
            <a:avLst/>
          </a:prstGeom>
          <a:noFill/>
        </p:spPr>
        <p:txBody>
          <a:bodyPr wrap="square" rtlCol="0">
            <a:spAutoFit/>
          </a:bodyPr>
          <a:lstStyle/>
          <a:p>
            <a:r>
              <a:rPr lang="en-IN" sz="2400" b="1" dirty="0">
                <a:solidFill>
                  <a:schemeClr val="bg1"/>
                </a:solidFill>
              </a:rPr>
              <a:t>Analysis – </a:t>
            </a:r>
          </a:p>
          <a:p>
            <a:pPr marL="342900" indent="-342900">
              <a:buFont typeface="Arial" panose="020B0604020202020204" pitchFamily="34" charset="0"/>
              <a:buChar char="•"/>
            </a:pPr>
            <a:r>
              <a:rPr lang="en-IN" sz="2400" dirty="0">
                <a:solidFill>
                  <a:schemeClr val="bg1"/>
                </a:solidFill>
              </a:rPr>
              <a:t>Firstly, all the controllable parameters were dropped as per the conditions of the question, wherein we are asked just to predict c241</a:t>
            </a:r>
          </a:p>
          <a:p>
            <a:pPr marL="342900" indent="-342900">
              <a:buFont typeface="Arial" panose="020B0604020202020204" pitchFamily="34" charset="0"/>
              <a:buChar char="•"/>
            </a:pPr>
            <a:r>
              <a:rPr lang="en-IN" sz="2400" dirty="0">
                <a:solidFill>
                  <a:schemeClr val="bg1"/>
                </a:solidFill>
              </a:rPr>
              <a:t>Then a correlation matrix is created which helps us predict the columns having a correlation greater than 0.6.</a:t>
            </a:r>
          </a:p>
          <a:p>
            <a:pPr marL="342900" indent="-342900">
              <a:buFont typeface="Arial" panose="020B0604020202020204" pitchFamily="34" charset="0"/>
              <a:buChar char="•"/>
            </a:pPr>
            <a:r>
              <a:rPr lang="en-IN" sz="2400" dirty="0">
                <a:solidFill>
                  <a:schemeClr val="bg1"/>
                </a:solidFill>
              </a:rPr>
              <a:t>This threshold was chosen after experimentation with other values. </a:t>
            </a:r>
          </a:p>
          <a:p>
            <a:pPr marL="342900" indent="-342900">
              <a:buFont typeface="Arial" panose="020B0604020202020204" pitchFamily="34" charset="0"/>
              <a:buChar char="•"/>
            </a:pPr>
            <a:r>
              <a:rPr lang="en-IN" sz="2400" dirty="0">
                <a:solidFill>
                  <a:schemeClr val="bg1"/>
                </a:solidFill>
              </a:rPr>
              <a:t>There was a trade-off between the quality of the model and reducing the number of features involved. Hence, the chosen threshold helps strike a balance.</a:t>
            </a:r>
          </a:p>
          <a:p>
            <a:pPr marL="342900" indent="-342900">
              <a:buFont typeface="Arial" panose="020B0604020202020204" pitchFamily="34" charset="0"/>
              <a:buChar char="•"/>
            </a:pPr>
            <a:r>
              <a:rPr lang="en-IN" sz="2400" dirty="0">
                <a:solidFill>
                  <a:schemeClr val="bg1"/>
                </a:solidFill>
              </a:rPr>
              <a:t>A filtered data frame was created with all the columns having a correlation of less than 0.6 and relatively independent of each other</a:t>
            </a:r>
          </a:p>
          <a:p>
            <a:pPr marL="342900" indent="-342900">
              <a:buFont typeface="Arial" panose="020B0604020202020204" pitchFamily="34" charset="0"/>
              <a:buChar char="•"/>
            </a:pPr>
            <a:r>
              <a:rPr lang="en-IN" sz="2400" dirty="0">
                <a:solidFill>
                  <a:schemeClr val="bg1"/>
                </a:solidFill>
              </a:rPr>
              <a:t>These columns are used to form a regression model.</a:t>
            </a:r>
          </a:p>
          <a:p>
            <a:pPr marL="342900" indent="-342900">
              <a:buFont typeface="Arial" panose="020B0604020202020204" pitchFamily="34" charset="0"/>
              <a:buChar char="•"/>
            </a:pPr>
            <a:r>
              <a:rPr lang="en-IN" sz="2400" dirty="0">
                <a:solidFill>
                  <a:schemeClr val="bg1"/>
                </a:solidFill>
              </a:rPr>
              <a:t>The final model is obtained by improving the original model by deleting the insignificant columns (decided by p-values). </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75182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1609B-DB6C-EC9D-C8DF-5F200D3E3D3F}"/>
              </a:ext>
            </a:extLst>
          </p:cNvPr>
          <p:cNvSpPr txBox="1"/>
          <p:nvPr/>
        </p:nvSpPr>
        <p:spPr>
          <a:xfrm>
            <a:off x="1371600" y="495301"/>
            <a:ext cx="11811000" cy="1015663"/>
          </a:xfrm>
          <a:prstGeom prst="rect">
            <a:avLst/>
          </a:prstGeom>
          <a:noFill/>
        </p:spPr>
        <p:txBody>
          <a:bodyPr wrap="square" rtlCol="0">
            <a:spAutoFit/>
          </a:bodyPr>
          <a:lstStyle/>
          <a:p>
            <a:r>
              <a:rPr lang="en-IN" sz="6000" b="1" dirty="0">
                <a:solidFill>
                  <a:schemeClr val="bg1"/>
                </a:solidFill>
              </a:rPr>
              <a:t>THE FINAL MODEL IN TASK 3</a:t>
            </a:r>
          </a:p>
        </p:txBody>
      </p:sp>
      <p:sp>
        <p:nvSpPr>
          <p:cNvPr id="5" name="TextBox 4">
            <a:extLst>
              <a:ext uri="{FF2B5EF4-FFF2-40B4-BE49-F238E27FC236}">
                <a16:creationId xmlns:a16="http://schemas.microsoft.com/office/drawing/2014/main" id="{5B6BFA12-2996-F2EE-71EA-93C3F15BDD05}"/>
              </a:ext>
            </a:extLst>
          </p:cNvPr>
          <p:cNvSpPr txBox="1"/>
          <p:nvPr/>
        </p:nvSpPr>
        <p:spPr>
          <a:xfrm>
            <a:off x="1524000" y="6134100"/>
            <a:ext cx="15849600" cy="2369880"/>
          </a:xfrm>
          <a:prstGeom prst="rect">
            <a:avLst/>
          </a:prstGeom>
          <a:noFill/>
        </p:spPr>
        <p:txBody>
          <a:bodyPr wrap="square" rtlCol="0">
            <a:spAutoFit/>
          </a:bodyPr>
          <a:lstStyle/>
          <a:p>
            <a:r>
              <a:rPr lang="en-IN" sz="2800" b="1" dirty="0">
                <a:solidFill>
                  <a:schemeClr val="bg1"/>
                </a:solidFill>
                <a:latin typeface="Arial" panose="020B0604020202020204" pitchFamily="34" charset="0"/>
                <a:cs typeface="Arial" panose="020B0604020202020204" pitchFamily="34" charset="0"/>
              </a:rPr>
              <a:t>NOTE – </a:t>
            </a:r>
          </a:p>
          <a:p>
            <a:r>
              <a:rPr lang="en-IN" sz="2400" dirty="0">
                <a:solidFill>
                  <a:schemeClr val="bg1"/>
                </a:solidFill>
                <a:latin typeface="Arial" panose="020B0604020202020204" pitchFamily="34" charset="0"/>
                <a:cs typeface="Arial" panose="020B0604020202020204" pitchFamily="34" charset="0"/>
              </a:rPr>
              <a:t>If we chose the threshold as 0.7, then R² = 0.91, but we would have ended up with 51 features, while we are looking for the minimum number of features.</a:t>
            </a:r>
          </a:p>
          <a:p>
            <a:endParaRPr lang="en-IN" sz="2400" dirty="0">
              <a:solidFill>
                <a:schemeClr val="bg1"/>
              </a:solidFill>
              <a:latin typeface="Arial" panose="020B0604020202020204" pitchFamily="34" charset="0"/>
              <a:cs typeface="Arial" panose="020B0604020202020204" pitchFamily="34" charset="0"/>
            </a:endParaRPr>
          </a:p>
          <a:p>
            <a:r>
              <a:rPr lang="en-IN" sz="2400" dirty="0">
                <a:solidFill>
                  <a:schemeClr val="bg1"/>
                </a:solidFill>
                <a:latin typeface="Arial" panose="020B0604020202020204" pitchFamily="34" charset="0"/>
                <a:cs typeface="Arial" panose="020B0604020202020204" pitchFamily="34" charset="0"/>
              </a:rPr>
              <a:t>If we chose the threshold as 0.55, then R² = 0.83, and number of features would have been 33. Hence there would have been significant degradation in the quality of model without much reduction in number of features.</a:t>
            </a:r>
          </a:p>
        </p:txBody>
      </p:sp>
      <p:pic>
        <p:nvPicPr>
          <p:cNvPr id="7" name="Picture 6">
            <a:extLst>
              <a:ext uri="{FF2B5EF4-FFF2-40B4-BE49-F238E27FC236}">
                <a16:creationId xmlns:a16="http://schemas.microsoft.com/office/drawing/2014/main" id="{97DC8441-216B-FA7B-318B-3A3DB269467D}"/>
              </a:ext>
            </a:extLst>
          </p:cNvPr>
          <p:cNvPicPr>
            <a:picLocks noChangeAspect="1"/>
          </p:cNvPicPr>
          <p:nvPr/>
        </p:nvPicPr>
        <p:blipFill>
          <a:blip r:embed="rId2"/>
          <a:stretch>
            <a:fillRect/>
          </a:stretch>
        </p:blipFill>
        <p:spPr>
          <a:xfrm>
            <a:off x="1371600" y="1859593"/>
            <a:ext cx="12115800" cy="3748623"/>
          </a:xfrm>
          <a:prstGeom prst="rect">
            <a:avLst/>
          </a:prstGeom>
        </p:spPr>
      </p:pic>
    </p:spTree>
    <p:extLst>
      <p:ext uri="{BB962C8B-B14F-4D97-AF65-F5344CB8AC3E}">
        <p14:creationId xmlns:p14="http://schemas.microsoft.com/office/powerpoint/2010/main" val="18965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A100"/>
        </a:solidFill>
        <a:effectLst/>
      </p:bgPr>
    </p:bg>
    <p:spTree>
      <p:nvGrpSpPr>
        <p:cNvPr id="1" name=""/>
        <p:cNvGrpSpPr/>
        <p:nvPr/>
      </p:nvGrpSpPr>
      <p:grpSpPr>
        <a:xfrm>
          <a:off x="0" y="0"/>
          <a:ext cx="0" cy="0"/>
          <a:chOff x="0" y="0"/>
          <a:chExt cx="0" cy="0"/>
        </a:xfrm>
      </p:grpSpPr>
      <p:sp>
        <p:nvSpPr>
          <p:cNvPr id="4" name="TextBox 4"/>
          <p:cNvSpPr txBox="1"/>
          <p:nvPr/>
        </p:nvSpPr>
        <p:spPr>
          <a:xfrm>
            <a:off x="457200" y="643804"/>
            <a:ext cx="2736577" cy="351601"/>
          </a:xfrm>
          <a:prstGeom prst="rect">
            <a:avLst/>
          </a:prstGeom>
        </p:spPr>
        <p:txBody>
          <a:bodyPr lIns="0" tIns="0" rIns="0" bIns="0" rtlCol="0" anchor="t">
            <a:spAutoFit/>
          </a:bodyPr>
          <a:lstStyle/>
          <a:p>
            <a:pPr>
              <a:lnSpc>
                <a:spcPts val="2801"/>
              </a:lnSpc>
              <a:spcBef>
                <a:spcPct val="0"/>
              </a:spcBef>
            </a:pPr>
            <a:r>
              <a:rPr lang="en-US" sz="2001" dirty="0">
                <a:solidFill>
                  <a:srgbClr val="191919"/>
                </a:solidFill>
                <a:latin typeface="Poppins Bold"/>
              </a:rPr>
              <a:t>DS203</a:t>
            </a:r>
          </a:p>
        </p:txBody>
      </p:sp>
      <p:sp>
        <p:nvSpPr>
          <p:cNvPr id="5" name="AutoShape 5"/>
          <p:cNvSpPr/>
          <p:nvPr/>
        </p:nvSpPr>
        <p:spPr>
          <a:xfrm>
            <a:off x="0" y="3619500"/>
            <a:ext cx="18288000" cy="6667500"/>
          </a:xfrm>
          <a:prstGeom prst="rect">
            <a:avLst/>
          </a:prstGeom>
          <a:solidFill>
            <a:srgbClr val="3886AD"/>
          </a:solidFill>
        </p:spPr>
        <p:txBody>
          <a:bodyPr/>
          <a:lstStyle/>
          <a:p>
            <a:endParaRPr lang="en-IN" dirty="0"/>
          </a:p>
        </p:txBody>
      </p:sp>
      <p:sp>
        <p:nvSpPr>
          <p:cNvPr id="9" name="AutoShape 9"/>
          <p:cNvSpPr/>
          <p:nvPr/>
        </p:nvSpPr>
        <p:spPr>
          <a:xfrm>
            <a:off x="901257" y="6057900"/>
            <a:ext cx="4817266" cy="0"/>
          </a:xfrm>
          <a:prstGeom prst="line">
            <a:avLst/>
          </a:prstGeom>
          <a:ln w="47625" cap="flat">
            <a:solidFill>
              <a:srgbClr val="F4F4F4"/>
            </a:solidFill>
            <a:prstDash val="solid"/>
            <a:headEnd type="none" w="sm" len="sm"/>
            <a:tailEnd type="none" w="sm" len="sm"/>
          </a:ln>
        </p:spPr>
      </p:sp>
      <p:sp>
        <p:nvSpPr>
          <p:cNvPr id="10" name="AutoShape 10"/>
          <p:cNvSpPr/>
          <p:nvPr/>
        </p:nvSpPr>
        <p:spPr>
          <a:xfrm>
            <a:off x="6830616" y="6057899"/>
            <a:ext cx="4817266" cy="0"/>
          </a:xfrm>
          <a:prstGeom prst="line">
            <a:avLst/>
          </a:prstGeom>
          <a:ln w="47625" cap="flat">
            <a:solidFill>
              <a:srgbClr val="F4F4F4"/>
            </a:solidFill>
            <a:prstDash val="solid"/>
            <a:headEnd type="none" w="sm" len="sm"/>
            <a:tailEnd type="none" w="sm" len="sm"/>
          </a:ln>
        </p:spPr>
      </p:sp>
      <p:sp>
        <p:nvSpPr>
          <p:cNvPr id="11" name="AutoShape 11"/>
          <p:cNvSpPr/>
          <p:nvPr/>
        </p:nvSpPr>
        <p:spPr>
          <a:xfrm>
            <a:off x="12582179" y="6056352"/>
            <a:ext cx="4817266" cy="0"/>
          </a:xfrm>
          <a:prstGeom prst="line">
            <a:avLst/>
          </a:prstGeom>
          <a:ln w="47625" cap="flat">
            <a:solidFill>
              <a:srgbClr val="F4F4F4"/>
            </a:solidFill>
            <a:prstDash val="solid"/>
            <a:headEnd type="none" w="sm" len="sm"/>
            <a:tailEnd type="none" w="sm" len="sm"/>
          </a:ln>
        </p:spPr>
      </p:sp>
      <p:sp>
        <p:nvSpPr>
          <p:cNvPr id="12" name="TextBox 12"/>
          <p:cNvSpPr txBox="1"/>
          <p:nvPr/>
        </p:nvSpPr>
        <p:spPr>
          <a:xfrm>
            <a:off x="1066030" y="1800784"/>
            <a:ext cx="16230600" cy="1231106"/>
          </a:xfrm>
          <a:prstGeom prst="rect">
            <a:avLst/>
          </a:prstGeom>
        </p:spPr>
        <p:txBody>
          <a:bodyPr lIns="0" tIns="0" rIns="0" bIns="0" rtlCol="0" anchor="t">
            <a:spAutoFit/>
          </a:bodyPr>
          <a:lstStyle/>
          <a:p>
            <a:pPr>
              <a:lnSpc>
                <a:spcPts val="9600"/>
              </a:lnSpc>
            </a:pPr>
            <a:r>
              <a:rPr lang="en-US" sz="8000" dirty="0">
                <a:solidFill>
                  <a:srgbClr val="191919"/>
                </a:solidFill>
                <a:latin typeface="Poppins Bold"/>
              </a:rPr>
              <a:t>Team members</a:t>
            </a:r>
          </a:p>
        </p:txBody>
      </p:sp>
      <p:grpSp>
        <p:nvGrpSpPr>
          <p:cNvPr id="13" name="Group 13"/>
          <p:cNvGrpSpPr/>
          <p:nvPr/>
        </p:nvGrpSpPr>
        <p:grpSpPr>
          <a:xfrm>
            <a:off x="1028700" y="6490670"/>
            <a:ext cx="4689823" cy="1173257"/>
            <a:chOff x="0" y="-57150"/>
            <a:chExt cx="6253098" cy="1564342"/>
          </a:xfrm>
        </p:grpSpPr>
        <p:sp>
          <p:nvSpPr>
            <p:cNvPr id="14" name="TextBox 14"/>
            <p:cNvSpPr txBox="1"/>
            <p:nvPr/>
          </p:nvSpPr>
          <p:spPr>
            <a:xfrm>
              <a:off x="0" y="-57150"/>
              <a:ext cx="6253098" cy="701463"/>
            </a:xfrm>
            <a:prstGeom prst="rect">
              <a:avLst/>
            </a:prstGeom>
          </p:spPr>
          <p:txBody>
            <a:bodyPr lIns="0" tIns="0" rIns="0" bIns="0" rtlCol="0" anchor="t">
              <a:spAutoFit/>
            </a:bodyPr>
            <a:lstStyle/>
            <a:p>
              <a:pPr>
                <a:lnSpc>
                  <a:spcPts val="4160"/>
                </a:lnSpc>
              </a:pPr>
              <a:r>
                <a:rPr lang="en-US" sz="3200" dirty="0">
                  <a:solidFill>
                    <a:srgbClr val="F4F4F4"/>
                  </a:solidFill>
                  <a:latin typeface="Poppins Bold"/>
                </a:rPr>
                <a:t>Roll Number: 22B2130</a:t>
              </a:r>
            </a:p>
          </p:txBody>
        </p:sp>
        <p:sp>
          <p:nvSpPr>
            <p:cNvPr id="15" name="TextBox 15"/>
            <p:cNvSpPr txBox="1"/>
            <p:nvPr/>
          </p:nvSpPr>
          <p:spPr>
            <a:xfrm>
              <a:off x="0" y="1012356"/>
              <a:ext cx="6253098" cy="494836"/>
            </a:xfrm>
            <a:prstGeom prst="rect">
              <a:avLst/>
            </a:prstGeom>
          </p:spPr>
          <p:txBody>
            <a:bodyPr lIns="0" tIns="0" rIns="0" bIns="0" rtlCol="0" anchor="t">
              <a:spAutoFit/>
            </a:bodyPr>
            <a:lstStyle/>
            <a:p>
              <a:pPr>
                <a:lnSpc>
                  <a:spcPts val="2990"/>
                </a:lnSpc>
              </a:pPr>
              <a:r>
                <a:rPr lang="en-US" sz="2300" dirty="0">
                  <a:solidFill>
                    <a:srgbClr val="F4F4F4"/>
                  </a:solidFill>
                  <a:latin typeface="Poppins"/>
                </a:rPr>
                <a:t>Branch : Mechanical</a:t>
              </a:r>
            </a:p>
          </p:txBody>
        </p:sp>
      </p:grpSp>
      <p:sp>
        <p:nvSpPr>
          <p:cNvPr id="23" name="TextBox 22">
            <a:extLst>
              <a:ext uri="{FF2B5EF4-FFF2-40B4-BE49-F238E27FC236}">
                <a16:creationId xmlns:a16="http://schemas.microsoft.com/office/drawing/2014/main" id="{FBED4FEC-0D98-AC74-2F7B-CE0F719BC494}"/>
              </a:ext>
            </a:extLst>
          </p:cNvPr>
          <p:cNvSpPr txBox="1"/>
          <p:nvPr/>
        </p:nvSpPr>
        <p:spPr>
          <a:xfrm>
            <a:off x="901256" y="5284967"/>
            <a:ext cx="4817265" cy="707886"/>
          </a:xfrm>
          <a:prstGeom prst="rect">
            <a:avLst/>
          </a:prstGeom>
          <a:noFill/>
        </p:spPr>
        <p:txBody>
          <a:bodyPr wrap="square" rtlCol="0">
            <a:spAutoFit/>
          </a:bodyPr>
          <a:lstStyle/>
          <a:p>
            <a:pPr algn="ctr"/>
            <a:r>
              <a:rPr lang="en-IN" sz="4000" dirty="0" err="1">
                <a:solidFill>
                  <a:schemeClr val="bg1"/>
                </a:solidFill>
              </a:rPr>
              <a:t>Rishu</a:t>
            </a:r>
            <a:r>
              <a:rPr lang="en-IN" sz="4000" dirty="0">
                <a:solidFill>
                  <a:schemeClr val="bg1"/>
                </a:solidFill>
              </a:rPr>
              <a:t> </a:t>
            </a:r>
            <a:r>
              <a:rPr lang="en-IN" sz="4000" dirty="0" err="1">
                <a:solidFill>
                  <a:schemeClr val="bg1"/>
                </a:solidFill>
              </a:rPr>
              <a:t>Kuamr</a:t>
            </a:r>
            <a:endParaRPr lang="en-IN" sz="4000" dirty="0">
              <a:solidFill>
                <a:schemeClr val="bg1"/>
              </a:solidFill>
            </a:endParaRPr>
          </a:p>
        </p:txBody>
      </p:sp>
      <p:sp>
        <p:nvSpPr>
          <p:cNvPr id="24" name="TextBox 23">
            <a:extLst>
              <a:ext uri="{FF2B5EF4-FFF2-40B4-BE49-F238E27FC236}">
                <a16:creationId xmlns:a16="http://schemas.microsoft.com/office/drawing/2014/main" id="{C14E6A75-61AE-C664-64BE-A6D75148245F}"/>
              </a:ext>
            </a:extLst>
          </p:cNvPr>
          <p:cNvSpPr txBox="1"/>
          <p:nvPr/>
        </p:nvSpPr>
        <p:spPr>
          <a:xfrm>
            <a:off x="6830616" y="5284967"/>
            <a:ext cx="4817266" cy="707886"/>
          </a:xfrm>
          <a:prstGeom prst="rect">
            <a:avLst/>
          </a:prstGeom>
          <a:noFill/>
        </p:spPr>
        <p:txBody>
          <a:bodyPr wrap="square" rtlCol="0">
            <a:spAutoFit/>
          </a:bodyPr>
          <a:lstStyle/>
          <a:p>
            <a:pPr algn="ctr"/>
            <a:r>
              <a:rPr lang="en-IN" sz="4000" dirty="0" err="1">
                <a:solidFill>
                  <a:schemeClr val="bg1"/>
                </a:solidFill>
              </a:rPr>
              <a:t>Khushajh</a:t>
            </a:r>
            <a:r>
              <a:rPr lang="en-IN" sz="4000" dirty="0">
                <a:solidFill>
                  <a:schemeClr val="bg1"/>
                </a:solidFill>
              </a:rPr>
              <a:t> Verma</a:t>
            </a:r>
          </a:p>
        </p:txBody>
      </p:sp>
      <p:sp>
        <p:nvSpPr>
          <p:cNvPr id="25" name="TextBox 24">
            <a:extLst>
              <a:ext uri="{FF2B5EF4-FFF2-40B4-BE49-F238E27FC236}">
                <a16:creationId xmlns:a16="http://schemas.microsoft.com/office/drawing/2014/main" id="{D2D77196-D11A-F629-E38F-F800AE732AD0}"/>
              </a:ext>
            </a:extLst>
          </p:cNvPr>
          <p:cNvSpPr txBox="1"/>
          <p:nvPr/>
        </p:nvSpPr>
        <p:spPr>
          <a:xfrm>
            <a:off x="12479365" y="5284967"/>
            <a:ext cx="4817265" cy="707886"/>
          </a:xfrm>
          <a:prstGeom prst="rect">
            <a:avLst/>
          </a:prstGeom>
          <a:noFill/>
        </p:spPr>
        <p:txBody>
          <a:bodyPr wrap="square" rtlCol="0">
            <a:spAutoFit/>
          </a:bodyPr>
          <a:lstStyle/>
          <a:p>
            <a:pPr algn="ctr"/>
            <a:r>
              <a:rPr lang="en-IN" sz="4000" dirty="0">
                <a:solidFill>
                  <a:schemeClr val="bg1"/>
                </a:solidFill>
              </a:rPr>
              <a:t>Ayush Jadia</a:t>
            </a:r>
          </a:p>
        </p:txBody>
      </p:sp>
      <p:grpSp>
        <p:nvGrpSpPr>
          <p:cNvPr id="26" name="Group 13">
            <a:extLst>
              <a:ext uri="{FF2B5EF4-FFF2-40B4-BE49-F238E27FC236}">
                <a16:creationId xmlns:a16="http://schemas.microsoft.com/office/drawing/2014/main" id="{A6F6E8FA-A0D0-C8CD-AD60-A288F2A4CDE7}"/>
              </a:ext>
            </a:extLst>
          </p:cNvPr>
          <p:cNvGrpSpPr/>
          <p:nvPr/>
        </p:nvGrpSpPr>
        <p:grpSpPr>
          <a:xfrm>
            <a:off x="6958059" y="6394635"/>
            <a:ext cx="4689823" cy="1173257"/>
            <a:chOff x="0" y="-57150"/>
            <a:chExt cx="6253098" cy="1564342"/>
          </a:xfrm>
        </p:grpSpPr>
        <p:sp>
          <p:nvSpPr>
            <p:cNvPr id="27" name="TextBox 14">
              <a:extLst>
                <a:ext uri="{FF2B5EF4-FFF2-40B4-BE49-F238E27FC236}">
                  <a16:creationId xmlns:a16="http://schemas.microsoft.com/office/drawing/2014/main" id="{A6012E41-40A2-C93F-F875-F4B90D95C3F0}"/>
                </a:ext>
              </a:extLst>
            </p:cNvPr>
            <p:cNvSpPr txBox="1"/>
            <p:nvPr/>
          </p:nvSpPr>
          <p:spPr>
            <a:xfrm>
              <a:off x="0" y="-57150"/>
              <a:ext cx="6253098" cy="701462"/>
            </a:xfrm>
            <a:prstGeom prst="rect">
              <a:avLst/>
            </a:prstGeom>
          </p:spPr>
          <p:txBody>
            <a:bodyPr lIns="0" tIns="0" rIns="0" bIns="0" rtlCol="0" anchor="t">
              <a:spAutoFit/>
            </a:bodyPr>
            <a:lstStyle/>
            <a:p>
              <a:pPr>
                <a:lnSpc>
                  <a:spcPts val="4160"/>
                </a:lnSpc>
              </a:pPr>
              <a:r>
                <a:rPr lang="en-US" sz="3200" dirty="0">
                  <a:solidFill>
                    <a:srgbClr val="F4F4F4"/>
                  </a:solidFill>
                  <a:latin typeface="Poppins Bold"/>
                </a:rPr>
                <a:t>Roll Number: 22B2128</a:t>
              </a:r>
            </a:p>
          </p:txBody>
        </p:sp>
        <p:sp>
          <p:nvSpPr>
            <p:cNvPr id="28" name="TextBox 15">
              <a:extLst>
                <a:ext uri="{FF2B5EF4-FFF2-40B4-BE49-F238E27FC236}">
                  <a16:creationId xmlns:a16="http://schemas.microsoft.com/office/drawing/2014/main" id="{5AA07576-C9D8-0210-3584-12853EF560CE}"/>
                </a:ext>
              </a:extLst>
            </p:cNvPr>
            <p:cNvSpPr txBox="1"/>
            <p:nvPr/>
          </p:nvSpPr>
          <p:spPr>
            <a:xfrm>
              <a:off x="0" y="1012356"/>
              <a:ext cx="6253098" cy="494836"/>
            </a:xfrm>
            <a:prstGeom prst="rect">
              <a:avLst/>
            </a:prstGeom>
          </p:spPr>
          <p:txBody>
            <a:bodyPr lIns="0" tIns="0" rIns="0" bIns="0" rtlCol="0" anchor="t">
              <a:spAutoFit/>
            </a:bodyPr>
            <a:lstStyle/>
            <a:p>
              <a:pPr>
                <a:lnSpc>
                  <a:spcPts val="2990"/>
                </a:lnSpc>
              </a:pPr>
              <a:r>
                <a:rPr lang="en-US" sz="2300" dirty="0">
                  <a:solidFill>
                    <a:srgbClr val="F4F4F4"/>
                  </a:solidFill>
                  <a:latin typeface="Poppins"/>
                </a:rPr>
                <a:t>Branch : Mechanical</a:t>
              </a:r>
            </a:p>
          </p:txBody>
        </p:sp>
      </p:grpSp>
      <p:grpSp>
        <p:nvGrpSpPr>
          <p:cNvPr id="29" name="Group 13">
            <a:extLst>
              <a:ext uri="{FF2B5EF4-FFF2-40B4-BE49-F238E27FC236}">
                <a16:creationId xmlns:a16="http://schemas.microsoft.com/office/drawing/2014/main" id="{33693334-1DC3-7D6C-F9AE-7914A01DB4E0}"/>
              </a:ext>
            </a:extLst>
          </p:cNvPr>
          <p:cNvGrpSpPr/>
          <p:nvPr/>
        </p:nvGrpSpPr>
        <p:grpSpPr>
          <a:xfrm>
            <a:off x="12709622" y="6394635"/>
            <a:ext cx="4689823" cy="1173257"/>
            <a:chOff x="0" y="-57150"/>
            <a:chExt cx="6253098" cy="1564342"/>
          </a:xfrm>
        </p:grpSpPr>
        <p:sp>
          <p:nvSpPr>
            <p:cNvPr id="30" name="TextBox 14">
              <a:extLst>
                <a:ext uri="{FF2B5EF4-FFF2-40B4-BE49-F238E27FC236}">
                  <a16:creationId xmlns:a16="http://schemas.microsoft.com/office/drawing/2014/main" id="{175F56E4-4F84-8EBB-EE69-CA05AB91C64F}"/>
                </a:ext>
              </a:extLst>
            </p:cNvPr>
            <p:cNvSpPr txBox="1"/>
            <p:nvPr/>
          </p:nvSpPr>
          <p:spPr>
            <a:xfrm>
              <a:off x="0" y="-57150"/>
              <a:ext cx="6253098" cy="701463"/>
            </a:xfrm>
            <a:prstGeom prst="rect">
              <a:avLst/>
            </a:prstGeom>
          </p:spPr>
          <p:txBody>
            <a:bodyPr lIns="0" tIns="0" rIns="0" bIns="0" rtlCol="0" anchor="t">
              <a:spAutoFit/>
            </a:bodyPr>
            <a:lstStyle/>
            <a:p>
              <a:pPr>
                <a:lnSpc>
                  <a:spcPts val="4160"/>
                </a:lnSpc>
              </a:pPr>
              <a:r>
                <a:rPr lang="en-US" sz="3200" dirty="0">
                  <a:solidFill>
                    <a:srgbClr val="F4F4F4"/>
                  </a:solidFill>
                  <a:latin typeface="Poppins Bold"/>
                </a:rPr>
                <a:t>Roll Number: 22B0407</a:t>
              </a:r>
            </a:p>
          </p:txBody>
        </p:sp>
        <p:sp>
          <p:nvSpPr>
            <p:cNvPr id="31" name="TextBox 15">
              <a:extLst>
                <a:ext uri="{FF2B5EF4-FFF2-40B4-BE49-F238E27FC236}">
                  <a16:creationId xmlns:a16="http://schemas.microsoft.com/office/drawing/2014/main" id="{60D742E7-39FC-D451-6023-390F8B052784}"/>
                </a:ext>
              </a:extLst>
            </p:cNvPr>
            <p:cNvSpPr txBox="1"/>
            <p:nvPr/>
          </p:nvSpPr>
          <p:spPr>
            <a:xfrm>
              <a:off x="0" y="1012356"/>
              <a:ext cx="6253098" cy="494836"/>
            </a:xfrm>
            <a:prstGeom prst="rect">
              <a:avLst/>
            </a:prstGeom>
          </p:spPr>
          <p:txBody>
            <a:bodyPr lIns="0" tIns="0" rIns="0" bIns="0" rtlCol="0" anchor="t">
              <a:spAutoFit/>
            </a:bodyPr>
            <a:lstStyle/>
            <a:p>
              <a:pPr>
                <a:lnSpc>
                  <a:spcPts val="2990"/>
                </a:lnSpc>
              </a:pPr>
              <a:r>
                <a:rPr lang="en-US" sz="2300" dirty="0">
                  <a:solidFill>
                    <a:srgbClr val="F4F4F4"/>
                  </a:solidFill>
                  <a:latin typeface="Poppins"/>
                </a:rPr>
                <a:t>Branch : Mechanical</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AutoShape 2"/>
          <p:cNvSpPr/>
          <p:nvPr/>
        </p:nvSpPr>
        <p:spPr>
          <a:xfrm>
            <a:off x="0" y="0"/>
            <a:ext cx="8508480" cy="10287000"/>
          </a:xfrm>
          <a:prstGeom prst="rect">
            <a:avLst/>
          </a:prstGeom>
          <a:solidFill>
            <a:srgbClr val="F4A100"/>
          </a:solidFill>
        </p:spPr>
      </p:sp>
      <p:sp>
        <p:nvSpPr>
          <p:cNvPr id="3" name="AutoShape 3"/>
          <p:cNvSpPr/>
          <p:nvPr/>
        </p:nvSpPr>
        <p:spPr>
          <a:xfrm rot="5400000">
            <a:off x="3279814" y="9195886"/>
            <a:ext cx="1089497" cy="1092732"/>
          </a:xfrm>
          <a:prstGeom prst="rect">
            <a:avLst/>
          </a:prstGeom>
          <a:solidFill>
            <a:srgbClr val="FADB7A"/>
          </a:solidFill>
        </p:spPr>
      </p:sp>
      <p:sp>
        <p:nvSpPr>
          <p:cNvPr id="4" name="AutoShape 4"/>
          <p:cNvSpPr/>
          <p:nvPr/>
        </p:nvSpPr>
        <p:spPr>
          <a:xfrm rot="5400000">
            <a:off x="2187082" y="8106389"/>
            <a:ext cx="1089497" cy="1092732"/>
          </a:xfrm>
          <a:prstGeom prst="rect">
            <a:avLst/>
          </a:prstGeom>
          <a:solidFill>
            <a:srgbClr val="FADB7A">
              <a:alpha val="64706"/>
            </a:srgbClr>
          </a:solidFill>
        </p:spPr>
      </p:sp>
      <p:sp>
        <p:nvSpPr>
          <p:cNvPr id="5" name="AutoShape 5"/>
          <p:cNvSpPr/>
          <p:nvPr/>
        </p:nvSpPr>
        <p:spPr>
          <a:xfrm rot="5400000">
            <a:off x="1094350" y="7016892"/>
            <a:ext cx="1089497" cy="1092732"/>
          </a:xfrm>
          <a:prstGeom prst="rect">
            <a:avLst/>
          </a:prstGeom>
          <a:solidFill>
            <a:srgbClr val="FADB7A">
              <a:alpha val="40000"/>
            </a:srgbClr>
          </a:solidFill>
        </p:spPr>
      </p:sp>
      <p:sp>
        <p:nvSpPr>
          <p:cNvPr id="6" name="AutoShape 6"/>
          <p:cNvSpPr/>
          <p:nvPr/>
        </p:nvSpPr>
        <p:spPr>
          <a:xfrm rot="5400000">
            <a:off x="1618" y="5927396"/>
            <a:ext cx="1089497" cy="1092732"/>
          </a:xfrm>
          <a:prstGeom prst="rect">
            <a:avLst/>
          </a:prstGeom>
          <a:solidFill>
            <a:srgbClr val="FADB7A">
              <a:alpha val="18824"/>
            </a:srgbClr>
          </a:solidFill>
        </p:spPr>
      </p:sp>
      <p:sp>
        <p:nvSpPr>
          <p:cNvPr id="7" name="AutoShape 7"/>
          <p:cNvSpPr/>
          <p:nvPr/>
        </p:nvSpPr>
        <p:spPr>
          <a:xfrm rot="5400000">
            <a:off x="1618" y="8106389"/>
            <a:ext cx="1089497" cy="1092732"/>
          </a:xfrm>
          <a:prstGeom prst="rect">
            <a:avLst/>
          </a:prstGeom>
          <a:solidFill>
            <a:srgbClr val="FADB7A">
              <a:alpha val="64706"/>
            </a:srgbClr>
          </a:solidFill>
        </p:spPr>
      </p:sp>
      <p:sp>
        <p:nvSpPr>
          <p:cNvPr id="8" name="AutoShape 8"/>
          <p:cNvSpPr/>
          <p:nvPr/>
        </p:nvSpPr>
        <p:spPr>
          <a:xfrm rot="5400000">
            <a:off x="1094350" y="9195886"/>
            <a:ext cx="1089497" cy="1092732"/>
          </a:xfrm>
          <a:prstGeom prst="rect">
            <a:avLst/>
          </a:prstGeom>
          <a:solidFill>
            <a:srgbClr val="FADB7A"/>
          </a:solidFill>
        </p:spPr>
      </p:sp>
      <p:sp>
        <p:nvSpPr>
          <p:cNvPr id="9" name="TextBox 9"/>
          <p:cNvSpPr txBox="1"/>
          <p:nvPr/>
        </p:nvSpPr>
        <p:spPr>
          <a:xfrm>
            <a:off x="2129272" y="4217526"/>
            <a:ext cx="4483312" cy="13811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191919"/>
                </a:solidFill>
                <a:latin typeface="Arial Bold"/>
              </a:rPr>
              <a:t>Agenda</a:t>
            </a:r>
          </a:p>
        </p:txBody>
      </p:sp>
      <p:sp>
        <p:nvSpPr>
          <p:cNvPr id="10" name="TextBox 10"/>
          <p:cNvSpPr txBox="1"/>
          <p:nvPr/>
        </p:nvSpPr>
        <p:spPr>
          <a:xfrm>
            <a:off x="9620811" y="2043565"/>
            <a:ext cx="7069730" cy="1057910"/>
          </a:xfrm>
          <a:prstGeom prst="rect">
            <a:avLst/>
          </a:prstGeom>
        </p:spPr>
        <p:txBody>
          <a:bodyPr lIns="0" tIns="0" rIns="0" bIns="0" rtlCol="0" anchor="t">
            <a:spAutoFit/>
          </a:bodyPr>
          <a:lstStyle/>
          <a:p>
            <a:pPr marL="1079501" lvl="1" indent="-539750">
              <a:lnSpc>
                <a:spcPts val="7000"/>
              </a:lnSpc>
              <a:buFont typeface="Arial"/>
              <a:buChar char="•"/>
            </a:pPr>
            <a:r>
              <a:rPr lang="en-US" sz="5000" dirty="0">
                <a:solidFill>
                  <a:srgbClr val="F4F4F4"/>
                </a:solidFill>
                <a:latin typeface="Arial"/>
              </a:rPr>
              <a:t>Description of Data</a:t>
            </a:r>
          </a:p>
        </p:txBody>
      </p:sp>
      <p:sp>
        <p:nvSpPr>
          <p:cNvPr id="11" name="TextBox 11"/>
          <p:cNvSpPr txBox="1"/>
          <p:nvPr/>
        </p:nvSpPr>
        <p:spPr>
          <a:xfrm>
            <a:off x="9620811" y="3349435"/>
            <a:ext cx="8034878" cy="1057910"/>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F4F4F4"/>
                </a:solidFill>
                <a:latin typeface="Arial"/>
              </a:rPr>
              <a:t>EDA &amp; Data Preparation</a:t>
            </a:r>
          </a:p>
        </p:txBody>
      </p:sp>
      <p:sp>
        <p:nvSpPr>
          <p:cNvPr id="12" name="TextBox 12"/>
          <p:cNvSpPr txBox="1"/>
          <p:nvPr/>
        </p:nvSpPr>
        <p:spPr>
          <a:xfrm>
            <a:off x="9620811" y="4654995"/>
            <a:ext cx="7807284" cy="819199"/>
          </a:xfrm>
          <a:prstGeom prst="rect">
            <a:avLst/>
          </a:prstGeom>
        </p:spPr>
        <p:txBody>
          <a:bodyPr wrap="square" lIns="0" tIns="0" rIns="0" bIns="0" rtlCol="0" anchor="t">
            <a:spAutoFit/>
          </a:bodyPr>
          <a:lstStyle/>
          <a:p>
            <a:pPr marL="1079501" lvl="1" indent="-539750">
              <a:lnSpc>
                <a:spcPts val="7000"/>
              </a:lnSpc>
              <a:buFont typeface="Arial"/>
              <a:buChar char="•"/>
            </a:pPr>
            <a:r>
              <a:rPr lang="en-US" sz="5000" dirty="0">
                <a:solidFill>
                  <a:srgbClr val="F4F4F4"/>
                </a:solidFill>
                <a:latin typeface="Arial"/>
              </a:rPr>
              <a:t>ML Model &amp; Solutions</a:t>
            </a:r>
          </a:p>
        </p:txBody>
      </p:sp>
      <p:sp>
        <p:nvSpPr>
          <p:cNvPr id="13" name="TextBox 13"/>
          <p:cNvSpPr txBox="1"/>
          <p:nvPr/>
        </p:nvSpPr>
        <p:spPr>
          <a:xfrm>
            <a:off x="9677400" y="5929013"/>
            <a:ext cx="7069730" cy="819199"/>
          </a:xfrm>
          <a:prstGeom prst="rect">
            <a:avLst/>
          </a:prstGeom>
        </p:spPr>
        <p:txBody>
          <a:bodyPr lIns="0" tIns="0" rIns="0" bIns="0" rtlCol="0" anchor="t">
            <a:spAutoFit/>
          </a:bodyPr>
          <a:lstStyle/>
          <a:p>
            <a:pPr marL="1079501" lvl="1" indent="-539750">
              <a:lnSpc>
                <a:spcPts val="7000"/>
              </a:lnSpc>
              <a:buFont typeface="Arial"/>
              <a:buChar char="•"/>
            </a:pPr>
            <a:r>
              <a:rPr lang="en-US" sz="5000" dirty="0">
                <a:solidFill>
                  <a:srgbClr val="F4F4F4"/>
                </a:solidFill>
                <a:latin typeface="Arial"/>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AutoShape 2"/>
          <p:cNvSpPr/>
          <p:nvPr/>
        </p:nvSpPr>
        <p:spPr>
          <a:xfrm>
            <a:off x="17522138" y="7214454"/>
            <a:ext cx="765862" cy="768136"/>
          </a:xfrm>
          <a:prstGeom prst="rect">
            <a:avLst/>
          </a:prstGeom>
          <a:solidFill>
            <a:srgbClr val="F4F4F4"/>
          </a:solidFill>
        </p:spPr>
      </p:sp>
      <p:sp>
        <p:nvSpPr>
          <p:cNvPr id="3" name="AutoShape 3"/>
          <p:cNvSpPr/>
          <p:nvPr/>
        </p:nvSpPr>
        <p:spPr>
          <a:xfrm>
            <a:off x="16756276" y="7982591"/>
            <a:ext cx="765862" cy="768136"/>
          </a:xfrm>
          <a:prstGeom prst="rect">
            <a:avLst/>
          </a:prstGeom>
          <a:solidFill>
            <a:srgbClr val="FADB7A"/>
          </a:solidFill>
        </p:spPr>
      </p:sp>
      <p:sp>
        <p:nvSpPr>
          <p:cNvPr id="4" name="AutoShape 4"/>
          <p:cNvSpPr/>
          <p:nvPr/>
        </p:nvSpPr>
        <p:spPr>
          <a:xfrm>
            <a:off x="15990413" y="8750727"/>
            <a:ext cx="765862" cy="768136"/>
          </a:xfrm>
          <a:prstGeom prst="rect">
            <a:avLst/>
          </a:prstGeom>
          <a:solidFill>
            <a:srgbClr val="EFC136"/>
          </a:solidFill>
        </p:spPr>
      </p:sp>
      <p:sp>
        <p:nvSpPr>
          <p:cNvPr id="5" name="AutoShape 5"/>
          <p:cNvSpPr/>
          <p:nvPr/>
        </p:nvSpPr>
        <p:spPr>
          <a:xfrm>
            <a:off x="15224551" y="9518864"/>
            <a:ext cx="765862" cy="768136"/>
          </a:xfrm>
          <a:prstGeom prst="rect">
            <a:avLst/>
          </a:prstGeom>
          <a:solidFill>
            <a:srgbClr val="F4A100"/>
          </a:solidFill>
        </p:spPr>
      </p:sp>
      <p:sp>
        <p:nvSpPr>
          <p:cNvPr id="6" name="AutoShape 6"/>
          <p:cNvSpPr/>
          <p:nvPr/>
        </p:nvSpPr>
        <p:spPr>
          <a:xfrm>
            <a:off x="16756276" y="9518864"/>
            <a:ext cx="765862" cy="768136"/>
          </a:xfrm>
          <a:prstGeom prst="rect">
            <a:avLst/>
          </a:prstGeom>
          <a:solidFill>
            <a:srgbClr val="F4A100"/>
          </a:solidFill>
        </p:spPr>
      </p:sp>
      <p:sp>
        <p:nvSpPr>
          <p:cNvPr id="7" name="AutoShape 7"/>
          <p:cNvSpPr/>
          <p:nvPr/>
        </p:nvSpPr>
        <p:spPr>
          <a:xfrm>
            <a:off x="17522138" y="8750727"/>
            <a:ext cx="765862" cy="768136"/>
          </a:xfrm>
          <a:prstGeom prst="rect">
            <a:avLst/>
          </a:prstGeom>
          <a:solidFill>
            <a:srgbClr val="EFC136"/>
          </a:solidFill>
        </p:spPr>
      </p:sp>
      <p:graphicFrame>
        <p:nvGraphicFramePr>
          <p:cNvPr id="8" name="Table 8"/>
          <p:cNvGraphicFramePr>
            <a:graphicFrameLocks noGrp="1"/>
          </p:cNvGraphicFramePr>
          <p:nvPr>
            <p:extLst>
              <p:ext uri="{D42A27DB-BD31-4B8C-83A1-F6EECF244321}">
                <p14:modId xmlns:p14="http://schemas.microsoft.com/office/powerpoint/2010/main" val="833881926"/>
              </p:ext>
            </p:extLst>
          </p:nvPr>
        </p:nvGraphicFramePr>
        <p:xfrm>
          <a:off x="1029142" y="2871317"/>
          <a:ext cx="15727133" cy="5879409"/>
        </p:xfrm>
        <a:graphic>
          <a:graphicData uri="http://schemas.openxmlformats.org/drawingml/2006/table">
            <a:tbl>
              <a:tblPr/>
              <a:tblGrid>
                <a:gridCol w="6189642">
                  <a:extLst>
                    <a:ext uri="{9D8B030D-6E8A-4147-A177-3AD203B41FA5}">
                      <a16:colId xmlns:a16="http://schemas.microsoft.com/office/drawing/2014/main" val="20000"/>
                    </a:ext>
                  </a:extLst>
                </a:gridCol>
                <a:gridCol w="9537491">
                  <a:extLst>
                    <a:ext uri="{9D8B030D-6E8A-4147-A177-3AD203B41FA5}">
                      <a16:colId xmlns:a16="http://schemas.microsoft.com/office/drawing/2014/main" val="20001"/>
                    </a:ext>
                  </a:extLst>
                </a:gridCol>
              </a:tblGrid>
              <a:tr h="1959803">
                <a:tc>
                  <a:txBody>
                    <a:bodyPr/>
                    <a:lstStyle/>
                    <a:p>
                      <a:pPr algn="l">
                        <a:lnSpc>
                          <a:spcPts val="2800"/>
                        </a:lnSpc>
                        <a:defRPr/>
                      </a:pPr>
                      <a:r>
                        <a:rPr lang="en-US" sz="2000" dirty="0">
                          <a:solidFill>
                            <a:srgbClr val="191919"/>
                          </a:solidFill>
                          <a:latin typeface="Poppins"/>
                        </a:rPr>
                        <a:t>                 </a:t>
                      </a:r>
                      <a:r>
                        <a:rPr lang="en-US" sz="2400" dirty="0">
                          <a:solidFill>
                            <a:srgbClr val="191919"/>
                          </a:solidFill>
                          <a:latin typeface="Arial" panose="020B0604020202020204" pitchFamily="34" charset="0"/>
                          <a:cs typeface="Arial" panose="020B0604020202020204" pitchFamily="34" charset="0"/>
                        </a:rPr>
                        <a:t>Source of Data</a:t>
                      </a:r>
                      <a:endParaRPr lang="en-US" sz="24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19050" cap="flat" cmpd="sng" algn="ctr">
                      <a:solidFill>
                        <a:srgbClr val="F4F4F4"/>
                      </a:solidFill>
                      <a:prstDash val="solid"/>
                      <a:round/>
                      <a:headEnd type="none" w="med" len="med"/>
                      <a:tailEnd type="none" w="med" len="med"/>
                    </a:lnB>
                    <a:solidFill>
                      <a:srgbClr val="F4A100"/>
                    </a:solidFill>
                  </a:tcPr>
                </a:tc>
                <a:tc>
                  <a:txBody>
                    <a:bodyPr/>
                    <a:lstStyle/>
                    <a:p>
                      <a:pPr algn="just">
                        <a:lnSpc>
                          <a:spcPts val="2800"/>
                        </a:lnSpc>
                        <a:defRPr/>
                      </a:pPr>
                      <a:r>
                        <a:rPr lang="en-US" sz="2400" dirty="0">
                          <a:latin typeface="Arial" panose="020B0604020202020204" pitchFamily="34" charset="0"/>
                          <a:cs typeface="Arial" panose="020B0604020202020204" pitchFamily="34" charset="0"/>
                        </a:rPr>
                        <a:t>Daily averaged values of observations logged by a data acquisition system at a chemical processing plant</a:t>
                      </a: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19050" cap="flat" cmpd="sng" algn="ctr">
                      <a:solidFill>
                        <a:srgbClr val="3886AD"/>
                      </a:solidFill>
                      <a:prstDash val="solid"/>
                      <a:round/>
                      <a:headEnd type="none" w="med" len="med"/>
                      <a:tailEnd type="none" w="med" len="med"/>
                    </a:lnB>
                    <a:solidFill>
                      <a:srgbClr val="F4F4F4"/>
                    </a:solidFill>
                  </a:tcPr>
                </a:tc>
                <a:extLst>
                  <a:ext uri="{0D108BD9-81ED-4DB2-BD59-A6C34878D82A}">
                    <a16:rowId xmlns:a16="http://schemas.microsoft.com/office/drawing/2014/main" val="10000"/>
                  </a:ext>
                </a:extLst>
              </a:tr>
              <a:tr h="1959803">
                <a:tc>
                  <a:txBody>
                    <a:bodyPr/>
                    <a:lstStyle/>
                    <a:p>
                      <a:pPr algn="l">
                        <a:lnSpc>
                          <a:spcPts val="2800"/>
                        </a:lnSpc>
                        <a:defRPr/>
                      </a:pPr>
                      <a:r>
                        <a:rPr lang="en-US" sz="2000" dirty="0">
                          <a:solidFill>
                            <a:srgbClr val="191919"/>
                          </a:solidFill>
                          <a:latin typeface="Poppins"/>
                        </a:rPr>
                        <a:t>                 </a:t>
                      </a:r>
                      <a:r>
                        <a:rPr lang="en-US" sz="2400" dirty="0">
                          <a:solidFill>
                            <a:srgbClr val="191919"/>
                          </a:solidFill>
                          <a:latin typeface="Arial" panose="020B0604020202020204" pitchFamily="34" charset="0"/>
                          <a:cs typeface="Arial" panose="020B0604020202020204" pitchFamily="34" charset="0"/>
                        </a:rPr>
                        <a:t>About Data</a:t>
                      </a:r>
                      <a:endParaRPr lang="en-US" sz="24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19050" cap="flat" cmpd="sng" algn="ctr">
                      <a:solidFill>
                        <a:srgbClr val="F4F4F4"/>
                      </a:solidFill>
                      <a:prstDash val="solid"/>
                      <a:round/>
                      <a:headEnd type="none" w="med" len="med"/>
                      <a:tailEnd type="none" w="med" len="med"/>
                    </a:lnT>
                    <a:lnB w="19050" cap="flat" cmpd="sng" algn="ctr">
                      <a:solidFill>
                        <a:srgbClr val="F4F4F4"/>
                      </a:solidFill>
                      <a:prstDash val="solid"/>
                      <a:round/>
                      <a:headEnd type="none" w="med" len="med"/>
                      <a:tailEnd type="none" w="med" len="med"/>
                    </a:lnB>
                    <a:solidFill>
                      <a:srgbClr val="F4A100"/>
                    </a:solidFill>
                  </a:tcPr>
                </a:tc>
                <a:tc>
                  <a:txBody>
                    <a:bodyPr/>
                    <a:lstStyle/>
                    <a:p>
                      <a:pPr algn="just">
                        <a:lnSpc>
                          <a:spcPts val="2800"/>
                        </a:lnSpc>
                        <a:defRPr/>
                      </a:pPr>
                      <a:r>
                        <a:rPr lang="en-US" sz="2400" dirty="0">
                          <a:solidFill>
                            <a:srgbClr val="191919"/>
                          </a:solidFill>
                          <a:latin typeface="Arial" panose="020B0604020202020204" pitchFamily="34" charset="0"/>
                          <a:cs typeface="Arial" panose="020B0604020202020204" pitchFamily="34" charset="0"/>
                        </a:rPr>
                        <a:t>Data Contains 240 columns representing various parameters monitored and/or controlled. Also contains a column having timestamps that span over 2 years and 9 months</a:t>
                      </a:r>
                      <a:endParaRPr lang="en-US" sz="24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19050" cap="flat" cmpd="sng" algn="ctr">
                      <a:solidFill>
                        <a:srgbClr val="3886AD"/>
                      </a:solidFill>
                      <a:prstDash val="solid"/>
                      <a:round/>
                      <a:headEnd type="none" w="med" len="med"/>
                      <a:tailEnd type="none" w="med" len="med"/>
                    </a:lnT>
                    <a:lnB w="19050" cap="flat" cmpd="sng" algn="ctr">
                      <a:solidFill>
                        <a:srgbClr val="3886AD"/>
                      </a:solidFill>
                      <a:prstDash val="solid"/>
                      <a:round/>
                      <a:headEnd type="none" w="med" len="med"/>
                      <a:tailEnd type="none" w="med" len="med"/>
                    </a:lnB>
                    <a:solidFill>
                      <a:srgbClr val="F4F4F4"/>
                    </a:solidFill>
                  </a:tcPr>
                </a:tc>
                <a:extLst>
                  <a:ext uri="{0D108BD9-81ED-4DB2-BD59-A6C34878D82A}">
                    <a16:rowId xmlns:a16="http://schemas.microsoft.com/office/drawing/2014/main" val="10001"/>
                  </a:ext>
                </a:extLst>
              </a:tr>
              <a:tr h="1959803">
                <a:tc>
                  <a:txBody>
                    <a:bodyPr/>
                    <a:lstStyle/>
                    <a:p>
                      <a:pPr algn="l">
                        <a:lnSpc>
                          <a:spcPts val="2800"/>
                        </a:lnSpc>
                        <a:defRPr/>
                      </a:pPr>
                      <a:r>
                        <a:rPr lang="en-US" sz="2400" dirty="0">
                          <a:solidFill>
                            <a:srgbClr val="191919"/>
                          </a:solidFill>
                          <a:latin typeface="Arial" panose="020B0604020202020204" pitchFamily="34" charset="0"/>
                          <a:cs typeface="Arial" panose="020B0604020202020204" pitchFamily="34" charset="0"/>
                        </a:rPr>
                        <a:t>             Problems in Data</a:t>
                      </a:r>
                      <a:endParaRPr lang="en-US" sz="24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1905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F4A100"/>
                    </a:solidFill>
                  </a:tcPr>
                </a:tc>
                <a:tc>
                  <a:txBody>
                    <a:bodyPr/>
                    <a:lstStyle/>
                    <a:p>
                      <a:pPr algn="just">
                        <a:lnSpc>
                          <a:spcPts val="2800"/>
                        </a:lnSpc>
                        <a:defRPr/>
                      </a:pPr>
                      <a:r>
                        <a:rPr lang="en-US" sz="2400" dirty="0">
                          <a:solidFill>
                            <a:srgbClr val="191919"/>
                          </a:solidFill>
                          <a:latin typeface="Arial" panose="020B0604020202020204" pitchFamily="34" charset="0"/>
                          <a:cs typeface="Arial" panose="020B0604020202020204" pitchFamily="34" charset="0"/>
                        </a:rPr>
                        <a:t>Many columns contain cells filled with different types of non-numerical character empty spaces that basically show missing value</a:t>
                      </a:r>
                      <a:endParaRPr lang="en-US" sz="24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19050" cap="flat" cmpd="sng" algn="ctr">
                      <a:solidFill>
                        <a:srgbClr val="3886AD"/>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10002"/>
                  </a:ext>
                </a:extLst>
              </a:tr>
            </a:tbl>
          </a:graphicData>
        </a:graphic>
      </p:graphicFrame>
      <p:sp>
        <p:nvSpPr>
          <p:cNvPr id="9" name="TextBox 9"/>
          <p:cNvSpPr txBox="1"/>
          <p:nvPr/>
        </p:nvSpPr>
        <p:spPr>
          <a:xfrm>
            <a:off x="1029142" y="1179849"/>
            <a:ext cx="16230600" cy="923330"/>
          </a:xfrm>
          <a:prstGeom prst="rect">
            <a:avLst/>
          </a:prstGeom>
        </p:spPr>
        <p:txBody>
          <a:bodyPr lIns="0" tIns="0" rIns="0" bIns="0" rtlCol="0" anchor="t">
            <a:spAutoFit/>
          </a:bodyPr>
          <a:lstStyle/>
          <a:p>
            <a:pPr>
              <a:lnSpc>
                <a:spcPts val="7200"/>
              </a:lnSpc>
            </a:pPr>
            <a:r>
              <a:rPr lang="en-US" sz="6000" dirty="0">
                <a:solidFill>
                  <a:srgbClr val="F4F4F4"/>
                </a:solidFill>
                <a:latin typeface="Arial" panose="020B0604020202020204" pitchFamily="34" charset="0"/>
                <a:cs typeface="Arial" panose="020B0604020202020204" pitchFamily="34" charset="0"/>
              </a:rPr>
              <a:t>Description of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C549E0D-27FC-5652-AE56-86B1B425969A}"/>
              </a:ext>
            </a:extLst>
          </p:cNvPr>
          <p:cNvSpPr txBox="1"/>
          <p:nvPr/>
        </p:nvSpPr>
        <p:spPr>
          <a:xfrm>
            <a:off x="533400" y="329705"/>
            <a:ext cx="15925800" cy="1015663"/>
          </a:xfrm>
          <a:prstGeom prst="rect">
            <a:avLst/>
          </a:prstGeom>
          <a:noFill/>
        </p:spPr>
        <p:txBody>
          <a:bodyPr wrap="square" rtlCol="0">
            <a:spAutoFit/>
          </a:bodyPr>
          <a:lstStyle/>
          <a:p>
            <a:r>
              <a:rPr lang="en-IN" sz="6000" dirty="0">
                <a:solidFill>
                  <a:schemeClr val="bg1"/>
                </a:solidFill>
                <a:latin typeface="Arial" panose="020B0604020202020204" pitchFamily="34" charset="0"/>
                <a:cs typeface="Arial" panose="020B0604020202020204" pitchFamily="34" charset="0"/>
              </a:rPr>
              <a:t>EDA and Preparation of Data</a:t>
            </a:r>
          </a:p>
        </p:txBody>
      </p:sp>
      <p:sp>
        <p:nvSpPr>
          <p:cNvPr id="28" name="Rectangle 27">
            <a:extLst>
              <a:ext uri="{FF2B5EF4-FFF2-40B4-BE49-F238E27FC236}">
                <a16:creationId xmlns:a16="http://schemas.microsoft.com/office/drawing/2014/main" id="{AC8B1E97-7C21-1609-DD75-7D94C025368F}"/>
              </a:ext>
            </a:extLst>
          </p:cNvPr>
          <p:cNvSpPr/>
          <p:nvPr/>
        </p:nvSpPr>
        <p:spPr>
          <a:xfrm>
            <a:off x="778285" y="2167364"/>
            <a:ext cx="4191000" cy="1676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610A2103-2948-5549-E6CC-3962D23DFD8B}"/>
              </a:ext>
            </a:extLst>
          </p:cNvPr>
          <p:cNvSpPr txBox="1"/>
          <p:nvPr/>
        </p:nvSpPr>
        <p:spPr>
          <a:xfrm>
            <a:off x="1120880" y="2514254"/>
            <a:ext cx="3706760" cy="830997"/>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Any type of non-numeric character </a:t>
            </a:r>
          </a:p>
        </p:txBody>
      </p:sp>
      <p:cxnSp>
        <p:nvCxnSpPr>
          <p:cNvPr id="31" name="Straight Arrow Connector 30">
            <a:extLst>
              <a:ext uri="{FF2B5EF4-FFF2-40B4-BE49-F238E27FC236}">
                <a16:creationId xmlns:a16="http://schemas.microsoft.com/office/drawing/2014/main" id="{B045A613-DFE7-FDEC-6625-49DD0805BB55}"/>
              </a:ext>
            </a:extLst>
          </p:cNvPr>
          <p:cNvCxnSpPr/>
          <p:nvPr/>
        </p:nvCxnSpPr>
        <p:spPr>
          <a:xfrm>
            <a:off x="5099869" y="3005564"/>
            <a:ext cx="1905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E8DFA3A-BF60-8DFB-2C3D-571EC3DAF175}"/>
              </a:ext>
            </a:extLst>
          </p:cNvPr>
          <p:cNvSpPr/>
          <p:nvPr/>
        </p:nvSpPr>
        <p:spPr>
          <a:xfrm>
            <a:off x="7063248" y="2143369"/>
            <a:ext cx="4191000" cy="1676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5007A9B7-CFDB-64E8-DE05-2BBAA15DD6C0}"/>
              </a:ext>
            </a:extLst>
          </p:cNvPr>
          <p:cNvSpPr txBox="1"/>
          <p:nvPr/>
        </p:nvSpPr>
        <p:spPr>
          <a:xfrm>
            <a:off x="5314262" y="2390105"/>
            <a:ext cx="1524000"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Replace</a:t>
            </a:r>
          </a:p>
        </p:txBody>
      </p:sp>
      <p:sp>
        <p:nvSpPr>
          <p:cNvPr id="34" name="TextBox 33">
            <a:extLst>
              <a:ext uri="{FF2B5EF4-FFF2-40B4-BE49-F238E27FC236}">
                <a16:creationId xmlns:a16="http://schemas.microsoft.com/office/drawing/2014/main" id="{222B65E1-38E9-26C8-6664-B2B03D58FD9A}"/>
              </a:ext>
            </a:extLst>
          </p:cNvPr>
          <p:cNvSpPr txBox="1"/>
          <p:nvPr/>
        </p:nvSpPr>
        <p:spPr>
          <a:xfrm>
            <a:off x="7372964" y="2285793"/>
            <a:ext cx="3467100" cy="1569660"/>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With -999 just to make uniformity in data. So that we can handle easily</a:t>
            </a:r>
          </a:p>
        </p:txBody>
      </p:sp>
      <p:cxnSp>
        <p:nvCxnSpPr>
          <p:cNvPr id="35" name="Straight Arrow Connector 34">
            <a:extLst>
              <a:ext uri="{FF2B5EF4-FFF2-40B4-BE49-F238E27FC236}">
                <a16:creationId xmlns:a16="http://schemas.microsoft.com/office/drawing/2014/main" id="{78E4E0F7-76ED-4852-677D-FCE70665BDE5}"/>
              </a:ext>
            </a:extLst>
          </p:cNvPr>
          <p:cNvCxnSpPr/>
          <p:nvPr/>
        </p:nvCxnSpPr>
        <p:spPr>
          <a:xfrm>
            <a:off x="11385140" y="2968397"/>
            <a:ext cx="1905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0106FFA-2B87-CF4C-FB32-DAD816173354}"/>
              </a:ext>
            </a:extLst>
          </p:cNvPr>
          <p:cNvSpPr/>
          <p:nvPr/>
        </p:nvSpPr>
        <p:spPr>
          <a:xfrm>
            <a:off x="13290140" y="2167364"/>
            <a:ext cx="4191000" cy="1676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extBox 36">
            <a:extLst>
              <a:ext uri="{FF2B5EF4-FFF2-40B4-BE49-F238E27FC236}">
                <a16:creationId xmlns:a16="http://schemas.microsoft.com/office/drawing/2014/main" id="{788A519C-B1DB-CA60-8CC1-BAE6177632C4}"/>
              </a:ext>
            </a:extLst>
          </p:cNvPr>
          <p:cNvSpPr txBox="1"/>
          <p:nvPr/>
        </p:nvSpPr>
        <p:spPr>
          <a:xfrm>
            <a:off x="11557817" y="2150572"/>
            <a:ext cx="1524000" cy="83099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Drop Columns</a:t>
            </a:r>
          </a:p>
        </p:txBody>
      </p:sp>
      <p:sp>
        <p:nvSpPr>
          <p:cNvPr id="38" name="TextBox 37">
            <a:extLst>
              <a:ext uri="{FF2B5EF4-FFF2-40B4-BE49-F238E27FC236}">
                <a16:creationId xmlns:a16="http://schemas.microsoft.com/office/drawing/2014/main" id="{B54C0137-298D-6587-6380-13BCE6D01E61}"/>
              </a:ext>
            </a:extLst>
          </p:cNvPr>
          <p:cNvSpPr txBox="1"/>
          <p:nvPr/>
        </p:nvSpPr>
        <p:spPr>
          <a:xfrm>
            <a:off x="13634884" y="2220734"/>
            <a:ext cx="3467100" cy="1569660"/>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Having more than 70% of cells filled with -999. Since those will not help in our analysis</a:t>
            </a:r>
          </a:p>
        </p:txBody>
      </p:sp>
      <p:sp>
        <p:nvSpPr>
          <p:cNvPr id="39" name="TextBox 38">
            <a:extLst>
              <a:ext uri="{FF2B5EF4-FFF2-40B4-BE49-F238E27FC236}">
                <a16:creationId xmlns:a16="http://schemas.microsoft.com/office/drawing/2014/main" id="{77257FA5-0293-E9C3-A2E7-F3A47AC33502}"/>
              </a:ext>
            </a:extLst>
          </p:cNvPr>
          <p:cNvSpPr txBox="1"/>
          <p:nvPr/>
        </p:nvSpPr>
        <p:spPr>
          <a:xfrm>
            <a:off x="778285" y="1454313"/>
            <a:ext cx="6858000"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Cleaning of Data</a:t>
            </a:r>
          </a:p>
        </p:txBody>
      </p:sp>
      <p:sp>
        <p:nvSpPr>
          <p:cNvPr id="40" name="TextBox 39">
            <a:extLst>
              <a:ext uri="{FF2B5EF4-FFF2-40B4-BE49-F238E27FC236}">
                <a16:creationId xmlns:a16="http://schemas.microsoft.com/office/drawing/2014/main" id="{D55D8550-C048-2A64-D4FE-2DA6F219335A}"/>
              </a:ext>
            </a:extLst>
          </p:cNvPr>
          <p:cNvSpPr txBox="1"/>
          <p:nvPr/>
        </p:nvSpPr>
        <p:spPr>
          <a:xfrm>
            <a:off x="793032" y="6231613"/>
            <a:ext cx="16688107" cy="3785652"/>
          </a:xfrm>
          <a:prstGeom prst="rect">
            <a:avLst/>
          </a:prstGeom>
          <a:noFill/>
        </p:spPr>
        <p:txBody>
          <a:bodyPr wrap="square" rtlCol="0">
            <a:spAutoFit/>
          </a:bodyPr>
          <a:lstStyle/>
          <a:p>
            <a:pPr marL="324000" indent="-360000" algn="just">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-999 is just a random choice because there is no data having such a high magnitude with a negative sign</a:t>
            </a:r>
          </a:p>
          <a:p>
            <a:pPr algn="just">
              <a:buClr>
                <a:schemeClr val="bg1"/>
              </a:buClr>
            </a:pPr>
            <a:endParaRPr lang="en-IN" sz="2400" dirty="0">
              <a:solidFill>
                <a:schemeClr val="bg1"/>
              </a:solidFill>
              <a:latin typeface="Arial" panose="020B0604020202020204" pitchFamily="34" charset="0"/>
              <a:cs typeface="Arial" panose="020B0604020202020204" pitchFamily="34" charset="0"/>
            </a:endParaRPr>
          </a:p>
          <a:p>
            <a:pPr marL="324000" indent="-360000" algn="just">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We do not consider 0 as an un relevant value because in our data 0 may have significance in that equipment can show 0 as a value and controllable parameters also can be 0</a:t>
            </a:r>
          </a:p>
          <a:p>
            <a:pPr marL="324000" indent="-360000" algn="just">
              <a:buClr>
                <a:schemeClr val="bg1"/>
              </a:buClr>
              <a:buFont typeface="Arial" panose="020B0604020202020204" pitchFamily="34" charset="0"/>
              <a:buChar char="‾"/>
            </a:pPr>
            <a:endParaRPr lang="en-IN" sz="2400" dirty="0">
              <a:solidFill>
                <a:schemeClr val="bg1"/>
              </a:solidFill>
              <a:latin typeface="Arial" panose="020B0604020202020204" pitchFamily="34" charset="0"/>
              <a:cs typeface="Arial" panose="020B0604020202020204" pitchFamily="34" charset="0"/>
            </a:endParaRPr>
          </a:p>
          <a:p>
            <a:pPr marL="324000" indent="-360000" algn="just">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We put the column having 30% data and decide to impute rather than delete. Because it may be 30% can also give us some information</a:t>
            </a:r>
          </a:p>
          <a:p>
            <a:pPr marL="324000" indent="-360000" algn="just">
              <a:buClr>
                <a:schemeClr val="bg1"/>
              </a:buClr>
              <a:buFont typeface="Arial" panose="020B0604020202020204" pitchFamily="34" charset="0"/>
              <a:buChar char="‾"/>
            </a:pPr>
            <a:endParaRPr lang="en-IN" sz="2400" dirty="0">
              <a:solidFill>
                <a:schemeClr val="bg1"/>
              </a:solidFill>
              <a:latin typeface="Arial" panose="020B0604020202020204" pitchFamily="34" charset="0"/>
              <a:cs typeface="Arial" panose="020B0604020202020204" pitchFamily="34" charset="0"/>
            </a:endParaRPr>
          </a:p>
          <a:p>
            <a:pPr marL="324000" indent="-360000" algn="just">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We use the median in place of the mean because the mean is outlier-sensitive. It may increase outlier in our data</a:t>
            </a:r>
          </a:p>
          <a:p>
            <a:pPr>
              <a:buClr>
                <a:schemeClr val="bg1"/>
              </a:buClr>
            </a:pPr>
            <a:endParaRPr lang="en-IN" sz="2400" dirty="0">
              <a:solidFill>
                <a:schemeClr val="bg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id="{BFA728D3-3D79-94E8-3DA6-D5EC15BCB927}"/>
              </a:ext>
            </a:extLst>
          </p:cNvPr>
          <p:cNvCxnSpPr>
            <a:cxnSpLocks/>
          </p:cNvCxnSpPr>
          <p:nvPr/>
        </p:nvCxnSpPr>
        <p:spPr>
          <a:xfrm>
            <a:off x="15544800" y="3862179"/>
            <a:ext cx="0" cy="443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FA31042-D3FD-EAEB-E33A-0473D09DC9E2}"/>
              </a:ext>
            </a:extLst>
          </p:cNvPr>
          <p:cNvSpPr/>
          <p:nvPr/>
        </p:nvSpPr>
        <p:spPr>
          <a:xfrm>
            <a:off x="13312263" y="4365630"/>
            <a:ext cx="4190995" cy="1676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392F92B9-5440-43FC-FFDC-7E59326D7FD2}"/>
              </a:ext>
            </a:extLst>
          </p:cNvPr>
          <p:cNvSpPr txBox="1"/>
          <p:nvPr/>
        </p:nvSpPr>
        <p:spPr>
          <a:xfrm>
            <a:off x="13312263" y="4522239"/>
            <a:ext cx="4049351" cy="1200329"/>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Dropped columns = [ ‘c226’, ‘c190’, ‘c199’, ‘c189’, ‘c229’, ‘c188’, ‘c206’, ‘c204’, ‘c202’ ]</a:t>
            </a:r>
          </a:p>
        </p:txBody>
      </p:sp>
      <p:sp>
        <p:nvSpPr>
          <p:cNvPr id="46" name="TextBox 45">
            <a:extLst>
              <a:ext uri="{FF2B5EF4-FFF2-40B4-BE49-F238E27FC236}">
                <a16:creationId xmlns:a16="http://schemas.microsoft.com/office/drawing/2014/main" id="{6FBE5285-D1BF-8018-509F-A541E136DF75}"/>
              </a:ext>
            </a:extLst>
          </p:cNvPr>
          <p:cNvSpPr txBox="1"/>
          <p:nvPr/>
        </p:nvSpPr>
        <p:spPr>
          <a:xfrm>
            <a:off x="15646810" y="3908836"/>
            <a:ext cx="1981194"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Result</a:t>
            </a:r>
          </a:p>
        </p:txBody>
      </p:sp>
      <p:cxnSp>
        <p:nvCxnSpPr>
          <p:cNvPr id="50" name="Straight Arrow Connector 49">
            <a:extLst>
              <a:ext uri="{FF2B5EF4-FFF2-40B4-BE49-F238E27FC236}">
                <a16:creationId xmlns:a16="http://schemas.microsoft.com/office/drawing/2014/main" id="{C7EB20DB-4E15-6C10-2B96-050B373E5D34}"/>
              </a:ext>
            </a:extLst>
          </p:cNvPr>
          <p:cNvCxnSpPr>
            <a:cxnSpLocks/>
          </p:cNvCxnSpPr>
          <p:nvPr/>
        </p:nvCxnSpPr>
        <p:spPr>
          <a:xfrm flipH="1">
            <a:off x="11287585" y="5108035"/>
            <a:ext cx="19272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F5086AA-4D10-9E03-42CA-5774D450FBC1}"/>
              </a:ext>
            </a:extLst>
          </p:cNvPr>
          <p:cNvSpPr/>
          <p:nvPr/>
        </p:nvSpPr>
        <p:spPr>
          <a:xfrm>
            <a:off x="7048499" y="4372991"/>
            <a:ext cx="4191001" cy="17999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E7D853F1-B31A-4170-A87B-F8A9DCD81F33}"/>
              </a:ext>
            </a:extLst>
          </p:cNvPr>
          <p:cNvSpPr txBox="1"/>
          <p:nvPr/>
        </p:nvSpPr>
        <p:spPr>
          <a:xfrm>
            <a:off x="6989813" y="4310234"/>
            <a:ext cx="4233402"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Replace any -999 in the remaining column with the median of that column (excluding -999 in the calculation</a:t>
            </a:r>
            <a:endParaRPr lang="en-IN" sz="24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28A2A9FD-BAC5-34AA-681C-E612998A6C9E}"/>
              </a:ext>
            </a:extLst>
          </p:cNvPr>
          <p:cNvSpPr txBox="1"/>
          <p:nvPr/>
        </p:nvSpPr>
        <p:spPr>
          <a:xfrm>
            <a:off x="11500825" y="4550536"/>
            <a:ext cx="1524000"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Imputing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3C45396-7BF2-8BFB-8370-02A9EC700C6B}"/>
              </a:ext>
            </a:extLst>
          </p:cNvPr>
          <p:cNvSpPr txBox="1"/>
          <p:nvPr/>
        </p:nvSpPr>
        <p:spPr>
          <a:xfrm>
            <a:off x="838200" y="571500"/>
            <a:ext cx="6858000"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Fixing outlier </a:t>
            </a:r>
          </a:p>
        </p:txBody>
      </p:sp>
      <p:pic>
        <p:nvPicPr>
          <p:cNvPr id="23" name="Picture 22">
            <a:extLst>
              <a:ext uri="{FF2B5EF4-FFF2-40B4-BE49-F238E27FC236}">
                <a16:creationId xmlns:a16="http://schemas.microsoft.com/office/drawing/2014/main" id="{E08D37DC-DD76-A15F-FF1F-188E6A37208B}"/>
              </a:ext>
            </a:extLst>
          </p:cNvPr>
          <p:cNvPicPr>
            <a:picLocks noChangeAspect="1"/>
          </p:cNvPicPr>
          <p:nvPr/>
        </p:nvPicPr>
        <p:blipFill>
          <a:blip r:embed="rId2"/>
          <a:stretch>
            <a:fillRect/>
          </a:stretch>
        </p:blipFill>
        <p:spPr>
          <a:xfrm>
            <a:off x="9448800" y="539542"/>
            <a:ext cx="3734124" cy="3962742"/>
          </a:xfrm>
          <a:prstGeom prst="rect">
            <a:avLst/>
          </a:prstGeom>
        </p:spPr>
      </p:pic>
      <p:pic>
        <p:nvPicPr>
          <p:cNvPr id="25" name="Picture 24">
            <a:extLst>
              <a:ext uri="{FF2B5EF4-FFF2-40B4-BE49-F238E27FC236}">
                <a16:creationId xmlns:a16="http://schemas.microsoft.com/office/drawing/2014/main" id="{472D8EED-D98D-E3DC-C051-B09F5DACD529}"/>
              </a:ext>
            </a:extLst>
          </p:cNvPr>
          <p:cNvPicPr>
            <a:picLocks noChangeAspect="1"/>
          </p:cNvPicPr>
          <p:nvPr/>
        </p:nvPicPr>
        <p:blipFill>
          <a:blip r:embed="rId3"/>
          <a:stretch>
            <a:fillRect/>
          </a:stretch>
        </p:blipFill>
        <p:spPr>
          <a:xfrm>
            <a:off x="13795327" y="539542"/>
            <a:ext cx="3627434" cy="3962743"/>
          </a:xfrm>
          <a:prstGeom prst="rect">
            <a:avLst/>
          </a:prstGeom>
        </p:spPr>
      </p:pic>
      <p:pic>
        <p:nvPicPr>
          <p:cNvPr id="27" name="Picture 26">
            <a:extLst>
              <a:ext uri="{FF2B5EF4-FFF2-40B4-BE49-F238E27FC236}">
                <a16:creationId xmlns:a16="http://schemas.microsoft.com/office/drawing/2014/main" id="{44DEAE06-4CE5-B8BA-DB60-678C337C21DA}"/>
              </a:ext>
            </a:extLst>
          </p:cNvPr>
          <p:cNvPicPr>
            <a:picLocks noChangeAspect="1"/>
          </p:cNvPicPr>
          <p:nvPr/>
        </p:nvPicPr>
        <p:blipFill>
          <a:blip r:embed="rId4"/>
          <a:stretch>
            <a:fillRect/>
          </a:stretch>
        </p:blipFill>
        <p:spPr>
          <a:xfrm>
            <a:off x="9448800" y="5013947"/>
            <a:ext cx="3734124" cy="4092295"/>
          </a:xfrm>
          <a:prstGeom prst="rect">
            <a:avLst/>
          </a:prstGeom>
        </p:spPr>
      </p:pic>
      <p:pic>
        <p:nvPicPr>
          <p:cNvPr id="29" name="Picture 28">
            <a:extLst>
              <a:ext uri="{FF2B5EF4-FFF2-40B4-BE49-F238E27FC236}">
                <a16:creationId xmlns:a16="http://schemas.microsoft.com/office/drawing/2014/main" id="{702C6B42-2C93-15FF-11CB-6EAA32998A17}"/>
              </a:ext>
            </a:extLst>
          </p:cNvPr>
          <p:cNvPicPr>
            <a:picLocks noChangeAspect="1"/>
          </p:cNvPicPr>
          <p:nvPr/>
        </p:nvPicPr>
        <p:blipFill>
          <a:blip r:embed="rId5"/>
          <a:stretch>
            <a:fillRect/>
          </a:stretch>
        </p:blipFill>
        <p:spPr>
          <a:xfrm>
            <a:off x="13778121" y="5013947"/>
            <a:ext cx="3749365" cy="4092295"/>
          </a:xfrm>
          <a:prstGeom prst="rect">
            <a:avLst/>
          </a:prstGeom>
        </p:spPr>
      </p:pic>
      <p:sp>
        <p:nvSpPr>
          <p:cNvPr id="30" name="TextBox 29">
            <a:extLst>
              <a:ext uri="{FF2B5EF4-FFF2-40B4-BE49-F238E27FC236}">
                <a16:creationId xmlns:a16="http://schemas.microsoft.com/office/drawing/2014/main" id="{1CC30FE4-B011-A694-8DEE-F271F5FDB891}"/>
              </a:ext>
            </a:extLst>
          </p:cNvPr>
          <p:cNvSpPr txBox="1"/>
          <p:nvPr/>
        </p:nvSpPr>
        <p:spPr>
          <a:xfrm>
            <a:off x="1257299" y="1033165"/>
            <a:ext cx="7579098" cy="5632311"/>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In each column while calculating outliers we used to keep the step size at 60. </a:t>
            </a:r>
          </a:p>
          <a:p>
            <a:pPr>
              <a:buClr>
                <a:schemeClr val="bg1"/>
              </a:buClr>
            </a:pPr>
            <a:endParaRPr lang="en-IN" sz="2400" dirty="0">
              <a:solidFill>
                <a:schemeClr val="bg1"/>
              </a:solidFill>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While calculating IQR we used the threshold as 1.0</a:t>
            </a:r>
          </a:p>
          <a:p>
            <a:pPr marL="342900" indent="-342900">
              <a:buClr>
                <a:schemeClr val="bg1"/>
              </a:buClr>
              <a:buFont typeface="Arial" panose="020B0604020202020204" pitchFamily="34" charset="0"/>
              <a:buChar char="‾"/>
            </a:pPr>
            <a:endParaRPr lang="en-IN" sz="2400" dirty="0">
              <a:solidFill>
                <a:schemeClr val="bg1"/>
              </a:solidFill>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We fixed the step size as 60 and the threshold as 1.0 by trying manually and observing the graph</a:t>
            </a:r>
          </a:p>
          <a:p>
            <a:pPr marL="342900" indent="-342900">
              <a:buClr>
                <a:schemeClr val="bg1"/>
              </a:buClr>
              <a:buFont typeface="Arial" panose="020B0604020202020204" pitchFamily="34" charset="0"/>
              <a:buChar char="‾"/>
            </a:pPr>
            <a:endParaRPr lang="en-IN" sz="2400" dirty="0">
              <a:solidFill>
                <a:schemeClr val="bg1"/>
              </a:solidFill>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In all graphs red shows outlier fixed data and blue shows real data for features c51,  c52,  c53, and c54</a:t>
            </a:r>
          </a:p>
          <a:p>
            <a:pPr marL="342900" indent="-342900">
              <a:buClr>
                <a:schemeClr val="bg1"/>
              </a:buClr>
              <a:buFont typeface="Arial" panose="020B0604020202020204" pitchFamily="34" charset="0"/>
              <a:buChar char="‾"/>
            </a:pPr>
            <a:endParaRPr lang="en-IN" sz="2400" dirty="0">
              <a:solidFill>
                <a:schemeClr val="bg1"/>
              </a:solidFill>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Replace outliers with the mean of the data within the specified step size, excluding the outlier from the mean calculation</a:t>
            </a:r>
            <a:endParaRPr lang="en-IN" sz="2400" dirty="0">
              <a:solidFill>
                <a:schemeClr val="bg1"/>
              </a:solidFill>
              <a:latin typeface="Arial" panose="020B0604020202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2F14B424-574E-B63F-C9CB-4F651001485F}"/>
              </a:ext>
            </a:extLst>
          </p:cNvPr>
          <p:cNvPicPr>
            <a:picLocks noChangeAspect="1"/>
          </p:cNvPicPr>
          <p:nvPr/>
        </p:nvPicPr>
        <p:blipFill>
          <a:blip r:embed="rId6"/>
          <a:stretch>
            <a:fillRect/>
          </a:stretch>
        </p:blipFill>
        <p:spPr>
          <a:xfrm>
            <a:off x="1257299" y="6819900"/>
            <a:ext cx="7579098" cy="863549"/>
          </a:xfrm>
          <a:prstGeom prst="rect">
            <a:avLst/>
          </a:prstGeom>
        </p:spPr>
      </p:pic>
      <p:pic>
        <p:nvPicPr>
          <p:cNvPr id="34" name="Picture 33">
            <a:extLst>
              <a:ext uri="{FF2B5EF4-FFF2-40B4-BE49-F238E27FC236}">
                <a16:creationId xmlns:a16="http://schemas.microsoft.com/office/drawing/2014/main" id="{9C9AAB04-2DED-23DD-A696-36FF3E238D6B}"/>
              </a:ext>
            </a:extLst>
          </p:cNvPr>
          <p:cNvPicPr>
            <a:picLocks noChangeAspect="1"/>
          </p:cNvPicPr>
          <p:nvPr/>
        </p:nvPicPr>
        <p:blipFill>
          <a:blip r:embed="rId7"/>
          <a:stretch>
            <a:fillRect/>
          </a:stretch>
        </p:blipFill>
        <p:spPr>
          <a:xfrm>
            <a:off x="1257299" y="7997521"/>
            <a:ext cx="7579098" cy="11087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844C1-7F8D-6B17-AAB4-D13B64F7574E}"/>
              </a:ext>
            </a:extLst>
          </p:cNvPr>
          <p:cNvSpPr txBox="1"/>
          <p:nvPr/>
        </p:nvSpPr>
        <p:spPr>
          <a:xfrm>
            <a:off x="533400" y="329705"/>
            <a:ext cx="15925800" cy="1015663"/>
          </a:xfrm>
          <a:prstGeom prst="rect">
            <a:avLst/>
          </a:prstGeom>
          <a:noFill/>
        </p:spPr>
        <p:txBody>
          <a:bodyPr wrap="square" rtlCol="0">
            <a:spAutoFit/>
          </a:bodyPr>
          <a:lstStyle/>
          <a:p>
            <a:r>
              <a:rPr lang="en-IN" sz="6000" dirty="0">
                <a:solidFill>
                  <a:schemeClr val="bg1"/>
                </a:solidFill>
                <a:latin typeface="Arial" panose="020B0604020202020204" pitchFamily="34" charset="0"/>
                <a:cs typeface="Arial" panose="020B0604020202020204" pitchFamily="34" charset="0"/>
              </a:rPr>
              <a:t>Some manual try for fixing outliers:</a:t>
            </a:r>
          </a:p>
        </p:txBody>
      </p:sp>
      <p:pic>
        <p:nvPicPr>
          <p:cNvPr id="4" name="Picture 3">
            <a:extLst>
              <a:ext uri="{FF2B5EF4-FFF2-40B4-BE49-F238E27FC236}">
                <a16:creationId xmlns:a16="http://schemas.microsoft.com/office/drawing/2014/main" id="{28D13AF1-F339-4CB3-BE40-55B4F84F9918}"/>
              </a:ext>
            </a:extLst>
          </p:cNvPr>
          <p:cNvPicPr>
            <a:picLocks noChangeAspect="1"/>
          </p:cNvPicPr>
          <p:nvPr/>
        </p:nvPicPr>
        <p:blipFill>
          <a:blip r:embed="rId2"/>
          <a:stretch>
            <a:fillRect/>
          </a:stretch>
        </p:blipFill>
        <p:spPr>
          <a:xfrm>
            <a:off x="838200" y="1866900"/>
            <a:ext cx="4480948" cy="2453853"/>
          </a:xfrm>
          <a:prstGeom prst="rect">
            <a:avLst/>
          </a:prstGeom>
        </p:spPr>
      </p:pic>
      <p:pic>
        <p:nvPicPr>
          <p:cNvPr id="6" name="Picture 5">
            <a:extLst>
              <a:ext uri="{FF2B5EF4-FFF2-40B4-BE49-F238E27FC236}">
                <a16:creationId xmlns:a16="http://schemas.microsoft.com/office/drawing/2014/main" id="{72B7097F-2A19-526D-98FE-6D4002F4447B}"/>
              </a:ext>
            </a:extLst>
          </p:cNvPr>
          <p:cNvPicPr>
            <a:picLocks noChangeAspect="1"/>
          </p:cNvPicPr>
          <p:nvPr/>
        </p:nvPicPr>
        <p:blipFill>
          <a:blip r:embed="rId3"/>
          <a:stretch>
            <a:fillRect/>
          </a:stretch>
        </p:blipFill>
        <p:spPr>
          <a:xfrm>
            <a:off x="6096000" y="1866900"/>
            <a:ext cx="4488569" cy="2354784"/>
          </a:xfrm>
          <a:prstGeom prst="rect">
            <a:avLst/>
          </a:prstGeom>
        </p:spPr>
      </p:pic>
      <p:pic>
        <p:nvPicPr>
          <p:cNvPr id="8" name="Picture 7">
            <a:extLst>
              <a:ext uri="{FF2B5EF4-FFF2-40B4-BE49-F238E27FC236}">
                <a16:creationId xmlns:a16="http://schemas.microsoft.com/office/drawing/2014/main" id="{132931AE-75AB-6DFC-D6A4-F2B4491BD0AE}"/>
              </a:ext>
            </a:extLst>
          </p:cNvPr>
          <p:cNvPicPr>
            <a:picLocks noChangeAspect="1"/>
          </p:cNvPicPr>
          <p:nvPr/>
        </p:nvPicPr>
        <p:blipFill>
          <a:blip r:embed="rId4"/>
          <a:stretch>
            <a:fillRect/>
          </a:stretch>
        </p:blipFill>
        <p:spPr>
          <a:xfrm>
            <a:off x="11506200" y="1844253"/>
            <a:ext cx="4503810" cy="2453853"/>
          </a:xfrm>
          <a:prstGeom prst="rect">
            <a:avLst/>
          </a:prstGeom>
        </p:spPr>
      </p:pic>
      <p:pic>
        <p:nvPicPr>
          <p:cNvPr id="10" name="Picture 9">
            <a:extLst>
              <a:ext uri="{FF2B5EF4-FFF2-40B4-BE49-F238E27FC236}">
                <a16:creationId xmlns:a16="http://schemas.microsoft.com/office/drawing/2014/main" id="{BE6095A7-877B-5BE1-8B7A-E2CB88B2D5A2}"/>
              </a:ext>
            </a:extLst>
          </p:cNvPr>
          <p:cNvPicPr>
            <a:picLocks noChangeAspect="1"/>
          </p:cNvPicPr>
          <p:nvPr/>
        </p:nvPicPr>
        <p:blipFill>
          <a:blip r:embed="rId5"/>
          <a:stretch>
            <a:fillRect/>
          </a:stretch>
        </p:blipFill>
        <p:spPr>
          <a:xfrm>
            <a:off x="838200" y="5135880"/>
            <a:ext cx="4435224" cy="2423370"/>
          </a:xfrm>
          <a:prstGeom prst="rect">
            <a:avLst/>
          </a:prstGeom>
        </p:spPr>
      </p:pic>
      <p:pic>
        <p:nvPicPr>
          <p:cNvPr id="12" name="Picture 11">
            <a:extLst>
              <a:ext uri="{FF2B5EF4-FFF2-40B4-BE49-F238E27FC236}">
                <a16:creationId xmlns:a16="http://schemas.microsoft.com/office/drawing/2014/main" id="{4847C1A7-E878-211D-629F-AA01CB894EAC}"/>
              </a:ext>
            </a:extLst>
          </p:cNvPr>
          <p:cNvPicPr>
            <a:picLocks noChangeAspect="1"/>
          </p:cNvPicPr>
          <p:nvPr/>
        </p:nvPicPr>
        <p:blipFill>
          <a:blip r:embed="rId6"/>
          <a:stretch>
            <a:fillRect/>
          </a:stretch>
        </p:blipFill>
        <p:spPr>
          <a:xfrm>
            <a:off x="6080760" y="5173983"/>
            <a:ext cx="4442845" cy="2385267"/>
          </a:xfrm>
          <a:prstGeom prst="rect">
            <a:avLst/>
          </a:prstGeom>
        </p:spPr>
      </p:pic>
      <p:pic>
        <p:nvPicPr>
          <p:cNvPr id="14" name="Picture 13">
            <a:extLst>
              <a:ext uri="{FF2B5EF4-FFF2-40B4-BE49-F238E27FC236}">
                <a16:creationId xmlns:a16="http://schemas.microsoft.com/office/drawing/2014/main" id="{BDD0547C-6CD5-E0FE-26D9-E1A87805A9A6}"/>
              </a:ext>
            </a:extLst>
          </p:cNvPr>
          <p:cNvPicPr>
            <a:picLocks noChangeAspect="1"/>
          </p:cNvPicPr>
          <p:nvPr/>
        </p:nvPicPr>
        <p:blipFill>
          <a:blip r:embed="rId7"/>
          <a:stretch>
            <a:fillRect/>
          </a:stretch>
        </p:blipFill>
        <p:spPr>
          <a:xfrm>
            <a:off x="11590027" y="5173983"/>
            <a:ext cx="4419983" cy="2423370"/>
          </a:xfrm>
          <a:prstGeom prst="rect">
            <a:avLst/>
          </a:prstGeom>
        </p:spPr>
      </p:pic>
      <p:sp>
        <p:nvSpPr>
          <p:cNvPr id="17" name="TextBox 16">
            <a:extLst>
              <a:ext uri="{FF2B5EF4-FFF2-40B4-BE49-F238E27FC236}">
                <a16:creationId xmlns:a16="http://schemas.microsoft.com/office/drawing/2014/main" id="{F0F472E0-E23E-8EF0-752C-EFB08C9AA8EE}"/>
              </a:ext>
            </a:extLst>
          </p:cNvPr>
          <p:cNvSpPr txBox="1"/>
          <p:nvPr/>
        </p:nvSpPr>
        <p:spPr>
          <a:xfrm>
            <a:off x="1660776" y="4421278"/>
            <a:ext cx="4435224" cy="461665"/>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C51 real data</a:t>
            </a:r>
          </a:p>
        </p:txBody>
      </p:sp>
      <p:sp>
        <p:nvSpPr>
          <p:cNvPr id="18" name="TextBox 17">
            <a:extLst>
              <a:ext uri="{FF2B5EF4-FFF2-40B4-BE49-F238E27FC236}">
                <a16:creationId xmlns:a16="http://schemas.microsoft.com/office/drawing/2014/main" id="{24D129A4-81E3-A865-BF24-85F2385FA8C2}"/>
              </a:ext>
            </a:extLst>
          </p:cNvPr>
          <p:cNvSpPr txBox="1"/>
          <p:nvPr/>
        </p:nvSpPr>
        <p:spPr>
          <a:xfrm>
            <a:off x="5951028" y="4451773"/>
            <a:ext cx="509054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C51 step size =100, threshold =1.3 </a:t>
            </a:r>
            <a:endParaRPr lang="en-IN" sz="2400" dirty="0">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1AF9EFC1-4B2C-E342-FF4E-3D2BD2CD29D1}"/>
              </a:ext>
            </a:extLst>
          </p:cNvPr>
          <p:cNvSpPr txBox="1"/>
          <p:nvPr/>
        </p:nvSpPr>
        <p:spPr>
          <a:xfrm>
            <a:off x="11368656" y="4451773"/>
            <a:ext cx="509054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C51 step size =100, threshold =1.5 </a:t>
            </a:r>
            <a:endParaRPr lang="en-IN" sz="2400"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4EB9AD8-2A81-CC58-FB9C-267889104FC4}"/>
              </a:ext>
            </a:extLst>
          </p:cNvPr>
          <p:cNvSpPr txBox="1"/>
          <p:nvPr/>
        </p:nvSpPr>
        <p:spPr>
          <a:xfrm>
            <a:off x="685800" y="7728020"/>
            <a:ext cx="509054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C51 step size =50, threshold =1.3 </a:t>
            </a:r>
            <a:endParaRPr lang="en-IN" sz="2400" dirty="0">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C363EB2-1DD1-4F8B-679E-511664BE8643}"/>
              </a:ext>
            </a:extLst>
          </p:cNvPr>
          <p:cNvSpPr txBox="1"/>
          <p:nvPr/>
        </p:nvSpPr>
        <p:spPr>
          <a:xfrm>
            <a:off x="5875596" y="7728019"/>
            <a:ext cx="509054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C51 step size =50, threshold =1.5 </a:t>
            </a:r>
            <a:endParaRPr lang="en-IN" sz="2400"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12AD92F4-120E-AE89-7BE1-95A00DEA3BDD}"/>
              </a:ext>
            </a:extLst>
          </p:cNvPr>
          <p:cNvSpPr txBox="1"/>
          <p:nvPr/>
        </p:nvSpPr>
        <p:spPr>
          <a:xfrm>
            <a:off x="11368656" y="7728018"/>
            <a:ext cx="509054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C51 step size =50, threshold =1 </a:t>
            </a:r>
            <a:endParaRPr lang="en-IN" sz="2400" dirty="0">
              <a:solidFill>
                <a:schemeClr val="bg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BADC4E3-F5CA-7780-5442-528B8CA0FE58}"/>
              </a:ext>
            </a:extLst>
          </p:cNvPr>
          <p:cNvSpPr/>
          <p:nvPr/>
        </p:nvSpPr>
        <p:spPr>
          <a:xfrm>
            <a:off x="838200" y="8420100"/>
            <a:ext cx="15468600" cy="15371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0B38AC89-AEE0-D702-7D1A-153980B6FA7D}"/>
              </a:ext>
            </a:extLst>
          </p:cNvPr>
          <p:cNvSpPr txBox="1"/>
          <p:nvPr/>
        </p:nvSpPr>
        <p:spPr>
          <a:xfrm>
            <a:off x="950881" y="8655297"/>
            <a:ext cx="15243237"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We put here the manual try that we did on c51 but we also did it on c52, c53, c54. But for c52 graph follows the same pattern as c51. For c53 and c54 we do not  observe much change while doing trial </a:t>
            </a:r>
          </a:p>
        </p:txBody>
      </p:sp>
    </p:spTree>
    <p:extLst>
      <p:ext uri="{BB962C8B-B14F-4D97-AF65-F5344CB8AC3E}">
        <p14:creationId xmlns:p14="http://schemas.microsoft.com/office/powerpoint/2010/main" val="146012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3C0A1-5DB7-7515-BE48-D2EFFE55C8D8}"/>
              </a:ext>
            </a:extLst>
          </p:cNvPr>
          <p:cNvSpPr txBox="1"/>
          <p:nvPr/>
        </p:nvSpPr>
        <p:spPr>
          <a:xfrm>
            <a:off x="1066800" y="495299"/>
            <a:ext cx="76962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white"/>
                </a:solidFill>
                <a:effectLst/>
                <a:uLnTx/>
                <a:uFillTx/>
                <a:latin typeface="Calibri"/>
                <a:ea typeface="+mn-ea"/>
                <a:cs typeface="Arabic Typesetting" panose="03020402040406030203" pitchFamily="66" charset="-78"/>
              </a:rPr>
              <a:t>TASK 1 (PART-1) </a:t>
            </a:r>
            <a:endParaRPr kumimoji="0" lang="en-IN" sz="6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57CF59E2-99D0-9497-BC6F-06019841EA3D}"/>
              </a:ext>
            </a:extLst>
          </p:cNvPr>
          <p:cNvPicPr>
            <a:picLocks noChangeAspect="1"/>
          </p:cNvPicPr>
          <p:nvPr/>
        </p:nvPicPr>
        <p:blipFill>
          <a:blip r:embed="rId2"/>
          <a:stretch>
            <a:fillRect/>
          </a:stretch>
        </p:blipFill>
        <p:spPr>
          <a:xfrm>
            <a:off x="11125200" y="433321"/>
            <a:ext cx="6660896" cy="4555937"/>
          </a:xfrm>
          <a:prstGeom prst="rect">
            <a:avLst/>
          </a:prstGeom>
        </p:spPr>
      </p:pic>
      <p:pic>
        <p:nvPicPr>
          <p:cNvPr id="5" name="Picture 4">
            <a:extLst>
              <a:ext uri="{FF2B5EF4-FFF2-40B4-BE49-F238E27FC236}">
                <a16:creationId xmlns:a16="http://schemas.microsoft.com/office/drawing/2014/main" id="{7EFCB742-1589-80EA-73E7-22E7C64492F0}"/>
              </a:ext>
            </a:extLst>
          </p:cNvPr>
          <p:cNvPicPr>
            <a:picLocks noChangeAspect="1"/>
          </p:cNvPicPr>
          <p:nvPr/>
        </p:nvPicPr>
        <p:blipFill>
          <a:blip r:embed="rId3"/>
          <a:stretch>
            <a:fillRect/>
          </a:stretch>
        </p:blipFill>
        <p:spPr>
          <a:xfrm>
            <a:off x="11125933" y="5448300"/>
            <a:ext cx="6660163" cy="4555937"/>
          </a:xfrm>
          <a:prstGeom prst="rect">
            <a:avLst/>
          </a:prstGeom>
        </p:spPr>
      </p:pic>
      <p:sp>
        <p:nvSpPr>
          <p:cNvPr id="6" name="TextBox 5">
            <a:extLst>
              <a:ext uri="{FF2B5EF4-FFF2-40B4-BE49-F238E27FC236}">
                <a16:creationId xmlns:a16="http://schemas.microsoft.com/office/drawing/2014/main" id="{D99E6E52-2119-225C-07DF-73C54B5B1160}"/>
              </a:ext>
            </a:extLst>
          </p:cNvPr>
          <p:cNvSpPr txBox="1"/>
          <p:nvPr/>
        </p:nvSpPr>
        <p:spPr>
          <a:xfrm>
            <a:off x="1066800" y="1790700"/>
            <a:ext cx="8001000" cy="221599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C51, c52, c53 and c54 were plotted for visual inspection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The graph showed that c51 and c52 are related while c53 and c54 are related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This was further confirmed by VIF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Hence, we made models only for c51 and c53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873B8366-454E-E60B-B9C1-55B2347DFFD1}"/>
              </a:ext>
            </a:extLst>
          </p:cNvPr>
          <p:cNvSpPr txBox="1"/>
          <p:nvPr/>
        </p:nvSpPr>
        <p:spPr>
          <a:xfrm>
            <a:off x="1066800" y="4109472"/>
            <a:ext cx="4953000" cy="4996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We formed a model between these 4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Since all of them have high VIF values, there is a high correlation.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To investigate further we remove c51 from the model to find c53 and c54 are related to each other as their VIFs are greater than 10.</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Further on removing c53 we can conclude that c52 and c54 are unrelated as their VIFs are less than 10.</a:t>
            </a:r>
          </a:p>
        </p:txBody>
      </p:sp>
      <p:pic>
        <p:nvPicPr>
          <p:cNvPr id="9" name="Picture 8">
            <a:extLst>
              <a:ext uri="{FF2B5EF4-FFF2-40B4-BE49-F238E27FC236}">
                <a16:creationId xmlns:a16="http://schemas.microsoft.com/office/drawing/2014/main" id="{E408A7ED-4209-A79D-3FC8-E70D6ECF3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498" y="4164778"/>
            <a:ext cx="3219831" cy="1718954"/>
          </a:xfrm>
          <a:prstGeom prst="rect">
            <a:avLst/>
          </a:prstGeom>
        </p:spPr>
      </p:pic>
      <p:pic>
        <p:nvPicPr>
          <p:cNvPr id="10" name="Picture 9">
            <a:extLst>
              <a:ext uri="{FF2B5EF4-FFF2-40B4-BE49-F238E27FC236}">
                <a16:creationId xmlns:a16="http://schemas.microsoft.com/office/drawing/2014/main" id="{27C0AD48-44FD-C1DE-4DA0-99D7664E4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497" y="6280310"/>
            <a:ext cx="3219832" cy="1761275"/>
          </a:xfrm>
          <a:prstGeom prst="rect">
            <a:avLst/>
          </a:prstGeom>
        </p:spPr>
      </p:pic>
      <p:pic>
        <p:nvPicPr>
          <p:cNvPr id="13" name="Picture 12">
            <a:extLst>
              <a:ext uri="{FF2B5EF4-FFF2-40B4-BE49-F238E27FC236}">
                <a16:creationId xmlns:a16="http://schemas.microsoft.com/office/drawing/2014/main" id="{64FFB1C9-E3C8-1582-1733-E564F6EE2C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8498" y="8475406"/>
            <a:ext cx="3219832" cy="1189657"/>
          </a:xfrm>
          <a:prstGeom prst="rect">
            <a:avLst/>
          </a:prstGeom>
        </p:spPr>
      </p:pic>
    </p:spTree>
    <p:extLst>
      <p:ext uri="{BB962C8B-B14F-4D97-AF65-F5344CB8AC3E}">
        <p14:creationId xmlns:p14="http://schemas.microsoft.com/office/powerpoint/2010/main" val="39315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86A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A51C0-E4D2-01EA-2B56-5534181A2C65}"/>
              </a:ext>
            </a:extLst>
          </p:cNvPr>
          <p:cNvSpPr txBox="1"/>
          <p:nvPr/>
        </p:nvSpPr>
        <p:spPr>
          <a:xfrm>
            <a:off x="1371600" y="419100"/>
            <a:ext cx="914400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white"/>
                </a:solidFill>
                <a:effectLst/>
                <a:uLnTx/>
                <a:uFillTx/>
                <a:latin typeface="Calibri"/>
                <a:ea typeface="+mn-ea"/>
                <a:cs typeface="+mn-cs"/>
              </a:rPr>
              <a:t>Model for c51</a:t>
            </a:r>
            <a:endParaRPr kumimoji="0" lang="en-IN" sz="60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14E29CF4-1862-1BD7-5305-BA930D708E4B}"/>
              </a:ext>
            </a:extLst>
          </p:cNvPr>
          <p:cNvSpPr txBox="1"/>
          <p:nvPr/>
        </p:nvSpPr>
        <p:spPr>
          <a:xfrm>
            <a:off x="1371600" y="1790700"/>
            <a:ext cx="99822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We normalized the data and applied the </a:t>
            </a:r>
            <a:r>
              <a:rPr kumimoji="0" lang="en-IN" sz="2400" b="1" i="0" u="none" strike="noStrike" kern="1200" cap="none" spc="0" normalizeH="0" baseline="0" noProof="0" dirty="0">
                <a:ln>
                  <a:noFill/>
                </a:ln>
                <a:solidFill>
                  <a:prstClr val="white"/>
                </a:solidFill>
                <a:effectLst/>
                <a:uLnTx/>
                <a:uFillTx/>
                <a:latin typeface="Calibri"/>
                <a:ea typeface="+mn-ea"/>
                <a:cs typeface="+mn-cs"/>
              </a:rPr>
              <a:t>principal component analysis </a:t>
            </a:r>
            <a:r>
              <a:rPr kumimoji="0" lang="en-IN" sz="2400" b="0" i="0" u="none" strike="noStrike" kern="1200" cap="none" spc="0" normalizeH="0" baseline="0" noProof="0" dirty="0">
                <a:ln>
                  <a:noFill/>
                </a:ln>
                <a:solidFill>
                  <a:prstClr val="white"/>
                </a:solidFill>
                <a:effectLst/>
                <a:uLnTx/>
                <a:uFillTx/>
                <a:latin typeface="Calibri"/>
                <a:ea typeface="+mn-ea"/>
                <a:cs typeface="+mn-cs"/>
              </a:rPr>
              <a:t>to the dataset.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We plotted the proportion of explained variance vs the number of components.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 A threshold was set at the elbow and all points explaining a larger proportion of variance were retained while the remaining features were eliminated.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This was followed by the usual training of the model on 80% of the data and training it on the remaining 20%</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We were satisfied with the model as R</a:t>
            </a:r>
            <a:r>
              <a:rPr kumimoji="0" lang="en-IN" sz="2400" b="0" i="0" u="none" strike="noStrike" kern="1200" cap="none" spc="0" normalizeH="0" baseline="0" noProof="0" dirty="0">
                <a:ln>
                  <a:noFill/>
                </a:ln>
                <a:solidFill>
                  <a:prstClr val="white"/>
                </a:solidFill>
                <a:effectLst/>
                <a:uLnTx/>
                <a:uFillTx/>
                <a:latin typeface="Calibri"/>
                <a:ea typeface="+mn-ea"/>
                <a:cs typeface="Adobe Hebrew" panose="02040503050201020203" pitchFamily="18" charset="-79"/>
              </a:rPr>
              <a:t>² in both cases nearly matched and was reasonably close to one.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Adobe Hebrew" panose="02040503050201020203" pitchFamily="18" charset="-79"/>
              </a:rPr>
              <a:t>Then the model was trained using the entire dataset available for which we </a:t>
            </a:r>
            <a:r>
              <a:rPr kumimoji="0" lang="en-IN" sz="2400" b="0" i="0" u="none" strike="noStrike" kern="1200" cap="none" spc="0" normalizeH="0" baseline="0" noProof="0" dirty="0" err="1">
                <a:ln>
                  <a:noFill/>
                </a:ln>
                <a:solidFill>
                  <a:prstClr val="white"/>
                </a:solidFill>
                <a:effectLst/>
                <a:uLnTx/>
                <a:uFillTx/>
                <a:latin typeface="Calibri"/>
                <a:ea typeface="+mn-ea"/>
                <a:cs typeface="Adobe Hebrew" panose="02040503050201020203" pitchFamily="18" charset="-79"/>
              </a:rPr>
              <a:t>analyzed</a:t>
            </a:r>
            <a:r>
              <a:rPr kumimoji="0" lang="en-IN" sz="2400" b="0" i="0" u="none" strike="noStrike" kern="1200" cap="none" spc="0" normalizeH="0" baseline="0" noProof="0" dirty="0">
                <a:ln>
                  <a:noFill/>
                </a:ln>
                <a:solidFill>
                  <a:prstClr val="white"/>
                </a:solidFill>
                <a:effectLst/>
                <a:uLnTx/>
                <a:uFillTx/>
                <a:latin typeface="Calibri"/>
                <a:ea typeface="+mn-ea"/>
                <a:cs typeface="Adobe Hebrew" panose="02040503050201020203" pitchFamily="18" charset="-79"/>
              </a:rPr>
              <a:t> the p-values and the </a:t>
            </a:r>
            <a:r>
              <a:rPr kumimoji="0" lang="en-IN" sz="2400" b="0" i="0" u="none" strike="noStrike" kern="1200" cap="none" spc="0" normalizeH="0" baseline="0" noProof="0" dirty="0">
                <a:ln>
                  <a:noFill/>
                </a:ln>
                <a:solidFill>
                  <a:prstClr val="white"/>
                </a:solidFill>
                <a:effectLst/>
                <a:uLnTx/>
                <a:uFillTx/>
                <a:latin typeface="Calibri"/>
                <a:ea typeface="+mn-ea"/>
                <a:cs typeface="+mn-cs"/>
              </a:rPr>
              <a:t>R</a:t>
            </a:r>
            <a:r>
              <a:rPr kumimoji="0" lang="en-IN" sz="2400" b="0" i="0" u="none" strike="noStrike" kern="1200" cap="none" spc="0" normalizeH="0" baseline="0" noProof="0" dirty="0">
                <a:ln>
                  <a:noFill/>
                </a:ln>
                <a:solidFill>
                  <a:prstClr val="white"/>
                </a:solidFill>
                <a:effectLst/>
                <a:uLnTx/>
                <a:uFillTx/>
                <a:latin typeface="Calibri"/>
                <a:ea typeface="+mn-ea"/>
                <a:cs typeface="Adobe Hebrew" panose="02040503050201020203" pitchFamily="18" charset="-79"/>
              </a:rPr>
              <a:t>².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a:ea typeface="+mn-ea"/>
                <a:cs typeface="Adobe Hebrew" panose="02040503050201020203" pitchFamily="18" charset="-79"/>
              </a:rPr>
              <a:t>All p-values were below 0.05</a:t>
            </a: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5AD7823F-6CCE-8277-D4F0-4182DB17D38F}"/>
              </a:ext>
            </a:extLst>
          </p:cNvPr>
          <p:cNvPicPr>
            <a:picLocks noChangeAspect="1"/>
          </p:cNvPicPr>
          <p:nvPr/>
        </p:nvPicPr>
        <p:blipFill>
          <a:blip r:embed="rId2"/>
          <a:stretch>
            <a:fillRect/>
          </a:stretch>
        </p:blipFill>
        <p:spPr>
          <a:xfrm>
            <a:off x="11371006" y="827862"/>
            <a:ext cx="6558959" cy="5169040"/>
          </a:xfrm>
          <a:prstGeom prst="rect">
            <a:avLst/>
          </a:prstGeom>
        </p:spPr>
      </p:pic>
      <p:pic>
        <p:nvPicPr>
          <p:cNvPr id="4" name="Picture 3">
            <a:extLst>
              <a:ext uri="{FF2B5EF4-FFF2-40B4-BE49-F238E27FC236}">
                <a16:creationId xmlns:a16="http://schemas.microsoft.com/office/drawing/2014/main" id="{9B924C29-55AE-2ED9-9CCE-97E23965CF49}"/>
              </a:ext>
            </a:extLst>
          </p:cNvPr>
          <p:cNvPicPr>
            <a:picLocks noChangeAspect="1"/>
          </p:cNvPicPr>
          <p:nvPr/>
        </p:nvPicPr>
        <p:blipFill>
          <a:blip r:embed="rId3"/>
          <a:stretch>
            <a:fillRect/>
          </a:stretch>
        </p:blipFill>
        <p:spPr>
          <a:xfrm>
            <a:off x="7199848" y="6352839"/>
            <a:ext cx="10730117" cy="3665307"/>
          </a:xfrm>
          <a:prstGeom prst="rect">
            <a:avLst/>
          </a:prstGeom>
        </p:spPr>
      </p:pic>
    </p:spTree>
    <p:extLst>
      <p:ext uri="{BB962C8B-B14F-4D97-AF65-F5344CB8AC3E}">
        <p14:creationId xmlns:p14="http://schemas.microsoft.com/office/powerpoint/2010/main" val="10650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1670</Words>
  <Application>Microsoft Office PowerPoint</Application>
  <PresentationFormat>Custom</PresentationFormat>
  <Paragraphs>143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Poppins Bold</vt:lpstr>
      <vt:lpstr>Arial Bold</vt:lpstr>
      <vt:lpstr>Poppins</vt:lpstr>
      <vt:lpstr>Consolas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Jominy End Quench Experiment</dc:title>
  <dc:creator>Rishu</dc:creator>
  <cp:lastModifiedBy>ayush jadia</cp:lastModifiedBy>
  <cp:revision>9</cp:revision>
  <dcterms:created xsi:type="dcterms:W3CDTF">2006-08-16T00:00:00Z</dcterms:created>
  <dcterms:modified xsi:type="dcterms:W3CDTF">2023-11-12T06:55:46Z</dcterms:modified>
  <dc:identifier>DAFz1eo8Voo</dc:identifier>
</cp:coreProperties>
</file>