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93979" autoAdjust="0"/>
  </p:normalViewPr>
  <p:slideViewPr>
    <p:cSldViewPr>
      <p:cViewPr varScale="1">
        <p:scale>
          <a:sx n="67" d="100"/>
          <a:sy n="67" d="100"/>
        </p:scale>
        <p:origin x="11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26.06.2023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4.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553776" y="2644207"/>
            <a:ext cx="7301968" cy="5694572"/>
          </a:xfrm>
          <a:prstGeom prst="rect">
            <a:avLst/>
          </a:prstGeom>
        </p:spPr>
        <p:txBody>
          <a:bodyPr wrap="square" lIns="0" tIns="0" rIns="0" bIns="0" rtlCol="0" anchor="t">
            <a:spAutoFit/>
          </a:bodyPr>
          <a:lstStyle/>
          <a:p>
            <a:pPr>
              <a:lnSpc>
                <a:spcPts val="11059"/>
              </a:lnSpc>
            </a:pPr>
            <a:r>
              <a:rPr lang="en-US" sz="7200" spc="-105" dirty="0">
                <a:solidFill>
                  <a:srgbClr val="FFFFFF"/>
                </a:solidFill>
                <a:latin typeface="Graphik Regular" panose="020B0503030202060203" pitchFamily="34" charset="0"/>
              </a:rPr>
              <a:t>Task 3: Data Visualization &amp; Storytelling</a:t>
            </a:r>
          </a:p>
          <a:p>
            <a:pPr algn="ctr">
              <a:lnSpc>
                <a:spcPts val="11059"/>
              </a:lnSpc>
            </a:pP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75A0B3C3-0AB0-E42A-F60D-1C66EB1552E9}"/>
              </a:ext>
            </a:extLst>
          </p:cNvPr>
          <p:cNvSpPr txBox="1"/>
          <p:nvPr/>
        </p:nvSpPr>
        <p:spPr>
          <a:xfrm>
            <a:off x="11491064" y="2523663"/>
            <a:ext cx="5859003" cy="5262979"/>
          </a:xfrm>
          <a:prstGeom prst="rect">
            <a:avLst/>
          </a:prstGeom>
          <a:noFill/>
        </p:spPr>
        <p:txBody>
          <a:bodyPr wrap="square">
            <a:spAutoFit/>
          </a:bodyPr>
          <a:lstStyle/>
          <a:p>
            <a:pPr marL="285750" indent="-285750">
              <a:buFontTx/>
              <a:buChar char="-"/>
            </a:pPr>
            <a:r>
              <a:rPr lang="en-IN" sz="2800" dirty="0"/>
              <a:t>Type of content is almost equally distributed</a:t>
            </a:r>
          </a:p>
          <a:p>
            <a:pPr marL="285750" indent="-285750">
              <a:buFontTx/>
              <a:buChar char="-"/>
            </a:pPr>
            <a:r>
              <a:rPr lang="en-IN" sz="2800" dirty="0"/>
              <a:t>Aug, Jan and May saw the most number of posts</a:t>
            </a:r>
          </a:p>
          <a:p>
            <a:pPr marL="285750" indent="-285750">
              <a:buFontTx/>
              <a:buChar char="-"/>
            </a:pPr>
            <a:r>
              <a:rPr lang="en-IN" sz="2800" dirty="0"/>
              <a:t>Number of unique categories = 29</a:t>
            </a:r>
          </a:p>
          <a:p>
            <a:pPr marL="285750" indent="-285750">
              <a:buFontTx/>
              <a:buChar char="-"/>
            </a:pPr>
            <a:r>
              <a:rPr lang="en-IN" sz="2800" dirty="0"/>
              <a:t>Top 5 Categories = animals, healthy eating, technology, science, and culture</a:t>
            </a:r>
          </a:p>
          <a:p>
            <a:pPr marL="285750" indent="-285750">
              <a:buFontTx/>
              <a:buChar char="-"/>
            </a:pPr>
            <a:r>
              <a:rPr lang="en-IN" sz="2800" dirty="0"/>
              <a:t>Users post content that higher negative sentiment but prefer content with higher positive sentiment.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Rectangle 2">
            <a:extLst>
              <a:ext uri="{FF2B5EF4-FFF2-40B4-BE49-F238E27FC236}">
                <a16:creationId xmlns:a16="http://schemas.microsoft.com/office/drawing/2014/main" id="{9D3E7DBB-38D9-52E5-F3BB-0F7C82CBC930}"/>
              </a:ext>
            </a:extLst>
          </p:cNvPr>
          <p:cNvSpPr>
            <a:spLocks noChangeArrowheads="1"/>
          </p:cNvSpPr>
          <p:nvPr/>
        </p:nvSpPr>
        <p:spPr bwMode="auto">
          <a:xfrm>
            <a:off x="8654476" y="2422342"/>
            <a:ext cx="71951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Söhne"/>
              </a:rPr>
              <a:t>Social Buzz is a content-centric social media platform founded in 2008 by former engineers. With over 500 million active users monthly, they track user reactions to trending content and are seeking external expertise for scaling, an upcoming IPO, and managing big data challenges.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chemeClr val="tx1"/>
                </a:solidFill>
                <a:effectLst/>
              </a:rPr>
            </a:br>
            <a:r>
              <a:rPr kumimoji="0" lang="en-US" altLang="en-US" sz="3600" b="0" i="0" u="none" strike="noStrike" cap="none" normalizeH="0" baseline="0" dirty="0">
                <a:ln>
                  <a:noFill/>
                </a:ln>
                <a:solidFill>
                  <a:schemeClr val="tx1"/>
                </a:solidFill>
                <a:effectLst/>
              </a:rPr>
              <a:t>Tasks at Hand</a:t>
            </a:r>
          </a:p>
          <a:p>
            <a:pPr marL="342900" marR="0" lvl="0" indent="-342900" algn="l" defTabSz="914400" rtl="0" eaLnBrk="0" fontAlgn="base" latinLnBrk="0" hangingPunct="0">
              <a:lnSpc>
                <a:spcPct val="100000"/>
              </a:lnSpc>
              <a:spcBef>
                <a:spcPct val="0"/>
              </a:spcBef>
              <a:spcAft>
                <a:spcPct val="0"/>
              </a:spcAft>
              <a:buClrTx/>
              <a:buSzTx/>
              <a:buFontTx/>
              <a:buChar char="-"/>
              <a:tabLst/>
            </a:pPr>
            <a:r>
              <a:rPr lang="en-US" sz="2400" dirty="0"/>
              <a:t>An audit of their big data practice</a:t>
            </a:r>
          </a:p>
          <a:p>
            <a:pPr marL="342900" marR="0" lvl="0" indent="-342900" algn="l" defTabSz="914400" rtl="0" eaLnBrk="0" fontAlgn="base" latinLnBrk="0" hangingPunct="0">
              <a:lnSpc>
                <a:spcPct val="100000"/>
              </a:lnSpc>
              <a:spcBef>
                <a:spcPct val="0"/>
              </a:spcBef>
              <a:spcAft>
                <a:spcPct val="0"/>
              </a:spcAft>
              <a:buClrTx/>
              <a:buSzTx/>
              <a:buFontTx/>
              <a:buChar char="-"/>
              <a:tabLst/>
            </a:pPr>
            <a:r>
              <a:rPr lang="en-US" sz="2400" dirty="0"/>
              <a:t>Recommendations for a successful IPO</a:t>
            </a:r>
          </a:p>
          <a:p>
            <a:pPr marL="342900" marR="0" lvl="0" indent="-342900" algn="l" defTabSz="914400" rtl="0" eaLnBrk="0" fontAlgn="base" latinLnBrk="0" hangingPunct="0">
              <a:lnSpc>
                <a:spcPct val="100000"/>
              </a:lnSpc>
              <a:spcBef>
                <a:spcPct val="0"/>
              </a:spcBef>
              <a:spcAft>
                <a:spcPct val="0"/>
              </a:spcAft>
              <a:buClrTx/>
              <a:buSzTx/>
              <a:buFontTx/>
              <a:buChar char="-"/>
              <a:tabLst/>
            </a:pPr>
            <a:r>
              <a:rPr lang="en-US" sz="2400" dirty="0"/>
              <a:t>An analysis of their content categories that highlights the top 5 categories with the largest aggregate popularity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Rectangle 1">
            <a:extLst>
              <a:ext uri="{FF2B5EF4-FFF2-40B4-BE49-F238E27FC236}">
                <a16:creationId xmlns:a16="http://schemas.microsoft.com/office/drawing/2014/main" id="{982AB733-5A15-B70A-FED3-A027488CB39B}"/>
              </a:ext>
            </a:extLst>
          </p:cNvPr>
          <p:cNvSpPr>
            <a:spLocks noChangeArrowheads="1"/>
          </p:cNvSpPr>
          <p:nvPr/>
        </p:nvSpPr>
        <p:spPr bwMode="auto">
          <a:xfrm>
            <a:off x="2503378" y="4930430"/>
            <a:ext cx="746110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bg1"/>
                </a:solidFill>
                <a:effectLst/>
                <a:latin typeface="Söhne"/>
              </a:rPr>
              <a:t>Managing and analyzing a massive amount of unstructured data, with over </a:t>
            </a:r>
            <a:r>
              <a:rPr kumimoji="0" lang="en-US" altLang="en-US" sz="3200" b="1" i="0" u="none" strike="noStrike" cap="none" normalizeH="0" baseline="0" dirty="0">
                <a:ln>
                  <a:noFill/>
                </a:ln>
                <a:solidFill>
                  <a:schemeClr val="bg1"/>
                </a:solidFill>
                <a:effectLst/>
                <a:latin typeface="Söhne"/>
              </a:rPr>
              <a:t>100,000</a:t>
            </a:r>
            <a:r>
              <a:rPr kumimoji="0" lang="en-US" altLang="en-US" sz="3200" b="0" i="0" u="none" strike="noStrike" cap="none" normalizeH="0" baseline="0" dirty="0">
                <a:ln>
                  <a:noFill/>
                </a:ln>
                <a:solidFill>
                  <a:schemeClr val="bg1"/>
                </a:solidFill>
                <a:effectLst/>
                <a:latin typeface="Söhne"/>
              </a:rPr>
              <a:t> pieces of content posted daily. Scaling has become a pressing issue, as the platform has reached over </a:t>
            </a:r>
            <a:r>
              <a:rPr kumimoji="0" lang="en-US" altLang="en-US" sz="3200" b="1" i="0" u="none" strike="noStrike" cap="none" normalizeH="0" baseline="0" dirty="0">
                <a:ln>
                  <a:noFill/>
                </a:ln>
                <a:solidFill>
                  <a:schemeClr val="bg1"/>
                </a:solidFill>
                <a:effectLst/>
                <a:latin typeface="Söhne"/>
              </a:rPr>
              <a:t>500</a:t>
            </a:r>
            <a:r>
              <a:rPr kumimoji="0" lang="en-US" altLang="en-US" sz="3200" b="0" i="0" u="none" strike="noStrike" cap="none" normalizeH="0" baseline="0" dirty="0">
                <a:ln>
                  <a:noFill/>
                </a:ln>
                <a:solidFill>
                  <a:schemeClr val="bg1"/>
                </a:solidFill>
                <a:effectLst/>
                <a:latin typeface="Söhne"/>
              </a:rPr>
              <a:t> </a:t>
            </a:r>
            <a:r>
              <a:rPr kumimoji="0" lang="en-US" altLang="en-US" sz="3200" b="1" i="0" u="none" strike="noStrike" cap="none" normalizeH="0" baseline="0" dirty="0">
                <a:ln>
                  <a:noFill/>
                </a:ln>
                <a:solidFill>
                  <a:schemeClr val="bg1"/>
                </a:solidFill>
                <a:effectLst/>
                <a:latin typeface="Söhne"/>
              </a:rPr>
              <a:t>million</a:t>
            </a:r>
            <a:r>
              <a:rPr kumimoji="0" lang="en-US" altLang="en-US" sz="3200" b="0" i="0" u="none" strike="noStrike" cap="none" normalizeH="0" baseline="0" dirty="0">
                <a:ln>
                  <a:noFill/>
                </a:ln>
                <a:solidFill>
                  <a:schemeClr val="bg1"/>
                </a:solidFill>
                <a:effectLst/>
                <a:latin typeface="Söhne"/>
              </a:rPr>
              <a:t> active users each month. To prepare for an upcoming IPO and learn best practices, they require external expertise in handling the complexities of big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384981" y="6957575"/>
            <a:ext cx="2187334" cy="2123082"/>
            <a:chOff x="-23043" y="66269"/>
            <a:chExt cx="6542159" cy="6349986"/>
          </a:xfrm>
          <a:blipFill dpi="0" rotWithShape="1">
            <a:blip r:embed="rId5">
              <a:extLst>
                <a:ext uri="{28A0092B-C50C-407E-A947-70E740481C1C}">
                  <a14:useLocalDpi xmlns:a14="http://schemas.microsoft.com/office/drawing/2010/main" val="0"/>
                </a:ext>
              </a:extLst>
            </a:blip>
            <a:srcRect/>
            <a:stretch>
              <a:fillRect/>
            </a:stretch>
          </a:blipFill>
        </p:grpSpPr>
        <p:sp>
          <p:nvSpPr>
            <p:cNvPr id="19" name="Freeform 19"/>
            <p:cNvSpPr/>
            <p:nvPr/>
          </p:nvSpPr>
          <p:spPr>
            <a:xfrm>
              <a:off x="-23043" y="119185"/>
              <a:ext cx="6542159"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gr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grp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366151" y="1004105"/>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94A9A49D-1DBD-8FF0-7F74-222BAF443490}"/>
              </a:ext>
            </a:extLst>
          </p:cNvPr>
          <p:cNvSpPr txBox="1"/>
          <p:nvPr/>
        </p:nvSpPr>
        <p:spPr>
          <a:xfrm>
            <a:off x="14173200" y="1667711"/>
            <a:ext cx="2962478" cy="861774"/>
          </a:xfrm>
          <a:prstGeom prst="rect">
            <a:avLst/>
          </a:prstGeom>
          <a:noFill/>
        </p:spPr>
        <p:txBody>
          <a:bodyPr wrap="none" rtlCol="0">
            <a:spAutoFit/>
          </a:bodyPr>
          <a:lstStyle/>
          <a:p>
            <a:r>
              <a:rPr lang="en-US" sz="3200" b="1" dirty="0"/>
              <a:t>Andrew Fleming</a:t>
            </a:r>
          </a:p>
          <a:p>
            <a:r>
              <a:rPr lang="en-US" dirty="0"/>
              <a:t>Chief Technology Architect</a:t>
            </a:r>
            <a:endParaRPr lang="en-IN" dirty="0"/>
          </a:p>
        </p:txBody>
      </p:sp>
      <p:sp>
        <p:nvSpPr>
          <p:cNvPr id="33" name="TextBox 32">
            <a:extLst>
              <a:ext uri="{FF2B5EF4-FFF2-40B4-BE49-F238E27FC236}">
                <a16:creationId xmlns:a16="http://schemas.microsoft.com/office/drawing/2014/main" id="{A36C3E09-DB1D-2216-5092-4D181A8F92CA}"/>
              </a:ext>
            </a:extLst>
          </p:cNvPr>
          <p:cNvSpPr txBox="1"/>
          <p:nvPr/>
        </p:nvSpPr>
        <p:spPr>
          <a:xfrm>
            <a:off x="14187487" y="4530853"/>
            <a:ext cx="3109056" cy="861774"/>
          </a:xfrm>
          <a:prstGeom prst="rect">
            <a:avLst/>
          </a:prstGeom>
          <a:noFill/>
        </p:spPr>
        <p:txBody>
          <a:bodyPr wrap="none" rtlCol="0">
            <a:spAutoFit/>
          </a:bodyPr>
          <a:lstStyle/>
          <a:p>
            <a:r>
              <a:rPr lang="en-US" sz="3200" b="1" dirty="0"/>
              <a:t>Marcus </a:t>
            </a:r>
            <a:r>
              <a:rPr lang="en-US" sz="3200" b="1" dirty="0" err="1"/>
              <a:t>Rompton</a:t>
            </a:r>
            <a:endParaRPr lang="en-US" sz="3200" b="1" dirty="0"/>
          </a:p>
          <a:p>
            <a:r>
              <a:rPr lang="en-US" dirty="0"/>
              <a:t>Senior Principal</a:t>
            </a:r>
            <a:endParaRPr lang="en-IN" dirty="0"/>
          </a:p>
        </p:txBody>
      </p:sp>
      <p:sp>
        <p:nvSpPr>
          <p:cNvPr id="34" name="TextBox 33">
            <a:extLst>
              <a:ext uri="{FF2B5EF4-FFF2-40B4-BE49-F238E27FC236}">
                <a16:creationId xmlns:a16="http://schemas.microsoft.com/office/drawing/2014/main" id="{BB2FE44B-DDF1-E8A5-1BE2-A51A626B88E5}"/>
              </a:ext>
            </a:extLst>
          </p:cNvPr>
          <p:cNvSpPr txBox="1"/>
          <p:nvPr/>
        </p:nvSpPr>
        <p:spPr>
          <a:xfrm>
            <a:off x="14187487" y="7211860"/>
            <a:ext cx="1969385" cy="861774"/>
          </a:xfrm>
          <a:prstGeom prst="rect">
            <a:avLst/>
          </a:prstGeom>
          <a:noFill/>
        </p:spPr>
        <p:txBody>
          <a:bodyPr wrap="none" rtlCol="0">
            <a:spAutoFit/>
          </a:bodyPr>
          <a:lstStyle/>
          <a:p>
            <a:r>
              <a:rPr lang="en-US" sz="3200" b="1" dirty="0"/>
              <a:t>Ayush Jain</a:t>
            </a:r>
          </a:p>
          <a:p>
            <a:r>
              <a:rPr lang="en-US" dirty="0"/>
              <a:t>Data Analyst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E0B89A35-F048-FF8B-1283-7F0204560AC8}"/>
              </a:ext>
            </a:extLst>
          </p:cNvPr>
          <p:cNvSpPr txBox="1"/>
          <p:nvPr/>
        </p:nvSpPr>
        <p:spPr>
          <a:xfrm>
            <a:off x="3860431" y="1326991"/>
            <a:ext cx="5334000" cy="707886"/>
          </a:xfrm>
          <a:prstGeom prst="rect">
            <a:avLst/>
          </a:prstGeom>
          <a:noFill/>
        </p:spPr>
        <p:txBody>
          <a:bodyPr wrap="square">
            <a:spAutoFit/>
          </a:bodyPr>
          <a:lstStyle/>
          <a:p>
            <a:r>
              <a:rPr lang="en-IN" sz="4000" dirty="0">
                <a:solidFill>
                  <a:schemeClr val="bg1"/>
                </a:solidFill>
              </a:rPr>
              <a:t>Data Understanding</a:t>
            </a:r>
          </a:p>
        </p:txBody>
      </p:sp>
      <p:sp>
        <p:nvSpPr>
          <p:cNvPr id="41" name="TextBox 40">
            <a:extLst>
              <a:ext uri="{FF2B5EF4-FFF2-40B4-BE49-F238E27FC236}">
                <a16:creationId xmlns:a16="http://schemas.microsoft.com/office/drawing/2014/main" id="{760CB325-108A-4160-8C8F-2A24020BCAC4}"/>
              </a:ext>
            </a:extLst>
          </p:cNvPr>
          <p:cNvSpPr txBox="1"/>
          <p:nvPr/>
        </p:nvSpPr>
        <p:spPr>
          <a:xfrm>
            <a:off x="5713949" y="2938639"/>
            <a:ext cx="5334000" cy="707886"/>
          </a:xfrm>
          <a:prstGeom prst="rect">
            <a:avLst/>
          </a:prstGeom>
          <a:noFill/>
        </p:spPr>
        <p:txBody>
          <a:bodyPr wrap="square">
            <a:spAutoFit/>
          </a:bodyPr>
          <a:lstStyle/>
          <a:p>
            <a:r>
              <a:rPr lang="en-IN" sz="4000" dirty="0">
                <a:solidFill>
                  <a:schemeClr val="bg1"/>
                </a:solidFill>
              </a:rPr>
              <a:t>Data Cleaning</a:t>
            </a:r>
          </a:p>
        </p:txBody>
      </p:sp>
      <p:sp>
        <p:nvSpPr>
          <p:cNvPr id="42" name="TextBox 41">
            <a:extLst>
              <a:ext uri="{FF2B5EF4-FFF2-40B4-BE49-F238E27FC236}">
                <a16:creationId xmlns:a16="http://schemas.microsoft.com/office/drawing/2014/main" id="{26094160-D5D2-CFB9-7F33-C2056BFED632}"/>
              </a:ext>
            </a:extLst>
          </p:cNvPr>
          <p:cNvSpPr txBox="1"/>
          <p:nvPr/>
        </p:nvSpPr>
        <p:spPr>
          <a:xfrm>
            <a:off x="7652004" y="4605310"/>
            <a:ext cx="5334000" cy="707886"/>
          </a:xfrm>
          <a:prstGeom prst="rect">
            <a:avLst/>
          </a:prstGeom>
          <a:noFill/>
        </p:spPr>
        <p:txBody>
          <a:bodyPr wrap="square">
            <a:spAutoFit/>
          </a:bodyPr>
          <a:lstStyle/>
          <a:p>
            <a:r>
              <a:rPr lang="en-IN" sz="4000" dirty="0">
                <a:solidFill>
                  <a:schemeClr val="bg1"/>
                </a:solidFill>
              </a:rPr>
              <a:t>Data Modelling</a:t>
            </a:r>
          </a:p>
        </p:txBody>
      </p:sp>
      <p:sp>
        <p:nvSpPr>
          <p:cNvPr id="43" name="TextBox 42">
            <a:extLst>
              <a:ext uri="{FF2B5EF4-FFF2-40B4-BE49-F238E27FC236}">
                <a16:creationId xmlns:a16="http://schemas.microsoft.com/office/drawing/2014/main" id="{64BB5850-DA54-7C78-3C38-427C8AD70B22}"/>
              </a:ext>
            </a:extLst>
          </p:cNvPr>
          <p:cNvSpPr txBox="1"/>
          <p:nvPr/>
        </p:nvSpPr>
        <p:spPr>
          <a:xfrm>
            <a:off x="9492670" y="6176868"/>
            <a:ext cx="5334000" cy="707886"/>
          </a:xfrm>
          <a:prstGeom prst="rect">
            <a:avLst/>
          </a:prstGeom>
          <a:noFill/>
        </p:spPr>
        <p:txBody>
          <a:bodyPr wrap="square">
            <a:spAutoFit/>
          </a:bodyPr>
          <a:lstStyle/>
          <a:p>
            <a:r>
              <a:rPr lang="en-IN" sz="4000" dirty="0">
                <a:solidFill>
                  <a:schemeClr val="bg1"/>
                </a:solidFill>
              </a:rPr>
              <a:t>Data Analysis</a:t>
            </a:r>
          </a:p>
        </p:txBody>
      </p:sp>
      <p:sp>
        <p:nvSpPr>
          <p:cNvPr id="44" name="TextBox 43">
            <a:extLst>
              <a:ext uri="{FF2B5EF4-FFF2-40B4-BE49-F238E27FC236}">
                <a16:creationId xmlns:a16="http://schemas.microsoft.com/office/drawing/2014/main" id="{35A3CA19-AE45-024F-32DC-397A55CD9901}"/>
              </a:ext>
            </a:extLst>
          </p:cNvPr>
          <p:cNvSpPr txBox="1"/>
          <p:nvPr/>
        </p:nvSpPr>
        <p:spPr>
          <a:xfrm>
            <a:off x="11425954" y="7764794"/>
            <a:ext cx="5334000" cy="707886"/>
          </a:xfrm>
          <a:prstGeom prst="rect">
            <a:avLst/>
          </a:prstGeom>
          <a:noFill/>
        </p:spPr>
        <p:txBody>
          <a:bodyPr wrap="square">
            <a:spAutoFit/>
          </a:bodyPr>
          <a:lstStyle/>
          <a:p>
            <a:r>
              <a:rPr lang="en-IN" sz="4000" dirty="0">
                <a:solidFill>
                  <a:schemeClr val="bg1"/>
                </a:solidFill>
              </a:rPr>
              <a:t>Data Visualisation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5" name="Picture 14">
            <a:extLst>
              <a:ext uri="{FF2B5EF4-FFF2-40B4-BE49-F238E27FC236}">
                <a16:creationId xmlns:a16="http://schemas.microsoft.com/office/drawing/2014/main" id="{1BFB1B73-E7E0-1502-B0F2-CAD3065BDBF9}"/>
              </a:ext>
            </a:extLst>
          </p:cNvPr>
          <p:cNvPicPr>
            <a:picLocks noChangeAspect="1"/>
          </p:cNvPicPr>
          <p:nvPr/>
        </p:nvPicPr>
        <p:blipFill>
          <a:blip r:embed="rId7"/>
          <a:stretch>
            <a:fillRect/>
          </a:stretch>
        </p:blipFill>
        <p:spPr>
          <a:xfrm>
            <a:off x="402509" y="2785050"/>
            <a:ext cx="8372585" cy="6658822"/>
          </a:xfrm>
          <a:prstGeom prst="rect">
            <a:avLst/>
          </a:prstGeom>
        </p:spPr>
      </p:pic>
      <p:pic>
        <p:nvPicPr>
          <p:cNvPr id="19" name="Picture 18">
            <a:extLst>
              <a:ext uri="{FF2B5EF4-FFF2-40B4-BE49-F238E27FC236}">
                <a16:creationId xmlns:a16="http://schemas.microsoft.com/office/drawing/2014/main" id="{2F59E68E-1A10-3465-40B7-AD06AE05F059}"/>
              </a:ext>
            </a:extLst>
          </p:cNvPr>
          <p:cNvPicPr>
            <a:picLocks noChangeAspect="1"/>
          </p:cNvPicPr>
          <p:nvPr/>
        </p:nvPicPr>
        <p:blipFill>
          <a:blip r:embed="rId8"/>
          <a:stretch>
            <a:fillRect/>
          </a:stretch>
        </p:blipFill>
        <p:spPr>
          <a:xfrm>
            <a:off x="9360202" y="2850461"/>
            <a:ext cx="8372585" cy="65934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BBD3838C-4326-BC20-3551-1140370BC0F0}"/>
              </a:ext>
            </a:extLst>
          </p:cNvPr>
          <p:cNvPicPr>
            <a:picLocks noChangeAspect="1"/>
          </p:cNvPicPr>
          <p:nvPr/>
        </p:nvPicPr>
        <p:blipFill>
          <a:blip r:embed="rId7"/>
          <a:stretch>
            <a:fillRect/>
          </a:stretch>
        </p:blipFill>
        <p:spPr>
          <a:xfrm>
            <a:off x="962718" y="1977551"/>
            <a:ext cx="7216441" cy="6855619"/>
          </a:xfrm>
          <a:prstGeom prst="rect">
            <a:avLst/>
          </a:prstGeom>
        </p:spPr>
      </p:pic>
      <p:pic>
        <p:nvPicPr>
          <p:cNvPr id="32" name="Picture 31">
            <a:extLst>
              <a:ext uri="{FF2B5EF4-FFF2-40B4-BE49-F238E27FC236}">
                <a16:creationId xmlns:a16="http://schemas.microsoft.com/office/drawing/2014/main" id="{79BD2087-018F-B434-55F2-5CAB6CF7E78C}"/>
              </a:ext>
            </a:extLst>
          </p:cNvPr>
          <p:cNvPicPr>
            <a:picLocks noChangeAspect="1"/>
          </p:cNvPicPr>
          <p:nvPr/>
        </p:nvPicPr>
        <p:blipFill>
          <a:blip r:embed="rId8"/>
          <a:stretch>
            <a:fillRect/>
          </a:stretch>
        </p:blipFill>
        <p:spPr>
          <a:xfrm>
            <a:off x="8982565" y="2590960"/>
            <a:ext cx="8286750" cy="5362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B63E20E4-F402-8C85-8EB8-9AE059D398B3}"/>
              </a:ext>
            </a:extLst>
          </p:cNvPr>
          <p:cNvPicPr>
            <a:picLocks noChangeAspect="1"/>
          </p:cNvPicPr>
          <p:nvPr/>
        </p:nvPicPr>
        <p:blipFill>
          <a:blip r:embed="rId7"/>
          <a:stretch>
            <a:fillRect/>
          </a:stretch>
        </p:blipFill>
        <p:spPr>
          <a:xfrm>
            <a:off x="1220689" y="1634146"/>
            <a:ext cx="6471693" cy="6837701"/>
          </a:xfrm>
          <a:prstGeom prst="rect">
            <a:avLst/>
          </a:prstGeom>
        </p:spPr>
      </p:pic>
      <p:pic>
        <p:nvPicPr>
          <p:cNvPr id="32" name="Picture 31">
            <a:extLst>
              <a:ext uri="{FF2B5EF4-FFF2-40B4-BE49-F238E27FC236}">
                <a16:creationId xmlns:a16="http://schemas.microsoft.com/office/drawing/2014/main" id="{32FB3F2D-50EF-1C64-F75A-9EFD45520239}"/>
              </a:ext>
            </a:extLst>
          </p:cNvPr>
          <p:cNvPicPr>
            <a:picLocks noChangeAspect="1"/>
          </p:cNvPicPr>
          <p:nvPr/>
        </p:nvPicPr>
        <p:blipFill>
          <a:blip r:embed="rId8"/>
          <a:stretch>
            <a:fillRect/>
          </a:stretch>
        </p:blipFill>
        <p:spPr>
          <a:xfrm>
            <a:off x="9785978" y="1619858"/>
            <a:ext cx="6970795" cy="6837701"/>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280</Words>
  <Application>Microsoft Office PowerPoint</Application>
  <PresentationFormat>Custom</PresentationFormat>
  <Paragraphs>65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Clear Sans Regular Bold</vt:lpstr>
      <vt:lpstr>Calibri</vt:lpstr>
      <vt:lpstr>Arial</vt:lpstr>
      <vt:lpstr>Graphik 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Ayush Jain</cp:lastModifiedBy>
  <cp:revision>9</cp:revision>
  <dcterms:created xsi:type="dcterms:W3CDTF">2006-08-16T00:00:00Z</dcterms:created>
  <dcterms:modified xsi:type="dcterms:W3CDTF">2023-06-26T17:54:32Z</dcterms:modified>
  <dc:identifier>DAEhDyfaYKE</dc:identifier>
</cp:coreProperties>
</file>