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8"/>
  </p:notesMasterIdLst>
  <p:sldIdLst>
    <p:sldId id="256" r:id="rId2"/>
    <p:sldId id="257" r:id="rId3"/>
    <p:sldId id="258" r:id="rId4"/>
    <p:sldId id="259" r:id="rId5"/>
    <p:sldId id="260" r:id="rId6"/>
    <p:sldId id="261" r:id="rId7"/>
    <p:sldId id="262" r:id="rId8"/>
    <p:sldId id="263" r:id="rId9"/>
    <p:sldId id="277" r:id="rId10"/>
    <p:sldId id="278" r:id="rId11"/>
    <p:sldId id="279" r:id="rId12"/>
    <p:sldId id="264" r:id="rId13"/>
    <p:sldId id="265" r:id="rId14"/>
    <p:sldId id="266" r:id="rId15"/>
    <p:sldId id="267" r:id="rId16"/>
    <p:sldId id="268" r:id="rId17"/>
    <p:sldId id="269" r:id="rId18"/>
    <p:sldId id="270" r:id="rId19"/>
    <p:sldId id="281" r:id="rId20"/>
    <p:sldId id="271" r:id="rId21"/>
    <p:sldId id="272" r:id="rId22"/>
    <p:sldId id="280" r:id="rId23"/>
    <p:sldId id="273" r:id="rId24"/>
    <p:sldId id="276" r:id="rId25"/>
    <p:sldId id="274" r:id="rId26"/>
    <p:sldId id="275" r:id="rId27"/>
  </p:sldIdLst>
  <p:sldSz cx="9144000" cy="5143500" type="screen16x9"/>
  <p:notesSz cx="6858000" cy="9144000"/>
  <p:embeddedFontLst>
    <p:embeddedFont>
      <p:font typeface="Roboto" panose="02000000000000000000" pitchFamily="2" charset="0"/>
      <p:regular r:id="rId29"/>
      <p:bold r:id="rId30"/>
      <p:italic r:id="rId31"/>
      <p:boldItalic r:id="rId32"/>
    </p:embeddedFont>
    <p:embeddedFont>
      <p:font typeface="Rockwell" panose="02060603020205020403" pitchFamily="18" charset="0"/>
      <p:regular r:id="rId33"/>
      <p:bold r:id="rId34"/>
      <p:italic r:id="rId35"/>
      <p:boldItalic r:id="rId36"/>
    </p:embeddedFont>
    <p:embeddedFont>
      <p:font typeface="Rockwell Condensed" panose="02060603050405020104" pitchFamily="18" charset="0"/>
      <p:regular r:id="rId37"/>
      <p:bold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f3eaa9d2e_1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f3eaa9d2e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f3eaa9d2e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f3eaa9d2e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f3eaa9d2e_0_1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f3eaa9d2e_0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f3eaa9d2e_0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f3eaa9d2e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af3eaa9d2e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af3eaa9d2e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f3eaa9d2e_0_1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f3eaa9d2e_0_1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f3eaa9d2e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f3eaa9d2e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f3eaa9d2e_0_1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f3eaa9d2e_0_1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f3eaa9d2e_0_1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f3eaa9d2e_0_1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f3eaa9d2e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af3eaa9d2e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f3eaa9d2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f3eaa9d2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f3eaa9d2e_0_1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f3eaa9d2e_0_1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f3eaa9d2e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f3eaa9d2e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f3eaa9d2e_0_1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f3eaa9d2e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f3eaa9d2e_0_1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f3eaa9d2e_0_1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f3eaa9d2e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f3eaa9d2e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f3eaa9d2e_1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f3eaa9d2e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f3eaa9d2e_1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f3eaa9d2e_1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f3eaa9d2e_1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f3eaa9d2e_1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53480111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3298046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1644695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55037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5489454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48A87A34-81AB-432B-8DAE-1953F412C126}" type="datetimeFigureOut">
              <a:rPr lang="en-US" smtClean="0"/>
              <a:t>5/17/2021</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5806453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915834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0877229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495769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41431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428922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5/17/2021</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8508622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48A87A34-81AB-432B-8DAE-1953F412C126}" type="datetimeFigureOut">
              <a:rPr lang="en-US" smtClean="0"/>
              <a:pPr/>
              <a:t>5/17/2021</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4247629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esearchgate.net/publication/26622086_Web-based_Projects_Evaluation_Management_System"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www.researchgate.net/profile/Mohammad_Al_Zoubi/publication/26%2062208%206%20_Web-based_Projects_Evaluation_Management_System/links/" TargetMode="External"/><Relationship Id="rId5" Type="http://schemas.openxmlformats.org/officeDocument/2006/relationships/hyperlink" Target="https://www.sciencedirect.com/science/article/pii/S221138191100138X" TargetMode="External"/><Relationship Id="rId4" Type="http://schemas.openxmlformats.org/officeDocument/2006/relationships/hyperlink" Target="https://ieeexplore.ieee.org/document/8305392"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347900" y="1188750"/>
            <a:ext cx="6448200" cy="13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Project Evaluation System</a:t>
            </a:r>
            <a:endParaRPr sz="4800" dirty="0"/>
          </a:p>
        </p:txBody>
      </p:sp>
      <p:sp>
        <p:nvSpPr>
          <p:cNvPr id="86" name="Google Shape;86;p13"/>
          <p:cNvSpPr txBox="1">
            <a:spLocks noGrp="1"/>
          </p:cNvSpPr>
          <p:nvPr>
            <p:ph type="subTitle" idx="1"/>
          </p:nvPr>
        </p:nvSpPr>
        <p:spPr>
          <a:xfrm>
            <a:off x="408934" y="3814764"/>
            <a:ext cx="7003800" cy="12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Made By : </a:t>
            </a:r>
          </a:p>
          <a:p>
            <a:pPr marL="0" lvl="0" indent="0" algn="l" rtl="0">
              <a:spcBef>
                <a:spcPts val="0"/>
              </a:spcBef>
              <a:spcAft>
                <a:spcPts val="0"/>
              </a:spcAft>
              <a:buNone/>
            </a:pPr>
            <a:r>
              <a:rPr lang="en" dirty="0"/>
              <a:t>        Ayush Jain- 18012011026</a:t>
            </a:r>
            <a:endParaRPr dirty="0"/>
          </a:p>
          <a:p>
            <a:pPr marL="0" lvl="0" indent="457200" algn="l" rtl="0">
              <a:spcBef>
                <a:spcPts val="0"/>
              </a:spcBef>
              <a:spcAft>
                <a:spcPts val="0"/>
              </a:spcAft>
              <a:buNone/>
            </a:pPr>
            <a:r>
              <a:rPr lang="en" dirty="0"/>
              <a:t>Deepak Shah-18012011101</a:t>
            </a:r>
            <a:endParaRPr dirty="0"/>
          </a:p>
          <a:p>
            <a:pPr marL="0" lvl="0" indent="0" algn="l" rtl="0">
              <a:spcBef>
                <a:spcPts val="0"/>
              </a:spcBef>
              <a:spcAft>
                <a:spcPts val="0"/>
              </a:spcAft>
              <a:buNone/>
            </a:pPr>
            <a:r>
              <a:rPr lang="e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Security Requirements</a:t>
            </a:r>
            <a:endParaRPr lang="en-US" dirty="0"/>
          </a:p>
        </p:txBody>
      </p:sp>
      <p:sp>
        <p:nvSpPr>
          <p:cNvPr id="3" name="Text Placeholder 2"/>
          <p:cNvSpPr>
            <a:spLocks noGrp="1"/>
          </p:cNvSpPr>
          <p:nvPr>
            <p:ph type="body" idx="1"/>
          </p:nvPr>
        </p:nvSpPr>
        <p:spPr/>
        <p:txBody>
          <a:bodyPr/>
          <a:lstStyle/>
          <a:p>
            <a:r>
              <a:rPr lang="en-IN" dirty="0"/>
              <a:t>Data transfer</a:t>
            </a:r>
          </a:p>
          <a:p>
            <a:pPr lvl="1"/>
            <a:r>
              <a:rPr lang="en-IN" dirty="0"/>
              <a:t>The system shall use secure sockets in all transactions that include any confidential users information.</a:t>
            </a:r>
          </a:p>
          <a:p>
            <a:pPr lvl="1">
              <a:buNone/>
            </a:pPr>
            <a:endParaRPr lang="en-IN" dirty="0"/>
          </a:p>
          <a:p>
            <a:r>
              <a:rPr lang="en-IN" dirty="0"/>
              <a:t>Data Storage</a:t>
            </a:r>
          </a:p>
          <a:p>
            <a:pPr lvl="1"/>
            <a:r>
              <a:rPr lang="en-IN" dirty="0"/>
              <a:t>The user’s web browser shall never display a user’s password.  It shall always be echoed with special characters representing typed characters.</a:t>
            </a:r>
            <a:endParaRPr lang="en-US" dirty="0"/>
          </a:p>
          <a:p>
            <a:pPr lvl="1"/>
            <a:r>
              <a:rPr lang="en-IN" dirty="0"/>
              <a:t>The system’s back-end servers shall never display a user’s password.  The user’s password may be reset but never shown.</a:t>
            </a:r>
            <a:endParaRPr lang="en-US" dirty="0"/>
          </a:p>
          <a:p>
            <a:pPr lvl="1"/>
            <a:endParaRPr lang="en-IN" dirty="0"/>
          </a:p>
          <a:p>
            <a:pPr lvl="1">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Quality Attributes</a:t>
            </a:r>
            <a:endParaRPr lang="en-US" dirty="0"/>
          </a:p>
        </p:txBody>
      </p:sp>
      <p:sp>
        <p:nvSpPr>
          <p:cNvPr id="3" name="Text Placeholder 2"/>
          <p:cNvSpPr>
            <a:spLocks noGrp="1"/>
          </p:cNvSpPr>
          <p:nvPr>
            <p:ph type="body" idx="1"/>
          </p:nvPr>
        </p:nvSpPr>
        <p:spPr/>
        <p:txBody>
          <a:bodyPr/>
          <a:lstStyle/>
          <a:p>
            <a:r>
              <a:rPr lang="en-IN" b="1" dirty="0"/>
              <a:t>Availability</a:t>
            </a:r>
          </a:p>
          <a:p>
            <a:pPr>
              <a:buNone/>
            </a:pPr>
            <a:endParaRPr lang="en-US" b="1" i="1" dirty="0"/>
          </a:p>
          <a:p>
            <a:r>
              <a:rPr lang="en-IN" b="1" dirty="0"/>
              <a:t>Correctness</a:t>
            </a:r>
          </a:p>
          <a:p>
            <a:pPr>
              <a:buNone/>
            </a:pPr>
            <a:endParaRPr lang="en-US" b="1" dirty="0"/>
          </a:p>
          <a:p>
            <a:r>
              <a:rPr lang="en-IN" b="1" dirty="0"/>
              <a:t>Maintainability</a:t>
            </a:r>
          </a:p>
          <a:p>
            <a:pPr>
              <a:buNone/>
            </a:pPr>
            <a:endParaRPr lang="en-US" b="1" i="1" dirty="0"/>
          </a:p>
          <a:p>
            <a:r>
              <a:rPr lang="en-IN" b="1" dirty="0"/>
              <a:t>Usability</a:t>
            </a:r>
            <a:endParaRPr lang="en-US" b="1" i="1" dirty="0"/>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body" idx="1"/>
          </p:nvPr>
        </p:nvSpPr>
        <p:spPr>
          <a:xfrm>
            <a:off x="311700" y="323850"/>
            <a:ext cx="3288600" cy="4245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600" b="1">
                <a:solidFill>
                  <a:srgbClr val="000000"/>
                </a:solidFill>
                <a:latin typeface="Arial"/>
                <a:ea typeface="Arial"/>
                <a:cs typeface="Arial"/>
                <a:sym typeface="Arial"/>
              </a:rPr>
              <a:t>Use Case Diagram</a:t>
            </a:r>
            <a:endParaRPr sz="2600" b="1"/>
          </a:p>
        </p:txBody>
      </p:sp>
      <p:pic>
        <p:nvPicPr>
          <p:cNvPr id="135" name="Google Shape;135;p21"/>
          <p:cNvPicPr preferRelativeResize="0"/>
          <p:nvPr/>
        </p:nvPicPr>
        <p:blipFill>
          <a:blip r:embed="rId3">
            <a:alphaModFix/>
          </a:blip>
          <a:stretch>
            <a:fillRect/>
          </a:stretch>
        </p:blipFill>
        <p:spPr>
          <a:xfrm>
            <a:off x="3771750" y="60350"/>
            <a:ext cx="4584575" cy="483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6896100" y="152400"/>
            <a:ext cx="1935900" cy="441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000000"/>
                </a:solidFill>
                <a:latin typeface="Arial"/>
                <a:ea typeface="Arial"/>
                <a:cs typeface="Arial"/>
                <a:sym typeface="Arial"/>
              </a:rPr>
              <a:t>Class </a:t>
            </a:r>
            <a:endParaRPr sz="2800" b="1">
              <a:solidFill>
                <a:srgbClr val="000000"/>
              </a:solidFill>
              <a:latin typeface="Arial"/>
              <a:ea typeface="Arial"/>
              <a:cs typeface="Arial"/>
              <a:sym typeface="Arial"/>
            </a:endParaRPr>
          </a:p>
          <a:p>
            <a:pPr marL="0" lvl="0" indent="0" algn="l" rtl="0">
              <a:spcBef>
                <a:spcPts val="0"/>
              </a:spcBef>
              <a:spcAft>
                <a:spcPts val="0"/>
              </a:spcAft>
              <a:buNone/>
            </a:pPr>
            <a:r>
              <a:rPr lang="en" sz="2800" b="1">
                <a:solidFill>
                  <a:srgbClr val="000000"/>
                </a:solidFill>
                <a:latin typeface="Arial"/>
                <a:ea typeface="Arial"/>
                <a:cs typeface="Arial"/>
                <a:sym typeface="Arial"/>
              </a:rPr>
              <a:t>Diagram</a:t>
            </a:r>
            <a:endParaRPr sz="2800" b="1"/>
          </a:p>
        </p:txBody>
      </p:sp>
      <p:pic>
        <p:nvPicPr>
          <p:cNvPr id="141" name="Google Shape;141;p22"/>
          <p:cNvPicPr preferRelativeResize="0"/>
          <p:nvPr/>
        </p:nvPicPr>
        <p:blipFill>
          <a:blip r:embed="rId3">
            <a:alphaModFix/>
          </a:blip>
          <a:stretch>
            <a:fillRect/>
          </a:stretch>
        </p:blipFill>
        <p:spPr>
          <a:xfrm>
            <a:off x="95250" y="571500"/>
            <a:ext cx="6496049" cy="3867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body" idx="1"/>
          </p:nvPr>
        </p:nvSpPr>
        <p:spPr>
          <a:xfrm>
            <a:off x="7105650" y="285750"/>
            <a:ext cx="1726800" cy="4283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800" b="1">
                <a:solidFill>
                  <a:srgbClr val="000000"/>
                </a:solidFill>
                <a:latin typeface="Times New Roman"/>
                <a:ea typeface="Times New Roman"/>
                <a:cs typeface="Times New Roman"/>
                <a:sym typeface="Times New Roman"/>
              </a:rPr>
              <a:t>Sequence Diagram</a:t>
            </a:r>
            <a:endParaRPr sz="3200" b="1"/>
          </a:p>
        </p:txBody>
      </p:sp>
      <p:pic>
        <p:nvPicPr>
          <p:cNvPr id="147" name="Google Shape;147;p23"/>
          <p:cNvPicPr preferRelativeResize="0"/>
          <p:nvPr/>
        </p:nvPicPr>
        <p:blipFill>
          <a:blip r:embed="rId3">
            <a:alphaModFix/>
          </a:blip>
          <a:stretch>
            <a:fillRect/>
          </a:stretch>
        </p:blipFill>
        <p:spPr>
          <a:xfrm>
            <a:off x="276225" y="534600"/>
            <a:ext cx="6562725" cy="37853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152400" y="152400"/>
            <a:ext cx="5369875" cy="4672126"/>
          </a:xfrm>
          <a:prstGeom prst="rect">
            <a:avLst/>
          </a:prstGeom>
          <a:noFill/>
          <a:ln>
            <a:noFill/>
          </a:ln>
        </p:spPr>
      </p:pic>
      <p:sp>
        <p:nvSpPr>
          <p:cNvPr id="153" name="Google Shape;153;p24"/>
          <p:cNvSpPr txBox="1"/>
          <p:nvPr/>
        </p:nvSpPr>
        <p:spPr>
          <a:xfrm>
            <a:off x="5781450" y="338925"/>
            <a:ext cx="3150000" cy="440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Activity Diagram</a:t>
            </a:r>
            <a:endParaRPr sz="24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body" idx="1"/>
          </p:nvPr>
        </p:nvSpPr>
        <p:spPr>
          <a:xfrm>
            <a:off x="311700" y="318975"/>
            <a:ext cx="2774400" cy="4249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800" b="1">
                <a:solidFill>
                  <a:srgbClr val="000000"/>
                </a:solidFill>
                <a:latin typeface="Times New Roman"/>
                <a:ea typeface="Times New Roman"/>
                <a:cs typeface="Times New Roman"/>
                <a:sym typeface="Times New Roman"/>
              </a:rPr>
              <a:t>State Diagram</a:t>
            </a:r>
            <a:endParaRPr sz="2800" b="1"/>
          </a:p>
        </p:txBody>
      </p:sp>
      <p:pic>
        <p:nvPicPr>
          <p:cNvPr id="159" name="Google Shape;159;p25"/>
          <p:cNvPicPr preferRelativeResize="0"/>
          <p:nvPr/>
        </p:nvPicPr>
        <p:blipFill>
          <a:blip r:embed="rId3">
            <a:alphaModFix/>
          </a:blip>
          <a:stretch>
            <a:fillRect/>
          </a:stretch>
        </p:blipFill>
        <p:spPr>
          <a:xfrm>
            <a:off x="3920425" y="190500"/>
            <a:ext cx="3374149" cy="45671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body" idx="1"/>
          </p:nvPr>
        </p:nvSpPr>
        <p:spPr>
          <a:xfrm>
            <a:off x="6835500" y="375250"/>
            <a:ext cx="2060700" cy="40974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400" b="1">
                <a:solidFill>
                  <a:srgbClr val="000000"/>
                </a:solidFill>
                <a:latin typeface="Arial"/>
                <a:ea typeface="Arial"/>
                <a:cs typeface="Arial"/>
                <a:sym typeface="Arial"/>
              </a:rPr>
              <a:t>DATA FLOW DIAGRAM</a:t>
            </a:r>
            <a:endParaRPr sz="2400" b="1"/>
          </a:p>
        </p:txBody>
      </p:sp>
      <p:pic>
        <p:nvPicPr>
          <p:cNvPr id="165" name="Google Shape;165;p26"/>
          <p:cNvPicPr preferRelativeResize="0"/>
          <p:nvPr/>
        </p:nvPicPr>
        <p:blipFill>
          <a:blip r:embed="rId3">
            <a:alphaModFix/>
          </a:blip>
          <a:stretch>
            <a:fillRect/>
          </a:stretch>
        </p:blipFill>
        <p:spPr>
          <a:xfrm>
            <a:off x="331800" y="375238"/>
            <a:ext cx="6331550" cy="4097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Implementation</a:t>
            </a:r>
            <a:endParaRPr b="1"/>
          </a:p>
        </p:txBody>
      </p:sp>
      <p:sp>
        <p:nvSpPr>
          <p:cNvPr id="171" name="Google Shape;171;p27"/>
          <p:cNvSpPr txBox="1">
            <a:spLocks noGrp="1"/>
          </p:cNvSpPr>
          <p:nvPr>
            <p:ph type="body" idx="1"/>
          </p:nvPr>
        </p:nvSpPr>
        <p:spPr>
          <a:xfrm>
            <a:off x="3640025" y="2146425"/>
            <a:ext cx="1483800" cy="1068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73" name="Google Shape;173;p27"/>
          <p:cNvSpPr txBox="1"/>
          <p:nvPr/>
        </p:nvSpPr>
        <p:spPr>
          <a:xfrm>
            <a:off x="6973400" y="410000"/>
            <a:ext cx="1968300" cy="407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latin typeface="Roboto"/>
                <a:ea typeface="Roboto"/>
                <a:cs typeface="Roboto"/>
                <a:sym typeface="Roboto"/>
              </a:rPr>
              <a:t>Registration Page</a:t>
            </a:r>
            <a:endParaRPr sz="2400" b="1" dirty="0">
              <a:latin typeface="Roboto"/>
              <a:ea typeface="Roboto"/>
              <a:cs typeface="Roboto"/>
              <a:sym typeface="Roboto"/>
            </a:endParaRPr>
          </a:p>
        </p:txBody>
      </p:sp>
      <p:pic>
        <p:nvPicPr>
          <p:cNvPr id="6" name="Picture 5"/>
          <p:cNvPicPr/>
          <p:nvPr/>
        </p:nvPicPr>
        <p:blipFill>
          <a:blip r:embed="rId3"/>
          <a:stretch>
            <a:fillRect/>
          </a:stretch>
        </p:blipFill>
        <p:spPr>
          <a:xfrm>
            <a:off x="204016" y="1019237"/>
            <a:ext cx="6645910" cy="32562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t>Implementation(Cont.)</a:t>
            </a:r>
            <a:endParaRPr lang="en-US" dirty="0"/>
          </a:p>
        </p:txBody>
      </p:sp>
      <p:sp>
        <p:nvSpPr>
          <p:cNvPr id="3" name="Text Placeholder 2"/>
          <p:cNvSpPr>
            <a:spLocks noGrp="1"/>
          </p:cNvSpPr>
          <p:nvPr>
            <p:ph type="body" idx="1"/>
          </p:nvPr>
        </p:nvSpPr>
        <p:spPr>
          <a:xfrm>
            <a:off x="6359548" y="1787549"/>
            <a:ext cx="2472751" cy="2781326"/>
          </a:xfrm>
        </p:spPr>
        <p:txBody>
          <a:bodyPr/>
          <a:lstStyle/>
          <a:p>
            <a:pPr>
              <a:buNone/>
            </a:pPr>
            <a:r>
              <a:rPr lang="en-US" sz="2400" b="1" dirty="0"/>
              <a:t>Mail after</a:t>
            </a:r>
          </a:p>
          <a:p>
            <a:pPr>
              <a:buNone/>
            </a:pPr>
            <a:r>
              <a:rPr lang="en-US" sz="2400" b="1" dirty="0"/>
              <a:t>Registration</a:t>
            </a:r>
          </a:p>
        </p:txBody>
      </p:sp>
      <p:pic>
        <p:nvPicPr>
          <p:cNvPr id="5" name="Picture 4"/>
          <p:cNvPicPr/>
          <p:nvPr/>
        </p:nvPicPr>
        <p:blipFill>
          <a:blip r:embed="rId2"/>
          <a:stretch>
            <a:fillRect/>
          </a:stretch>
        </p:blipFill>
        <p:spPr>
          <a:xfrm>
            <a:off x="369020" y="1311089"/>
            <a:ext cx="5433639" cy="27108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154600"/>
            <a:ext cx="8520600" cy="64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Introduction</a:t>
            </a:r>
            <a:endParaRPr b="1"/>
          </a:p>
        </p:txBody>
      </p:sp>
      <p:sp>
        <p:nvSpPr>
          <p:cNvPr id="92" name="Google Shape;92;p14"/>
          <p:cNvSpPr txBox="1">
            <a:spLocks noGrp="1"/>
          </p:cNvSpPr>
          <p:nvPr>
            <p:ph type="body" idx="1"/>
          </p:nvPr>
        </p:nvSpPr>
        <p:spPr>
          <a:xfrm>
            <a:off x="311700" y="795100"/>
            <a:ext cx="8520600" cy="408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The aim is to automate its existing manual system by computer software, fulfilling their requirements, so their valuable data/information can be stored for a longer period with easy accessing and manipulation of the same. Basically the project describes how to manage for good performance and better services for the students. </a:t>
            </a:r>
            <a:endParaRPr sz="1800" dirty="0"/>
          </a:p>
          <a:p>
            <a:pPr marL="0" lvl="0" indent="0" algn="l" rtl="0">
              <a:spcBef>
                <a:spcPts val="1600"/>
              </a:spcBef>
              <a:spcAft>
                <a:spcPts val="1600"/>
              </a:spcAft>
              <a:buNone/>
            </a:pPr>
            <a:r>
              <a:rPr lang="en" sz="1800" dirty="0"/>
              <a:t>The 'Project Evaluation System' has been developed to override the problems prevailing in the practicing manual system. The application is reduced as much as possible to avoid errors while entering data. it also provides error messages while entering invalid data. No formal knowledge is needed for the user to use this system. It can assist the user to concentrate on their activities                           rather than to concentrate on record keeping. Thus it will help                   organizations in better utilization of resources. </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Implementation(Cont.)</a:t>
            </a:r>
            <a:endParaRPr b="1" dirty="0"/>
          </a:p>
        </p:txBody>
      </p:sp>
      <p:sp>
        <p:nvSpPr>
          <p:cNvPr id="181" name="Google Shape;181;p28"/>
          <p:cNvSpPr txBox="1"/>
          <p:nvPr/>
        </p:nvSpPr>
        <p:spPr>
          <a:xfrm>
            <a:off x="5940161" y="2069432"/>
            <a:ext cx="2022413" cy="15675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Roboto"/>
                <a:ea typeface="Roboto"/>
                <a:cs typeface="Roboto"/>
                <a:sym typeface="Roboto"/>
              </a:rPr>
              <a:t>Login Page</a:t>
            </a:r>
            <a:endParaRPr sz="1800" b="1" dirty="0">
              <a:latin typeface="Roboto"/>
              <a:ea typeface="Roboto"/>
              <a:cs typeface="Roboto"/>
              <a:sym typeface="Roboto"/>
            </a:endParaRPr>
          </a:p>
        </p:txBody>
      </p:sp>
      <p:pic>
        <p:nvPicPr>
          <p:cNvPr id="7" name="Picture 6"/>
          <p:cNvPicPr/>
          <p:nvPr/>
        </p:nvPicPr>
        <p:blipFill>
          <a:blip r:embed="rId3"/>
          <a:stretch>
            <a:fillRect/>
          </a:stretch>
        </p:blipFill>
        <p:spPr>
          <a:xfrm>
            <a:off x="403398" y="1284328"/>
            <a:ext cx="5007376" cy="277203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Implementation(Cont.)</a:t>
            </a:r>
            <a:endParaRPr b="1" dirty="0"/>
          </a:p>
        </p:txBody>
      </p:sp>
      <p:sp>
        <p:nvSpPr>
          <p:cNvPr id="188" name="Google Shape;188;p29"/>
          <p:cNvSpPr txBox="1"/>
          <p:nvPr/>
        </p:nvSpPr>
        <p:spPr>
          <a:xfrm>
            <a:off x="6716225" y="318975"/>
            <a:ext cx="2116200" cy="446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Roboto"/>
                <a:ea typeface="Roboto"/>
                <a:cs typeface="Roboto"/>
                <a:sym typeface="Roboto"/>
              </a:rPr>
              <a:t>HOD Dashboard</a:t>
            </a:r>
            <a:endParaRPr sz="1800" b="1" dirty="0">
              <a:latin typeface="Roboto"/>
              <a:ea typeface="Roboto"/>
              <a:cs typeface="Roboto"/>
              <a:sym typeface="Roboto"/>
            </a:endParaRPr>
          </a:p>
        </p:txBody>
      </p:sp>
      <p:pic>
        <p:nvPicPr>
          <p:cNvPr id="5" name="Picture 4"/>
          <p:cNvPicPr/>
          <p:nvPr/>
        </p:nvPicPr>
        <p:blipFill>
          <a:blip r:embed="rId3"/>
          <a:stretch>
            <a:fillRect/>
          </a:stretch>
        </p:blipFill>
        <p:spPr>
          <a:xfrm>
            <a:off x="387823" y="1185729"/>
            <a:ext cx="6305797" cy="28682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t>Implementation(Cont.)</a:t>
            </a:r>
            <a:endParaRPr lang="en-US" dirty="0"/>
          </a:p>
        </p:txBody>
      </p:sp>
      <p:sp>
        <p:nvSpPr>
          <p:cNvPr id="3" name="Text Placeholder 2"/>
          <p:cNvSpPr>
            <a:spLocks noGrp="1"/>
          </p:cNvSpPr>
          <p:nvPr>
            <p:ph type="body" idx="1"/>
          </p:nvPr>
        </p:nvSpPr>
        <p:spPr>
          <a:xfrm>
            <a:off x="7074568" y="1959429"/>
            <a:ext cx="1757732" cy="2609445"/>
          </a:xfrm>
        </p:spPr>
        <p:txBody>
          <a:bodyPr/>
          <a:lstStyle/>
          <a:p>
            <a:pPr>
              <a:buNone/>
            </a:pPr>
            <a:endParaRPr lang="en-US" dirty="0"/>
          </a:p>
          <a:p>
            <a:pPr>
              <a:buNone/>
            </a:pPr>
            <a:r>
              <a:rPr lang="en-US" sz="2300" b="1" dirty="0"/>
              <a:t>Faculty</a:t>
            </a:r>
          </a:p>
          <a:p>
            <a:pPr>
              <a:buNone/>
            </a:pPr>
            <a:r>
              <a:rPr lang="en-US" sz="2300" b="1" dirty="0"/>
              <a:t>Dashboard</a:t>
            </a:r>
          </a:p>
        </p:txBody>
      </p:sp>
      <p:pic>
        <p:nvPicPr>
          <p:cNvPr id="4" name="Picture 3"/>
          <p:cNvPicPr/>
          <p:nvPr/>
        </p:nvPicPr>
        <p:blipFill>
          <a:blip r:embed="rId2"/>
          <a:stretch>
            <a:fillRect/>
          </a:stretch>
        </p:blipFill>
        <p:spPr>
          <a:xfrm>
            <a:off x="886898" y="1425088"/>
            <a:ext cx="5527652" cy="245939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Implementation(Cont.)</a:t>
            </a:r>
            <a:endParaRPr b="1" dirty="0"/>
          </a:p>
        </p:txBody>
      </p:sp>
      <p:sp>
        <p:nvSpPr>
          <p:cNvPr id="195" name="Google Shape;195;p30"/>
          <p:cNvSpPr txBox="1"/>
          <p:nvPr/>
        </p:nvSpPr>
        <p:spPr>
          <a:xfrm>
            <a:off x="6722150" y="410000"/>
            <a:ext cx="2110200" cy="397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latin typeface="Roboto"/>
                <a:ea typeface="Roboto"/>
                <a:cs typeface="Roboto"/>
                <a:sym typeface="Roboto"/>
              </a:rPr>
              <a:t>Student Dashboard</a:t>
            </a:r>
            <a:endParaRPr sz="2400" b="1" dirty="0">
              <a:latin typeface="Roboto"/>
              <a:ea typeface="Roboto"/>
              <a:cs typeface="Roboto"/>
              <a:sym typeface="Roboto"/>
            </a:endParaRPr>
          </a:p>
        </p:txBody>
      </p:sp>
      <p:pic>
        <p:nvPicPr>
          <p:cNvPr id="5" name="Picture 4"/>
          <p:cNvPicPr/>
          <p:nvPr/>
        </p:nvPicPr>
        <p:blipFill>
          <a:blip r:embed="rId3"/>
          <a:stretch>
            <a:fillRect/>
          </a:stretch>
        </p:blipFill>
        <p:spPr>
          <a:xfrm>
            <a:off x="754040" y="1381924"/>
            <a:ext cx="5337376" cy="30044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r>
              <a:rPr lang="en-IN" sz="1600" dirty="0"/>
              <a:t>A web-based project evaluation system was developed for faculty and students in order to enhance the projects evaluation process performance and increase their productivity. In addition, this web-based evaluation system convenience by offering them a web option for performing their evaluation tasks which can be available anywhere anytime.</a:t>
            </a:r>
          </a:p>
          <a:p>
            <a:pPr>
              <a:buNone/>
            </a:pPr>
            <a:endParaRPr lang="en-US" sz="1600" dirty="0"/>
          </a:p>
          <a:p>
            <a:r>
              <a:rPr lang="en-IN" sz="1600" dirty="0"/>
              <a:t>In addition, the students can access the system and view their projects evaluation details like corrections and recommendations and grading.</a:t>
            </a: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prstGeom prst="rect">
            <a:avLst/>
          </a:prstGeom>
        </p:spPr>
        <p:txBody>
          <a:bodyPr spcFirstLastPara="1" wrap="square" lIns="91425" tIns="91425" rIns="91425" bIns="91425" anchor="t" anchorCtr="0">
            <a:noAutofit/>
          </a:bodyPr>
          <a:lstStyle/>
          <a:p>
            <a:pPr marL="0" marR="736600" lvl="0" indent="0" algn="l" rtl="0">
              <a:lnSpc>
                <a:spcPct val="115000"/>
              </a:lnSpc>
              <a:spcBef>
                <a:spcPts val="300"/>
              </a:spcBef>
              <a:spcAft>
                <a:spcPts val="0"/>
              </a:spcAft>
              <a:buNone/>
            </a:pPr>
            <a:r>
              <a:rPr lang="en" b="1">
                <a:solidFill>
                  <a:srgbClr val="2D74B5"/>
                </a:solidFill>
                <a:latin typeface="Arial"/>
                <a:ea typeface="Arial"/>
                <a:cs typeface="Arial"/>
                <a:sym typeface="Arial"/>
              </a:rPr>
              <a:t>REFERENCE</a:t>
            </a:r>
            <a:endParaRPr b="1">
              <a:solidFill>
                <a:srgbClr val="2D74B5"/>
              </a:solidFill>
              <a:latin typeface="Arial"/>
              <a:ea typeface="Arial"/>
              <a:cs typeface="Arial"/>
              <a:sym typeface="Arial"/>
            </a:endParaRPr>
          </a:p>
          <a:p>
            <a:pPr marL="0" lvl="0" indent="0" algn="l" rtl="0">
              <a:lnSpc>
                <a:spcPct val="115000"/>
              </a:lnSpc>
              <a:spcBef>
                <a:spcPts val="0"/>
              </a:spcBef>
              <a:spcAft>
                <a:spcPts val="1200"/>
              </a:spcAft>
              <a:buNone/>
            </a:pPr>
            <a:r>
              <a:rPr lang="en" sz="3050">
                <a:solidFill>
                  <a:srgbClr val="000000"/>
                </a:solidFill>
                <a:latin typeface="Arial"/>
                <a:ea typeface="Arial"/>
                <a:cs typeface="Arial"/>
                <a:sym typeface="Arial"/>
              </a:rPr>
              <a:t> </a:t>
            </a:r>
            <a:endParaRPr sz="2000" b="1">
              <a:solidFill>
                <a:srgbClr val="2D74B5"/>
              </a:solidFill>
              <a:latin typeface="Arial"/>
              <a:ea typeface="Arial"/>
              <a:cs typeface="Arial"/>
              <a:sym typeface="Arial"/>
            </a:endParaRPr>
          </a:p>
        </p:txBody>
      </p:sp>
      <p:sp>
        <p:nvSpPr>
          <p:cNvPr id="201" name="Google Shape;201;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dirty="0">
                <a:solidFill>
                  <a:srgbClr val="000000"/>
                </a:solidFill>
                <a:latin typeface="Arial"/>
                <a:ea typeface="Arial"/>
                <a:cs typeface="Arial"/>
                <a:sym typeface="Arial"/>
              </a:rPr>
              <a:t>[1]</a:t>
            </a:r>
            <a:r>
              <a:rPr lang="en" dirty="0">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https://www.researchgate.net/publication/26622086_Web-based_Projects_Evaluation_Management_System</a:t>
            </a:r>
            <a:endParaRPr dirty="0">
              <a:solidFill>
                <a:srgbClr val="000000"/>
              </a:solidFill>
              <a:latin typeface="Arial"/>
              <a:ea typeface="Arial"/>
              <a:cs typeface="Arial"/>
              <a:sym typeface="Arial"/>
            </a:endParaRPr>
          </a:p>
          <a:p>
            <a:pPr marL="0" lvl="0" indent="0" algn="l" rtl="0">
              <a:spcBef>
                <a:spcPts val="1200"/>
              </a:spcBef>
              <a:spcAft>
                <a:spcPts val="0"/>
              </a:spcAft>
              <a:buNone/>
            </a:pPr>
            <a:r>
              <a:rPr lang="en" dirty="0">
                <a:solidFill>
                  <a:srgbClr val="000000"/>
                </a:solidFill>
                <a:latin typeface="Arial"/>
                <a:ea typeface="Arial"/>
                <a:cs typeface="Arial"/>
                <a:sym typeface="Arial"/>
              </a:rPr>
              <a:t>[2]</a:t>
            </a:r>
            <a:r>
              <a:rPr lang="en" sz="700" dirty="0">
                <a:solidFill>
                  <a:srgbClr val="000000"/>
                </a:solidFill>
                <a:latin typeface="Arial"/>
                <a:ea typeface="Arial"/>
                <a:cs typeface="Arial"/>
                <a:sym typeface="Arial"/>
              </a:rPr>
              <a:t>  </a:t>
            </a:r>
            <a:r>
              <a:rPr lang="en" sz="700" dirty="0">
                <a:solidFill>
                  <a:srgbClr val="00000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 </a:t>
            </a:r>
            <a:r>
              <a:rPr lang="en" dirty="0">
                <a:solidFill>
                  <a:srgbClr val="00000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https://ieeexplore.ieee.org/document/8305392</a:t>
            </a:r>
            <a:endParaRPr dirty="0">
              <a:solidFill>
                <a:srgbClr val="000000"/>
              </a:solidFill>
              <a:latin typeface="Arial"/>
              <a:ea typeface="Arial"/>
              <a:cs typeface="Arial"/>
              <a:sym typeface="Arial"/>
            </a:endParaRPr>
          </a:p>
          <a:p>
            <a:pPr marL="0" lvl="0" indent="0" algn="l" rtl="0">
              <a:spcBef>
                <a:spcPts val="1200"/>
              </a:spcBef>
              <a:spcAft>
                <a:spcPts val="0"/>
              </a:spcAft>
              <a:buNone/>
            </a:pPr>
            <a:r>
              <a:rPr lang="en" dirty="0">
                <a:solidFill>
                  <a:srgbClr val="000000"/>
                </a:solidFill>
                <a:latin typeface="Arial"/>
                <a:ea typeface="Arial"/>
                <a:cs typeface="Arial"/>
                <a:sym typeface="Arial"/>
              </a:rPr>
              <a:t>[3]</a:t>
            </a:r>
            <a:r>
              <a:rPr lang="en" sz="700" dirty="0">
                <a:solidFill>
                  <a:srgbClr val="000000"/>
                </a:solidFill>
                <a:latin typeface="Arial"/>
                <a:ea typeface="Arial"/>
                <a:cs typeface="Arial"/>
                <a:sym typeface="Arial"/>
              </a:rPr>
              <a:t>  </a:t>
            </a:r>
            <a:r>
              <a:rPr lang="en" sz="700" dirty="0">
                <a:solidFill>
                  <a:srgbClr val="000000"/>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 </a:t>
            </a:r>
            <a:r>
              <a:rPr lang="en" dirty="0">
                <a:solidFill>
                  <a:srgbClr val="000000"/>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https://www.sciencedirect.com/science/article/pii/S221138191100138X</a:t>
            </a:r>
            <a:endParaRPr dirty="0">
              <a:solidFill>
                <a:srgbClr val="000000"/>
              </a:solidFill>
              <a:latin typeface="Arial"/>
              <a:ea typeface="Arial"/>
              <a:cs typeface="Arial"/>
              <a:sym typeface="Arial"/>
            </a:endParaRPr>
          </a:p>
          <a:p>
            <a:pPr marL="0" lvl="0" indent="0" algn="l" rtl="0">
              <a:spcBef>
                <a:spcPts val="1200"/>
              </a:spcBef>
              <a:spcAft>
                <a:spcPts val="0"/>
              </a:spcAft>
              <a:buNone/>
            </a:pPr>
            <a:r>
              <a:rPr lang="en" dirty="0">
                <a:solidFill>
                  <a:srgbClr val="000000"/>
                </a:solidFill>
                <a:latin typeface="Arial"/>
                <a:ea typeface="Arial"/>
                <a:cs typeface="Arial"/>
                <a:sym typeface="Arial"/>
              </a:rPr>
              <a:t>[4] </a:t>
            </a:r>
            <a:r>
              <a:rPr lang="en" dirty="0">
                <a:solidFill>
                  <a:srgbClr val="000000"/>
                </a:solidFill>
                <a:latin typeface="Arial"/>
                <a:ea typeface="Arial"/>
                <a:cs typeface="Arial"/>
                <a:sym typeface="Arial"/>
                <a:hlinkClick r:id="rId6"/>
              </a:rPr>
              <a:t>https://www.researchgate.net/profile/Mohammad_Al_Zoubi/publication/26 62208 6 _Web-based_Projects_Evaluation_Management_System/links/</a:t>
            </a:r>
            <a:r>
              <a:rPr lang="en" dirty="0">
                <a:solidFill>
                  <a:srgbClr val="000000"/>
                </a:solidFill>
                <a:latin typeface="Arial"/>
                <a:ea typeface="Arial"/>
                <a:cs typeface="Arial"/>
                <a:sym typeface="Arial"/>
              </a:rPr>
              <a:t>5b93bff0 299bf147392 83a08/Web-based-Projects-Evaluation-Management-System.pdf</a:t>
            </a:r>
            <a:endParaRPr dirty="0">
              <a:solidFill>
                <a:srgbClr val="000000"/>
              </a:solidFill>
              <a:latin typeface="Arial"/>
              <a:ea typeface="Arial"/>
              <a:cs typeface="Arial"/>
              <a:sym typeface="Arial"/>
            </a:endParaRPr>
          </a:p>
          <a:p>
            <a:pPr marL="0" lvl="0" indent="0" algn="l" rtl="0">
              <a:spcBef>
                <a:spcPts val="1200"/>
              </a:spcBef>
              <a:spcAft>
                <a:spcPts val="1600"/>
              </a:spcAft>
              <a:buNone/>
            </a:pPr>
            <a:endParaRPr u="sng"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1473800"/>
            <a:ext cx="8520600" cy="24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b="1"/>
              <a:t>THANK YOU !!!</a:t>
            </a:r>
            <a:endParaRPr sz="5400" b="1"/>
          </a:p>
        </p:txBody>
      </p:sp>
      <p:sp>
        <p:nvSpPr>
          <p:cNvPr id="207" name="Google Shape;207;p32"/>
          <p:cNvSpPr txBox="1"/>
          <p:nvPr/>
        </p:nvSpPr>
        <p:spPr>
          <a:xfrm>
            <a:off x="481033" y="3426489"/>
            <a:ext cx="5939700" cy="15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Submitted By:-</a:t>
            </a:r>
          </a:p>
          <a:p>
            <a:r>
              <a:rPr lang="en" sz="1800" dirty="0">
                <a:latin typeface="Roboto"/>
                <a:ea typeface="Roboto"/>
                <a:cs typeface="Roboto"/>
                <a:sym typeface="Roboto"/>
              </a:rPr>
              <a:t>        </a:t>
            </a:r>
            <a:r>
              <a:rPr lang="en-IN" dirty="0">
                <a:latin typeface="Roboto"/>
                <a:ea typeface="Roboto"/>
                <a:cs typeface="Roboto"/>
                <a:sym typeface="Roboto"/>
              </a:rPr>
              <a:t>Ayush Jain-18012011026</a:t>
            </a:r>
            <a:endParaRPr dirty="0">
              <a:latin typeface="Roboto"/>
              <a:ea typeface="Roboto"/>
              <a:cs typeface="Roboto"/>
              <a:sym typeface="Roboto"/>
            </a:endParaRPr>
          </a:p>
          <a:p>
            <a:pPr marL="0" lvl="0" indent="457200" algn="l" rtl="0">
              <a:spcBef>
                <a:spcPts val="0"/>
              </a:spcBef>
              <a:spcAft>
                <a:spcPts val="0"/>
              </a:spcAft>
              <a:buNone/>
            </a:pPr>
            <a:r>
              <a:rPr lang="en" dirty="0">
                <a:latin typeface="Roboto"/>
                <a:ea typeface="Roboto"/>
                <a:cs typeface="Roboto"/>
                <a:sym typeface="Roboto"/>
              </a:rPr>
              <a:t>Deepak Shah-18012011101</a:t>
            </a:r>
            <a:endParaRPr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Problem Statement</a:t>
            </a:r>
            <a:endParaRPr b="1"/>
          </a:p>
        </p:txBody>
      </p:sp>
      <p:sp>
        <p:nvSpPr>
          <p:cNvPr id="98" name="Google Shape;98;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00" dirty="0">
                <a:solidFill>
                  <a:srgbClr val="000000"/>
                </a:solidFill>
                <a:latin typeface="Arial"/>
                <a:ea typeface="Arial"/>
                <a:cs typeface="Arial"/>
                <a:sym typeface="Arial"/>
              </a:rPr>
              <a:t>Every faculty has challenges to manage the information of the Assignment project and timesheet. This is designed to assist in strategic planning, and will help you to access information and details for your future goals. Our System comes with remote access features, which will allow you to manage your work anytime and anywhere. These systems will ultimately allow you to better manage resources.</a:t>
            </a:r>
            <a:endParaRPr sz="1600" dirty="0">
              <a:solidFill>
                <a:srgbClr val="000000"/>
              </a:solidFill>
              <a:latin typeface="Arial"/>
              <a:ea typeface="Arial"/>
              <a:cs typeface="Arial"/>
              <a:sym typeface="Arial"/>
            </a:endParaRPr>
          </a:p>
          <a:p>
            <a:pPr marL="0" lvl="0" indent="0" algn="l" rtl="0">
              <a:spcBef>
                <a:spcPts val="1200"/>
              </a:spcBef>
              <a:spcAft>
                <a:spcPts val="1600"/>
              </a:spcAft>
              <a:buNone/>
            </a:pP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Objective</a:t>
            </a:r>
            <a:endParaRPr b="1"/>
          </a:p>
        </p:txBody>
      </p:sp>
      <p:sp>
        <p:nvSpPr>
          <p:cNvPr id="104" name="Google Shape;104;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The objective is to achieve systematic and objective assessment of ongoing projects of students and development effectiveness. This helps the faculty to store a student’s project statement and remarks. This also confirms that all project statements are different from one another. Also display that the team is regular or not. It helps in the development of student’s projects.</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Literature Review Table</a:t>
            </a:r>
            <a:endParaRPr b="1"/>
          </a:p>
        </p:txBody>
      </p:sp>
      <p:pic>
        <p:nvPicPr>
          <p:cNvPr id="110" name="Google Shape;110;p17"/>
          <p:cNvPicPr preferRelativeResize="0"/>
          <p:nvPr/>
        </p:nvPicPr>
        <p:blipFill>
          <a:blip r:embed="rId3">
            <a:alphaModFix/>
          </a:blip>
          <a:stretch>
            <a:fillRect/>
          </a:stretch>
        </p:blipFill>
        <p:spPr>
          <a:xfrm>
            <a:off x="424589" y="1232289"/>
            <a:ext cx="6851100" cy="366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Literature Review Table (Cont.)</a:t>
            </a:r>
            <a:endParaRPr b="1"/>
          </a:p>
          <a:p>
            <a:pPr marL="0" lvl="0" indent="0" algn="l" rtl="0">
              <a:spcBef>
                <a:spcPts val="0"/>
              </a:spcBef>
              <a:spcAft>
                <a:spcPts val="0"/>
              </a:spcAft>
              <a:buNone/>
            </a:pPr>
            <a:endParaRPr/>
          </a:p>
        </p:txBody>
      </p:sp>
      <p:pic>
        <p:nvPicPr>
          <p:cNvPr id="116" name="Google Shape;116;p18"/>
          <p:cNvPicPr preferRelativeResize="0"/>
          <p:nvPr/>
        </p:nvPicPr>
        <p:blipFill>
          <a:blip r:embed="rId3">
            <a:alphaModFix/>
          </a:blip>
          <a:stretch>
            <a:fillRect/>
          </a:stretch>
        </p:blipFill>
        <p:spPr>
          <a:xfrm>
            <a:off x="311700" y="1322600"/>
            <a:ext cx="7110500" cy="342900"/>
          </a:xfrm>
          <a:prstGeom prst="rect">
            <a:avLst/>
          </a:prstGeom>
          <a:noFill/>
          <a:ln>
            <a:noFill/>
          </a:ln>
        </p:spPr>
      </p:pic>
      <p:pic>
        <p:nvPicPr>
          <p:cNvPr id="117" name="Google Shape;117;p18"/>
          <p:cNvPicPr preferRelativeResize="0"/>
          <p:nvPr/>
        </p:nvPicPr>
        <p:blipFill>
          <a:blip r:embed="rId4">
            <a:alphaModFix/>
          </a:blip>
          <a:stretch>
            <a:fillRect/>
          </a:stretch>
        </p:blipFill>
        <p:spPr>
          <a:xfrm>
            <a:off x="311700" y="1665500"/>
            <a:ext cx="7110500" cy="278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Hardware and Software Requirements</a:t>
            </a:r>
            <a:endParaRPr b="1"/>
          </a:p>
        </p:txBody>
      </p:sp>
      <p:sp>
        <p:nvSpPr>
          <p:cNvPr id="123" name="Google Shape;123;p19"/>
          <p:cNvSpPr txBox="1">
            <a:spLocks noGrp="1"/>
          </p:cNvSpPr>
          <p:nvPr>
            <p:ph type="body" idx="1"/>
          </p:nvPr>
        </p:nvSpPr>
        <p:spPr>
          <a:xfrm>
            <a:off x="311700" y="1636889"/>
            <a:ext cx="8520600" cy="293198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dirty="0">
                <a:solidFill>
                  <a:srgbClr val="000000"/>
                </a:solidFill>
              </a:rPr>
              <a:t>Hardware Requirements:</a:t>
            </a:r>
            <a:endParaRPr sz="1800" dirty="0">
              <a:solidFill>
                <a:srgbClr val="000000"/>
              </a:solidFill>
            </a:endParaRPr>
          </a:p>
          <a:p>
            <a:pPr marL="457200" lvl="0" indent="0" algn="l" rtl="0">
              <a:lnSpc>
                <a:spcPct val="115000"/>
              </a:lnSpc>
              <a:spcBef>
                <a:spcPts val="1600"/>
              </a:spcBef>
              <a:spcAft>
                <a:spcPts val="0"/>
              </a:spcAft>
              <a:buNone/>
            </a:pPr>
            <a:r>
              <a:rPr lang="en" sz="1300" dirty="0"/>
              <a:t>Device: Mobile phone or PC</a:t>
            </a:r>
            <a:endParaRPr sz="1300" dirty="0"/>
          </a:p>
          <a:p>
            <a:pPr marL="457200" lvl="0" indent="0" algn="l" rtl="0">
              <a:lnSpc>
                <a:spcPct val="115000"/>
              </a:lnSpc>
              <a:spcBef>
                <a:spcPts val="0"/>
              </a:spcBef>
              <a:spcAft>
                <a:spcPts val="0"/>
              </a:spcAft>
              <a:buNone/>
            </a:pPr>
            <a:r>
              <a:rPr lang="en" sz="1300" dirty="0"/>
              <a:t>Ram: 2GB</a:t>
            </a:r>
            <a:endParaRPr sz="1300" dirty="0"/>
          </a:p>
          <a:p>
            <a:pPr marL="457200" lvl="0" indent="0" algn="l" rtl="0">
              <a:lnSpc>
                <a:spcPct val="115000"/>
              </a:lnSpc>
              <a:spcBef>
                <a:spcPts val="0"/>
              </a:spcBef>
              <a:spcAft>
                <a:spcPts val="0"/>
              </a:spcAft>
              <a:buNone/>
            </a:pPr>
            <a:endParaRPr sz="1300" dirty="0"/>
          </a:p>
          <a:p>
            <a:pPr marL="457200" lvl="0" indent="0" algn="l" rtl="0">
              <a:lnSpc>
                <a:spcPct val="115000"/>
              </a:lnSpc>
              <a:spcBef>
                <a:spcPts val="0"/>
              </a:spcBef>
              <a:spcAft>
                <a:spcPts val="0"/>
              </a:spcAft>
              <a:buNone/>
            </a:pPr>
            <a:endParaRPr sz="1300" dirty="0"/>
          </a:p>
          <a:p>
            <a:pPr marL="457200" lvl="0" indent="-342900" algn="l" rtl="0">
              <a:lnSpc>
                <a:spcPct val="115000"/>
              </a:lnSpc>
              <a:spcBef>
                <a:spcPts val="0"/>
              </a:spcBef>
              <a:spcAft>
                <a:spcPts val="0"/>
              </a:spcAft>
              <a:buClr>
                <a:srgbClr val="000000"/>
              </a:buClr>
              <a:buSzPts val="1800"/>
              <a:buChar char="●"/>
            </a:pPr>
            <a:r>
              <a:rPr lang="en" dirty="0">
                <a:solidFill>
                  <a:srgbClr val="000000"/>
                </a:solidFill>
              </a:rPr>
              <a:t>Software Requirements:</a:t>
            </a:r>
            <a:endParaRPr dirty="0">
              <a:solidFill>
                <a:srgbClr val="000000"/>
              </a:solidFill>
            </a:endParaRPr>
          </a:p>
          <a:p>
            <a:pPr marL="457200" lvl="0" indent="0" algn="l" rtl="0">
              <a:lnSpc>
                <a:spcPct val="115000"/>
              </a:lnSpc>
              <a:spcBef>
                <a:spcPts val="0"/>
              </a:spcBef>
              <a:spcAft>
                <a:spcPts val="0"/>
              </a:spcAft>
              <a:buNone/>
            </a:pPr>
            <a:endParaRPr sz="1300" dirty="0"/>
          </a:p>
          <a:p>
            <a:pPr marL="457200" lvl="0" indent="0" algn="l" rtl="0">
              <a:lnSpc>
                <a:spcPct val="115000"/>
              </a:lnSpc>
              <a:spcBef>
                <a:spcPts val="0"/>
              </a:spcBef>
              <a:spcAft>
                <a:spcPts val="0"/>
              </a:spcAft>
              <a:buNone/>
            </a:pPr>
            <a:r>
              <a:rPr lang="en" sz="1300" dirty="0"/>
              <a:t>Browser: </a:t>
            </a:r>
            <a:r>
              <a:rPr lang="en" sz="1300" dirty="0">
                <a:solidFill>
                  <a:srgbClr val="434343"/>
                </a:solidFill>
              </a:rPr>
              <a:t>Safari/Firefox/Chrome</a:t>
            </a:r>
            <a:endParaRPr sz="1300" dirty="0">
              <a:solidFill>
                <a:srgbClr val="434343"/>
              </a:solidFill>
            </a:endParaRPr>
          </a:p>
          <a:p>
            <a:pPr marL="457200" lvl="0" indent="0" algn="l" rtl="0">
              <a:lnSpc>
                <a:spcPct val="115000"/>
              </a:lnSpc>
              <a:spcBef>
                <a:spcPts val="0"/>
              </a:spcBef>
              <a:spcAft>
                <a:spcPts val="0"/>
              </a:spcAft>
              <a:buNone/>
            </a:pPr>
            <a:r>
              <a:rPr lang="en" sz="1300" dirty="0">
                <a:solidFill>
                  <a:srgbClr val="434343"/>
                </a:solidFill>
              </a:rPr>
              <a:t>Internet connectivity speed: 256Kbps</a:t>
            </a:r>
            <a:endParaRPr sz="1600" dirty="0">
              <a:solidFill>
                <a:srgbClr val="434343"/>
              </a:solidFill>
            </a:endParaRPr>
          </a:p>
          <a:p>
            <a:pPr marL="457200" lvl="0" indent="0" algn="l" rtl="0">
              <a:lnSpc>
                <a:spcPct val="100000"/>
              </a:lnSpc>
              <a:spcBef>
                <a:spcPts val="0"/>
              </a:spcBef>
              <a:spcAft>
                <a:spcPts val="0"/>
              </a:spcAft>
              <a:buNone/>
            </a:pPr>
            <a:endParaRPr dirty="0"/>
          </a:p>
          <a:p>
            <a:pPr marL="457200" lvl="0" indent="0" algn="l" rtl="0">
              <a:lnSpc>
                <a:spcPct val="100000"/>
              </a:lnSpc>
              <a:spcBef>
                <a:spcPts val="1600"/>
              </a:spcBef>
              <a:spcAft>
                <a:spcPts val="1600"/>
              </a:spcAft>
              <a:buNone/>
            </a:pP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Software Used</a:t>
            </a:r>
            <a:endParaRPr b="1"/>
          </a:p>
        </p:txBody>
      </p:sp>
      <p:sp>
        <p:nvSpPr>
          <p:cNvPr id="128" name="Google Shape;128;p2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1800" b="1" dirty="0">
                <a:solidFill>
                  <a:srgbClr val="000000"/>
                </a:solidFill>
                <a:latin typeface="Arial"/>
                <a:ea typeface="Arial"/>
                <a:cs typeface="Arial"/>
                <a:sym typeface="Arial"/>
              </a:rPr>
              <a:t>Front End : </a:t>
            </a:r>
            <a:endParaRPr sz="1800" b="1" dirty="0">
              <a:solidFill>
                <a:srgbClr val="000000"/>
              </a:solidFill>
              <a:latin typeface="Arial"/>
              <a:ea typeface="Arial"/>
              <a:cs typeface="Arial"/>
              <a:sym typeface="Arial"/>
            </a:endParaRPr>
          </a:p>
          <a:p>
            <a:pPr marL="0" lvl="0" indent="457200" algn="l" rtl="0">
              <a:spcBef>
                <a:spcPts val="1600"/>
              </a:spcBef>
              <a:spcAft>
                <a:spcPts val="0"/>
              </a:spcAft>
              <a:buNone/>
            </a:pPr>
            <a:r>
              <a:rPr lang="en" b="1" dirty="0">
                <a:solidFill>
                  <a:srgbClr val="434343"/>
                </a:solidFill>
                <a:latin typeface="Arial"/>
                <a:ea typeface="Arial"/>
                <a:cs typeface="Arial"/>
                <a:sym typeface="Arial"/>
              </a:rPr>
              <a:t>Visual Studio </a:t>
            </a:r>
            <a:r>
              <a:rPr lang="en" dirty="0">
                <a:solidFill>
                  <a:srgbClr val="434343"/>
                </a:solidFill>
                <a:latin typeface="Arial"/>
                <a:ea typeface="Arial"/>
                <a:cs typeface="Arial"/>
                <a:sym typeface="Arial"/>
              </a:rPr>
              <a:t>for HTML,CSS,JS and Bootstrap</a:t>
            </a:r>
            <a:endParaRPr dirty="0">
              <a:solidFill>
                <a:srgbClr val="434343"/>
              </a:solidFill>
              <a:latin typeface="Arial"/>
              <a:ea typeface="Arial"/>
              <a:cs typeface="Arial"/>
              <a:sym typeface="Arial"/>
            </a:endParaRPr>
          </a:p>
          <a:p>
            <a:pPr marL="0" lvl="0" indent="457200" algn="l" rtl="0">
              <a:spcBef>
                <a:spcPts val="1600"/>
              </a:spcBef>
              <a:spcAft>
                <a:spcPts val="0"/>
              </a:spcAft>
              <a:buNone/>
            </a:pPr>
            <a:endParaRPr dirty="0">
              <a:solidFill>
                <a:srgbClr val="434343"/>
              </a:solidFill>
              <a:latin typeface="Arial"/>
              <a:ea typeface="Arial"/>
              <a:cs typeface="Arial"/>
              <a:sym typeface="Arial"/>
            </a:endParaRPr>
          </a:p>
          <a:p>
            <a:pPr marL="457200" lvl="0" indent="-342900" algn="l" rtl="0">
              <a:spcBef>
                <a:spcPts val="160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Back End : </a:t>
            </a:r>
            <a:endParaRPr sz="1800" b="1" dirty="0">
              <a:solidFill>
                <a:srgbClr val="000000"/>
              </a:solidFill>
              <a:latin typeface="Arial"/>
              <a:ea typeface="Arial"/>
              <a:cs typeface="Arial"/>
              <a:sym typeface="Arial"/>
            </a:endParaRPr>
          </a:p>
          <a:p>
            <a:pPr marL="0" lvl="0" indent="457200" algn="l" rtl="0">
              <a:spcBef>
                <a:spcPts val="1600"/>
              </a:spcBef>
              <a:spcAft>
                <a:spcPts val="0"/>
              </a:spcAft>
              <a:buNone/>
            </a:pPr>
            <a:r>
              <a:rPr lang="en" b="1" dirty="0">
                <a:solidFill>
                  <a:srgbClr val="434343"/>
                </a:solidFill>
                <a:latin typeface="Arial"/>
                <a:ea typeface="Arial"/>
                <a:cs typeface="Arial"/>
                <a:sym typeface="Arial"/>
              </a:rPr>
              <a:t>Pycham</a:t>
            </a:r>
            <a:r>
              <a:rPr lang="en" dirty="0">
                <a:solidFill>
                  <a:srgbClr val="434343"/>
                </a:solidFill>
                <a:latin typeface="Arial"/>
                <a:ea typeface="Arial"/>
                <a:cs typeface="Arial"/>
                <a:sym typeface="Arial"/>
              </a:rPr>
              <a:t> for Python(Django)</a:t>
            </a:r>
            <a:endParaRPr dirty="0">
              <a:solidFill>
                <a:srgbClr val="434343"/>
              </a:solidFill>
              <a:latin typeface="Arial"/>
              <a:ea typeface="Arial"/>
              <a:cs typeface="Arial"/>
              <a:sym typeface="Arial"/>
            </a:endParaRPr>
          </a:p>
          <a:p>
            <a:pPr marL="0" lvl="0" indent="457200" algn="l" rtl="0">
              <a:spcBef>
                <a:spcPts val="0"/>
              </a:spcBef>
              <a:spcAft>
                <a:spcPts val="0"/>
              </a:spcAft>
              <a:buNone/>
            </a:pPr>
            <a:r>
              <a:rPr lang="en" b="1" dirty="0">
                <a:solidFill>
                  <a:srgbClr val="434343"/>
                </a:solidFill>
                <a:latin typeface="Arial"/>
                <a:ea typeface="Arial"/>
                <a:cs typeface="Arial"/>
                <a:sym typeface="Arial"/>
              </a:rPr>
              <a:t>Server</a:t>
            </a:r>
            <a:r>
              <a:rPr lang="en" dirty="0">
                <a:solidFill>
                  <a:srgbClr val="434343"/>
                </a:solidFill>
                <a:latin typeface="Arial"/>
                <a:ea typeface="Arial"/>
                <a:cs typeface="Arial"/>
                <a:sym typeface="Arial"/>
              </a:rPr>
              <a:t> – MySql WorkBench</a:t>
            </a:r>
            <a:endParaRPr dirty="0">
              <a:solidFill>
                <a:srgbClr val="434343"/>
              </a:solidFill>
              <a:latin typeface="Arial"/>
              <a:ea typeface="Arial"/>
              <a:cs typeface="Arial"/>
              <a:sym typeface="Arial"/>
            </a:endParaRPr>
          </a:p>
          <a:p>
            <a:pPr marL="0" lvl="0" indent="457200" algn="l" rtl="0">
              <a:spcBef>
                <a:spcPts val="0"/>
              </a:spcBef>
              <a:spcAft>
                <a:spcPts val="0"/>
              </a:spcAft>
              <a:buNone/>
            </a:pPr>
            <a:r>
              <a:rPr lang="en" b="1" dirty="0">
                <a:solidFill>
                  <a:srgbClr val="434343"/>
                </a:solidFill>
                <a:latin typeface="Arial"/>
                <a:ea typeface="Arial"/>
                <a:cs typeface="Arial"/>
                <a:sym typeface="Arial"/>
              </a:rPr>
              <a:t>Database</a:t>
            </a:r>
            <a:r>
              <a:rPr lang="en" dirty="0">
                <a:solidFill>
                  <a:srgbClr val="434343"/>
                </a:solidFill>
                <a:latin typeface="Arial"/>
                <a:ea typeface="Arial"/>
                <a:cs typeface="Arial"/>
                <a:sym typeface="Arial"/>
              </a:rPr>
              <a:t> – MySql </a:t>
            </a:r>
            <a:endParaRPr dirty="0">
              <a:solidFill>
                <a:srgbClr val="434343"/>
              </a:solidFill>
              <a:latin typeface="Arial"/>
              <a:ea typeface="Arial"/>
              <a:cs typeface="Arial"/>
              <a:sym typeface="Arial"/>
            </a:endParaRPr>
          </a:p>
          <a:p>
            <a:pPr marL="0" lvl="0" indent="0" algn="l" rtl="0">
              <a:spcBef>
                <a:spcPts val="0"/>
              </a:spcBef>
              <a:spcAft>
                <a:spcPts val="1600"/>
              </a:spcAft>
              <a:buNone/>
            </a:pPr>
            <a:endParaRPr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Safety Requirements</a:t>
            </a:r>
            <a:endParaRPr lang="en-US" dirty="0"/>
          </a:p>
        </p:txBody>
      </p:sp>
      <p:sp>
        <p:nvSpPr>
          <p:cNvPr id="3" name="Text Placeholder 2"/>
          <p:cNvSpPr>
            <a:spLocks noGrp="1"/>
          </p:cNvSpPr>
          <p:nvPr>
            <p:ph type="body" idx="1"/>
          </p:nvPr>
        </p:nvSpPr>
        <p:spPr/>
        <p:txBody>
          <a:bodyPr/>
          <a:lstStyle/>
          <a:p>
            <a:r>
              <a:rPr lang="en-IN" sz="1600" dirty="0"/>
              <a:t>If there is extensive damage to a wide portion of the database due to catastrophic failure, such as a disk crash, there would be backup available of database.</a:t>
            </a:r>
          </a:p>
          <a:p>
            <a:pPr lvl="0"/>
            <a:r>
              <a:rPr lang="en-IN" sz="1600" dirty="0"/>
              <a:t>User order status will be noted on database so that if server crash occurs in between then on system restart, it can cross-check with payment system provider for payment status decreasing payment failure chances.</a:t>
            </a:r>
            <a:endParaRPr lang="en-US" sz="1600" dirty="0"/>
          </a:p>
          <a:p>
            <a:pPr>
              <a:buNone/>
            </a:pPr>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35</TotalTime>
  <Words>739</Words>
  <Application>Microsoft Office PowerPoint</Application>
  <PresentationFormat>On-screen Show (16:9)</PresentationFormat>
  <Paragraphs>86</Paragraphs>
  <Slides>26</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Rockwell</vt:lpstr>
      <vt:lpstr>Rockwell Condensed</vt:lpstr>
      <vt:lpstr>Wingdings</vt:lpstr>
      <vt:lpstr>Roboto</vt:lpstr>
      <vt:lpstr>Arial</vt:lpstr>
      <vt:lpstr>Times New Roman</vt:lpstr>
      <vt:lpstr>Wood Type</vt:lpstr>
      <vt:lpstr>Project Evaluation System</vt:lpstr>
      <vt:lpstr>Introduction</vt:lpstr>
      <vt:lpstr>Problem Statement</vt:lpstr>
      <vt:lpstr>Objective</vt:lpstr>
      <vt:lpstr>Literature Review Table</vt:lpstr>
      <vt:lpstr>Literature Review Table (Cont.) </vt:lpstr>
      <vt:lpstr>Hardware and Software Requirements</vt:lpstr>
      <vt:lpstr>Software Used</vt:lpstr>
      <vt:lpstr>Safety Requirements</vt:lpstr>
      <vt:lpstr>Security Requirements</vt:lpstr>
      <vt:lpstr>Software Quality Attributes</vt:lpstr>
      <vt:lpstr>PowerPoint Presentation</vt:lpstr>
      <vt:lpstr>PowerPoint Presentation</vt:lpstr>
      <vt:lpstr>PowerPoint Presentation</vt:lpstr>
      <vt:lpstr>PowerPoint Presentation</vt:lpstr>
      <vt:lpstr>PowerPoint Presentation</vt:lpstr>
      <vt:lpstr>PowerPoint Presentation</vt:lpstr>
      <vt:lpstr>Implementation</vt:lpstr>
      <vt:lpstr>Implementation(Cont.)</vt:lpstr>
      <vt:lpstr>Implementation(Cont.)</vt:lpstr>
      <vt:lpstr>Implementation(Cont.)</vt:lpstr>
      <vt:lpstr>Implementation(Cont.)</vt:lpstr>
      <vt:lpstr>Implementation(Cont.)</vt:lpstr>
      <vt:lpstr>Conclusion</vt:lpstr>
      <vt:lpstr>REFERENCE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Evaluation System</dc:title>
  <cp:lastModifiedBy>AYUSH JAIN</cp:lastModifiedBy>
  <cp:revision>14</cp:revision>
  <dcterms:modified xsi:type="dcterms:W3CDTF">2021-05-17T15:22:47Z</dcterms:modified>
</cp:coreProperties>
</file>