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80" r:id="rId18"/>
    <p:sldId id="277" r:id="rId19"/>
    <p:sldId id="279" r:id="rId20"/>
    <p:sldId id="278" r:id="rId21"/>
    <p:sldId id="257" r:id="rId22"/>
    <p:sldId id="258" r:id="rId23"/>
    <p:sldId id="281" r:id="rId24"/>
    <p:sldId id="259" r:id="rId25"/>
    <p:sldId id="260"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660"/>
  </p:normalViewPr>
  <p:slideViewPr>
    <p:cSldViewPr snapToGrid="0">
      <p:cViewPr varScale="1">
        <p:scale>
          <a:sx n="68" d="100"/>
          <a:sy n="68" d="100"/>
        </p:scale>
        <p:origin x="3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5">
          <a:fgClr>
            <a:schemeClr val="tx1"/>
          </a:fgClr>
          <a:bgClr>
            <a:srgbClr val="FFC000"/>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13.wdp"/><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15.wdp"/><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17.wdp"/><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429" y="2245768"/>
            <a:ext cx="8791575" cy="2387600"/>
          </a:xfrm>
        </p:spPr>
        <p:txBody>
          <a:bodyPr>
            <a:normAutofit/>
          </a:bodyPr>
          <a:lstStyle/>
          <a:p>
            <a:pPr algn="ctr"/>
            <a:r>
              <a:rPr lang="en-IN" dirty="0">
                <a:solidFill>
                  <a:srgbClr val="FFC000"/>
                </a:solidFill>
                <a:latin typeface="Algerian" panose="04020705040A02060702" pitchFamily="82" charset="0"/>
                <a:cs typeface="Times New Roman" panose="02020603050405020304" pitchFamily="18" charset="0"/>
              </a:rPr>
              <a:t>PPT On </a:t>
            </a:r>
            <a:r>
              <a:rPr lang="en-IN" dirty="0" err="1">
                <a:solidFill>
                  <a:srgbClr val="FFC000"/>
                </a:solidFill>
                <a:latin typeface="Algerian" panose="04020705040A02060702" pitchFamily="82" charset="0"/>
                <a:cs typeface="Times New Roman" panose="02020603050405020304" pitchFamily="18" charset="0"/>
              </a:rPr>
              <a:t>DataThon</a:t>
            </a:r>
            <a:r>
              <a:rPr lang="en-IN" dirty="0">
                <a:solidFill>
                  <a:srgbClr val="FFC000"/>
                </a:solidFill>
                <a:latin typeface="Algerian" panose="04020705040A02060702" pitchFamily="82" charset="0"/>
                <a:cs typeface="Times New Roman" panose="02020603050405020304" pitchFamily="18" charset="0"/>
              </a:rPr>
              <a:t> DATASET ABOUT USER PURCHASE AND HIS/HER DETAIL</a:t>
            </a:r>
          </a:p>
        </p:txBody>
      </p:sp>
    </p:spTree>
    <p:extLst>
      <p:ext uri="{BB962C8B-B14F-4D97-AF65-F5344CB8AC3E}">
        <p14:creationId xmlns:p14="http://schemas.microsoft.com/office/powerpoint/2010/main" val="188871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00" y="0"/>
            <a:ext cx="9905998" cy="506437"/>
          </a:xfrm>
        </p:spPr>
        <p:txBody>
          <a:bodyPr>
            <a:normAutofit fontScale="90000"/>
          </a:bodyPr>
          <a:lstStyle/>
          <a:p>
            <a:pPr algn="ctr"/>
            <a:r>
              <a:rPr lang="en-IN" dirty="0">
                <a:solidFill>
                  <a:srgbClr val="FFC000"/>
                </a:solidFill>
              </a:rPr>
              <a:t>Mobile panel and fixed panel</a:t>
            </a: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71000"/>
                    </a14:imgEffect>
                  </a14:imgLayer>
                </a14:imgProps>
              </a:ext>
              <a:ext uri="{28A0092B-C50C-407E-A947-70E740481C1C}">
                <a14:useLocalDpi xmlns:a14="http://schemas.microsoft.com/office/drawing/2010/main" val="0"/>
              </a:ext>
            </a:extLst>
          </a:blip>
          <a:stretch>
            <a:fillRect/>
          </a:stretch>
        </p:blipFill>
        <p:spPr>
          <a:xfrm>
            <a:off x="392383" y="506437"/>
            <a:ext cx="5417574" cy="3742006"/>
          </a:xfrm>
          <a:prstGeom prst="rect">
            <a:avLst/>
          </a:prstGeom>
        </p:spPr>
      </p:pic>
      <p:pic>
        <p:nvPicPr>
          <p:cNvPr id="5" name="Picture 4" descr="Screen Clipping"/>
          <p:cNvPicPr>
            <a:picLocks noChangeAspect="1"/>
          </p:cNvPicPr>
          <p:nvPr/>
        </p:nvPicPr>
        <p:blipFill>
          <a:blip r:embed="rId4">
            <a:extLst>
              <a:ext uri="{BEBA8EAE-BF5A-486C-A8C5-ECC9F3942E4B}">
                <a14:imgProps xmlns:a14="http://schemas.microsoft.com/office/drawing/2010/main">
                  <a14:imgLayer r:embed="rId5">
                    <a14:imgEffect>
                      <a14:brightnessContrast bright="77000"/>
                    </a14:imgEffect>
                  </a14:imgLayer>
                </a14:imgProps>
              </a:ext>
              <a:ext uri="{28A0092B-C50C-407E-A947-70E740481C1C}">
                <a14:useLocalDpi xmlns:a14="http://schemas.microsoft.com/office/drawing/2010/main" val="0"/>
              </a:ext>
            </a:extLst>
          </a:blip>
          <a:stretch>
            <a:fillRect/>
          </a:stretch>
        </p:blipFill>
        <p:spPr>
          <a:xfrm>
            <a:off x="5908431" y="506437"/>
            <a:ext cx="5550384" cy="3742006"/>
          </a:xfrm>
          <a:prstGeom prst="rect">
            <a:avLst/>
          </a:prstGeom>
        </p:spPr>
      </p:pic>
      <p:sp>
        <p:nvSpPr>
          <p:cNvPr id="7" name="Rectangle 6"/>
          <p:cNvSpPr/>
          <p:nvPr/>
        </p:nvSpPr>
        <p:spPr>
          <a:xfrm>
            <a:off x="715939" y="4918224"/>
            <a:ext cx="10861772" cy="1846659"/>
          </a:xfrm>
          <a:prstGeom prst="rect">
            <a:avLst/>
          </a:prstGeom>
        </p:spPr>
        <p:txBody>
          <a:bodyPr wrap="square">
            <a:spAutoFit/>
          </a:bodyPr>
          <a:lstStyle/>
          <a:p>
            <a:r>
              <a:rPr lang="en-US" sz="2400" dirty="0">
                <a:solidFill>
                  <a:schemeClr val="accent4">
                    <a:lumMod val="50000"/>
                  </a:schemeClr>
                </a:solidFill>
              </a:rPr>
              <a:t>Insight From The Graph:</a:t>
            </a:r>
          </a:p>
          <a:p>
            <a:r>
              <a:rPr lang="en-US" dirty="0">
                <a:solidFill>
                  <a:schemeClr val="accent4">
                    <a:lumMod val="50000"/>
                  </a:schemeClr>
                </a:solidFill>
              </a:rPr>
              <a:t>As per inference we can say that Mobile count is comparatively very low as we can see maximum time spend in mobile panel is zero and in fixed panel the maximum time spend is maximum at 17 which is the highest time given to us. So,</a:t>
            </a:r>
          </a:p>
          <a:p>
            <a:r>
              <a:rPr lang="en-US" dirty="0">
                <a:solidFill>
                  <a:schemeClr val="accent4">
                    <a:lumMod val="50000"/>
                  </a:schemeClr>
                </a:solidFill>
              </a:rPr>
              <a:t>	We can say that maximum user are using fixed panel to purchase things so mobile panel need to use some offers or some giveaways to attracts user on mobile platforms .</a:t>
            </a:r>
            <a:endParaRPr lang="en-IN" dirty="0">
              <a:solidFill>
                <a:schemeClr val="accent4">
                  <a:lumMod val="50000"/>
                </a:schemeClr>
              </a:solidFill>
            </a:endParaRPr>
          </a:p>
        </p:txBody>
      </p:sp>
      <p:sp>
        <p:nvSpPr>
          <p:cNvPr id="9" name="Rectangle 8"/>
          <p:cNvSpPr/>
          <p:nvPr/>
        </p:nvSpPr>
        <p:spPr>
          <a:xfrm>
            <a:off x="1252024" y="4248443"/>
            <a:ext cx="4079632" cy="369332"/>
          </a:xfrm>
          <a:prstGeom prst="rect">
            <a:avLst/>
          </a:prstGeom>
        </p:spPr>
        <p:txBody>
          <a:bodyPr wrap="square">
            <a:spAutoFit/>
          </a:bodyPr>
          <a:lstStyle/>
          <a:p>
            <a:pPr algn="ctr"/>
            <a:r>
              <a:rPr lang="en-IN" b="1" dirty="0">
                <a:solidFill>
                  <a:schemeClr val="accent4">
                    <a:lumMod val="50000"/>
                  </a:schemeClr>
                </a:solidFill>
              </a:rPr>
              <a:t>MOBILE PANEL</a:t>
            </a:r>
          </a:p>
        </p:txBody>
      </p:sp>
      <p:sp>
        <p:nvSpPr>
          <p:cNvPr id="10" name="Rectangle 9"/>
          <p:cNvSpPr/>
          <p:nvPr/>
        </p:nvSpPr>
        <p:spPr>
          <a:xfrm>
            <a:off x="7108041" y="4248443"/>
            <a:ext cx="4079632" cy="369332"/>
          </a:xfrm>
          <a:prstGeom prst="rect">
            <a:avLst/>
          </a:prstGeom>
        </p:spPr>
        <p:txBody>
          <a:bodyPr wrap="square">
            <a:spAutoFit/>
          </a:bodyPr>
          <a:lstStyle/>
          <a:p>
            <a:pPr algn="ctr"/>
            <a:r>
              <a:rPr lang="en-IN" b="1" dirty="0">
                <a:solidFill>
                  <a:schemeClr val="accent4">
                    <a:lumMod val="50000"/>
                  </a:schemeClr>
                </a:solidFill>
              </a:rPr>
              <a:t>FIXED PANEL</a:t>
            </a:r>
          </a:p>
        </p:txBody>
      </p:sp>
    </p:spTree>
    <p:extLst>
      <p:ext uri="{BB962C8B-B14F-4D97-AF65-F5344CB8AC3E}">
        <p14:creationId xmlns:p14="http://schemas.microsoft.com/office/powerpoint/2010/main" val="7307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6300"/>
            <a:ext cx="9905998" cy="1478570"/>
          </a:xfrm>
        </p:spPr>
        <p:txBody>
          <a:bodyPr/>
          <a:lstStyle/>
          <a:p>
            <a:pPr algn="ctr"/>
            <a:r>
              <a:rPr lang="en-IN" dirty="0">
                <a:solidFill>
                  <a:srgbClr val="FFC000"/>
                </a:solidFill>
              </a:rPr>
              <a:t>Type_Touch wise purchase</a:t>
            </a: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65000" contrast="-52000"/>
                    </a14:imgEffect>
                  </a14:imgLayer>
                </a14:imgProps>
              </a:ext>
              <a:ext uri="{28A0092B-C50C-407E-A947-70E740481C1C}">
                <a14:useLocalDpi xmlns:a14="http://schemas.microsoft.com/office/drawing/2010/main" val="0"/>
              </a:ext>
            </a:extLst>
          </a:blip>
          <a:stretch>
            <a:fillRect/>
          </a:stretch>
        </p:blipFill>
        <p:spPr>
          <a:xfrm>
            <a:off x="5838092" y="2027750"/>
            <a:ext cx="5613010" cy="4260507"/>
          </a:xfrm>
        </p:spPr>
      </p:pic>
      <p:sp>
        <p:nvSpPr>
          <p:cNvPr id="8" name="Rectangle 7"/>
          <p:cNvSpPr/>
          <p:nvPr/>
        </p:nvSpPr>
        <p:spPr>
          <a:xfrm>
            <a:off x="1113277" y="2570373"/>
            <a:ext cx="4107995" cy="2123658"/>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sales are more on the 10</a:t>
            </a:r>
            <a:r>
              <a:rPr lang="en-US" baseline="30000" dirty="0">
                <a:solidFill>
                  <a:schemeClr val="accent4">
                    <a:lumMod val="50000"/>
                  </a:schemeClr>
                </a:solidFill>
              </a:rPr>
              <a:t>th</a:t>
            </a:r>
            <a:r>
              <a:rPr lang="en-US" dirty="0">
                <a:solidFill>
                  <a:schemeClr val="accent4">
                    <a:lumMod val="50000"/>
                  </a:schemeClr>
                </a:solidFill>
              </a:rPr>
              <a:t>  </a:t>
            </a:r>
            <a:r>
              <a:rPr lang="en-US" dirty="0" err="1">
                <a:solidFill>
                  <a:schemeClr val="accent4">
                    <a:lumMod val="50000"/>
                  </a:schemeClr>
                </a:solidFill>
              </a:rPr>
              <a:t>type_touch</a:t>
            </a:r>
            <a:r>
              <a:rPr lang="en-US" dirty="0">
                <a:solidFill>
                  <a:schemeClr val="accent4">
                    <a:lumMod val="50000"/>
                  </a:schemeClr>
                </a:solidFill>
              </a:rPr>
              <a:t>  and the least on the 21th position .</a:t>
            </a:r>
          </a:p>
          <a:p>
            <a:r>
              <a:rPr lang="en-US" dirty="0">
                <a:solidFill>
                  <a:schemeClr val="accent4">
                    <a:lumMod val="50000"/>
                  </a:schemeClr>
                </a:solidFill>
              </a:rPr>
              <a:t>SO,</a:t>
            </a:r>
          </a:p>
          <a:p>
            <a:r>
              <a:rPr lang="en-US" dirty="0">
                <a:solidFill>
                  <a:schemeClr val="accent4">
                    <a:lumMod val="50000"/>
                  </a:schemeClr>
                </a:solidFill>
              </a:rPr>
              <a:t>     we can work on the firm </a:t>
            </a:r>
            <a:r>
              <a:rPr lang="en-US" dirty="0" err="1">
                <a:solidFill>
                  <a:schemeClr val="accent4">
                    <a:lumMod val="50000"/>
                  </a:schemeClr>
                </a:solidFill>
              </a:rPr>
              <a:t>intitatives</a:t>
            </a:r>
            <a:r>
              <a:rPr lang="en-US" dirty="0">
                <a:solidFill>
                  <a:schemeClr val="accent4">
                    <a:lumMod val="50000"/>
                  </a:schemeClr>
                </a:solidFill>
              </a:rPr>
              <a:t> to attract people towards our firm. </a:t>
            </a:r>
            <a:endParaRPr lang="en-IN" dirty="0">
              <a:solidFill>
                <a:schemeClr val="accent4">
                  <a:lumMod val="50000"/>
                </a:schemeClr>
              </a:solidFill>
            </a:endParaRPr>
          </a:p>
        </p:txBody>
      </p:sp>
    </p:spTree>
    <p:extLst>
      <p:ext uri="{BB962C8B-B14F-4D97-AF65-F5344CB8AC3E}">
        <p14:creationId xmlns:p14="http://schemas.microsoft.com/office/powerpoint/2010/main" val="23120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C000"/>
                </a:solidFill>
              </a:rPr>
              <a:t>Top 10 </a:t>
            </a:r>
            <a:r>
              <a:rPr lang="en-IN" dirty="0" err="1">
                <a:solidFill>
                  <a:srgbClr val="FFC000"/>
                </a:solidFill>
              </a:rPr>
              <a:t>userid</a:t>
            </a:r>
            <a:endParaRPr lang="en-IN" dirty="0">
              <a:solidFill>
                <a:srgbClr val="FFC000"/>
              </a:solidFill>
            </a:endParaRP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70000"/>
                    </a14:imgEffect>
                  </a14:imgLayer>
                </a14:imgProps>
              </a:ext>
              <a:ext uri="{28A0092B-C50C-407E-A947-70E740481C1C}">
                <a14:useLocalDpi xmlns:a14="http://schemas.microsoft.com/office/drawing/2010/main" val="0"/>
              </a:ext>
            </a:extLst>
          </a:blip>
          <a:stretch>
            <a:fillRect/>
          </a:stretch>
        </p:blipFill>
        <p:spPr>
          <a:xfrm>
            <a:off x="5809957" y="2097088"/>
            <a:ext cx="5350411" cy="4289644"/>
          </a:xfrm>
        </p:spPr>
      </p:pic>
      <p:sp>
        <p:nvSpPr>
          <p:cNvPr id="5" name="Rectangle 4"/>
          <p:cNvSpPr/>
          <p:nvPr/>
        </p:nvSpPr>
        <p:spPr>
          <a:xfrm>
            <a:off x="1141413" y="2672250"/>
            <a:ext cx="4107995" cy="2123658"/>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the User who purchase maximum product from the focus firm is 623 with more than 3900 product. So,</a:t>
            </a:r>
          </a:p>
          <a:p>
            <a:r>
              <a:rPr lang="en-US" dirty="0">
                <a:solidFill>
                  <a:schemeClr val="accent4">
                    <a:lumMod val="50000"/>
                  </a:schemeClr>
                </a:solidFill>
              </a:rPr>
              <a:t>	We should not forget the values of these customers</a:t>
            </a:r>
          </a:p>
        </p:txBody>
      </p:sp>
    </p:spTree>
    <p:extLst>
      <p:ext uri="{BB962C8B-B14F-4D97-AF65-F5344CB8AC3E}">
        <p14:creationId xmlns:p14="http://schemas.microsoft.com/office/powerpoint/2010/main" val="23900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76315"/>
            <a:ext cx="9905998" cy="971131"/>
          </a:xfrm>
        </p:spPr>
        <p:txBody>
          <a:bodyPr>
            <a:normAutofit fontScale="90000"/>
          </a:bodyPr>
          <a:lstStyle/>
          <a:p>
            <a:pPr algn="ctr"/>
            <a:r>
              <a:rPr lang="en-US" dirty="0">
                <a:solidFill>
                  <a:srgbClr val="FFC000"/>
                </a:solidFill>
              </a:rPr>
              <a:t>Time spend on Touch Point</a:t>
            </a:r>
            <a:br>
              <a:rPr lang="en-US" dirty="0"/>
            </a:br>
            <a:endParaRPr lang="en-IN" dirty="0">
              <a:solidFill>
                <a:srgbClr val="FFC000"/>
              </a:solidFill>
            </a:endParaRP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56000"/>
                    </a14:imgEffect>
                  </a14:imgLayer>
                </a14:imgProps>
              </a:ext>
              <a:ext uri="{28A0092B-C50C-407E-A947-70E740481C1C}">
                <a14:useLocalDpi xmlns:a14="http://schemas.microsoft.com/office/drawing/2010/main" val="0"/>
              </a:ext>
            </a:extLst>
          </a:blip>
          <a:stretch>
            <a:fillRect/>
          </a:stretch>
        </p:blipFill>
        <p:spPr>
          <a:xfrm>
            <a:off x="5022166" y="1273677"/>
            <a:ext cx="6277559" cy="5169325"/>
          </a:xfrm>
        </p:spPr>
      </p:pic>
      <p:sp>
        <p:nvSpPr>
          <p:cNvPr id="6" name="Rectangle 5"/>
          <p:cNvSpPr/>
          <p:nvPr/>
        </p:nvSpPr>
        <p:spPr>
          <a:xfrm>
            <a:off x="381757" y="2387991"/>
            <a:ext cx="4107995" cy="2954655"/>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From chart , Most of the customers have spend 0-100 seconds and there are certain outliers also.</a:t>
            </a:r>
          </a:p>
          <a:p>
            <a:r>
              <a:rPr lang="en-US" dirty="0">
                <a:solidFill>
                  <a:schemeClr val="accent4">
                    <a:lumMod val="50000"/>
                  </a:schemeClr>
                </a:solidFill>
              </a:rPr>
              <a:t>SO,</a:t>
            </a:r>
          </a:p>
          <a:p>
            <a:r>
              <a:rPr lang="en-US" dirty="0">
                <a:solidFill>
                  <a:schemeClr val="accent4">
                    <a:lumMod val="50000"/>
                  </a:schemeClr>
                </a:solidFill>
              </a:rPr>
              <a:t>     we can work on making there every experience good which will encourage the to purchase more than what they thought to purchase so.</a:t>
            </a:r>
            <a:endParaRPr lang="en-IN" dirty="0">
              <a:solidFill>
                <a:schemeClr val="accent4">
                  <a:lumMod val="50000"/>
                </a:schemeClr>
              </a:solidFill>
            </a:endParaRPr>
          </a:p>
        </p:txBody>
      </p:sp>
    </p:spTree>
    <p:extLst>
      <p:ext uri="{BB962C8B-B14F-4D97-AF65-F5344CB8AC3E}">
        <p14:creationId xmlns:p14="http://schemas.microsoft.com/office/powerpoint/2010/main" val="335731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092" y="309029"/>
            <a:ext cx="9905998" cy="1478570"/>
          </a:xfrm>
        </p:spPr>
        <p:txBody>
          <a:bodyPr/>
          <a:lstStyle/>
          <a:p>
            <a:pPr algn="ctr"/>
            <a:r>
              <a:rPr lang="en-US" dirty="0">
                <a:solidFill>
                  <a:srgbClr val="FFC000"/>
                </a:solidFill>
              </a:rPr>
              <a:t>Checking proportion of males and females who purchased from the company</a:t>
            </a:r>
            <a:endParaRPr lang="en-IN" dirty="0">
              <a:solidFill>
                <a:srgbClr val="FFC000"/>
              </a:solidFill>
            </a:endParaRPr>
          </a:p>
        </p:txBody>
      </p:sp>
      <p:pic>
        <p:nvPicPr>
          <p:cNvPr id="6" name="Picture 5" descr="Screen Clipping"/>
          <p:cNvPicPr>
            <a:picLocks noChangeAspect="1"/>
          </p:cNvPicPr>
          <p:nvPr/>
        </p:nvPicPr>
        <p:blipFill>
          <a:blip r:embed="rId2">
            <a:extLst>
              <a:ext uri="{BEBA8EAE-BF5A-486C-A8C5-ECC9F3942E4B}">
                <a14:imgProps xmlns:a14="http://schemas.microsoft.com/office/drawing/2010/main">
                  <a14:imgLayer r:embed="rId3">
                    <a14:imgEffect>
                      <a14:brightnessContrast bright="51000"/>
                    </a14:imgEffect>
                  </a14:imgLayer>
                </a14:imgProps>
              </a:ext>
              <a:ext uri="{28A0092B-C50C-407E-A947-70E740481C1C}">
                <a14:useLocalDpi xmlns:a14="http://schemas.microsoft.com/office/drawing/2010/main" val="0"/>
              </a:ext>
            </a:extLst>
          </a:blip>
          <a:stretch>
            <a:fillRect/>
          </a:stretch>
        </p:blipFill>
        <p:spPr>
          <a:xfrm>
            <a:off x="6231988" y="1899138"/>
            <a:ext cx="5317587" cy="4614203"/>
          </a:xfrm>
          <a:prstGeom prst="rect">
            <a:avLst/>
          </a:prstGeom>
        </p:spPr>
      </p:pic>
      <p:sp>
        <p:nvSpPr>
          <p:cNvPr id="7" name="Rectangle 6"/>
          <p:cNvSpPr/>
          <p:nvPr/>
        </p:nvSpPr>
        <p:spPr>
          <a:xfrm>
            <a:off x="1324292" y="2373923"/>
            <a:ext cx="4107995" cy="2954655"/>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From chart , there is really a slight difference between the percentage purchase of male and female</a:t>
            </a:r>
          </a:p>
          <a:p>
            <a:r>
              <a:rPr lang="en-US" dirty="0">
                <a:solidFill>
                  <a:schemeClr val="accent4">
                    <a:lumMod val="50000"/>
                  </a:schemeClr>
                </a:solidFill>
              </a:rPr>
              <a:t>SO,</a:t>
            </a:r>
          </a:p>
          <a:p>
            <a:r>
              <a:rPr lang="en-US" dirty="0">
                <a:solidFill>
                  <a:schemeClr val="accent4">
                    <a:lumMod val="50000"/>
                  </a:schemeClr>
                </a:solidFill>
              </a:rPr>
              <a:t>     Male purchase is more than the female purchase , to increase the female purchase we can give offers to female some </a:t>
            </a:r>
            <a:r>
              <a:rPr lang="en-US" dirty="0" err="1">
                <a:solidFill>
                  <a:schemeClr val="accent4">
                    <a:lumMod val="50000"/>
                  </a:schemeClr>
                </a:solidFill>
              </a:rPr>
              <a:t>senerious</a:t>
            </a:r>
            <a:endParaRPr lang="en-IN" dirty="0">
              <a:solidFill>
                <a:schemeClr val="accent4">
                  <a:lumMod val="50000"/>
                </a:schemeClr>
              </a:solidFill>
            </a:endParaRPr>
          </a:p>
        </p:txBody>
      </p:sp>
    </p:spTree>
    <p:extLst>
      <p:ext uri="{BB962C8B-B14F-4D97-AF65-F5344CB8AC3E}">
        <p14:creationId xmlns:p14="http://schemas.microsoft.com/office/powerpoint/2010/main" val="241199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871" y="126149"/>
            <a:ext cx="9905998" cy="1069605"/>
          </a:xfrm>
        </p:spPr>
        <p:txBody>
          <a:bodyPr>
            <a:normAutofit fontScale="90000"/>
          </a:bodyPr>
          <a:lstStyle/>
          <a:p>
            <a:pPr algn="ctr"/>
            <a:r>
              <a:rPr lang="en-US" dirty="0">
                <a:solidFill>
                  <a:srgbClr val="FFC000"/>
                </a:solidFill>
              </a:rPr>
              <a:t>Lets get the most efficient hour</a:t>
            </a:r>
            <a:br>
              <a:rPr lang="en-US" dirty="0">
                <a:solidFill>
                  <a:srgbClr val="FFC000"/>
                </a:solidFill>
              </a:rPr>
            </a:br>
            <a:endParaRPr lang="en-IN" dirty="0">
              <a:solidFill>
                <a:srgbClr val="FFC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9000"/>
                    </a14:imgEffect>
                  </a14:imgLayer>
                </a14:imgProps>
              </a:ext>
              <a:ext uri="{28A0092B-C50C-407E-A947-70E740481C1C}">
                <a14:useLocalDpi xmlns:a14="http://schemas.microsoft.com/office/drawing/2010/main" val="0"/>
              </a:ext>
            </a:extLst>
          </a:blip>
          <a:stretch>
            <a:fillRect/>
          </a:stretch>
        </p:blipFill>
        <p:spPr>
          <a:xfrm>
            <a:off x="6119446" y="777714"/>
            <a:ext cx="5939293" cy="3752084"/>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bright="67000"/>
                    </a14:imgEffect>
                  </a14:imgLayer>
                </a14:imgProps>
              </a:ext>
              <a:ext uri="{28A0092B-C50C-407E-A947-70E740481C1C}">
                <a14:useLocalDpi xmlns:a14="http://schemas.microsoft.com/office/drawing/2010/main" val="0"/>
              </a:ext>
            </a:extLst>
          </a:blip>
          <a:stretch>
            <a:fillRect/>
          </a:stretch>
        </p:blipFill>
        <p:spPr>
          <a:xfrm>
            <a:off x="309490" y="777712"/>
            <a:ext cx="5584874" cy="3752085"/>
          </a:xfrm>
          <a:prstGeom prst="rect">
            <a:avLst/>
          </a:prstGeom>
        </p:spPr>
      </p:pic>
      <p:sp>
        <p:nvSpPr>
          <p:cNvPr id="6" name="Content Placeholder 2"/>
          <p:cNvSpPr>
            <a:spLocks noGrp="1"/>
          </p:cNvSpPr>
          <p:nvPr>
            <p:ph idx="1"/>
          </p:nvPr>
        </p:nvSpPr>
        <p:spPr>
          <a:xfrm>
            <a:off x="590258" y="4529797"/>
            <a:ext cx="5023337" cy="478301"/>
          </a:xfrm>
        </p:spPr>
        <p:txBody>
          <a:bodyPr>
            <a:normAutofit fontScale="92500" lnSpcReduction="10000"/>
          </a:bodyPr>
          <a:lstStyle/>
          <a:p>
            <a:pPr marL="0" indent="0" algn="ctr">
              <a:buNone/>
            </a:pPr>
            <a:r>
              <a:rPr lang="en-IN" dirty="0">
                <a:solidFill>
                  <a:schemeClr val="accent4">
                    <a:lumMod val="50000"/>
                  </a:schemeClr>
                </a:solidFill>
              </a:rPr>
              <a:t>Times As Per Male</a:t>
            </a:r>
          </a:p>
        </p:txBody>
      </p:sp>
      <p:sp>
        <p:nvSpPr>
          <p:cNvPr id="7" name="Content Placeholder 2"/>
          <p:cNvSpPr txBox="1">
            <a:spLocks/>
          </p:cNvSpPr>
          <p:nvPr/>
        </p:nvSpPr>
        <p:spPr>
          <a:xfrm>
            <a:off x="6577423" y="4490703"/>
            <a:ext cx="5023337" cy="5173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IN" dirty="0">
                <a:solidFill>
                  <a:schemeClr val="accent4">
                    <a:lumMod val="50000"/>
                  </a:schemeClr>
                </a:solidFill>
              </a:rPr>
              <a:t>Times As Per Female</a:t>
            </a:r>
          </a:p>
        </p:txBody>
      </p:sp>
      <p:sp>
        <p:nvSpPr>
          <p:cNvPr id="9" name="Rectangle 8"/>
          <p:cNvSpPr/>
          <p:nvPr/>
        </p:nvSpPr>
        <p:spPr>
          <a:xfrm>
            <a:off x="715939" y="4918224"/>
            <a:ext cx="10861772" cy="1015663"/>
          </a:xfrm>
          <a:prstGeom prst="rect">
            <a:avLst/>
          </a:prstGeom>
        </p:spPr>
        <p:txBody>
          <a:bodyPr wrap="square">
            <a:spAutoFit/>
          </a:bodyPr>
          <a:lstStyle/>
          <a:p>
            <a:r>
              <a:rPr lang="en-US" sz="2400" dirty="0">
                <a:solidFill>
                  <a:schemeClr val="accent4">
                    <a:lumMod val="50000"/>
                  </a:schemeClr>
                </a:solidFill>
              </a:rPr>
              <a:t>Insight From The Graph:</a:t>
            </a:r>
          </a:p>
          <a:p>
            <a:r>
              <a:rPr lang="en-US" dirty="0">
                <a:solidFill>
                  <a:schemeClr val="accent4">
                    <a:lumMod val="50000"/>
                  </a:schemeClr>
                </a:solidFill>
              </a:rPr>
              <a:t>As per inference we can say that the most purchase by genders are different for each other</a:t>
            </a:r>
          </a:p>
          <a:p>
            <a:r>
              <a:rPr lang="en-US" dirty="0">
                <a:solidFill>
                  <a:schemeClr val="accent4">
                    <a:lumMod val="50000"/>
                  </a:schemeClr>
                </a:solidFill>
              </a:rPr>
              <a:t>Basically it seems that the most prominent  hour for female is 10-11am and for male are 11-12pm .</a:t>
            </a:r>
            <a:endParaRPr lang="en-IN" dirty="0">
              <a:solidFill>
                <a:schemeClr val="accent4">
                  <a:lumMod val="50000"/>
                </a:schemeClr>
              </a:solidFill>
            </a:endParaRPr>
          </a:p>
        </p:txBody>
      </p:sp>
    </p:spTree>
    <p:extLst>
      <p:ext uri="{BB962C8B-B14F-4D97-AF65-F5344CB8AC3E}">
        <p14:creationId xmlns:p14="http://schemas.microsoft.com/office/powerpoint/2010/main" val="379826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266" y="186682"/>
            <a:ext cx="9905998" cy="1478570"/>
          </a:xfrm>
        </p:spPr>
        <p:txBody>
          <a:bodyPr/>
          <a:lstStyle/>
          <a:p>
            <a:pPr algn="ctr"/>
            <a:r>
              <a:rPr lang="en-IN" dirty="0">
                <a:solidFill>
                  <a:srgbClr val="FFC000"/>
                </a:solidFill>
              </a:rPr>
              <a:t>Age wise purchase</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69000"/>
                    </a14:imgEffect>
                  </a14:imgLayer>
                </a14:imgProps>
              </a:ext>
              <a:ext uri="{28A0092B-C50C-407E-A947-70E740481C1C}">
                <a14:useLocalDpi xmlns:a14="http://schemas.microsoft.com/office/drawing/2010/main" val="0"/>
              </a:ext>
            </a:extLst>
          </a:blip>
          <a:stretch>
            <a:fillRect/>
          </a:stretch>
        </p:blipFill>
        <p:spPr>
          <a:xfrm>
            <a:off x="4849091" y="1796900"/>
            <a:ext cx="6832067" cy="4908699"/>
          </a:xfrm>
        </p:spPr>
      </p:pic>
      <p:sp>
        <p:nvSpPr>
          <p:cNvPr id="5" name="Rectangle 4"/>
          <p:cNvSpPr/>
          <p:nvPr/>
        </p:nvSpPr>
        <p:spPr>
          <a:xfrm>
            <a:off x="632811" y="2147315"/>
            <a:ext cx="3994606" cy="2677656"/>
          </a:xfrm>
          <a:prstGeom prst="rect">
            <a:avLst/>
          </a:prstGeom>
        </p:spPr>
        <p:txBody>
          <a:bodyPr wrap="square">
            <a:spAutoFit/>
          </a:bodyPr>
          <a:lstStyle/>
          <a:p>
            <a:r>
              <a:rPr lang="en-US" sz="2400" dirty="0">
                <a:solidFill>
                  <a:schemeClr val="accent4">
                    <a:lumMod val="50000"/>
                  </a:schemeClr>
                </a:solidFill>
              </a:rPr>
              <a:t>Insight From The Graph:</a:t>
            </a:r>
          </a:p>
          <a:p>
            <a:r>
              <a:rPr lang="en-US" dirty="0">
                <a:solidFill>
                  <a:schemeClr val="accent4">
                    <a:lumMod val="50000"/>
                  </a:schemeClr>
                </a:solidFill>
              </a:rPr>
              <a:t>As per inference we can say that people of age group from 20-40 are the most interested people but as we can see company has no prominent number for this age group. So,</a:t>
            </a:r>
          </a:p>
          <a:p>
            <a:r>
              <a:rPr lang="en-US" dirty="0">
                <a:solidFill>
                  <a:schemeClr val="accent4">
                    <a:lumMod val="50000"/>
                  </a:schemeClr>
                </a:solidFill>
              </a:rPr>
              <a:t>	Company should focus on this age group to make the people out there to attracts towards the company </a:t>
            </a:r>
            <a:endParaRPr lang="en-IN" dirty="0">
              <a:solidFill>
                <a:schemeClr val="accent4">
                  <a:lumMod val="50000"/>
                </a:schemeClr>
              </a:solidFill>
            </a:endParaRPr>
          </a:p>
        </p:txBody>
      </p:sp>
    </p:spTree>
    <p:extLst>
      <p:ext uri="{BB962C8B-B14F-4D97-AF65-F5344CB8AC3E}">
        <p14:creationId xmlns:p14="http://schemas.microsoft.com/office/powerpoint/2010/main" val="145518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108364"/>
          </a:xfrm>
        </p:spPr>
        <p:txBody>
          <a:bodyPr/>
          <a:lstStyle/>
          <a:p>
            <a:pPr algn="ctr"/>
            <a:r>
              <a:rPr lang="en-IN" dirty="0">
                <a:solidFill>
                  <a:srgbClr val="FFC000"/>
                </a:solidFill>
              </a:rPr>
              <a:t>Percentage of conversion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4" y="1149928"/>
            <a:ext cx="6364929" cy="5583381"/>
          </a:xfrm>
          <a:prstGeom prst="rect">
            <a:avLst/>
          </a:prstGeom>
        </p:spPr>
      </p:pic>
      <p:sp>
        <p:nvSpPr>
          <p:cNvPr id="5" name="Content Placeholder 2"/>
          <p:cNvSpPr>
            <a:spLocks noGrp="1"/>
          </p:cNvSpPr>
          <p:nvPr>
            <p:ph idx="1"/>
          </p:nvPr>
        </p:nvSpPr>
        <p:spPr>
          <a:xfrm>
            <a:off x="892031" y="1639887"/>
            <a:ext cx="3596843" cy="4941022"/>
          </a:xfrm>
        </p:spPr>
        <p:txBody>
          <a:bodyPr>
            <a:normAutofit fontScale="92500" lnSpcReduction="20000"/>
          </a:bodyPr>
          <a:lstStyle/>
          <a:p>
            <a:pPr marL="0" indent="0">
              <a:buNone/>
            </a:pPr>
            <a:r>
              <a:rPr lang="en-IN" dirty="0">
                <a:solidFill>
                  <a:schemeClr val="accent4">
                    <a:lumMod val="50000"/>
                  </a:schemeClr>
                </a:solidFill>
              </a:rPr>
              <a:t>Formula for the calculation is </a:t>
            </a:r>
          </a:p>
          <a:p>
            <a:pPr marL="0" indent="0">
              <a:buNone/>
            </a:pPr>
            <a:r>
              <a:rPr lang="en-US" altLang="en-US" sz="1900" dirty="0" err="1">
                <a:solidFill>
                  <a:schemeClr val="accent4">
                    <a:lumMod val="50000"/>
                  </a:schemeClr>
                </a:solidFill>
                <a:latin typeface="+mj-lt"/>
              </a:rPr>
              <a:t>df</a:t>
            </a:r>
            <a:r>
              <a:rPr lang="en-US" altLang="en-US" sz="1900" dirty="0">
                <a:solidFill>
                  <a:schemeClr val="accent4">
                    <a:lumMod val="50000"/>
                  </a:schemeClr>
                </a:solidFill>
                <a:latin typeface="+mj-lt"/>
                <a:cs typeface="Courier New" panose="02070309020205020404" pitchFamily="49" charset="0"/>
              </a:rPr>
              <a:t>["percent"]</a:t>
            </a:r>
            <a:r>
              <a:rPr lang="en-US" altLang="en-US" sz="1900" dirty="0">
                <a:solidFill>
                  <a:schemeClr val="accent4">
                    <a:lumMod val="50000"/>
                  </a:schemeClr>
                </a:solidFill>
                <a:latin typeface="+mj-lt"/>
              </a:rPr>
              <a:t>=</a:t>
            </a:r>
            <a:r>
              <a:rPr lang="en-US" altLang="en-US" sz="1900" dirty="0">
                <a:solidFill>
                  <a:schemeClr val="accent4">
                    <a:lumMod val="50000"/>
                  </a:schemeClr>
                </a:solidFill>
                <a:latin typeface="+mj-lt"/>
                <a:cs typeface="Courier New" panose="02070309020205020404" pitchFamily="49" charset="0"/>
              </a:rPr>
              <a:t> (</a:t>
            </a:r>
            <a:r>
              <a:rPr lang="en-US" altLang="en-US" sz="1900" dirty="0" err="1">
                <a:solidFill>
                  <a:schemeClr val="accent4">
                    <a:lumMod val="50000"/>
                  </a:schemeClr>
                </a:solidFill>
                <a:latin typeface="+mj-lt"/>
              </a:rPr>
              <a:t>df</a:t>
            </a:r>
            <a:r>
              <a:rPr lang="en-US" altLang="en-US" sz="1900" dirty="0">
                <a:solidFill>
                  <a:schemeClr val="accent4">
                    <a:lumMod val="50000"/>
                  </a:schemeClr>
                </a:solidFill>
                <a:latin typeface="+mj-lt"/>
                <a:cs typeface="Courier New" panose="02070309020205020404" pitchFamily="49" charset="0"/>
              </a:rPr>
              <a:t>['</a:t>
            </a:r>
            <a:r>
              <a:rPr lang="en-US" altLang="en-US" sz="1900" dirty="0" err="1">
                <a:solidFill>
                  <a:schemeClr val="accent4">
                    <a:lumMod val="50000"/>
                  </a:schemeClr>
                </a:solidFill>
                <a:latin typeface="+mj-lt"/>
                <a:cs typeface="Courier New" panose="02070309020205020404" pitchFamily="49" charset="0"/>
              </a:rPr>
              <a:t>c_interested</a:t>
            </a:r>
            <a:r>
              <a:rPr lang="en-US" altLang="en-US" sz="1900" dirty="0">
                <a:solidFill>
                  <a:schemeClr val="accent4">
                    <a:lumMod val="50000"/>
                  </a:schemeClr>
                </a:solidFill>
                <a:latin typeface="+mj-lt"/>
                <a:cs typeface="Courier New" panose="02070309020205020404" pitchFamily="49" charset="0"/>
              </a:rPr>
              <a:t>']</a:t>
            </a:r>
            <a:r>
              <a:rPr lang="en-US" altLang="en-US" sz="1900" dirty="0">
                <a:solidFill>
                  <a:schemeClr val="accent4">
                    <a:lumMod val="50000"/>
                  </a:schemeClr>
                </a:solidFill>
                <a:latin typeface="+mj-lt"/>
              </a:rPr>
              <a:t>/</a:t>
            </a:r>
            <a:r>
              <a:rPr lang="en-US" altLang="en-US" sz="1900" dirty="0">
                <a:solidFill>
                  <a:schemeClr val="accent4">
                    <a:lumMod val="50000"/>
                  </a:schemeClr>
                </a:solidFill>
                <a:latin typeface="+mj-lt"/>
                <a:cs typeface="Courier New" panose="02070309020205020404" pitchFamily="49" charset="0"/>
              </a:rPr>
              <a:t>(</a:t>
            </a:r>
            <a:r>
              <a:rPr lang="en-US" altLang="en-US" sz="1900" dirty="0" err="1">
                <a:solidFill>
                  <a:schemeClr val="accent4">
                    <a:lumMod val="50000"/>
                  </a:schemeClr>
                </a:solidFill>
                <a:latin typeface="+mj-lt"/>
              </a:rPr>
              <a:t>df</a:t>
            </a:r>
            <a:r>
              <a:rPr lang="en-US" altLang="en-US" sz="1900" dirty="0">
                <a:solidFill>
                  <a:schemeClr val="accent4">
                    <a:lumMod val="50000"/>
                  </a:schemeClr>
                </a:solidFill>
                <a:latin typeface="+mj-lt"/>
                <a:cs typeface="Courier New" panose="02070309020205020404" pitchFamily="49" charset="0"/>
              </a:rPr>
              <a:t>["</a:t>
            </a:r>
            <a:r>
              <a:rPr lang="en-US" altLang="en-US" sz="1900" dirty="0" err="1">
                <a:solidFill>
                  <a:schemeClr val="accent4">
                    <a:lumMod val="50000"/>
                  </a:schemeClr>
                </a:solidFill>
                <a:latin typeface="+mj-lt"/>
                <a:cs typeface="Courier New" panose="02070309020205020404" pitchFamily="49" charset="0"/>
              </a:rPr>
              <a:t>c_interested</a:t>
            </a:r>
            <a:r>
              <a:rPr lang="en-US" altLang="en-US" sz="1900" dirty="0">
                <a:solidFill>
                  <a:schemeClr val="accent4">
                    <a:lumMod val="50000"/>
                  </a:schemeClr>
                </a:solidFill>
                <a:latin typeface="+mj-lt"/>
                <a:cs typeface="Courier New" panose="02070309020205020404" pitchFamily="49" charset="0"/>
              </a:rPr>
              <a:t>"]</a:t>
            </a:r>
            <a:r>
              <a:rPr lang="en-US" altLang="en-US" sz="1900" dirty="0">
                <a:solidFill>
                  <a:schemeClr val="accent4">
                    <a:lumMod val="50000"/>
                  </a:schemeClr>
                </a:solidFill>
                <a:latin typeface="+mj-lt"/>
              </a:rPr>
              <a:t>+</a:t>
            </a:r>
            <a:r>
              <a:rPr lang="en-US" altLang="en-US" sz="1900" dirty="0" err="1">
                <a:solidFill>
                  <a:schemeClr val="accent4">
                    <a:lumMod val="50000"/>
                  </a:schemeClr>
                </a:solidFill>
                <a:latin typeface="+mj-lt"/>
              </a:rPr>
              <a:t>df</a:t>
            </a:r>
            <a:r>
              <a:rPr lang="en-US" altLang="en-US" sz="1900" dirty="0">
                <a:solidFill>
                  <a:schemeClr val="accent4">
                    <a:lumMod val="50000"/>
                  </a:schemeClr>
                </a:solidFill>
                <a:latin typeface="+mj-lt"/>
                <a:cs typeface="Courier New" panose="02070309020205020404" pitchFamily="49" charset="0"/>
              </a:rPr>
              <a:t>["</a:t>
            </a:r>
            <a:r>
              <a:rPr lang="en-US" altLang="en-US" sz="1900" dirty="0" err="1">
                <a:solidFill>
                  <a:schemeClr val="accent4">
                    <a:lumMod val="50000"/>
                  </a:schemeClr>
                </a:solidFill>
                <a:latin typeface="+mj-lt"/>
                <a:cs typeface="Courier New" panose="02070309020205020404" pitchFamily="49" charset="0"/>
              </a:rPr>
              <a:t>c_not_interested</a:t>
            </a:r>
            <a:r>
              <a:rPr lang="en-US" altLang="en-US" sz="1900" dirty="0">
                <a:solidFill>
                  <a:schemeClr val="accent4">
                    <a:lumMod val="50000"/>
                  </a:schemeClr>
                </a:solidFill>
                <a:latin typeface="+mj-lt"/>
                <a:cs typeface="Courier New" panose="02070309020205020404" pitchFamily="49" charset="0"/>
              </a:rPr>
              <a:t>"]))</a:t>
            </a:r>
            <a:r>
              <a:rPr lang="en-US" altLang="en-US" sz="1900" dirty="0">
                <a:solidFill>
                  <a:schemeClr val="accent4">
                    <a:lumMod val="50000"/>
                  </a:schemeClr>
                </a:solidFill>
                <a:latin typeface="+mj-lt"/>
              </a:rPr>
              <a:t>*</a:t>
            </a:r>
            <a:r>
              <a:rPr lang="en-US" altLang="en-US" sz="1900" dirty="0">
                <a:solidFill>
                  <a:schemeClr val="accent4">
                    <a:lumMod val="50000"/>
                  </a:schemeClr>
                </a:solidFill>
                <a:latin typeface="+mj-lt"/>
                <a:cs typeface="Courier New" panose="02070309020205020404" pitchFamily="49" charset="0"/>
              </a:rPr>
              <a:t>100</a:t>
            </a:r>
            <a:r>
              <a:rPr lang="en-US" altLang="en-US" sz="1900" dirty="0">
                <a:solidFill>
                  <a:schemeClr val="accent4">
                    <a:lumMod val="50000"/>
                  </a:schemeClr>
                </a:solidFill>
                <a:latin typeface="+mj-lt"/>
              </a:rPr>
              <a:t> </a:t>
            </a:r>
          </a:p>
          <a:p>
            <a:pPr marL="0" indent="0">
              <a:buNone/>
            </a:pPr>
            <a:endParaRPr lang="en-US" altLang="en-US" sz="1900" dirty="0">
              <a:solidFill>
                <a:schemeClr val="accent4">
                  <a:lumMod val="50000"/>
                </a:schemeClr>
              </a:solidFill>
              <a:latin typeface="+mj-lt"/>
            </a:endParaRPr>
          </a:p>
          <a:p>
            <a:pPr marL="0" indent="0">
              <a:buNone/>
            </a:pPr>
            <a:r>
              <a:rPr lang="en-US" altLang="en-US" sz="1900" dirty="0">
                <a:solidFill>
                  <a:schemeClr val="accent4">
                    <a:lumMod val="50000"/>
                  </a:schemeClr>
                </a:solidFill>
                <a:latin typeface="+mj-lt"/>
              </a:rPr>
              <a:t>We can see that the conversion rate in travel agent website focus brand is very high , even in our FIC conversion rate of email and retargeting are very high but  then you will see the CCI part that the conversion rate are very low in </a:t>
            </a:r>
            <a:r>
              <a:rPr lang="en-US" altLang="en-US" sz="1900" dirty="0" err="1">
                <a:solidFill>
                  <a:schemeClr val="accent4">
                    <a:lumMod val="50000"/>
                  </a:schemeClr>
                </a:solidFill>
                <a:latin typeface="+mj-lt"/>
              </a:rPr>
              <a:t>accomandation</a:t>
            </a:r>
            <a:r>
              <a:rPr lang="en-US" altLang="en-US" sz="1900" dirty="0">
                <a:solidFill>
                  <a:schemeClr val="accent4">
                    <a:lumMod val="50000"/>
                  </a:schemeClr>
                </a:solidFill>
                <a:latin typeface="+mj-lt"/>
              </a:rPr>
              <a:t> and information , flight tickets, and in FCI </a:t>
            </a:r>
            <a:r>
              <a:rPr lang="en-US" altLang="en-US" sz="1900" dirty="0" err="1">
                <a:solidFill>
                  <a:schemeClr val="accent4">
                    <a:lumMod val="50000"/>
                  </a:schemeClr>
                </a:solidFill>
                <a:latin typeface="+mj-lt"/>
              </a:rPr>
              <a:t>prerolls</a:t>
            </a:r>
            <a:r>
              <a:rPr lang="en-US" altLang="en-US" sz="1900" dirty="0">
                <a:solidFill>
                  <a:schemeClr val="accent4">
                    <a:lumMod val="50000"/>
                  </a:schemeClr>
                </a:solidFill>
                <a:latin typeface="+mj-lt"/>
              </a:rPr>
              <a:t> and banners . We should focus on these conversion rate to improve our profit .</a:t>
            </a:r>
          </a:p>
          <a:p>
            <a:pPr marL="0" indent="0">
              <a:buNone/>
            </a:pPr>
            <a:endParaRPr lang="en-IN" dirty="0">
              <a:solidFill>
                <a:schemeClr val="accent4">
                  <a:lumMod val="50000"/>
                </a:schemeClr>
              </a:solidFill>
            </a:endParaRPr>
          </a:p>
        </p:txBody>
      </p:sp>
      <p:sp>
        <p:nvSpPr>
          <p:cNvPr id="7" name="Rectangle 2"/>
          <p:cNvSpPr>
            <a:spLocks noChangeArrowheads="1"/>
          </p:cNvSpPr>
          <p:nvPr/>
        </p:nvSpPr>
        <p:spPr bwMode="auto">
          <a:xfrm>
            <a:off x="-249382" y="385649"/>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912" y="2129245"/>
            <a:ext cx="7331288" cy="3779085"/>
          </a:xfrm>
        </p:spPr>
        <p:txBody>
          <a:bodyPr>
            <a:noAutofit/>
          </a:bodyPr>
          <a:lstStyle/>
          <a:p>
            <a:pPr algn="ctr"/>
            <a:r>
              <a:rPr lang="en-IN" sz="8000" dirty="0" err="1">
                <a:solidFill>
                  <a:srgbClr val="FFC000"/>
                </a:solidFill>
                <a:latin typeface="Bernard MT Condensed" panose="02050806060905020404" pitchFamily="18" charset="0"/>
              </a:rPr>
              <a:t>OFf</a:t>
            </a:r>
            <a:r>
              <a:rPr lang="en-IN" sz="8000" dirty="0">
                <a:solidFill>
                  <a:srgbClr val="FFC000"/>
                </a:solidFill>
                <a:latin typeface="Bernard MT Condensed" panose="02050806060905020404" pitchFamily="18" charset="0"/>
              </a:rPr>
              <a:t>-COMPANY INSIGHTS </a:t>
            </a:r>
            <a:br>
              <a:rPr lang="en-IN" sz="8000" dirty="0">
                <a:solidFill>
                  <a:srgbClr val="FFC000"/>
                </a:solidFill>
                <a:latin typeface="Bernard MT Condensed" panose="02050806060905020404" pitchFamily="18" charset="0"/>
              </a:rPr>
            </a:br>
            <a:endParaRPr lang="en-IN" sz="8000" dirty="0"/>
          </a:p>
        </p:txBody>
      </p:sp>
    </p:spTree>
    <p:extLst>
      <p:ext uri="{BB962C8B-B14F-4D97-AF65-F5344CB8AC3E}">
        <p14:creationId xmlns:p14="http://schemas.microsoft.com/office/powerpoint/2010/main" val="76908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40216"/>
            <a:ext cx="9905998" cy="1478570"/>
          </a:xfrm>
        </p:spPr>
        <p:txBody>
          <a:bodyPr/>
          <a:lstStyle/>
          <a:p>
            <a:pPr algn="ctr"/>
            <a:r>
              <a:rPr lang="en-IN" dirty="0">
                <a:solidFill>
                  <a:srgbClr val="FFC000"/>
                </a:solidFill>
              </a:rPr>
              <a:t>Age wise purchase from competitors</a:t>
            </a:r>
            <a:endParaRPr lang="en-IN" dirty="0"/>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5120640" y="1883573"/>
            <a:ext cx="6535763" cy="4840784"/>
          </a:xfrm>
        </p:spPr>
      </p:pic>
      <p:sp>
        <p:nvSpPr>
          <p:cNvPr id="5" name="Rectangle 4"/>
          <p:cNvSpPr/>
          <p:nvPr/>
        </p:nvSpPr>
        <p:spPr>
          <a:xfrm>
            <a:off x="733449" y="2852225"/>
            <a:ext cx="4107995" cy="1569660"/>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From chart , majorly customers are in the range of 40-70,we can target these customers to sell our products.</a:t>
            </a:r>
          </a:p>
        </p:txBody>
      </p:sp>
    </p:spTree>
    <p:extLst>
      <p:ext uri="{BB962C8B-B14F-4D97-AF65-F5344CB8AC3E}">
        <p14:creationId xmlns:p14="http://schemas.microsoft.com/office/powerpoint/2010/main" val="133151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2490442"/>
          </a:xfrm>
        </p:spPr>
        <p:txBody>
          <a:bodyPr>
            <a:normAutofit/>
          </a:bodyPr>
          <a:lstStyle/>
          <a:p>
            <a:pPr algn="ctr"/>
            <a:r>
              <a:rPr lang="en-IN" sz="8800" dirty="0">
                <a:solidFill>
                  <a:srgbClr val="FFC000"/>
                </a:solidFill>
                <a:latin typeface="Rockwell Extra Bold" panose="02060903040505020403" pitchFamily="18" charset="0"/>
              </a:rPr>
              <a:t>Data Slicers</a:t>
            </a:r>
          </a:p>
        </p:txBody>
      </p:sp>
      <p:sp>
        <p:nvSpPr>
          <p:cNvPr id="4" name="Subtitle 2"/>
          <p:cNvSpPr>
            <a:spLocks noGrp="1"/>
          </p:cNvSpPr>
          <p:nvPr>
            <p:ph idx="1"/>
          </p:nvPr>
        </p:nvSpPr>
        <p:spPr>
          <a:xfrm>
            <a:off x="6531428" y="4230779"/>
            <a:ext cx="4816428" cy="2198915"/>
          </a:xfrm>
        </p:spPr>
        <p:txBody>
          <a:bodyPr spcCol="360000">
            <a:normAutofit/>
          </a:bodyPr>
          <a:lstStyle/>
          <a:p>
            <a:pPr marL="0" indent="0">
              <a:buNone/>
            </a:pPr>
            <a:r>
              <a:rPr lang="en-IN" dirty="0">
                <a:solidFill>
                  <a:schemeClr val="accent4">
                    <a:lumMod val="50000"/>
                  </a:schemeClr>
                </a:solidFill>
                <a:latin typeface="Arial Black" panose="020B0A04020102020204" pitchFamily="34" charset="0"/>
              </a:rPr>
              <a:t>By</a:t>
            </a:r>
          </a:p>
          <a:p>
            <a:r>
              <a:rPr lang="en-IN" dirty="0">
                <a:solidFill>
                  <a:schemeClr val="accent4">
                    <a:lumMod val="50000"/>
                  </a:schemeClr>
                </a:solidFill>
                <a:latin typeface="Arial Black" panose="020B0A04020102020204" pitchFamily="34" charset="0"/>
              </a:rPr>
              <a:t>   Ayush Jha</a:t>
            </a:r>
          </a:p>
          <a:p>
            <a:r>
              <a:rPr lang="en-IN">
                <a:solidFill>
                  <a:schemeClr val="accent4">
                    <a:lumMod val="50000"/>
                  </a:schemeClr>
                </a:solidFill>
                <a:latin typeface="Arial Black" panose="020B0A04020102020204" pitchFamily="34" charset="0"/>
              </a:rPr>
              <a:t>   Vaibhav </a:t>
            </a:r>
            <a:r>
              <a:rPr lang="en-IN" dirty="0">
                <a:solidFill>
                  <a:schemeClr val="accent4">
                    <a:lumMod val="50000"/>
                  </a:schemeClr>
                </a:solidFill>
                <a:latin typeface="Arial Black" panose="020B0A04020102020204" pitchFamily="34" charset="0"/>
              </a:rPr>
              <a:t>Khandelwal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612517"/>
            <a:ext cx="5089570" cy="3817177"/>
          </a:xfrm>
          <a:prstGeom prst="rect">
            <a:avLst/>
          </a:prstGeom>
        </p:spPr>
      </p:pic>
      <p:sp>
        <p:nvSpPr>
          <p:cNvPr id="5" name="Subtitle 2"/>
          <p:cNvSpPr txBox="1">
            <a:spLocks/>
          </p:cNvSpPr>
          <p:nvPr/>
        </p:nvSpPr>
        <p:spPr>
          <a:xfrm>
            <a:off x="2046514" y="4432766"/>
            <a:ext cx="1963783" cy="517951"/>
          </a:xfrm>
          <a:prstGeom prst="rect">
            <a:avLst/>
          </a:prstGeom>
        </p:spPr>
        <p:txBody>
          <a:bodyPr vert="horz" lIns="91440" tIns="45720" rIns="91440" bIns="45720" spcCol="36000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4000" dirty="0">
                <a:solidFill>
                  <a:schemeClr val="tx2">
                    <a:lumMod val="40000"/>
                    <a:lumOff val="60000"/>
                  </a:schemeClr>
                </a:solidFill>
                <a:latin typeface="Gill Sans Ultra Bold" panose="020B0A02020104020203" pitchFamily="34" charset="0"/>
              </a:rPr>
              <a:t>DATA</a:t>
            </a:r>
          </a:p>
        </p:txBody>
      </p:sp>
    </p:spTree>
    <p:extLst>
      <p:ext uri="{BB962C8B-B14F-4D97-AF65-F5344CB8AC3E}">
        <p14:creationId xmlns:p14="http://schemas.microsoft.com/office/powerpoint/2010/main" val="255546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04" y="0"/>
            <a:ext cx="9905998" cy="789709"/>
          </a:xfrm>
        </p:spPr>
        <p:txBody>
          <a:bodyPr/>
          <a:lstStyle/>
          <a:p>
            <a:pPr algn="ctr"/>
            <a:r>
              <a:rPr lang="en-IN" dirty="0">
                <a:solidFill>
                  <a:srgbClr val="FFC000"/>
                </a:solidFill>
              </a:rPr>
              <a:t>Region wise purchase</a:t>
            </a: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74000"/>
                    </a14:imgEffect>
                  </a14:imgLayer>
                </a14:imgProps>
              </a:ext>
              <a:ext uri="{28A0092B-C50C-407E-A947-70E740481C1C}">
                <a14:useLocalDpi xmlns:a14="http://schemas.microsoft.com/office/drawing/2010/main" val="0"/>
              </a:ext>
            </a:extLst>
          </a:blip>
          <a:stretch>
            <a:fillRect/>
          </a:stretch>
        </p:blipFill>
        <p:spPr>
          <a:xfrm>
            <a:off x="5888182" y="789709"/>
            <a:ext cx="6109854" cy="4184073"/>
          </a:xfr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rightnessContrast bright="74000"/>
                    </a14:imgEffect>
                  </a14:imgLayer>
                </a14:imgProps>
              </a:ext>
              <a:ext uri="{28A0092B-C50C-407E-A947-70E740481C1C}">
                <a14:useLocalDpi xmlns:a14="http://schemas.microsoft.com/office/drawing/2010/main" val="0"/>
              </a:ext>
            </a:extLst>
          </a:blip>
          <a:stretch>
            <a:fillRect/>
          </a:stretch>
        </p:blipFill>
        <p:spPr>
          <a:xfrm>
            <a:off x="263236" y="789709"/>
            <a:ext cx="5486400" cy="4184073"/>
          </a:xfrm>
          <a:prstGeom prst="rect">
            <a:avLst/>
          </a:prstGeom>
        </p:spPr>
      </p:pic>
      <p:sp>
        <p:nvSpPr>
          <p:cNvPr id="7" name="Rectangle 6"/>
          <p:cNvSpPr/>
          <p:nvPr/>
        </p:nvSpPr>
        <p:spPr>
          <a:xfrm>
            <a:off x="767340" y="5341708"/>
            <a:ext cx="10598726" cy="1569660"/>
          </a:xfrm>
          <a:prstGeom prst="rect">
            <a:avLst/>
          </a:prstGeom>
        </p:spPr>
        <p:txBody>
          <a:bodyPr wrap="square">
            <a:spAutoFit/>
          </a:bodyPr>
          <a:lstStyle/>
          <a:p>
            <a:r>
              <a:rPr lang="en-US" sz="2400" dirty="0">
                <a:solidFill>
                  <a:schemeClr val="accent4">
                    <a:lumMod val="50000"/>
                  </a:schemeClr>
                </a:solidFill>
              </a:rPr>
              <a:t>Insight From The Graph:</a:t>
            </a:r>
          </a:p>
          <a:p>
            <a:r>
              <a:rPr lang="en-US" dirty="0">
                <a:solidFill>
                  <a:schemeClr val="accent4">
                    <a:lumMod val="50000"/>
                  </a:schemeClr>
                </a:solidFill>
              </a:rPr>
              <a:t>As per inference we can say that with west area (Amsterdam, Rotterdam, Den Haag included) there is a big difference between other regions in the focus brand. S0,</a:t>
            </a:r>
          </a:p>
          <a:p>
            <a:r>
              <a:rPr lang="en-US" dirty="0">
                <a:solidFill>
                  <a:schemeClr val="accent4">
                    <a:lumMod val="50000"/>
                  </a:schemeClr>
                </a:solidFill>
              </a:rPr>
              <a:t>The company should focus on other regions as there seems a good market of customer but the company’s </a:t>
            </a:r>
            <a:r>
              <a:rPr lang="en-US" dirty="0" err="1">
                <a:solidFill>
                  <a:schemeClr val="accent4">
                    <a:lumMod val="50000"/>
                  </a:schemeClr>
                </a:solidFill>
              </a:rPr>
              <a:t>bussiness</a:t>
            </a:r>
            <a:r>
              <a:rPr lang="en-US" dirty="0">
                <a:solidFill>
                  <a:schemeClr val="accent4">
                    <a:lumMod val="50000"/>
                  </a:schemeClr>
                </a:solidFill>
              </a:rPr>
              <a:t> is very low.</a:t>
            </a:r>
            <a:endParaRPr lang="en-IN" dirty="0">
              <a:solidFill>
                <a:schemeClr val="accent4">
                  <a:lumMod val="50000"/>
                </a:schemeClr>
              </a:solidFill>
            </a:endParaRPr>
          </a:p>
        </p:txBody>
      </p:sp>
      <p:sp>
        <p:nvSpPr>
          <p:cNvPr id="8" name="Rectangle 7"/>
          <p:cNvSpPr/>
          <p:nvPr/>
        </p:nvSpPr>
        <p:spPr>
          <a:xfrm>
            <a:off x="1338575" y="4999304"/>
            <a:ext cx="2443716" cy="369332"/>
          </a:xfrm>
          <a:prstGeom prst="rect">
            <a:avLst/>
          </a:prstGeom>
        </p:spPr>
        <p:txBody>
          <a:bodyPr wrap="square">
            <a:spAutoFit/>
          </a:bodyPr>
          <a:lstStyle/>
          <a:p>
            <a:pPr algn="ctr"/>
            <a:r>
              <a:rPr lang="en-IN">
                <a:solidFill>
                  <a:schemeClr val="accent4">
                    <a:lumMod val="50000"/>
                  </a:schemeClr>
                </a:solidFill>
              </a:rPr>
              <a:t>Focus brand  </a:t>
            </a:r>
            <a:endParaRPr lang="en-IN" dirty="0">
              <a:solidFill>
                <a:schemeClr val="accent4">
                  <a:lumMod val="50000"/>
                </a:schemeClr>
              </a:solidFill>
            </a:endParaRPr>
          </a:p>
        </p:txBody>
      </p:sp>
      <p:sp>
        <p:nvSpPr>
          <p:cNvPr id="9" name="Rectangle 8"/>
          <p:cNvSpPr/>
          <p:nvPr/>
        </p:nvSpPr>
        <p:spPr>
          <a:xfrm>
            <a:off x="7721251" y="4999304"/>
            <a:ext cx="2443716" cy="369332"/>
          </a:xfrm>
          <a:prstGeom prst="rect">
            <a:avLst/>
          </a:prstGeom>
        </p:spPr>
        <p:txBody>
          <a:bodyPr wrap="square">
            <a:spAutoFit/>
          </a:bodyPr>
          <a:lstStyle/>
          <a:p>
            <a:pPr algn="ctr"/>
            <a:r>
              <a:rPr lang="en-IN" dirty="0">
                <a:solidFill>
                  <a:schemeClr val="accent4">
                    <a:lumMod val="50000"/>
                  </a:schemeClr>
                </a:solidFill>
              </a:rPr>
              <a:t>Competitors brand  </a:t>
            </a:r>
          </a:p>
        </p:txBody>
      </p:sp>
    </p:spTree>
    <p:extLst>
      <p:ext uri="{BB962C8B-B14F-4D97-AF65-F5344CB8AC3E}">
        <p14:creationId xmlns:p14="http://schemas.microsoft.com/office/powerpoint/2010/main" val="403380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95" y="0"/>
            <a:ext cx="9905998" cy="955964"/>
          </a:xfrm>
        </p:spPr>
        <p:txBody>
          <a:bodyPr/>
          <a:lstStyle/>
          <a:p>
            <a:r>
              <a:rPr lang="en-US" dirty="0">
                <a:solidFill>
                  <a:schemeClr val="accent3">
                    <a:lumMod val="50000"/>
                  </a:schemeClr>
                </a:solidFill>
                <a:latin typeface="Bernard MT Condensed" panose="02050806060905020404" pitchFamily="18" charset="0"/>
              </a:rPr>
              <a:t>What is the effect of CICs on booking conversions?</a:t>
            </a:r>
            <a:endParaRPr lang="en-IN" dirty="0">
              <a:solidFill>
                <a:schemeClr val="accent3">
                  <a:lumMod val="50000"/>
                </a:schemeClr>
              </a:solidFill>
              <a:latin typeface="Bernard MT Condensed" panose="02050806060905020404" pitchFamily="18"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473" y="955964"/>
            <a:ext cx="5140036" cy="3175366"/>
          </a:xfrm>
        </p:spPr>
      </p:pic>
      <p:sp>
        <p:nvSpPr>
          <p:cNvPr id="6" name="Rectangle 5"/>
          <p:cNvSpPr/>
          <p:nvPr/>
        </p:nvSpPr>
        <p:spPr>
          <a:xfrm>
            <a:off x="1025236" y="4131330"/>
            <a:ext cx="4142509" cy="369332"/>
          </a:xfrm>
          <a:prstGeom prst="rect">
            <a:avLst/>
          </a:prstGeom>
        </p:spPr>
        <p:txBody>
          <a:bodyPr wrap="square">
            <a:spAutoFit/>
          </a:bodyPr>
          <a:lstStyle/>
          <a:p>
            <a:pPr lvl="0" algn="ctr" defTabSz="914400" eaLnBrk="0" fontAlgn="base" hangingPunct="0">
              <a:spcBef>
                <a:spcPct val="0"/>
              </a:spcBef>
              <a:spcAft>
                <a:spcPct val="0"/>
              </a:spcAft>
            </a:pPr>
            <a:r>
              <a:rPr lang="en-US" altLang="en-US" dirty="0">
                <a:solidFill>
                  <a:schemeClr val="accent4">
                    <a:lumMod val="50000"/>
                  </a:schemeClr>
                </a:solidFill>
                <a:latin typeface="+mj-lt"/>
              </a:rPr>
              <a:t>Customer Initiated</a:t>
            </a:r>
            <a:endParaRPr lang="en-US" altLang="en-US" sz="2800" dirty="0">
              <a:latin typeface="Arial" panose="020B0604020202020204" pitchFamily="34" charset="0"/>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727" y="955964"/>
            <a:ext cx="5264727" cy="3175366"/>
          </a:xfrm>
          <a:prstGeom prst="rect">
            <a:avLst/>
          </a:prstGeom>
        </p:spPr>
      </p:pic>
      <p:sp>
        <p:nvSpPr>
          <p:cNvPr id="9" name="Rectangle 8"/>
          <p:cNvSpPr/>
          <p:nvPr/>
        </p:nvSpPr>
        <p:spPr>
          <a:xfrm>
            <a:off x="6795653" y="4106296"/>
            <a:ext cx="3726874" cy="369332"/>
          </a:xfrm>
          <a:prstGeom prst="rect">
            <a:avLst/>
          </a:prstGeom>
        </p:spPr>
        <p:txBody>
          <a:bodyPr wrap="square">
            <a:spAutoFit/>
          </a:bodyPr>
          <a:lstStyle/>
          <a:p>
            <a:pPr lvl="0" algn="ctr" defTabSz="914400" eaLnBrk="0" fontAlgn="base" hangingPunct="0">
              <a:spcBef>
                <a:spcPct val="0"/>
              </a:spcBef>
              <a:spcAft>
                <a:spcPct val="0"/>
              </a:spcAft>
            </a:pPr>
            <a:r>
              <a:rPr lang="en-US" altLang="en-US" dirty="0">
                <a:solidFill>
                  <a:schemeClr val="accent4">
                    <a:lumMod val="50000"/>
                  </a:schemeClr>
                </a:solidFill>
              </a:rPr>
              <a:t>Firm Initiated</a:t>
            </a:r>
          </a:p>
        </p:txBody>
      </p:sp>
      <p:sp>
        <p:nvSpPr>
          <p:cNvPr id="3" name="Rectangle 2"/>
          <p:cNvSpPr/>
          <p:nvPr/>
        </p:nvSpPr>
        <p:spPr>
          <a:xfrm>
            <a:off x="1789211" y="5087294"/>
            <a:ext cx="8499566" cy="1323439"/>
          </a:xfrm>
          <a:prstGeom prst="rect">
            <a:avLst/>
          </a:prstGeom>
        </p:spPr>
        <p:txBody>
          <a:bodyPr wrap="square">
            <a:spAutoFit/>
          </a:bodyPr>
          <a:lstStyle/>
          <a:p>
            <a:pPr lvl="0" defTabSz="914400" eaLnBrk="0" fontAlgn="base" hangingPunct="0">
              <a:spcBef>
                <a:spcPct val="0"/>
              </a:spcBef>
              <a:spcAft>
                <a:spcPct val="0"/>
              </a:spcAft>
            </a:pPr>
            <a:r>
              <a:rPr lang="en-US" altLang="en-US" sz="2000" dirty="0">
                <a:solidFill>
                  <a:schemeClr val="accent4">
                    <a:lumMod val="50000"/>
                  </a:schemeClr>
                </a:solidFill>
                <a:latin typeface="+mj-lt"/>
              </a:rPr>
              <a:t>As we can see in CICS the booking conversion ratio is very low. As we can see outside shoppers are 10 times more than </a:t>
            </a:r>
            <a:r>
              <a:rPr lang="en-US" altLang="en-US" sz="2000" dirty="0" err="1">
                <a:solidFill>
                  <a:schemeClr val="accent4">
                    <a:lumMod val="50000"/>
                  </a:schemeClr>
                </a:solidFill>
                <a:latin typeface="+mj-lt"/>
              </a:rPr>
              <a:t>Incompany</a:t>
            </a:r>
            <a:r>
              <a:rPr lang="en-US" altLang="en-US" sz="2000" dirty="0">
                <a:solidFill>
                  <a:schemeClr val="accent4">
                    <a:lumMod val="50000"/>
                  </a:schemeClr>
                </a:solidFill>
                <a:latin typeface="+mj-lt"/>
              </a:rPr>
              <a:t> shoppers although we can also observe in firm imitated contact we have little more conversion percentage hence we should try convert more CICS contact to </a:t>
            </a:r>
            <a:r>
              <a:rPr lang="en-US" altLang="en-US" sz="2000" dirty="0" err="1">
                <a:solidFill>
                  <a:schemeClr val="accent4">
                    <a:lumMod val="50000"/>
                  </a:schemeClr>
                </a:solidFill>
                <a:latin typeface="+mj-lt"/>
              </a:rPr>
              <a:t>Incompany</a:t>
            </a:r>
            <a:r>
              <a:rPr lang="en-US" altLang="en-US" sz="2000" dirty="0">
                <a:solidFill>
                  <a:schemeClr val="accent4">
                    <a:lumMod val="50000"/>
                  </a:schemeClr>
                </a:solidFill>
                <a:latin typeface="+mj-lt"/>
              </a:rPr>
              <a:t> shoppers.</a:t>
            </a:r>
          </a:p>
        </p:txBody>
      </p:sp>
    </p:spTree>
    <p:extLst>
      <p:ext uri="{BB962C8B-B14F-4D97-AF65-F5344CB8AC3E}">
        <p14:creationId xmlns:p14="http://schemas.microsoft.com/office/powerpoint/2010/main" val="389006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6126"/>
            <a:ext cx="10197147" cy="1149531"/>
          </a:xfrm>
        </p:spPr>
        <p:txBody>
          <a:bodyPr/>
          <a:lstStyle/>
          <a:p>
            <a:r>
              <a:rPr lang="en-US" dirty="0">
                <a:solidFill>
                  <a:schemeClr val="accent3">
                    <a:lumMod val="50000"/>
                  </a:schemeClr>
                </a:solidFill>
                <a:latin typeface="Bernard MT Condensed" panose="02050806060905020404" pitchFamily="18" charset="0"/>
              </a:rPr>
              <a:t>Which are the consumer segments who engage in CICs and convert?</a:t>
            </a:r>
            <a:endParaRPr lang="en-IN" dirty="0">
              <a:solidFill>
                <a:schemeClr val="accent3">
                  <a:lumMod val="50000"/>
                </a:schemeClr>
              </a:solidFill>
              <a:latin typeface="Bernard MT Condensed" panose="02050806060905020404" pitchFamily="18" charset="0"/>
            </a:endParaRPr>
          </a:p>
        </p:txBody>
      </p:sp>
      <p:pic>
        <p:nvPicPr>
          <p:cNvPr id="5" name="Picture 4" descr="Screen Clipping"/>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02976" y="1175657"/>
            <a:ext cx="5166749" cy="3187337"/>
          </a:xfrm>
          <a:prstGeom prst="rect">
            <a:avLst/>
          </a:prstGeom>
        </p:spPr>
      </p:pic>
      <p:pic>
        <p:nvPicPr>
          <p:cNvPr id="7" name="Picture 6" descr="Screen Clipping"/>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61166" y="1175656"/>
            <a:ext cx="5368833" cy="3187338"/>
          </a:xfrm>
          <a:prstGeom prst="rect">
            <a:avLst/>
          </a:prstGeom>
        </p:spPr>
      </p:pic>
      <p:sp>
        <p:nvSpPr>
          <p:cNvPr id="8" name="Rectangle 7"/>
          <p:cNvSpPr/>
          <p:nvPr/>
        </p:nvSpPr>
        <p:spPr>
          <a:xfrm>
            <a:off x="1749651" y="4362994"/>
            <a:ext cx="3273397" cy="369332"/>
          </a:xfrm>
          <a:prstGeom prst="rect">
            <a:avLst/>
          </a:prstGeom>
        </p:spPr>
        <p:txBody>
          <a:bodyPr wrap="none">
            <a:spAutoFit/>
          </a:bodyPr>
          <a:lstStyle/>
          <a:p>
            <a:r>
              <a:rPr lang="en-IN" dirty="0">
                <a:solidFill>
                  <a:schemeClr val="accent4">
                    <a:lumMod val="50000"/>
                  </a:schemeClr>
                </a:solidFill>
              </a:rPr>
              <a:t>Purchase from all buyers by Male</a:t>
            </a:r>
          </a:p>
        </p:txBody>
      </p:sp>
      <p:sp>
        <p:nvSpPr>
          <p:cNvPr id="9" name="Rectangle 8"/>
          <p:cNvSpPr/>
          <p:nvPr/>
        </p:nvSpPr>
        <p:spPr>
          <a:xfrm>
            <a:off x="7108883" y="4362994"/>
            <a:ext cx="3594638" cy="369332"/>
          </a:xfrm>
          <a:prstGeom prst="rect">
            <a:avLst/>
          </a:prstGeom>
        </p:spPr>
        <p:txBody>
          <a:bodyPr wrap="none">
            <a:spAutoFit/>
          </a:bodyPr>
          <a:lstStyle/>
          <a:p>
            <a:r>
              <a:rPr lang="en-IN" dirty="0">
                <a:solidFill>
                  <a:schemeClr val="accent4">
                    <a:lumMod val="50000"/>
                  </a:schemeClr>
                </a:solidFill>
              </a:rPr>
              <a:t>Purchase from all buyers by Female</a:t>
            </a:r>
          </a:p>
        </p:txBody>
      </p:sp>
      <p:sp>
        <p:nvSpPr>
          <p:cNvPr id="10" name="Rectangle 9"/>
          <p:cNvSpPr/>
          <p:nvPr/>
        </p:nvSpPr>
        <p:spPr>
          <a:xfrm>
            <a:off x="2649582" y="5266398"/>
            <a:ext cx="6096000" cy="369332"/>
          </a:xfrm>
          <a:prstGeom prst="rect">
            <a:avLst/>
          </a:prstGeom>
        </p:spPr>
        <p:txBody>
          <a:bodyPr>
            <a:spAutoFit/>
          </a:bodyPr>
          <a:lstStyle/>
          <a:p>
            <a:endParaRPr lang="en-IN" dirty="0">
              <a:solidFill>
                <a:srgbClr val="FFC000"/>
              </a:solidFill>
            </a:endParaRPr>
          </a:p>
        </p:txBody>
      </p:sp>
      <p:sp>
        <p:nvSpPr>
          <p:cNvPr id="11" name="Rectangle 10"/>
          <p:cNvSpPr/>
          <p:nvPr/>
        </p:nvSpPr>
        <p:spPr>
          <a:xfrm flipH="1">
            <a:off x="1998615" y="5266398"/>
            <a:ext cx="8255727" cy="646331"/>
          </a:xfrm>
          <a:prstGeom prst="rect">
            <a:avLst/>
          </a:prstGeom>
        </p:spPr>
        <p:txBody>
          <a:bodyPr wrap="square">
            <a:spAutoFit/>
          </a:bodyPr>
          <a:lstStyle/>
          <a:p>
            <a:r>
              <a:rPr lang="en-IN" dirty="0">
                <a:solidFill>
                  <a:schemeClr val="accent4">
                    <a:lumMod val="50000"/>
                  </a:schemeClr>
                </a:solidFill>
              </a:rPr>
              <a:t>These proportion of CICS people who converted there browsing to purchase that is to (0,1),(1,1). Conversion ratio of male and female to browser are same.</a:t>
            </a:r>
            <a:endParaRPr lang="en-IN" dirty="0"/>
          </a:p>
        </p:txBody>
      </p:sp>
    </p:spTree>
    <p:extLst>
      <p:ext uri="{BB962C8B-B14F-4D97-AF65-F5344CB8AC3E}">
        <p14:creationId xmlns:p14="http://schemas.microsoft.com/office/powerpoint/2010/main" val="1336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pPr algn="ctr"/>
            <a:r>
              <a:rPr lang="en-IN" dirty="0">
                <a:solidFill>
                  <a:srgbClr val="FFC000"/>
                </a:solidFill>
              </a:rPr>
              <a:t>2</a:t>
            </a:r>
            <a:r>
              <a:rPr lang="en-IN" baseline="30000" dirty="0">
                <a:solidFill>
                  <a:srgbClr val="FFC000"/>
                </a:solidFill>
              </a:rPr>
              <a:t>nd</a:t>
            </a:r>
            <a:r>
              <a:rPr lang="en-IN" dirty="0">
                <a:solidFill>
                  <a:srgbClr val="FFC000"/>
                </a:solidFill>
              </a:rPr>
              <a:t> Segmentation by age</a:t>
            </a: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470" y="1478570"/>
            <a:ext cx="4697683" cy="3537566"/>
          </a:xfrm>
        </p:spPr>
      </p:pic>
      <p:pic>
        <p:nvPicPr>
          <p:cNvPr id="5" name="Picture 4" descr="Screen Clipping"/>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100351" y="1478569"/>
            <a:ext cx="4947059" cy="3537567"/>
          </a:xfrm>
          <a:prstGeom prst="rect">
            <a:avLst/>
          </a:prstGeom>
        </p:spPr>
      </p:pic>
      <p:sp>
        <p:nvSpPr>
          <p:cNvPr id="6" name="Rectangle 5"/>
          <p:cNvSpPr/>
          <p:nvPr/>
        </p:nvSpPr>
        <p:spPr>
          <a:xfrm>
            <a:off x="1670725" y="5042261"/>
            <a:ext cx="3247171" cy="369332"/>
          </a:xfrm>
          <a:prstGeom prst="rect">
            <a:avLst/>
          </a:prstGeom>
        </p:spPr>
        <p:txBody>
          <a:bodyPr wrap="none">
            <a:spAutoFit/>
          </a:bodyPr>
          <a:lstStyle/>
          <a:p>
            <a:r>
              <a:rPr lang="en-IN" dirty="0">
                <a:solidFill>
                  <a:schemeClr val="accent4">
                    <a:lumMod val="50000"/>
                  </a:schemeClr>
                </a:solidFill>
              </a:rPr>
              <a:t>Purchase from Competitors Brand</a:t>
            </a:r>
          </a:p>
        </p:txBody>
      </p:sp>
      <p:sp>
        <p:nvSpPr>
          <p:cNvPr id="7" name="Rectangle 6"/>
          <p:cNvSpPr/>
          <p:nvPr/>
        </p:nvSpPr>
        <p:spPr>
          <a:xfrm>
            <a:off x="7258391" y="5016136"/>
            <a:ext cx="2630977" cy="369332"/>
          </a:xfrm>
          <a:prstGeom prst="rect">
            <a:avLst/>
          </a:prstGeom>
        </p:spPr>
        <p:txBody>
          <a:bodyPr wrap="none">
            <a:spAutoFit/>
          </a:bodyPr>
          <a:lstStyle/>
          <a:p>
            <a:r>
              <a:rPr lang="en-IN" dirty="0">
                <a:solidFill>
                  <a:schemeClr val="accent4">
                    <a:lumMod val="50000"/>
                  </a:schemeClr>
                </a:solidFill>
              </a:rPr>
              <a:t>Purchase from Focus Brand</a:t>
            </a:r>
          </a:p>
        </p:txBody>
      </p:sp>
      <p:sp>
        <p:nvSpPr>
          <p:cNvPr id="9" name="Rectangle 8"/>
          <p:cNvSpPr/>
          <p:nvPr/>
        </p:nvSpPr>
        <p:spPr>
          <a:xfrm flipH="1">
            <a:off x="1776547" y="5619095"/>
            <a:ext cx="8255727" cy="923330"/>
          </a:xfrm>
          <a:prstGeom prst="rect">
            <a:avLst/>
          </a:prstGeom>
        </p:spPr>
        <p:txBody>
          <a:bodyPr wrap="square">
            <a:spAutoFit/>
          </a:bodyPr>
          <a:lstStyle/>
          <a:p>
            <a:r>
              <a:rPr lang="en-IN" dirty="0">
                <a:solidFill>
                  <a:schemeClr val="accent4">
                    <a:lumMod val="50000"/>
                  </a:schemeClr>
                </a:solidFill>
              </a:rPr>
              <a:t>These proportion of CICS people who converted there browsing to purchase that is to (0,1),(1,1). In this we can see that the people of age between 25-50 are the </a:t>
            </a:r>
            <a:r>
              <a:rPr lang="en-IN" dirty="0" err="1">
                <a:solidFill>
                  <a:schemeClr val="accent4">
                    <a:lumMod val="50000"/>
                  </a:schemeClr>
                </a:solidFill>
              </a:rPr>
              <a:t>higest</a:t>
            </a:r>
            <a:r>
              <a:rPr lang="en-IN" dirty="0">
                <a:solidFill>
                  <a:schemeClr val="accent4">
                    <a:lumMod val="50000"/>
                  </a:schemeClr>
                </a:solidFill>
              </a:rPr>
              <a:t> buys compare to other ages in both the brands</a:t>
            </a:r>
            <a:endParaRPr lang="en-IN" dirty="0"/>
          </a:p>
        </p:txBody>
      </p:sp>
    </p:spTree>
    <p:extLst>
      <p:ext uri="{BB962C8B-B14F-4D97-AF65-F5344CB8AC3E}">
        <p14:creationId xmlns:p14="http://schemas.microsoft.com/office/powerpoint/2010/main" val="183867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3">
                    <a:lumMod val="50000"/>
                  </a:schemeClr>
                </a:solidFill>
                <a:latin typeface="Bernard MT Condensed" panose="02050806060905020404" pitchFamily="18" charset="0"/>
              </a:rPr>
              <a:t>Can a firm-initiated contact make customers who have engaged in customer-initiated contacts with competitors, make them shift consideration?</a:t>
            </a:r>
            <a:endParaRPr lang="en-IN" dirty="0">
              <a:solidFill>
                <a:schemeClr val="accent3">
                  <a:lumMod val="50000"/>
                </a:schemeClr>
              </a:solidFill>
              <a:latin typeface="Bernard MT Condensed" panose="02050806060905020404" pitchFamily="18" charset="0"/>
            </a:endParaRP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355916" y="2547258"/>
            <a:ext cx="6008770" cy="3422468"/>
          </a:xfrm>
        </p:spPr>
      </p:pic>
      <p:sp>
        <p:nvSpPr>
          <p:cNvPr id="6" name="Rectangle 5"/>
          <p:cNvSpPr/>
          <p:nvPr/>
        </p:nvSpPr>
        <p:spPr>
          <a:xfrm>
            <a:off x="1141413" y="2781164"/>
            <a:ext cx="4107995" cy="1846659"/>
          </a:xfrm>
          <a:prstGeom prst="rect">
            <a:avLst/>
          </a:prstGeom>
        </p:spPr>
        <p:txBody>
          <a:bodyPr wrap="square">
            <a:spAutoFit/>
          </a:bodyPr>
          <a:lstStyle/>
          <a:p>
            <a:r>
              <a:rPr lang="en-US" sz="2400" dirty="0">
                <a:solidFill>
                  <a:schemeClr val="accent4">
                    <a:lumMod val="50000"/>
                  </a:schemeClr>
                </a:solidFill>
              </a:rPr>
              <a:t>INISGHT From The Box:</a:t>
            </a:r>
          </a:p>
          <a:p>
            <a:r>
              <a:rPr lang="en-US" dirty="0">
                <a:solidFill>
                  <a:schemeClr val="accent4">
                    <a:lumMod val="50000"/>
                  </a:schemeClr>
                </a:solidFill>
              </a:rPr>
              <a:t>As per inference we can say that there were 2830 people who were purchasing from the </a:t>
            </a:r>
            <a:r>
              <a:rPr lang="en-US" dirty="0" err="1">
                <a:solidFill>
                  <a:schemeClr val="accent4">
                    <a:lumMod val="50000"/>
                  </a:schemeClr>
                </a:solidFill>
              </a:rPr>
              <a:t>competitos</a:t>
            </a:r>
            <a:r>
              <a:rPr lang="en-US" dirty="0">
                <a:solidFill>
                  <a:schemeClr val="accent4">
                    <a:lumMod val="50000"/>
                  </a:schemeClr>
                </a:solidFill>
              </a:rPr>
              <a:t> but after FICs involvement there are 9 people who shift there brand which is almost 0.3 percent </a:t>
            </a:r>
            <a:endParaRPr lang="en-IN" dirty="0">
              <a:solidFill>
                <a:schemeClr val="accent4">
                  <a:lumMod val="50000"/>
                </a:schemeClr>
              </a:solidFill>
            </a:endParaRPr>
          </a:p>
        </p:txBody>
      </p:sp>
    </p:spTree>
    <p:extLst>
      <p:ext uri="{BB962C8B-B14F-4D97-AF65-F5344CB8AC3E}">
        <p14:creationId xmlns:p14="http://schemas.microsoft.com/office/powerpoint/2010/main" val="3932098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255"/>
            <a:ext cx="9905998" cy="1478570"/>
          </a:xfrm>
        </p:spPr>
        <p:txBody>
          <a:bodyPr/>
          <a:lstStyle/>
          <a:p>
            <a:pPr algn="ctr"/>
            <a:r>
              <a:rPr lang="en-US" dirty="0">
                <a:solidFill>
                  <a:schemeClr val="accent3">
                    <a:lumMod val="50000"/>
                  </a:schemeClr>
                </a:solidFill>
                <a:latin typeface="Bernard MT Condensed" panose="02050806060905020404" pitchFamily="18" charset="0"/>
              </a:rPr>
              <a:t>Which segments are more likely to do so?</a:t>
            </a:r>
            <a:endParaRPr lang="en-IN" dirty="0">
              <a:solidFill>
                <a:schemeClr val="accent3">
                  <a:lumMod val="50000"/>
                </a:schemeClr>
              </a:solidFill>
              <a:latin typeface="Bernard MT Condensed" panose="02050806060905020404" pitchFamily="18" charset="0"/>
            </a:endParaRPr>
          </a:p>
        </p:txBody>
      </p:sp>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885510" y="1880440"/>
            <a:ext cx="6161902" cy="4781617"/>
          </a:xfrm>
        </p:spPr>
      </p:pic>
      <p:sp>
        <p:nvSpPr>
          <p:cNvPr id="8" name="Rectangle 7"/>
          <p:cNvSpPr/>
          <p:nvPr/>
        </p:nvSpPr>
        <p:spPr>
          <a:xfrm>
            <a:off x="684212" y="2138792"/>
            <a:ext cx="4107995" cy="2123658"/>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6 females are the one who changed there purchase brand which is almost 67 percent and 3 </a:t>
            </a:r>
            <a:r>
              <a:rPr lang="en-US" dirty="0" err="1">
                <a:solidFill>
                  <a:schemeClr val="accent4">
                    <a:lumMod val="50000"/>
                  </a:schemeClr>
                </a:solidFill>
              </a:rPr>
              <a:t>mens</a:t>
            </a:r>
            <a:r>
              <a:rPr lang="en-US" dirty="0">
                <a:solidFill>
                  <a:schemeClr val="accent4">
                    <a:lumMod val="50000"/>
                  </a:schemeClr>
                </a:solidFill>
              </a:rPr>
              <a:t> shifted there brand from competitor to focus brand after FICs involvement which is about </a:t>
            </a:r>
            <a:r>
              <a:rPr lang="en-US">
                <a:solidFill>
                  <a:schemeClr val="accent4">
                    <a:lumMod val="50000"/>
                  </a:schemeClr>
                </a:solidFill>
              </a:rPr>
              <a:t>33 percent.</a:t>
            </a:r>
            <a:endParaRPr lang="en-IN" dirty="0">
              <a:solidFill>
                <a:schemeClr val="accent4">
                  <a:lumMod val="50000"/>
                </a:schemeClr>
              </a:solidFill>
            </a:endParaRPr>
          </a:p>
        </p:txBody>
      </p:sp>
    </p:spTree>
    <p:extLst>
      <p:ext uri="{BB962C8B-B14F-4D97-AF65-F5344CB8AC3E}">
        <p14:creationId xmlns:p14="http://schemas.microsoft.com/office/powerpoint/2010/main" val="1728282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IN" dirty="0">
                <a:solidFill>
                  <a:srgbClr val="FFC000"/>
                </a:solidFill>
              </a:rPr>
              <a:t>1</a:t>
            </a:r>
            <a:r>
              <a:rPr lang="en-IN" baseline="30000" dirty="0">
                <a:solidFill>
                  <a:srgbClr val="FFC000"/>
                </a:solidFill>
              </a:rPr>
              <a:t>ST</a:t>
            </a:r>
            <a:r>
              <a:rPr lang="en-IN" dirty="0">
                <a:solidFill>
                  <a:srgbClr val="FFC000"/>
                </a:solidFill>
              </a:rPr>
              <a:t> MODEL TO PREDICT WHETHER THE PURCHASE FROM FOCUS BRAND OR COMPETITOR</a:t>
            </a:r>
          </a:p>
        </p:txBody>
      </p:sp>
      <p:sp>
        <p:nvSpPr>
          <p:cNvPr id="3" name="Content Placeholder 2"/>
          <p:cNvSpPr>
            <a:spLocks noGrp="1"/>
          </p:cNvSpPr>
          <p:nvPr>
            <p:ph idx="1"/>
          </p:nvPr>
        </p:nvSpPr>
        <p:spPr>
          <a:xfrm>
            <a:off x="1026296" y="1844538"/>
            <a:ext cx="9746795" cy="3955371"/>
          </a:xfrm>
        </p:spPr>
        <p:txBody>
          <a:bodyPr>
            <a:normAutofit fontScale="92500" lnSpcReduction="20000"/>
          </a:bodyPr>
          <a:lstStyle/>
          <a:p>
            <a:pPr>
              <a:buFont typeface="Wingdings" panose="05000000000000000000" pitchFamily="2" charset="2"/>
              <a:buChar char="§"/>
            </a:pPr>
            <a:r>
              <a:rPr lang="en-IN" dirty="0">
                <a:solidFill>
                  <a:schemeClr val="accent4">
                    <a:lumMod val="50000"/>
                  </a:schemeClr>
                </a:solidFill>
              </a:rPr>
              <a:t> </a:t>
            </a:r>
            <a:r>
              <a:rPr lang="en-US" altLang="en-US" sz="2200" dirty="0">
                <a:solidFill>
                  <a:srgbClr val="323130"/>
                </a:solidFill>
                <a:latin typeface="+mj-lt"/>
              </a:rPr>
              <a:t>First we filtered out target customers i.e. customers who initiated contact with the company and who have not purchased anything yet(0,0). From these customers, what are the chances from these customers who are going to buy product of the company</a:t>
            </a:r>
            <a:r>
              <a:rPr lang="en-US" altLang="en-US" sz="2200" dirty="0">
                <a:solidFill>
                  <a:schemeClr val="accent4">
                    <a:lumMod val="50000"/>
                  </a:schemeClr>
                </a:solidFill>
                <a:latin typeface="+mj-lt"/>
              </a:rPr>
              <a:t>.</a:t>
            </a:r>
          </a:p>
          <a:p>
            <a:pPr>
              <a:buFont typeface="Wingdings" panose="05000000000000000000" pitchFamily="2" charset="2"/>
              <a:buChar char="§"/>
            </a:pPr>
            <a:r>
              <a:rPr lang="en-US" altLang="en-US" sz="2200" dirty="0">
                <a:solidFill>
                  <a:srgbClr val="323130"/>
                </a:solidFill>
                <a:latin typeface="+mj-lt"/>
              </a:rPr>
              <a:t>Then we built model by filtering data and including only CIC customers and who have made purchases from our company or competitor i.e. {(1,1),(0,1)}.Then using this model we predicted that out of the target customers, what proportion is going to buy the product from the company.</a:t>
            </a:r>
            <a:r>
              <a:rPr lang="en-US" altLang="en-US" sz="2200" dirty="0">
                <a:latin typeface="+mj-lt"/>
              </a:rPr>
              <a:t> </a:t>
            </a:r>
          </a:p>
          <a:p>
            <a:pPr>
              <a:buFont typeface="Wingdings" panose="05000000000000000000" pitchFamily="2" charset="2"/>
              <a:buChar char="§"/>
            </a:pPr>
            <a:r>
              <a:rPr lang="en-US" altLang="en-US" sz="2200" dirty="0">
                <a:solidFill>
                  <a:srgbClr val="323130"/>
                </a:solidFill>
                <a:latin typeface="+mj-lt"/>
              </a:rPr>
              <a:t>Then we got customers who are going to buy from us i.e. 1 and those who are going out of company i.e. 0</a:t>
            </a:r>
            <a:r>
              <a:rPr lang="en-US" altLang="en-US" sz="2200" dirty="0">
                <a:latin typeface="+mj-lt"/>
              </a:rPr>
              <a:t> </a:t>
            </a:r>
          </a:p>
          <a:p>
            <a:pPr>
              <a:buFont typeface="Wingdings" panose="05000000000000000000" pitchFamily="2" charset="2"/>
              <a:buChar char="§"/>
            </a:pPr>
            <a:endParaRPr lang="en-US" altLang="en-US" sz="2000" dirty="0"/>
          </a:p>
          <a:p>
            <a:pPr>
              <a:buFont typeface="Wingdings" panose="05000000000000000000" pitchFamily="2" charset="2"/>
              <a:buChar char="§"/>
            </a:pPr>
            <a:r>
              <a:rPr lang="en-US" altLang="en-US" sz="2000" dirty="0">
                <a:latin typeface="+mj-lt"/>
              </a:rPr>
              <a:t> </a:t>
            </a:r>
          </a:p>
          <a:p>
            <a:pPr>
              <a:buFont typeface="Wingdings" panose="05000000000000000000" pitchFamily="2" charset="2"/>
              <a:buChar char="§"/>
            </a:pPr>
            <a:endParaRPr lang="en-IN" dirty="0">
              <a:solidFill>
                <a:schemeClr val="accent4">
                  <a:lumMod val="50000"/>
                </a:schemeClr>
              </a:solidFill>
            </a:endParaRPr>
          </a:p>
        </p:txBody>
      </p:sp>
    </p:spTree>
    <p:extLst>
      <p:ext uri="{BB962C8B-B14F-4D97-AF65-F5344CB8AC3E}">
        <p14:creationId xmlns:p14="http://schemas.microsoft.com/office/powerpoint/2010/main" val="953133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C000"/>
                </a:solidFill>
              </a:rPr>
              <a:t>1</a:t>
            </a:r>
            <a:r>
              <a:rPr lang="en-IN" baseline="30000" dirty="0">
                <a:solidFill>
                  <a:srgbClr val="FFC000"/>
                </a:solidFill>
              </a:rPr>
              <a:t>st</a:t>
            </a:r>
            <a:r>
              <a:rPr lang="en-IN" dirty="0">
                <a:solidFill>
                  <a:srgbClr val="FFC000"/>
                </a:solidFill>
              </a:rPr>
              <a:t> model roc (Receiver operating characteristic)</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5189" y="2272937"/>
            <a:ext cx="7053941" cy="4219303"/>
          </a:xfrm>
        </p:spPr>
      </p:pic>
    </p:spTree>
    <p:extLst>
      <p:ext uri="{BB962C8B-B14F-4D97-AF65-F5344CB8AC3E}">
        <p14:creationId xmlns:p14="http://schemas.microsoft.com/office/powerpoint/2010/main" val="2945201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C000"/>
                </a:solidFill>
              </a:rPr>
              <a:t>2</a:t>
            </a:r>
            <a:r>
              <a:rPr lang="en-IN" baseline="30000" dirty="0">
                <a:solidFill>
                  <a:srgbClr val="FFC000"/>
                </a:solidFill>
              </a:rPr>
              <a:t>nd</a:t>
            </a:r>
            <a:r>
              <a:rPr lang="en-IN" dirty="0">
                <a:solidFill>
                  <a:srgbClr val="FFC000"/>
                </a:solidFill>
              </a:rPr>
              <a:t> model to predict whether they buy from competitors else don’t buy</a:t>
            </a:r>
          </a:p>
        </p:txBody>
      </p:sp>
      <p:sp>
        <p:nvSpPr>
          <p:cNvPr id="3" name="Content Placeholder 2"/>
          <p:cNvSpPr>
            <a:spLocks noGrp="1"/>
          </p:cNvSpPr>
          <p:nvPr>
            <p:ph idx="1"/>
          </p:nvPr>
        </p:nvSpPr>
        <p:spPr>
          <a:xfrm>
            <a:off x="1141412" y="2249486"/>
            <a:ext cx="9905999" cy="4334193"/>
          </a:xfrm>
        </p:spPr>
        <p:txBody>
          <a:bodyPr>
            <a:normAutofit/>
          </a:bodyPr>
          <a:lstStyle/>
          <a:p>
            <a:pPr>
              <a:buFont typeface="Wingdings" panose="05000000000000000000" pitchFamily="2" charset="2"/>
              <a:buChar char="§"/>
            </a:pPr>
            <a:r>
              <a:rPr lang="en-IN" dirty="0">
                <a:solidFill>
                  <a:schemeClr val="accent4">
                    <a:lumMod val="50000"/>
                  </a:schemeClr>
                </a:solidFill>
              </a:rPr>
              <a:t> </a:t>
            </a:r>
            <a:r>
              <a:rPr lang="en-US" altLang="en-US" sz="2000" dirty="0">
                <a:solidFill>
                  <a:srgbClr val="323130"/>
                </a:solidFill>
              </a:rPr>
              <a:t>So for the zero that we have got from </a:t>
            </a:r>
            <a:r>
              <a:rPr lang="en-US" altLang="en-US" sz="2000" dirty="0" err="1">
                <a:solidFill>
                  <a:srgbClr val="323130"/>
                </a:solidFill>
              </a:rPr>
              <a:t>above,we</a:t>
            </a:r>
            <a:r>
              <a:rPr lang="en-US" altLang="en-US" sz="2000" dirty="0">
                <a:solidFill>
                  <a:srgbClr val="323130"/>
                </a:solidFill>
              </a:rPr>
              <a:t> will built another model to understand customer </a:t>
            </a:r>
            <a:r>
              <a:rPr lang="en-US" altLang="en-US" sz="2000" dirty="0" err="1">
                <a:solidFill>
                  <a:srgbClr val="323130"/>
                </a:solidFill>
              </a:rPr>
              <a:t>behaviour</a:t>
            </a:r>
            <a:r>
              <a:rPr lang="en-US" altLang="en-US" sz="2000" dirty="0"/>
              <a:t> </a:t>
            </a:r>
          </a:p>
          <a:p>
            <a:pPr>
              <a:buFont typeface="Wingdings" panose="05000000000000000000" pitchFamily="2" charset="2"/>
              <a:buChar char="§"/>
            </a:pPr>
            <a:r>
              <a:rPr lang="en-IN" sz="2000" dirty="0">
                <a:solidFill>
                  <a:schemeClr val="accent4">
                    <a:lumMod val="50000"/>
                  </a:schemeClr>
                </a:solidFill>
              </a:rPr>
              <a:t> </a:t>
            </a:r>
            <a:r>
              <a:rPr lang="en-US" altLang="en-US" sz="2000" dirty="0">
                <a:solidFill>
                  <a:srgbClr val="323130"/>
                </a:solidFill>
              </a:rPr>
              <a:t>We are going to filter only zeros from above so those will be our target customers now.</a:t>
            </a:r>
            <a:r>
              <a:rPr lang="en-US" altLang="en-US" sz="2000" dirty="0"/>
              <a:t> </a:t>
            </a:r>
          </a:p>
          <a:p>
            <a:pPr>
              <a:buFont typeface="Wingdings" panose="05000000000000000000" pitchFamily="2" charset="2"/>
              <a:buChar char="§"/>
            </a:pPr>
            <a:r>
              <a:rPr lang="en-IN" sz="2000" dirty="0">
                <a:solidFill>
                  <a:schemeClr val="accent4">
                    <a:lumMod val="50000"/>
                  </a:schemeClr>
                </a:solidFill>
              </a:rPr>
              <a:t> </a:t>
            </a:r>
            <a:r>
              <a:rPr lang="en-US" altLang="en-US" sz="2000" dirty="0">
                <a:solidFill>
                  <a:srgbClr val="323130"/>
                </a:solidFill>
              </a:rPr>
              <a:t>Now we will be building model based on (0,1)and (0,0) to get out of the proportion of customers who can make purchase or will be window shoppers.</a:t>
            </a:r>
            <a:r>
              <a:rPr lang="en-US" altLang="en-US" sz="2000" dirty="0"/>
              <a:t> </a:t>
            </a:r>
          </a:p>
          <a:p>
            <a:pPr>
              <a:buFont typeface="Wingdings" panose="05000000000000000000" pitchFamily="2" charset="2"/>
              <a:buChar char="§"/>
            </a:pPr>
            <a:r>
              <a:rPr lang="en-IN" dirty="0">
                <a:solidFill>
                  <a:schemeClr val="accent4">
                    <a:lumMod val="50000"/>
                  </a:schemeClr>
                </a:solidFill>
              </a:rPr>
              <a:t> </a:t>
            </a:r>
            <a:r>
              <a:rPr lang="en-US" altLang="en-US" sz="2000" dirty="0">
                <a:solidFill>
                  <a:srgbClr val="323130"/>
                </a:solidFill>
              </a:rPr>
              <a:t>Now this model will help us in predicting out of the zeros what proportion are going to buy.</a:t>
            </a:r>
            <a:r>
              <a:rPr lang="en-US" altLang="en-US" sz="2000" dirty="0"/>
              <a:t> </a:t>
            </a:r>
          </a:p>
          <a:p>
            <a:pPr>
              <a:buFont typeface="Wingdings" panose="05000000000000000000" pitchFamily="2" charset="2"/>
              <a:buChar char="§"/>
            </a:pPr>
            <a:r>
              <a:rPr lang="en-IN" sz="2000" dirty="0">
                <a:solidFill>
                  <a:schemeClr val="accent4">
                    <a:lumMod val="50000"/>
                  </a:schemeClr>
                </a:solidFill>
              </a:rPr>
              <a:t> </a:t>
            </a:r>
            <a:r>
              <a:rPr lang="en-US" altLang="en-US" sz="2000" dirty="0">
                <a:solidFill>
                  <a:srgbClr val="323130"/>
                </a:solidFill>
              </a:rPr>
              <a:t>Now we have information for those customer which can buy with us as well as the customer which are not lean toward the company but can have purchase in future outside.</a:t>
            </a:r>
            <a:r>
              <a:rPr lang="en-US" altLang="en-US" sz="2000" dirty="0"/>
              <a:t> </a:t>
            </a:r>
          </a:p>
          <a:p>
            <a:pPr>
              <a:buFont typeface="Wingdings" panose="05000000000000000000" pitchFamily="2" charset="2"/>
              <a:buChar char="§"/>
            </a:pPr>
            <a:endParaRPr lang="en-IN" dirty="0">
              <a:solidFill>
                <a:schemeClr val="accent4">
                  <a:lumMod val="50000"/>
                </a:schemeClr>
              </a:solidFill>
            </a:endParaRPr>
          </a:p>
        </p:txBody>
      </p:sp>
    </p:spTree>
    <p:extLst>
      <p:ext uri="{BB962C8B-B14F-4D97-AF65-F5344CB8AC3E}">
        <p14:creationId xmlns:p14="http://schemas.microsoft.com/office/powerpoint/2010/main" val="735518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3" y="0"/>
            <a:ext cx="9905998" cy="1478570"/>
          </a:xfrm>
        </p:spPr>
        <p:txBody>
          <a:bodyPr/>
          <a:lstStyle/>
          <a:p>
            <a:pPr algn="ctr"/>
            <a:r>
              <a:rPr lang="en-IN" dirty="0">
                <a:solidFill>
                  <a:srgbClr val="FFC000"/>
                </a:solidFill>
              </a:rPr>
              <a:t>2</a:t>
            </a:r>
            <a:r>
              <a:rPr lang="en-IN" baseline="30000" dirty="0">
                <a:solidFill>
                  <a:srgbClr val="FFC000"/>
                </a:solidFill>
              </a:rPr>
              <a:t>nd</a:t>
            </a:r>
            <a:r>
              <a:rPr lang="en-IN" dirty="0">
                <a:solidFill>
                  <a:srgbClr val="FFC000"/>
                </a:solidFill>
              </a:rPr>
              <a:t> model roc (Receiver operating characteristic)</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103120" y="1606731"/>
            <a:ext cx="7876903" cy="4924697"/>
          </a:xfrm>
        </p:spPr>
      </p:pic>
    </p:spTree>
    <p:extLst>
      <p:ext uri="{BB962C8B-B14F-4D97-AF65-F5344CB8AC3E}">
        <p14:creationId xmlns:p14="http://schemas.microsoft.com/office/powerpoint/2010/main" val="310724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4339"/>
          </a:xfrm>
        </p:spPr>
        <p:txBody>
          <a:bodyPr>
            <a:noAutofit/>
          </a:bodyPr>
          <a:lstStyle/>
          <a:p>
            <a:pPr algn="ctr"/>
            <a:r>
              <a:rPr lang="en-IN" sz="7200" dirty="0">
                <a:solidFill>
                  <a:srgbClr val="FFC000"/>
                </a:solidFill>
                <a:latin typeface="Algerian" panose="04020705040A02060702" pitchFamily="82" charset="0"/>
              </a:rPr>
              <a:t>OBJECTIVES</a:t>
            </a:r>
          </a:p>
        </p:txBody>
      </p:sp>
      <p:sp>
        <p:nvSpPr>
          <p:cNvPr id="3" name="Content Placeholder 2"/>
          <p:cNvSpPr>
            <a:spLocks noGrp="1"/>
          </p:cNvSpPr>
          <p:nvPr>
            <p:ph idx="1"/>
          </p:nvPr>
        </p:nvSpPr>
        <p:spPr>
          <a:xfrm>
            <a:off x="1141412" y="1632857"/>
            <a:ext cx="9905999" cy="4158344"/>
          </a:xfrm>
        </p:spPr>
        <p:txBody>
          <a:bodyPr/>
          <a:lstStyle/>
          <a:p>
            <a:r>
              <a:rPr lang="en-IN" dirty="0">
                <a:solidFill>
                  <a:schemeClr val="accent4">
                    <a:lumMod val="50000"/>
                  </a:schemeClr>
                </a:solidFill>
              </a:rPr>
              <a:t>Our moto is to find the insights from the GFK dataset. We can compare the sales of focus company with the competitors brands. What are the difference  touchpoints which are attracting consumers whether they are going towards competitors or our own brand.</a:t>
            </a:r>
          </a:p>
        </p:txBody>
      </p:sp>
    </p:spTree>
    <p:extLst>
      <p:ext uri="{BB962C8B-B14F-4D97-AF65-F5344CB8AC3E}">
        <p14:creationId xmlns:p14="http://schemas.microsoft.com/office/powerpoint/2010/main" val="41638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IN" sz="5400" dirty="0">
                <a:solidFill>
                  <a:srgbClr val="FFC000"/>
                </a:solidFill>
              </a:rPr>
              <a:t>Conclusion of model 1</a:t>
            </a:r>
          </a:p>
        </p:txBody>
      </p:sp>
      <p:sp>
        <p:nvSpPr>
          <p:cNvPr id="3" name="Content Placeholder 2"/>
          <p:cNvSpPr>
            <a:spLocks noGrp="1"/>
          </p:cNvSpPr>
          <p:nvPr>
            <p:ph idx="1"/>
          </p:nvPr>
        </p:nvSpPr>
        <p:spPr>
          <a:xfrm>
            <a:off x="1141412" y="1478570"/>
            <a:ext cx="9905999" cy="3541714"/>
          </a:xfrm>
        </p:spPr>
        <p:txBody>
          <a:bodyPr>
            <a:normAutofit lnSpcReduction="10000"/>
          </a:bodyPr>
          <a:lstStyle/>
          <a:p>
            <a:pPr>
              <a:buFont typeface="Wingdings" panose="05000000000000000000" pitchFamily="2" charset="2"/>
              <a:buChar char="§"/>
            </a:pPr>
            <a:r>
              <a:rPr lang="en-IN" dirty="0">
                <a:solidFill>
                  <a:schemeClr val="accent4">
                    <a:lumMod val="50000"/>
                  </a:schemeClr>
                </a:solidFill>
              </a:rPr>
              <a:t>We have predicted the 6216 </a:t>
            </a:r>
            <a:r>
              <a:rPr lang="en-IN" dirty="0" err="1">
                <a:solidFill>
                  <a:schemeClr val="accent4">
                    <a:lumMod val="50000"/>
                  </a:schemeClr>
                </a:solidFill>
              </a:rPr>
              <a:t>UserID</a:t>
            </a:r>
            <a:r>
              <a:rPr lang="en-IN" dirty="0">
                <a:solidFill>
                  <a:schemeClr val="accent4">
                    <a:lumMod val="50000"/>
                  </a:schemeClr>
                </a:solidFill>
              </a:rPr>
              <a:t> which can be said our lean towards company if they would be purchasing the product in future, while 1299280 have been predicted which don’t shows there interest toward the company</a:t>
            </a:r>
          </a:p>
          <a:p>
            <a:pPr>
              <a:buFont typeface="Wingdings" panose="05000000000000000000" pitchFamily="2" charset="2"/>
              <a:buChar char="§"/>
            </a:pPr>
            <a:r>
              <a:rPr lang="en-IN" dirty="0">
                <a:solidFill>
                  <a:schemeClr val="accent4">
                    <a:lumMod val="50000"/>
                  </a:schemeClr>
                </a:solidFill>
              </a:rPr>
              <a:t>In favour of company 6216 </a:t>
            </a:r>
          </a:p>
          <a:p>
            <a:pPr>
              <a:buFont typeface="Wingdings" panose="05000000000000000000" pitchFamily="2" charset="2"/>
              <a:buChar char="§"/>
            </a:pPr>
            <a:r>
              <a:rPr lang="en-IN" dirty="0">
                <a:solidFill>
                  <a:schemeClr val="accent4">
                    <a:lumMod val="50000"/>
                  </a:schemeClr>
                </a:solidFill>
              </a:rPr>
              <a:t>Not in favour 1299280</a:t>
            </a:r>
          </a:p>
          <a:p>
            <a:pPr>
              <a:buFont typeface="Wingdings" panose="05000000000000000000" pitchFamily="2" charset="2"/>
              <a:buChar char="§"/>
            </a:pPr>
            <a:r>
              <a:rPr lang="en-IN" dirty="0">
                <a:solidFill>
                  <a:schemeClr val="accent4">
                    <a:lumMod val="50000"/>
                  </a:schemeClr>
                </a:solidFill>
              </a:rPr>
              <a:t> So for this 6216 </a:t>
            </a:r>
            <a:r>
              <a:rPr lang="en-IN" dirty="0" err="1">
                <a:solidFill>
                  <a:schemeClr val="accent4">
                    <a:lumMod val="50000"/>
                  </a:schemeClr>
                </a:solidFill>
              </a:rPr>
              <a:t>UserID</a:t>
            </a:r>
            <a:r>
              <a:rPr lang="en-IN" dirty="0">
                <a:solidFill>
                  <a:schemeClr val="accent4">
                    <a:lumMod val="50000"/>
                  </a:schemeClr>
                </a:solidFill>
              </a:rPr>
              <a:t> company should work in such a way that no user out of this should loss interest towards our company.</a:t>
            </a:r>
          </a:p>
          <a:p>
            <a:pPr>
              <a:buFont typeface="Wingdings" panose="05000000000000000000" pitchFamily="2" charset="2"/>
              <a:buChar char="§"/>
            </a:pPr>
            <a:endParaRPr lang="en-IN" dirty="0">
              <a:solidFill>
                <a:schemeClr val="accent4">
                  <a:lumMod val="50000"/>
                </a:schemeClr>
              </a:solidFill>
            </a:endParaRPr>
          </a:p>
        </p:txBody>
      </p:sp>
    </p:spTree>
    <p:extLst>
      <p:ext uri="{BB962C8B-B14F-4D97-AF65-F5344CB8AC3E}">
        <p14:creationId xmlns:p14="http://schemas.microsoft.com/office/powerpoint/2010/main" val="305894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IN" dirty="0">
                <a:solidFill>
                  <a:srgbClr val="FFC000"/>
                </a:solidFill>
              </a:rPr>
              <a:t>    </a:t>
            </a:r>
            <a:r>
              <a:rPr lang="en-IN" sz="4000" dirty="0">
                <a:solidFill>
                  <a:srgbClr val="FFC000"/>
                </a:solidFill>
              </a:rPr>
              <a:t>Conclusion of model 2</a:t>
            </a:r>
            <a:endParaRPr lang="en-IN" sz="4000" dirty="0"/>
          </a:p>
        </p:txBody>
      </p:sp>
      <p:sp>
        <p:nvSpPr>
          <p:cNvPr id="3" name="Content Placeholder 2"/>
          <p:cNvSpPr>
            <a:spLocks noGrp="1"/>
          </p:cNvSpPr>
          <p:nvPr>
            <p:ph idx="1"/>
          </p:nvPr>
        </p:nvSpPr>
        <p:spPr>
          <a:xfrm>
            <a:off x="1141412" y="1322024"/>
            <a:ext cx="9905999" cy="4987336"/>
          </a:xfrm>
        </p:spPr>
        <p:txBody>
          <a:bodyPr/>
          <a:lstStyle/>
          <a:p>
            <a:r>
              <a:rPr lang="en-IN" dirty="0">
                <a:solidFill>
                  <a:schemeClr val="accent4">
                    <a:lumMod val="50000"/>
                  </a:schemeClr>
                </a:solidFill>
              </a:rPr>
              <a:t> From model 2 we have further segregated the customer who were not showing there interest i.e. </a:t>
            </a:r>
            <a:r>
              <a:rPr lang="en-IN" dirty="0" err="1">
                <a:solidFill>
                  <a:schemeClr val="accent4">
                    <a:lumMod val="50000"/>
                  </a:schemeClr>
                </a:solidFill>
              </a:rPr>
              <a:t>UserID</a:t>
            </a:r>
            <a:r>
              <a:rPr lang="en-IN" dirty="0">
                <a:solidFill>
                  <a:schemeClr val="accent4">
                    <a:lumMod val="50000"/>
                  </a:schemeClr>
                </a:solidFill>
              </a:rPr>
              <a:t> which were predicted as zero in the previous model as outside buyers and window shoppers.</a:t>
            </a:r>
          </a:p>
          <a:p>
            <a:r>
              <a:rPr lang="en-IN" dirty="0">
                <a:solidFill>
                  <a:schemeClr val="accent4">
                    <a:lumMod val="50000"/>
                  </a:schemeClr>
                </a:solidFill>
              </a:rPr>
              <a:t> From this model we are taking out the </a:t>
            </a:r>
            <a:r>
              <a:rPr lang="en-IN" dirty="0" err="1">
                <a:solidFill>
                  <a:schemeClr val="accent4">
                    <a:lumMod val="50000"/>
                  </a:schemeClr>
                </a:solidFill>
              </a:rPr>
              <a:t>UserID</a:t>
            </a:r>
            <a:r>
              <a:rPr lang="en-IN" dirty="0">
                <a:solidFill>
                  <a:schemeClr val="accent4">
                    <a:lumMod val="50000"/>
                  </a:schemeClr>
                </a:solidFill>
              </a:rPr>
              <a:t> which will be purchasing the product outside there company and no interest in bank </a:t>
            </a:r>
          </a:p>
          <a:p>
            <a:r>
              <a:rPr lang="en-IN" dirty="0">
                <a:solidFill>
                  <a:schemeClr val="accent4">
                    <a:lumMod val="50000"/>
                  </a:schemeClr>
                </a:solidFill>
              </a:rPr>
              <a:t> So that we can convert product buyer outside the company to make them buy from us.</a:t>
            </a:r>
          </a:p>
          <a:p>
            <a:r>
              <a:rPr lang="en-IN" dirty="0">
                <a:solidFill>
                  <a:schemeClr val="accent4">
                    <a:lumMod val="50000"/>
                  </a:schemeClr>
                </a:solidFill>
              </a:rPr>
              <a:t> Buyers who are not interested in buying can be allured towards buying the product from us.</a:t>
            </a:r>
          </a:p>
        </p:txBody>
      </p:sp>
    </p:spTree>
    <p:extLst>
      <p:ext uri="{BB962C8B-B14F-4D97-AF65-F5344CB8AC3E}">
        <p14:creationId xmlns:p14="http://schemas.microsoft.com/office/powerpoint/2010/main" val="3546831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9600" dirty="0">
                <a:solidFill>
                  <a:srgbClr val="FFC000"/>
                </a:solidFill>
              </a:rPr>
              <a:t>Thank you</a:t>
            </a:r>
          </a:p>
        </p:txBody>
      </p:sp>
    </p:spTree>
    <p:extLst>
      <p:ext uri="{BB962C8B-B14F-4D97-AF65-F5344CB8AC3E}">
        <p14:creationId xmlns:p14="http://schemas.microsoft.com/office/powerpoint/2010/main" val="46345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solidFill>
                  <a:srgbClr val="FFC000"/>
                </a:solidFill>
                <a:latin typeface="Arial Black" panose="020B0A04020102020204" pitchFamily="34" charset="0"/>
              </a:rPr>
              <a:t>TOOLS </a:t>
            </a:r>
            <a:r>
              <a:rPr lang="en-IN" sz="6000" dirty="0" err="1">
                <a:solidFill>
                  <a:srgbClr val="FFC000"/>
                </a:solidFill>
                <a:latin typeface="Arial Black" panose="020B0A04020102020204" pitchFamily="34" charset="0"/>
              </a:rPr>
              <a:t>USed</a:t>
            </a:r>
            <a:endParaRPr lang="en-IN" sz="6000" dirty="0">
              <a:solidFill>
                <a:srgbClr val="FFC000"/>
              </a:solidFill>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IN" sz="3200" dirty="0">
                <a:solidFill>
                  <a:schemeClr val="accent4">
                    <a:lumMod val="50000"/>
                  </a:schemeClr>
                </a:solidFill>
                <a:latin typeface="Arial Black" panose="020B0A04020102020204" pitchFamily="34" charset="0"/>
              </a:rPr>
              <a:t>1) PowerPoint</a:t>
            </a:r>
          </a:p>
          <a:p>
            <a:pPr marL="0" indent="0">
              <a:buNone/>
            </a:pPr>
            <a:r>
              <a:rPr lang="en-IN" sz="3200" dirty="0">
                <a:solidFill>
                  <a:schemeClr val="accent4">
                    <a:lumMod val="50000"/>
                  </a:schemeClr>
                </a:solidFill>
                <a:latin typeface="Arial Black" panose="020B0A04020102020204" pitchFamily="34" charset="0"/>
              </a:rPr>
              <a:t>2) PYTHON</a:t>
            </a:r>
          </a:p>
          <a:p>
            <a:pPr lvl="1"/>
            <a:r>
              <a:rPr lang="en-IN" sz="2800" dirty="0">
                <a:solidFill>
                  <a:schemeClr val="accent4">
                    <a:lumMod val="50000"/>
                  </a:schemeClr>
                </a:solidFill>
                <a:latin typeface="Arial Black" panose="020B0A04020102020204" pitchFamily="34" charset="0"/>
              </a:rPr>
              <a:t>   PANDAS </a:t>
            </a:r>
          </a:p>
          <a:p>
            <a:pPr lvl="1"/>
            <a:r>
              <a:rPr lang="en-IN" sz="2800" dirty="0">
                <a:solidFill>
                  <a:schemeClr val="accent4">
                    <a:lumMod val="50000"/>
                  </a:schemeClr>
                </a:solidFill>
                <a:latin typeface="Arial Black" panose="020B0A04020102020204" pitchFamily="34" charset="0"/>
              </a:rPr>
              <a:t>   NUMPY</a:t>
            </a:r>
          </a:p>
          <a:p>
            <a:pPr lvl="1"/>
            <a:r>
              <a:rPr lang="en-IN" sz="2800" dirty="0">
                <a:solidFill>
                  <a:schemeClr val="accent4">
                    <a:lumMod val="50000"/>
                  </a:schemeClr>
                </a:solidFill>
                <a:latin typeface="Arial Black" panose="020B0A04020102020204" pitchFamily="34" charset="0"/>
              </a:rPr>
              <a:t>   MATPLOTLIB</a:t>
            </a:r>
          </a:p>
          <a:p>
            <a:pPr lvl="1"/>
            <a:r>
              <a:rPr lang="en-IN" sz="2800">
                <a:solidFill>
                  <a:schemeClr val="accent4">
                    <a:lumMod val="50000"/>
                  </a:schemeClr>
                </a:solidFill>
                <a:latin typeface="Arial Black" panose="020B0A04020102020204" pitchFamily="34" charset="0"/>
              </a:rPr>
              <a:t>   SEABORN</a:t>
            </a:r>
            <a:endParaRPr lang="en-IN" sz="2800" dirty="0">
              <a:solidFill>
                <a:schemeClr val="accent4">
                  <a:lumMod val="50000"/>
                </a:schemeClr>
              </a:solidFill>
              <a:latin typeface="Arial Black" panose="020B0A04020102020204" pitchFamily="34" charset="0"/>
            </a:endParaRPr>
          </a:p>
        </p:txBody>
      </p:sp>
    </p:spTree>
    <p:extLst>
      <p:ext uri="{BB962C8B-B14F-4D97-AF65-F5344CB8AC3E}">
        <p14:creationId xmlns:p14="http://schemas.microsoft.com/office/powerpoint/2010/main" val="49957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solidFill>
                  <a:srgbClr val="FFC000"/>
                </a:solidFill>
                <a:latin typeface="Rockwell Extra Bold" panose="02060903040505020403" pitchFamily="18" charset="0"/>
              </a:rPr>
              <a:t>About the Dataset</a:t>
            </a:r>
          </a:p>
        </p:txBody>
      </p:sp>
      <p:sp>
        <p:nvSpPr>
          <p:cNvPr id="3" name="Content Placeholder 2"/>
          <p:cNvSpPr>
            <a:spLocks noGrp="1"/>
          </p:cNvSpPr>
          <p:nvPr>
            <p:ph idx="1"/>
          </p:nvPr>
        </p:nvSpPr>
        <p:spPr/>
        <p:txBody>
          <a:bodyPr>
            <a:normAutofit fontScale="92500"/>
          </a:bodyPr>
          <a:lstStyle/>
          <a:p>
            <a:pPr marL="0" indent="0">
              <a:buNone/>
            </a:pPr>
            <a:r>
              <a:rPr lang="en-IN" dirty="0">
                <a:solidFill>
                  <a:schemeClr val="accent4">
                    <a:lumMod val="50000"/>
                  </a:schemeClr>
                </a:solidFill>
              </a:rPr>
              <a:t>Our datasets are about the purchase of customer </a:t>
            </a:r>
          </a:p>
          <a:p>
            <a:pPr>
              <a:buFont typeface="Wingdings" panose="05000000000000000000" pitchFamily="2" charset="2"/>
              <a:buChar char="§"/>
            </a:pPr>
            <a:r>
              <a:rPr lang="en-IN" dirty="0">
                <a:solidFill>
                  <a:schemeClr val="accent4">
                    <a:lumMod val="50000"/>
                  </a:schemeClr>
                </a:solidFill>
              </a:rPr>
              <a:t> Whether customers have purchased from the company (1,1) , outside the company (0,1) or customers has not purchased any thing just browse the product with some purchase ID (0,0) which can be determined from the feature Purchased Own and Purchased Any respectively.</a:t>
            </a:r>
          </a:p>
          <a:p>
            <a:pPr>
              <a:buFont typeface="Wingdings" panose="05000000000000000000" pitchFamily="2" charset="2"/>
              <a:buChar char="§"/>
            </a:pPr>
            <a:r>
              <a:rPr lang="en-IN" dirty="0">
                <a:solidFill>
                  <a:schemeClr val="accent4">
                    <a:lumMod val="50000"/>
                  </a:schemeClr>
                </a:solidFill>
              </a:rPr>
              <a:t> Customers can be segregated on the bases of CIC (Customer </a:t>
            </a:r>
            <a:r>
              <a:rPr lang="en-IN" dirty="0" err="1">
                <a:solidFill>
                  <a:schemeClr val="accent4">
                    <a:lumMod val="50000"/>
                  </a:schemeClr>
                </a:solidFill>
              </a:rPr>
              <a:t>Initated</a:t>
            </a:r>
            <a:r>
              <a:rPr lang="en-IN" dirty="0">
                <a:solidFill>
                  <a:schemeClr val="accent4">
                    <a:lumMod val="50000"/>
                  </a:schemeClr>
                </a:solidFill>
              </a:rPr>
              <a:t> Contacts) If type touch is 1,16 or FIF ( Firm Initiated Contacts) if type touch is 18,22.</a:t>
            </a:r>
          </a:p>
          <a:p>
            <a:pPr marL="0" indent="0">
              <a:buNone/>
            </a:pPr>
            <a:endParaRPr lang="en-IN" dirty="0">
              <a:solidFill>
                <a:schemeClr val="accent4">
                  <a:lumMod val="50000"/>
                </a:schemeClr>
              </a:solidFill>
            </a:endParaRPr>
          </a:p>
        </p:txBody>
      </p:sp>
    </p:spTree>
    <p:extLst>
      <p:ext uri="{BB962C8B-B14F-4D97-AF65-F5344CB8AC3E}">
        <p14:creationId xmlns:p14="http://schemas.microsoft.com/office/powerpoint/2010/main" val="56228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091" y="1947063"/>
            <a:ext cx="7916338" cy="2926080"/>
          </a:xfrm>
        </p:spPr>
        <p:txBody>
          <a:bodyPr>
            <a:normAutofit fontScale="92500" lnSpcReduction="10000"/>
          </a:bodyPr>
          <a:lstStyle/>
          <a:p>
            <a:pPr marL="0" indent="0" algn="ctr">
              <a:buNone/>
            </a:pPr>
            <a:r>
              <a:rPr lang="en-IN" sz="8800" dirty="0">
                <a:solidFill>
                  <a:srgbClr val="FFC000"/>
                </a:solidFill>
                <a:latin typeface="Bernard MT Condensed" panose="02050806060905020404" pitchFamily="18" charset="0"/>
              </a:rPr>
              <a:t>IN-COMPANY INSIGHTS </a:t>
            </a:r>
          </a:p>
        </p:txBody>
      </p:sp>
    </p:spTree>
    <p:extLst>
      <p:ext uri="{BB962C8B-B14F-4D97-AF65-F5344CB8AC3E}">
        <p14:creationId xmlns:p14="http://schemas.microsoft.com/office/powerpoint/2010/main" val="16588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616" y="0"/>
            <a:ext cx="9905998" cy="1478570"/>
          </a:xfrm>
        </p:spPr>
        <p:txBody>
          <a:bodyPr/>
          <a:lstStyle/>
          <a:p>
            <a:pPr algn="ctr"/>
            <a:r>
              <a:rPr lang="en-IN" dirty="0">
                <a:solidFill>
                  <a:srgbClr val="FFC000"/>
                </a:solidFill>
                <a:latin typeface="Times New Roman" panose="02020603050405020304" pitchFamily="18" charset="0"/>
                <a:cs typeface="Times New Roman" panose="02020603050405020304" pitchFamily="18" charset="0"/>
              </a:rPr>
              <a:t>For FIRM INITIATED CONTACT (FIC) </a:t>
            </a:r>
            <a:br>
              <a:rPr lang="en-IN" dirty="0">
                <a:solidFill>
                  <a:srgbClr val="FFC000"/>
                </a:solidFill>
                <a:latin typeface="Times New Roman" panose="02020603050405020304" pitchFamily="18" charset="0"/>
                <a:cs typeface="Times New Roman" panose="02020603050405020304" pitchFamily="18" charset="0"/>
              </a:rPr>
            </a:br>
            <a:r>
              <a:rPr lang="en-IN" dirty="0">
                <a:solidFill>
                  <a:srgbClr val="FFC000"/>
                </a:solidFill>
                <a:latin typeface="Times New Roman" panose="02020603050405020304" pitchFamily="18" charset="0"/>
                <a:cs typeface="Times New Roman" panose="02020603050405020304" pitchFamily="18" charset="0"/>
              </a:rPr>
              <a:t>features  </a:t>
            </a:r>
            <a:r>
              <a:rPr lang="en-IN" dirty="0" err="1">
                <a:solidFill>
                  <a:srgbClr val="FFC000"/>
                </a:solidFill>
                <a:latin typeface="Times New Roman" panose="02020603050405020304" pitchFamily="18" charset="0"/>
                <a:cs typeface="Times New Roman" panose="02020603050405020304" pitchFamily="18" charset="0"/>
              </a:rPr>
              <a:t>contributioN</a:t>
            </a:r>
            <a:r>
              <a:rPr lang="en-IN" dirty="0">
                <a:solidFill>
                  <a:srgbClr val="FFC000"/>
                </a:solidFill>
                <a:latin typeface="Times New Roman" panose="02020603050405020304" pitchFamily="18" charset="0"/>
                <a:cs typeface="Times New Roman" panose="02020603050405020304" pitchFamily="18" charset="0"/>
              </a:rPr>
              <a:t>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015" y="1478570"/>
            <a:ext cx="7160456" cy="5119178"/>
          </a:xfrm>
        </p:spPr>
      </p:pic>
      <p:sp>
        <p:nvSpPr>
          <p:cNvPr id="5" name="Rectangle 4"/>
          <p:cNvSpPr/>
          <p:nvPr/>
        </p:nvSpPr>
        <p:spPr>
          <a:xfrm>
            <a:off x="562707" y="1478570"/>
            <a:ext cx="4220308" cy="2308324"/>
          </a:xfrm>
          <a:prstGeom prst="rect">
            <a:avLst/>
          </a:prstGeom>
        </p:spPr>
        <p:txBody>
          <a:bodyPr wrap="square">
            <a:spAutoFit/>
          </a:bodyPr>
          <a:lstStyle/>
          <a:p>
            <a:r>
              <a:rPr lang="en-US" u="sng" dirty="0">
                <a:solidFill>
                  <a:schemeClr val="accent4">
                    <a:lumMod val="50000"/>
                  </a:schemeClr>
                </a:solidFill>
              </a:rPr>
              <a:t>Features          Count      Percentage</a:t>
            </a:r>
          </a:p>
          <a:p>
            <a:r>
              <a:rPr lang="en-US" dirty="0">
                <a:solidFill>
                  <a:schemeClr val="accent4">
                    <a:lumMod val="50000"/>
                  </a:schemeClr>
                </a:solidFill>
              </a:rPr>
              <a:t>Retargeting  :  4857     : 89.9%</a:t>
            </a:r>
          </a:p>
          <a:p>
            <a:r>
              <a:rPr lang="en-US" dirty="0">
                <a:solidFill>
                  <a:schemeClr val="accent4">
                    <a:lumMod val="50000"/>
                  </a:schemeClr>
                </a:solidFill>
              </a:rPr>
              <a:t>Email           :   492      : 9.11%</a:t>
            </a:r>
          </a:p>
          <a:p>
            <a:r>
              <a:rPr lang="en-US" dirty="0">
                <a:solidFill>
                  <a:schemeClr val="accent4">
                    <a:lumMod val="50000"/>
                  </a:schemeClr>
                </a:solidFill>
              </a:rPr>
              <a:t>Affiliates      :   38        : 0.70%</a:t>
            </a:r>
          </a:p>
          <a:p>
            <a:r>
              <a:rPr lang="en-US" dirty="0">
                <a:solidFill>
                  <a:schemeClr val="accent4">
                    <a:lumMod val="50000"/>
                  </a:schemeClr>
                </a:solidFill>
              </a:rPr>
              <a:t>Banners        :     8        : 0.14%</a:t>
            </a:r>
          </a:p>
          <a:p>
            <a:r>
              <a:rPr lang="en-US" dirty="0" err="1">
                <a:solidFill>
                  <a:schemeClr val="accent4">
                    <a:lumMod val="50000"/>
                  </a:schemeClr>
                </a:solidFill>
              </a:rPr>
              <a:t>Prerolls</a:t>
            </a:r>
            <a:r>
              <a:rPr lang="en-US" dirty="0">
                <a:solidFill>
                  <a:schemeClr val="accent4">
                    <a:lumMod val="50000"/>
                  </a:schemeClr>
                </a:solidFill>
              </a:rPr>
              <a:t>        :      3        : 0.055%</a:t>
            </a:r>
          </a:p>
          <a:p>
            <a:endParaRPr lang="en-US" dirty="0">
              <a:solidFill>
                <a:schemeClr val="accent4">
                  <a:lumMod val="50000"/>
                </a:schemeClr>
              </a:solidFill>
            </a:endParaRPr>
          </a:p>
          <a:p>
            <a:endParaRPr lang="en-IN" dirty="0">
              <a:solidFill>
                <a:schemeClr val="accent4">
                  <a:lumMod val="50000"/>
                </a:schemeClr>
              </a:solidFill>
            </a:endParaRPr>
          </a:p>
        </p:txBody>
      </p:sp>
      <p:sp>
        <p:nvSpPr>
          <p:cNvPr id="6" name="Rectangle 5"/>
          <p:cNvSpPr/>
          <p:nvPr/>
        </p:nvSpPr>
        <p:spPr>
          <a:xfrm>
            <a:off x="267057" y="4413240"/>
            <a:ext cx="4107995" cy="1292662"/>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our </a:t>
            </a:r>
            <a:r>
              <a:rPr lang="en-US" dirty="0" err="1">
                <a:solidFill>
                  <a:schemeClr val="accent4">
                    <a:lumMod val="50000"/>
                  </a:schemeClr>
                </a:solidFill>
              </a:rPr>
              <a:t>Prerolls</a:t>
            </a:r>
            <a:r>
              <a:rPr lang="en-US" dirty="0">
                <a:solidFill>
                  <a:schemeClr val="accent4">
                    <a:lumMod val="50000"/>
                  </a:schemeClr>
                </a:solidFill>
              </a:rPr>
              <a:t> and Banners features is not producing a sufficient contribution in sales.</a:t>
            </a:r>
            <a:endParaRPr lang="en-IN" dirty="0">
              <a:solidFill>
                <a:schemeClr val="accent4">
                  <a:lumMod val="50000"/>
                </a:schemeClr>
              </a:solidFill>
            </a:endParaRPr>
          </a:p>
        </p:txBody>
      </p:sp>
    </p:spTree>
    <p:extLst>
      <p:ext uri="{BB962C8B-B14F-4D97-AF65-F5344CB8AC3E}">
        <p14:creationId xmlns:p14="http://schemas.microsoft.com/office/powerpoint/2010/main" val="279090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77" y="0"/>
            <a:ext cx="9905998" cy="1478570"/>
          </a:xfrm>
        </p:spPr>
        <p:txBody>
          <a:bodyPr/>
          <a:lstStyle/>
          <a:p>
            <a:pPr algn="ctr"/>
            <a:r>
              <a:rPr lang="en-IN" dirty="0">
                <a:solidFill>
                  <a:srgbClr val="FFC000"/>
                </a:solidFill>
              </a:rPr>
              <a:t>Day wise purchase analysis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484" y="1478570"/>
            <a:ext cx="5771332" cy="5034772"/>
          </a:xfrm>
        </p:spPr>
      </p:pic>
      <p:sp>
        <p:nvSpPr>
          <p:cNvPr id="6" name="Rectangle 5"/>
          <p:cNvSpPr/>
          <p:nvPr/>
        </p:nvSpPr>
        <p:spPr>
          <a:xfrm>
            <a:off x="1113277" y="2570373"/>
            <a:ext cx="4107995" cy="2400657"/>
          </a:xfrm>
          <a:prstGeom prst="rect">
            <a:avLst/>
          </a:prstGeom>
        </p:spPr>
        <p:txBody>
          <a:bodyPr wrap="square">
            <a:spAutoFit/>
          </a:bodyPr>
          <a:lstStyle/>
          <a:p>
            <a:r>
              <a:rPr lang="en-US" sz="2400" dirty="0">
                <a:solidFill>
                  <a:schemeClr val="accent4">
                    <a:lumMod val="50000"/>
                  </a:schemeClr>
                </a:solidFill>
              </a:rPr>
              <a:t>INISGHT From The Graph:</a:t>
            </a:r>
          </a:p>
          <a:p>
            <a:r>
              <a:rPr lang="en-US" dirty="0">
                <a:solidFill>
                  <a:schemeClr val="accent4">
                    <a:lumMod val="50000"/>
                  </a:schemeClr>
                </a:solidFill>
              </a:rPr>
              <a:t>As per inference we can say that sales are more on the weekend (Saturday and Sunday) while it was very low on Friday</a:t>
            </a:r>
          </a:p>
          <a:p>
            <a:r>
              <a:rPr lang="en-US" dirty="0">
                <a:solidFill>
                  <a:schemeClr val="accent4">
                    <a:lumMod val="50000"/>
                  </a:schemeClr>
                </a:solidFill>
              </a:rPr>
              <a:t>SO,</a:t>
            </a:r>
          </a:p>
          <a:p>
            <a:r>
              <a:rPr lang="en-US" dirty="0">
                <a:solidFill>
                  <a:schemeClr val="accent4">
                    <a:lumMod val="50000"/>
                  </a:schemeClr>
                </a:solidFill>
              </a:rPr>
              <a:t>     we can increase the sales on Friday by giving attractive offers , new launches , recommendation hits to users. </a:t>
            </a:r>
            <a:endParaRPr lang="en-IN" dirty="0">
              <a:solidFill>
                <a:schemeClr val="accent4">
                  <a:lumMod val="50000"/>
                </a:schemeClr>
              </a:solidFill>
            </a:endParaRPr>
          </a:p>
        </p:txBody>
      </p:sp>
    </p:spTree>
    <p:extLst>
      <p:ext uri="{BB962C8B-B14F-4D97-AF65-F5344CB8AC3E}">
        <p14:creationId xmlns:p14="http://schemas.microsoft.com/office/powerpoint/2010/main" val="414664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49" y="41743"/>
            <a:ext cx="9905998" cy="942995"/>
          </a:xfrm>
        </p:spPr>
        <p:txBody>
          <a:bodyPr/>
          <a:lstStyle/>
          <a:p>
            <a:r>
              <a:rPr lang="en-IN" dirty="0">
                <a:solidFill>
                  <a:srgbClr val="FFC000"/>
                </a:solidFill>
              </a:rPr>
              <a:t>Type of devices used for purchase</a:t>
            </a:r>
          </a:p>
        </p:txBody>
      </p:sp>
      <p:pic>
        <p:nvPicPr>
          <p:cNvPr id="4" name="Content Placeholder 3"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70000"/>
                    </a14:imgEffect>
                  </a14:imgLayer>
                </a14:imgProps>
              </a:ext>
              <a:ext uri="{28A0092B-C50C-407E-A947-70E740481C1C}">
                <a14:useLocalDpi xmlns:a14="http://schemas.microsoft.com/office/drawing/2010/main" val="0"/>
              </a:ext>
            </a:extLst>
          </a:blip>
          <a:stretch>
            <a:fillRect/>
          </a:stretch>
        </p:blipFill>
        <p:spPr>
          <a:xfrm>
            <a:off x="5345723" y="1013878"/>
            <a:ext cx="6347107" cy="5499464"/>
          </a:xfrm>
          <a:effectLst>
            <a:glow rad="127000">
              <a:schemeClr val="accent1">
                <a:alpha val="0"/>
              </a:schemeClr>
            </a:glow>
            <a:outerShdw dist="50800" dir="5400000" algn="ctr" rotWithShape="0">
              <a:srgbClr val="000000"/>
            </a:outerShdw>
            <a:reflection endPos="0" dist="50800" dir="5400000" sy="-100000" algn="bl" rotWithShape="0"/>
          </a:effectLst>
        </p:spPr>
      </p:pic>
      <p:sp>
        <p:nvSpPr>
          <p:cNvPr id="5" name="Rectangle 4"/>
          <p:cNvSpPr/>
          <p:nvPr/>
        </p:nvSpPr>
        <p:spPr>
          <a:xfrm>
            <a:off x="829993" y="1984548"/>
            <a:ext cx="4079632" cy="2123658"/>
          </a:xfrm>
          <a:prstGeom prst="rect">
            <a:avLst/>
          </a:prstGeom>
        </p:spPr>
        <p:txBody>
          <a:bodyPr wrap="square">
            <a:spAutoFit/>
          </a:bodyPr>
          <a:lstStyle/>
          <a:p>
            <a:r>
              <a:rPr lang="en-US" sz="2400" dirty="0">
                <a:solidFill>
                  <a:schemeClr val="accent4">
                    <a:lumMod val="50000"/>
                  </a:schemeClr>
                </a:solidFill>
              </a:rPr>
              <a:t>Insight From The Graph:</a:t>
            </a:r>
          </a:p>
          <a:p>
            <a:r>
              <a:rPr lang="en-US" dirty="0">
                <a:solidFill>
                  <a:schemeClr val="accent4">
                    <a:lumMod val="50000"/>
                  </a:schemeClr>
                </a:solidFill>
              </a:rPr>
              <a:t>As per inference we can say that Mobile count is comparatively very low with Desktop, we can conclude company mobile apps are not so focused and should be fabricated in such a way that it should allure the customer toward the apps.</a:t>
            </a:r>
            <a:endParaRPr lang="en-IN" dirty="0">
              <a:solidFill>
                <a:schemeClr val="accent4">
                  <a:lumMod val="50000"/>
                </a:schemeClr>
              </a:solidFill>
            </a:endParaRPr>
          </a:p>
        </p:txBody>
      </p:sp>
    </p:spTree>
    <p:extLst>
      <p:ext uri="{BB962C8B-B14F-4D97-AF65-F5344CB8AC3E}">
        <p14:creationId xmlns:p14="http://schemas.microsoft.com/office/powerpoint/2010/main" val="497217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1734</TotalTime>
  <Words>1787</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Algerian</vt:lpstr>
      <vt:lpstr>Arial</vt:lpstr>
      <vt:lpstr>Arial Black</vt:lpstr>
      <vt:lpstr>Bernard MT Condensed</vt:lpstr>
      <vt:lpstr>Gill Sans Ultra Bold</vt:lpstr>
      <vt:lpstr>Rockwell Extra Bold</vt:lpstr>
      <vt:lpstr>Times New Roman</vt:lpstr>
      <vt:lpstr>Tw Cen MT</vt:lpstr>
      <vt:lpstr>Wingdings</vt:lpstr>
      <vt:lpstr>Circuit</vt:lpstr>
      <vt:lpstr>PPT On DataThon DATASET ABOUT USER PURCHASE AND HIS/HER DETAIL</vt:lpstr>
      <vt:lpstr>Data Slicers</vt:lpstr>
      <vt:lpstr>OBJECTIVES</vt:lpstr>
      <vt:lpstr>TOOLS USed</vt:lpstr>
      <vt:lpstr>About the Dataset</vt:lpstr>
      <vt:lpstr>PowerPoint Presentation</vt:lpstr>
      <vt:lpstr>For FIRM INITIATED CONTACT (FIC)  features  contributioN </vt:lpstr>
      <vt:lpstr>Day wise purchase analysis</vt:lpstr>
      <vt:lpstr>Type of devices used for purchase</vt:lpstr>
      <vt:lpstr>Mobile panel and fixed panel</vt:lpstr>
      <vt:lpstr>Type_Touch wise purchase</vt:lpstr>
      <vt:lpstr>Top 10 userid</vt:lpstr>
      <vt:lpstr>Time spend on Touch Point </vt:lpstr>
      <vt:lpstr>Checking proportion of males and females who purchased from the company</vt:lpstr>
      <vt:lpstr>Lets get the most efficient hour </vt:lpstr>
      <vt:lpstr>Age wise purchase</vt:lpstr>
      <vt:lpstr>Percentage of conversion</vt:lpstr>
      <vt:lpstr>OFf-COMPANY INSIGHTS  </vt:lpstr>
      <vt:lpstr>Age wise purchase from competitors</vt:lpstr>
      <vt:lpstr>Region wise purchase</vt:lpstr>
      <vt:lpstr>What is the effect of CICs on booking conversions?</vt:lpstr>
      <vt:lpstr>Which are the consumer segments who engage in CICs and convert?</vt:lpstr>
      <vt:lpstr>2nd Segmentation by age</vt:lpstr>
      <vt:lpstr>Can a firm-initiated contact make customers who have engaged in customer-initiated contacts with competitors, make them shift consideration?</vt:lpstr>
      <vt:lpstr>Which segments are more likely to do so?</vt:lpstr>
      <vt:lpstr>1ST MODEL TO PREDICT WHETHER THE PURCHASE FROM FOCUS BRAND OR COMPETITOR</vt:lpstr>
      <vt:lpstr>1st model roc (Receiver operating characteristic)</vt:lpstr>
      <vt:lpstr>2nd model to predict whether they buy from competitors else don’t buy</vt:lpstr>
      <vt:lpstr>2nd model roc (Receiver operating characteristic)</vt:lpstr>
      <vt:lpstr>Conclusion of model 1</vt:lpstr>
      <vt:lpstr>    Conclusion of model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On DataThon DATASET ABOUT USER PURCHASE AND HIS/HER DETAIL</dc:title>
  <dc:creator>Subhadri Raj Mukherjee</dc:creator>
  <cp:lastModifiedBy>vaibhav khandelwal</cp:lastModifiedBy>
  <cp:revision>57</cp:revision>
  <dcterms:created xsi:type="dcterms:W3CDTF">2019-12-30T19:22:34Z</dcterms:created>
  <dcterms:modified xsi:type="dcterms:W3CDTF">2020-06-02T15:54:11Z</dcterms:modified>
</cp:coreProperties>
</file>