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1441F12-8E1B-4F8D-82F1-709EA9877CD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© Copyright </a:t>
            </a:r>
            <a:r>
              <a:rPr b="1" lang="en-US" sz="2000" spc="-1" strike="noStrike">
                <a:latin typeface="Arial"/>
              </a:rPr>
              <a:t>PresentationGO.com</a:t>
            </a:r>
            <a:r>
              <a:rPr b="0" lang="en-US" sz="2000" spc="-1" strike="noStrike">
                <a:latin typeface="Arial"/>
              </a:rPr>
              <a:t> – The free PowerPoint and Google Slides template library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F3E3BCA-4083-43E9-B1B2-4E43D8014876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© Copyright </a:t>
            </a:r>
            <a:r>
              <a:rPr b="1" lang="en-US" sz="2000" spc="-1" strike="noStrike">
                <a:latin typeface="Arial"/>
              </a:rPr>
              <a:t>PresentationGO.com</a:t>
            </a:r>
            <a:r>
              <a:rPr b="0" lang="en-US" sz="2000" spc="-1" strike="noStrike">
                <a:latin typeface="Arial"/>
              </a:rPr>
              <a:t> – The free PowerPoint and Google Slides template library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FF9AB1-7A7C-4800-9A80-1AFB451591D8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© Copyright </a:t>
            </a:r>
            <a:r>
              <a:rPr b="1" lang="en-US" sz="2000" spc="-1" strike="noStrike">
                <a:latin typeface="Arial"/>
              </a:rPr>
              <a:t>PresentationGO.com</a:t>
            </a:r>
            <a:r>
              <a:rPr b="0" lang="en-US" sz="2000" spc="-1" strike="noStrike">
                <a:latin typeface="Arial"/>
              </a:rPr>
              <a:t> – The free PowerPoint and Google Slides template library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6207A3-0AA0-42A7-8292-03E0A9010499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5372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5372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38148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445120" y="182556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262040" y="182556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2445120" y="409824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262040" y="409824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537228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5372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53722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537228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38148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5372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5372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5372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338148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445120" y="182556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262040" y="182556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2445120" y="409824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4262040" y="409824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537228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5372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5372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53722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38148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5372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5372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5372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338148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445120" y="182556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262040" y="182556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2445120" y="409824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4262040" y="4098240"/>
            <a:ext cx="1729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53722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381480" y="409824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81480" y="1825560"/>
            <a:ext cx="2621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5372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e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652760" y="-73800"/>
            <a:ext cx="1563840" cy="608400"/>
            <a:chOff x="-1652760" y="-73800"/>
            <a:chExt cx="1563840" cy="608400"/>
          </a:xfrm>
        </p:grpSpPr>
        <p:sp>
          <p:nvSpPr>
            <p:cNvPr id="1" name="CustomShape 2"/>
            <p:cNvSpPr/>
            <p:nvPr/>
          </p:nvSpPr>
          <p:spPr>
            <a:xfrm>
              <a:off x="-1652760" y="-73800"/>
              <a:ext cx="361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By: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2" name="CustomShape 3"/>
            <p:cNvSpPr/>
            <p:nvPr/>
          </p:nvSpPr>
          <p:spPr>
            <a:xfrm>
              <a:off x="-558000" y="291960"/>
              <a:ext cx="469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.com</a:t>
              </a:r>
              <a:endParaRPr b="0" lang="en-IN" sz="1000" spc="-1" strike="noStrike">
                <a:latin typeface="Arial"/>
              </a:endParaRPr>
            </a:p>
          </p:txBody>
        </p:sp>
        <p:pic>
          <p:nvPicPr>
            <p:cNvPr id="3" name="Picture 9" descr=""/>
            <p:cNvPicPr/>
            <p:nvPr/>
          </p:nvPicPr>
          <p:blipFill>
            <a:blip r:embed="rId2"/>
            <a:stretch/>
          </p:blipFill>
          <p:spPr>
            <a:xfrm>
              <a:off x="-1577160" y="139320"/>
              <a:ext cx="1404720" cy="185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CustomShape 4"/>
          <p:cNvSpPr/>
          <p:nvPr/>
        </p:nvSpPr>
        <p:spPr>
          <a:xfrm>
            <a:off x="-101520" y="6959520"/>
            <a:ext cx="165060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4a66ac"/>
                </a:solidFill>
                <a:latin typeface="Open Sans"/>
              </a:rPr>
              <a:t>© </a:t>
            </a:r>
            <a:r>
              <a:rPr b="0" lang="en-US" sz="1100" spc="-1" strike="noStrike">
                <a:solidFill>
                  <a:srgbClr val="9454c3"/>
                </a:solidFill>
                <a:latin typeface="Open Sans"/>
                <a:hlinkClick r:id="rId3"/>
              </a:rPr>
              <a:t>presentationgo.com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220640" y="0"/>
            <a:ext cx="3809520" cy="309780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Click to </a:t>
            </a: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edit </a:t>
            </a: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Master </a:t>
            </a: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title </a:t>
            </a: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style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cbe7"/>
                </a:solidFill>
                <a:latin typeface="Calibri"/>
              </a:rPr>
              <a:t>Date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c9cbe7"/>
                </a:solidFill>
                <a:latin typeface="Calibri"/>
              </a:rPr>
              <a:t>Your Footer Here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CFD932-70E4-41B0-809E-8A48D933627E}" type="slidenum">
              <a:rPr b="0" lang="en-US" sz="1200" spc="-1" strike="noStrike">
                <a:solidFill>
                  <a:srgbClr val="c9cbe7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" name="CustomShape 9"/>
          <p:cNvSpPr/>
          <p:nvPr/>
        </p:nvSpPr>
        <p:spPr>
          <a:xfrm>
            <a:off x="8030880" y="1513440"/>
            <a:ext cx="1111680" cy="382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0"/>
                </a:moveTo>
                <a:lnTo>
                  <a:pt x="0" y="10797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0" y="6528960"/>
            <a:ext cx="2698560" cy="32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087" y="0"/>
                </a:moveTo>
                <a:lnTo>
                  <a:pt x="0" y="0"/>
                </a:lnTo>
                <a:lnTo>
                  <a:pt x="0" y="632"/>
                </a:lnTo>
                <a:lnTo>
                  <a:pt x="20041" y="632"/>
                </a:lnTo>
                <a:lnTo>
                  <a:pt x="21516" y="21600"/>
                </a:lnTo>
                <a:lnTo>
                  <a:pt x="21600" y="21600"/>
                </a:lnTo>
                <a:lnTo>
                  <a:pt x="20095" y="19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0" y="0"/>
            <a:ext cx="2695680" cy="320400"/>
          </a:xfrm>
          <a:custGeom>
            <a:avLst/>
            <a:gdLst/>
            <a:ahLst/>
            <a:rect l="l" t="t" r="r" b="b"/>
            <a:pathLst>
              <a:path w="2695865" h="320635">
                <a:moveTo>
                  <a:pt x="2685325" y="0"/>
                </a:moveTo>
                <a:lnTo>
                  <a:pt x="2695865" y="0"/>
                </a:lnTo>
                <a:lnTo>
                  <a:pt x="2510070" y="320635"/>
                </a:lnTo>
                <a:lnTo>
                  <a:pt x="0" y="320635"/>
                </a:lnTo>
                <a:lnTo>
                  <a:pt x="0" y="311098"/>
                </a:lnTo>
                <a:lnTo>
                  <a:pt x="2504314" y="31109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2"/>
          <p:cNvSpPr/>
          <p:nvPr/>
        </p:nvSpPr>
        <p:spPr>
          <a:xfrm>
            <a:off x="2753640" y="3534840"/>
            <a:ext cx="6390000" cy="332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7105" y="0"/>
                </a:moveTo>
                <a:lnTo>
                  <a:pt x="5702" y="0"/>
                </a:lnTo>
                <a:lnTo>
                  <a:pt x="3" y="18860"/>
                </a:lnTo>
                <a:lnTo>
                  <a:pt x="0" y="18873"/>
                </a:lnTo>
                <a:lnTo>
                  <a:pt x="824" y="21600"/>
                </a:lnTo>
                <a:lnTo>
                  <a:pt x="859" y="21600"/>
                </a:lnTo>
                <a:lnTo>
                  <a:pt x="36" y="18873"/>
                </a:lnTo>
                <a:lnTo>
                  <a:pt x="5721" y="62"/>
                </a:lnTo>
                <a:lnTo>
                  <a:pt x="17085" y="62"/>
                </a:lnTo>
                <a:lnTo>
                  <a:pt x="21600" y="14999"/>
                </a:lnTo>
                <a:lnTo>
                  <a:pt x="21600" y="14875"/>
                </a:lnTo>
                <a:lnTo>
                  <a:pt x="17108" y="1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2753640" y="0"/>
            <a:ext cx="6390000" cy="3319920"/>
          </a:xfrm>
          <a:custGeom>
            <a:avLst/>
            <a:gdLst/>
            <a:ahLst/>
            <a:rect l="l" t="t" r="r" b="b"/>
            <a:pathLst>
              <a:path w="6390245" h="3320424">
                <a:moveTo>
                  <a:pt x="242333" y="0"/>
                </a:moveTo>
                <a:lnTo>
                  <a:pt x="252989" y="0"/>
                </a:lnTo>
                <a:lnTo>
                  <a:pt x="10651" y="416924"/>
                </a:lnTo>
                <a:lnTo>
                  <a:pt x="1692528" y="3310858"/>
                </a:lnTo>
                <a:lnTo>
                  <a:pt x="5054507" y="3310858"/>
                </a:lnTo>
                <a:lnTo>
                  <a:pt x="6390245" y="1012929"/>
                </a:lnTo>
                <a:lnTo>
                  <a:pt x="6390245" y="1031906"/>
                </a:lnTo>
                <a:lnTo>
                  <a:pt x="5060423" y="3320424"/>
                </a:lnTo>
                <a:lnTo>
                  <a:pt x="1686907" y="3320424"/>
                </a:lnTo>
                <a:lnTo>
                  <a:pt x="1684836" y="3318573"/>
                </a:lnTo>
                <a:lnTo>
                  <a:pt x="0" y="416924"/>
                </a:lnTo>
                <a:lnTo>
                  <a:pt x="888" y="41507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0" y="528120"/>
            <a:ext cx="4189680" cy="5797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e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-1652760" y="-73800"/>
            <a:ext cx="1563840" cy="608400"/>
            <a:chOff x="-1652760" y="-73800"/>
            <a:chExt cx="1563840" cy="608400"/>
          </a:xfrm>
        </p:grpSpPr>
        <p:sp>
          <p:nvSpPr>
            <p:cNvPr id="52" name="CustomShape 2"/>
            <p:cNvSpPr/>
            <p:nvPr/>
          </p:nvSpPr>
          <p:spPr>
            <a:xfrm>
              <a:off x="-1652760" y="-73800"/>
              <a:ext cx="361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By: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53" name="CustomShape 3"/>
            <p:cNvSpPr/>
            <p:nvPr/>
          </p:nvSpPr>
          <p:spPr>
            <a:xfrm>
              <a:off x="-558000" y="291960"/>
              <a:ext cx="469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.com</a:t>
              </a:r>
              <a:endParaRPr b="0" lang="en-IN" sz="1000" spc="-1" strike="noStrike">
                <a:latin typeface="Arial"/>
              </a:endParaRPr>
            </a:p>
          </p:txBody>
        </p:sp>
        <p:pic>
          <p:nvPicPr>
            <p:cNvPr id="54" name="Picture 9" descr=""/>
            <p:cNvPicPr/>
            <p:nvPr/>
          </p:nvPicPr>
          <p:blipFill>
            <a:blip r:embed="rId2"/>
            <a:stretch/>
          </p:blipFill>
          <p:spPr>
            <a:xfrm>
              <a:off x="-1577160" y="139320"/>
              <a:ext cx="1404720" cy="185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" name="CustomShape 4"/>
          <p:cNvSpPr/>
          <p:nvPr/>
        </p:nvSpPr>
        <p:spPr>
          <a:xfrm>
            <a:off x="-101520" y="6959520"/>
            <a:ext cx="165060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4a66ac"/>
                </a:solidFill>
                <a:latin typeface="Open Sans"/>
              </a:rPr>
              <a:t>© </a:t>
            </a:r>
            <a:r>
              <a:rPr b="0" lang="en-US" sz="1100" spc="-1" strike="noStrike">
                <a:solidFill>
                  <a:srgbClr val="9454c3"/>
                </a:solidFill>
                <a:latin typeface="Open Sans"/>
                <a:hlinkClick r:id="rId3"/>
              </a:rPr>
              <a:t>presentationgo.com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title"/>
          </p:nvPr>
        </p:nvSpPr>
        <p:spPr>
          <a:xfrm>
            <a:off x="2504160" y="365040"/>
            <a:ext cx="419076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1764720" y="1825560"/>
            <a:ext cx="560268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c9cbe7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9cbe7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9cbe7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9cbe7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6410880" y="0"/>
            <a:ext cx="2381040" cy="68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427" y="12817"/>
                </a:moveTo>
                <a:lnTo>
                  <a:pt x="6739" y="21600"/>
                </a:lnTo>
                <a:lnTo>
                  <a:pt x="6912" y="21600"/>
                </a:lnTo>
                <a:lnTo>
                  <a:pt x="21574" y="12829"/>
                </a:lnTo>
                <a:lnTo>
                  <a:pt x="21600" y="12817"/>
                </a:lnTo>
                <a:lnTo>
                  <a:pt x="1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8"/>
          <p:cNvSpPr/>
          <p:nvPr/>
        </p:nvSpPr>
        <p:spPr>
          <a:xfrm>
            <a:off x="380880" y="0"/>
            <a:ext cx="2381040" cy="68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73" y="12817"/>
                </a:moveTo>
                <a:lnTo>
                  <a:pt x="21600" y="0"/>
                </a:lnTo>
                <a:lnTo>
                  <a:pt x="21427" y="0"/>
                </a:lnTo>
                <a:lnTo>
                  <a:pt x="17" y="12805"/>
                </a:lnTo>
                <a:lnTo>
                  <a:pt x="0" y="12817"/>
                </a:lnTo>
                <a:lnTo>
                  <a:pt x="14688" y="21600"/>
                </a:lnTo>
                <a:lnTo>
                  <a:pt x="14852" y="21600"/>
                </a:lnTo>
                <a:close/>
              </a:path>
            </a:pathLst>
          </a:cu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9"/>
          <p:cNvSpPr/>
          <p:nvPr/>
        </p:nvSpPr>
        <p:spPr>
          <a:xfrm>
            <a:off x="0" y="4329720"/>
            <a:ext cx="1468440" cy="252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0"/>
          <p:cNvSpPr/>
          <p:nvPr/>
        </p:nvSpPr>
        <p:spPr>
          <a:xfrm>
            <a:off x="6906240" y="0"/>
            <a:ext cx="2237400" cy="385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1"/>
          <p:cNvSpPr/>
          <p:nvPr/>
        </p:nvSpPr>
        <p:spPr>
          <a:xfrm>
            <a:off x="0" y="0"/>
            <a:ext cx="2207880" cy="380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2"/>
          <p:cNvSpPr/>
          <p:nvPr/>
        </p:nvSpPr>
        <p:spPr>
          <a:xfrm>
            <a:off x="7645680" y="4278600"/>
            <a:ext cx="1497960" cy="257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PlaceHolder 1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cbe7"/>
                </a:solidFill>
                <a:latin typeface="Calibri"/>
              </a:rPr>
              <a:t>Date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65" name="PlaceHolder 1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c9cbe7"/>
                </a:solidFill>
                <a:latin typeface="Calibri"/>
              </a:rPr>
              <a:t>Your Footer Here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66" name="PlaceHolder 1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647998-7082-409D-B164-2C38B1896542}" type="slidenum">
              <a:rPr b="0" lang="en-US" sz="1200" spc="-1" strike="noStrike">
                <a:solidFill>
                  <a:srgbClr val="c9cbe7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e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"/>
          <p:cNvGrpSpPr/>
          <p:nvPr/>
        </p:nvGrpSpPr>
        <p:grpSpPr>
          <a:xfrm>
            <a:off x="-1652760" y="-73800"/>
            <a:ext cx="1563840" cy="608400"/>
            <a:chOff x="-1652760" y="-73800"/>
            <a:chExt cx="1563840" cy="608400"/>
          </a:xfrm>
        </p:grpSpPr>
        <p:sp>
          <p:nvSpPr>
            <p:cNvPr id="104" name="CustomShape 2"/>
            <p:cNvSpPr/>
            <p:nvPr/>
          </p:nvSpPr>
          <p:spPr>
            <a:xfrm>
              <a:off x="-1652760" y="-73800"/>
              <a:ext cx="361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By: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105" name="CustomShape 3"/>
            <p:cNvSpPr/>
            <p:nvPr/>
          </p:nvSpPr>
          <p:spPr>
            <a:xfrm>
              <a:off x="-558000" y="291960"/>
              <a:ext cx="4690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.com</a:t>
              </a:r>
              <a:endParaRPr b="0" lang="en-IN" sz="1000" spc="-1" strike="noStrike">
                <a:latin typeface="Arial"/>
              </a:endParaRPr>
            </a:p>
          </p:txBody>
        </p:sp>
        <p:pic>
          <p:nvPicPr>
            <p:cNvPr id="106" name="Picture 9" descr=""/>
            <p:cNvPicPr/>
            <p:nvPr/>
          </p:nvPicPr>
          <p:blipFill>
            <a:blip r:embed="rId2"/>
            <a:stretch/>
          </p:blipFill>
          <p:spPr>
            <a:xfrm>
              <a:off x="-1577160" y="139320"/>
              <a:ext cx="1404720" cy="185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7" name="CustomShape 4"/>
          <p:cNvSpPr/>
          <p:nvPr/>
        </p:nvSpPr>
        <p:spPr>
          <a:xfrm>
            <a:off x="-101520" y="6959520"/>
            <a:ext cx="165060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4a66ac"/>
                </a:solidFill>
                <a:latin typeface="Open Sans"/>
              </a:rPr>
              <a:t>© </a:t>
            </a:r>
            <a:r>
              <a:rPr b="0" lang="en-US" sz="1100" spc="-1" strike="noStrike">
                <a:solidFill>
                  <a:srgbClr val="9454c3"/>
                </a:solidFill>
                <a:latin typeface="Open Sans"/>
                <a:hlinkClick r:id="rId3"/>
              </a:rPr>
              <a:t>presentationgo.com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title"/>
          </p:nvPr>
        </p:nvSpPr>
        <p:spPr>
          <a:xfrm>
            <a:off x="628560" y="365040"/>
            <a:ext cx="537228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body"/>
          </p:nvPr>
        </p:nvSpPr>
        <p:spPr>
          <a:xfrm>
            <a:off x="628560" y="1825560"/>
            <a:ext cx="537228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c9cbe7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9cbe7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9cbe7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9cbe7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cbe7"/>
                </a:solidFill>
                <a:latin typeface="Calibri"/>
              </a:rPr>
              <a:t>Date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c9cbe7"/>
                </a:solidFill>
                <a:latin typeface="Calibri"/>
              </a:rPr>
              <a:t>Your Footer Here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E4BF6D-9784-44BA-80B7-5B2B40C18527}" type="slidenum">
              <a:rPr b="0" lang="en-US" sz="1200" spc="-1" strike="noStrike">
                <a:solidFill>
                  <a:srgbClr val="c9cbe7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1798920" y="0"/>
            <a:ext cx="4840560" cy="134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467" y="21600"/>
                </a:moveTo>
                <a:lnTo>
                  <a:pt x="18137" y="21600"/>
                </a:lnTo>
                <a:lnTo>
                  <a:pt x="21600" y="0"/>
                </a:lnTo>
                <a:lnTo>
                  <a:pt x="21502" y="0"/>
                </a:lnTo>
                <a:lnTo>
                  <a:pt x="18086" y="21294"/>
                </a:lnTo>
                <a:lnTo>
                  <a:pt x="3514" y="21294"/>
                </a:lnTo>
                <a:lnTo>
                  <a:pt x="98" y="0"/>
                </a:lnTo>
                <a:lnTo>
                  <a:pt x="0" y="0"/>
                </a:lnTo>
                <a:lnTo>
                  <a:pt x="3455" y="2152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"/>
          <p:cNvSpPr/>
          <p:nvPr/>
        </p:nvSpPr>
        <p:spPr>
          <a:xfrm>
            <a:off x="6368040" y="4491000"/>
            <a:ext cx="2768040" cy="2366640"/>
          </a:xfrm>
          <a:custGeom>
            <a:avLst/>
            <a:gdLst/>
            <a:ahLst/>
            <a:rect l="l" t="t" r="r" b="b"/>
            <a:pathLst>
              <a:path w="2768477" h="2366899">
                <a:moveTo>
                  <a:pt x="1365812" y="0"/>
                </a:moveTo>
                <a:lnTo>
                  <a:pt x="2768477" y="0"/>
                </a:lnTo>
                <a:lnTo>
                  <a:pt x="2768477" y="19039"/>
                </a:lnTo>
                <a:lnTo>
                  <a:pt x="1377343" y="19039"/>
                </a:lnTo>
                <a:lnTo>
                  <a:pt x="21910" y="2366899"/>
                </a:lnTo>
                <a:lnTo>
                  <a:pt x="0" y="23668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PlaceHolder 12"/>
          <p:cNvSpPr>
            <a:spLocks noGrp="1"/>
          </p:cNvSpPr>
          <p:nvPr>
            <p:ph type="body"/>
          </p:nvPr>
        </p:nvSpPr>
        <p:spPr>
          <a:xfrm>
            <a:off x="6122520" y="0"/>
            <a:ext cx="3021120" cy="42534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ineshAvulaMohanaDurga" TargetMode="External"/><Relationship Id="rId2" Type="http://schemas.openxmlformats.org/officeDocument/2006/relationships/hyperlink" Target="https://github.com/ayushjha2612" TargetMode="External"/><Relationship Id="rId3" Type="http://schemas.openxmlformats.org/officeDocument/2006/relationships/hyperlink" Target="https://github.com/ayushjha2612" TargetMode="External"/><Relationship Id="rId4" Type="http://schemas.openxmlformats.org/officeDocument/2006/relationships/hyperlink" Target="https://github.com/ayushjha2612" TargetMode="External"/><Relationship Id="rId5" Type="http://schemas.openxmlformats.org/officeDocument/2006/relationships/hyperlink" Target="https://github.com/yuvrajshekhawat1989" TargetMode="External"/><Relationship Id="rId6" Type="http://schemas.openxmlformats.org/officeDocument/2006/relationships/hyperlink" Target="https://github.com/yuvrajshekhawat1989" TargetMode="External"/><Relationship Id="rId7" Type="http://schemas.openxmlformats.org/officeDocument/2006/relationships/hyperlink" Target="https://github.com/yuvrajshekhawat1989" TargetMode="External"/><Relationship Id="rId8" Type="http://schemas.openxmlformats.org/officeDocument/2006/relationships/hyperlink" Target="https://github.com/yuvrajshekhawat1989" TargetMode="External"/><Relationship Id="rId9" Type="http://schemas.openxmlformats.org/officeDocument/2006/relationships/hyperlink" Target="https://github.com/Rohan673" TargetMode="External"/><Relationship Id="rId10" Type="http://schemas.openxmlformats.org/officeDocument/2006/relationships/hyperlink" Target="https://github.com/Rohan673" TargetMode="External"/><Relationship Id="rId11" Type="http://schemas.openxmlformats.org/officeDocument/2006/relationships/hyperlink" Target="https://github.com/Rohan673" TargetMode="External"/><Relationship Id="rId12" Type="http://schemas.openxmlformats.org/officeDocument/2006/relationships/hyperlink" Target="https://github.com/SHASHANK-1-ALL" TargetMode="External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30360" y="1116000"/>
            <a:ext cx="6953400" cy="39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5800" spc="-1" strike="noStrike">
                <a:solidFill>
                  <a:srgbClr val="a9df21"/>
                </a:solidFill>
                <a:latin typeface="High Tower Text"/>
              </a:rPr>
              <a:t>Syntactic analysis</a:t>
            </a:r>
            <a:br/>
            <a:r>
              <a:rPr b="0" lang="en-US" sz="5800" spc="-1" strike="noStrike">
                <a:solidFill>
                  <a:srgbClr val="a9df21"/>
                </a:solidFill>
                <a:latin typeface="High Tower Text"/>
              </a:rPr>
              <a:t>in COSMOS</a:t>
            </a:r>
            <a:endParaRPr b="0" lang="en-US" sz="5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490480" y="405360"/>
            <a:ext cx="4190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>
              <a:lnSpc>
                <a:spcPct val="90000"/>
              </a:lnSpc>
            </a:pPr>
            <a:br/>
            <a:r>
              <a:rPr b="0" lang="en-US" sz="4400" spc="-1" strike="noStrike">
                <a:solidFill>
                  <a:srgbClr val="a1c4e3"/>
                </a:solidFill>
                <a:latin typeface="Calibri Light"/>
              </a:rPr>
              <a:t>Team 10 Members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801800" y="1973520"/>
            <a:ext cx="76107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1"/>
              </a:rPr>
              <a:t>Avula Dinesh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 : CS20BTECH11005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2"/>
              </a:rPr>
              <a:t>Ayush</a:t>
            </a: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3"/>
              </a:rPr>
              <a:t> </a:t>
            </a: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4"/>
              </a:rPr>
              <a:t>Jha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 : CS20BTECH11006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5"/>
              </a:rPr>
              <a:t>Yuvraj</a:t>
            </a: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6"/>
              </a:rPr>
              <a:t> </a:t>
            </a: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7"/>
              </a:rPr>
              <a:t>Singh </a:t>
            </a: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8"/>
              </a:rPr>
              <a:t>Shekhawat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 : CS20BTECH11057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9"/>
              </a:rPr>
              <a:t>Rohan</a:t>
            </a: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10"/>
              </a:rPr>
              <a:t> </a:t>
            </a: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11"/>
              </a:rPr>
              <a:t>Atkurkar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 : CS20BTECH11041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eaddf3"/>
                </a:solidFill>
                <a:uFillTx/>
                <a:latin typeface="Calibri"/>
                <a:hlinkClick r:id="rId12"/>
              </a:rPr>
              <a:t>Shashank Shanbhag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 : CS20BTECH11061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C9DAD1-D419-451E-BBAD-208470BB4E5C}" type="slidenum">
              <a:rPr b="0" lang="en-US" sz="1200" spc="-1" strike="noStrike">
                <a:solidFill>
                  <a:srgbClr val="c9cbe7"/>
                </a:solidFill>
                <a:latin typeface="Calibri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28560" y="365040"/>
            <a:ext cx="5372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c000"/>
                </a:solidFill>
                <a:latin typeface="Calibri Light"/>
              </a:rPr>
              <a:t>What is Parser?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28560" y="1825560"/>
            <a:ext cx="64036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The </a:t>
            </a:r>
            <a:r>
              <a:rPr b="1" lang="en-US" sz="2800" spc="-1" strike="noStrike">
                <a:solidFill>
                  <a:srgbClr val="c9cbe7"/>
                </a:solidFill>
                <a:latin typeface="Calibri"/>
              </a:rPr>
              <a:t>parser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 is that phase of the compiler which takes a token string as input and with the help of existing grammar, converts it into the corresponding Intermediate Representation(IR). The parser is also known as </a:t>
            </a:r>
            <a:r>
              <a:rPr b="0" i="1" lang="en-US" sz="2800" spc="-1" strike="noStrike">
                <a:solidFill>
                  <a:srgbClr val="c9cbe7"/>
                </a:solidFill>
                <a:latin typeface="Calibri"/>
              </a:rPr>
              <a:t>Syntax Analyzer.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We have implemented Bottom-up Parser as we have used ANSI C grammar as our reference.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F50BC2-8D69-4D3A-82C4-A68EC5A536C8}" type="slidenum">
              <a:rPr b="0" lang="en-US" sz="1200" spc="-1" strike="noStrike">
                <a:solidFill>
                  <a:srgbClr val="c9cbe7"/>
                </a:solidFill>
                <a:latin typeface="Calibri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28560" y="365040"/>
            <a:ext cx="781560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c000"/>
                </a:solidFill>
                <a:latin typeface="Calibri Light"/>
              </a:rPr>
              <a:t>What is Bottom-Up Parser?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28560" y="1825560"/>
            <a:ext cx="7721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Bottom-up parsing starts from the leaf nodes of a tree and works in upward direction till it reaches the root node. Here, we start from a sentence and then apply production rules in reverse manner in order to reach the start symbol.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7EEBED-003E-4FE4-BAA1-56C3CCD56649}" type="slidenum">
              <a:rPr b="0" lang="en-US" sz="1200" spc="-1" strike="noStrike">
                <a:solidFill>
                  <a:srgbClr val="c9cbe7"/>
                </a:solidFill>
                <a:latin typeface="Calibri"/>
              </a:rPr>
              <a:t>4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28560" y="365040"/>
            <a:ext cx="7331760" cy="134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c000"/>
                </a:solidFill>
                <a:latin typeface="Calibri Light"/>
              </a:rPr>
              <a:t>What does our Parser do?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28560" y="1825560"/>
            <a:ext cx="80308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lexer.l” takes an input cosmos program(.cos) and returns stream of tokens . Our lexer generates lex.yy.c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parser.y” takes stream of tokens returned by lexer and checks whether it follows the defined grammar. If it does not follow, then it gives syntax error with line no. mentioned.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Our Parser generates files y.tab.h and y.tab.c files.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We are using Yacc.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81766A-A7C2-43F6-BC46-85ACBD619AA7}" type="slidenum">
              <a:rPr b="0" lang="en-US" sz="1200" spc="-1" strike="noStrike">
                <a:solidFill>
                  <a:srgbClr val="c9cbe7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28560" y="365040"/>
            <a:ext cx="5372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c000"/>
                </a:solidFill>
                <a:latin typeface="Calibri Light"/>
              </a:rPr>
              <a:t>How to use Parser?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28560" y="1825560"/>
            <a:ext cx="7721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92d050"/>
                </a:solidFill>
                <a:uFillTx/>
                <a:latin typeface="Calibri"/>
              </a:rPr>
              <a:t>To manually run the parser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flex lexer.l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yacc -d parser.y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gcc -o testing_parser lex.yy.c y.tab.c -lfl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c9cbe7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./testing_parser &lt; input_filepath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FC0659-8846-4F5C-BF41-19D4F7DA12AE}" type="slidenum">
              <a:rPr b="0" lang="en-US" sz="1200" spc="-1" strike="noStrike">
                <a:solidFill>
                  <a:srgbClr val="c9cbe7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28560" y="365040"/>
            <a:ext cx="5372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c000"/>
                </a:solidFill>
                <a:latin typeface="Calibri Light"/>
              </a:rPr>
              <a:t>How to use Parser?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28560" y="1825560"/>
            <a:ext cx="53722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92d050"/>
                </a:solidFill>
                <a:uFillTx/>
                <a:latin typeface="Calibri"/>
              </a:rPr>
              <a:t>To run the parser using Makefile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b0f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b0f0"/>
                </a:solidFill>
                <a:uFillTx/>
                <a:latin typeface="Calibri"/>
              </a:rPr>
              <a:t>Run a test case</a:t>
            </a:r>
            <a:r>
              <a:rPr b="1" lang="en-US" sz="2800" spc="-1" strike="noStrike">
                <a:solidFill>
                  <a:srgbClr val="c9cbe7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make test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b0f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b0f0"/>
                </a:solidFill>
                <a:uFillTx/>
                <a:latin typeface="Calibri"/>
              </a:rPr>
              <a:t>Run all test cases</a:t>
            </a:r>
            <a:r>
              <a:rPr b="1" lang="en-US" sz="2800" spc="-1" strike="noStrike">
                <a:solidFill>
                  <a:srgbClr val="c9cbe7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make all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b0f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b0f0"/>
                </a:solidFill>
                <a:uFillTx/>
                <a:latin typeface="Calibri"/>
              </a:rPr>
              <a:t>Error message format(if any)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c9cbe7"/>
                </a:solidFill>
                <a:latin typeface="Calibri"/>
              </a:rPr>
              <a:t>At line no. l, syntax error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F77D29-C9A0-4773-B8C6-CCDB6B4C313B}" type="slidenum">
              <a:rPr b="0" lang="en-US" sz="1200" spc="-1" strike="noStrike">
                <a:solidFill>
                  <a:srgbClr val="c9cbe7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0256_T_PGO_Beehive-Tech-4x3</Template>
  <TotalTime>158</TotalTime>
  <Application>LibreOffice/6.4.7.2$Linux_X86_64 LibreOffice_project/40$Build-2</Application>
  <Words>269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2022-09-16T14:14:07Z</dcterms:created>
  <dc:creator>samsung</dc:creator>
  <dc:description>© Copyright PresentationGo.com</dc:description>
  <dc:language>en-IN</dc:language>
  <cp:lastModifiedBy/>
  <dcterms:modified xsi:type="dcterms:W3CDTF">2022-09-16T22:31:09Z</dcterms:modified>
  <cp:revision>13</cp:revision>
  <dc:subject/>
  <dc:title>Syntactic analysis in COSMOS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  <property fmtid="{D5CDD505-2E9C-101B-9397-08002B2CF9AE}" pid="12" name="category">
    <vt:lpwstr>Templates</vt:lpwstr>
  </property>
</Properties>
</file>