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2" autoAdjust="0"/>
  </p:normalViewPr>
  <p:slideViewPr>
    <p:cSldViewPr>
      <p:cViewPr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7" y="3550127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5" y="3550127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5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3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1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20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20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1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304283-5CF7-4D52-B82A-88FCE59FD78B}" type="datetimeFigureOut">
              <a:rPr lang="en-IN" smtClean="0"/>
              <a:t>30-03-2016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A04346D-BA7F-4BF9-93B7-065E9B9D750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76672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Swami </a:t>
            </a:r>
            <a:r>
              <a:rPr lang="en-US" sz="2800" dirty="0" err="1" smtClean="0"/>
              <a:t>Keshvanand</a:t>
            </a:r>
            <a:r>
              <a:rPr lang="en-US" sz="2800" dirty="0" smtClean="0"/>
              <a:t> Institute of Technology, Management &amp; </a:t>
            </a:r>
            <a:r>
              <a:rPr lang="en-US" sz="2800" dirty="0" err="1" smtClean="0"/>
              <a:t>Gramothan</a:t>
            </a:r>
            <a:r>
              <a:rPr lang="en-US" sz="2800" dirty="0" smtClean="0"/>
              <a:t>, Jaipur</a:t>
            </a:r>
            <a:endParaRPr lang="en-IN" sz="2800" dirty="0"/>
          </a:p>
        </p:txBody>
      </p:sp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4155508"/>
          </a:xfrm>
        </p:spPr>
        <p:txBody>
          <a:bodyPr/>
          <a:lstStyle/>
          <a:p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9552" y="4077072"/>
            <a:ext cx="8305800" cy="1143000"/>
          </a:xfrm>
        </p:spPr>
        <p:txBody>
          <a:bodyPr/>
          <a:lstStyle/>
          <a:p>
            <a:r>
              <a:rPr lang="en-US" sz="3200" dirty="0"/>
              <a:t>5G Wireless Technology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537321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Submitted by :  </a:t>
            </a:r>
          </a:p>
          <a:p>
            <a:pPr algn="r"/>
            <a:r>
              <a:rPr lang="en-US" sz="2000" dirty="0" err="1" smtClean="0"/>
              <a:t>Ayush</a:t>
            </a:r>
            <a:r>
              <a:rPr lang="en-US" sz="2000" dirty="0" smtClean="0"/>
              <a:t> </a:t>
            </a:r>
            <a:r>
              <a:rPr lang="en-US" sz="2000" dirty="0" err="1" smtClean="0"/>
              <a:t>Khandelwal</a:t>
            </a:r>
            <a:endParaRPr lang="en-US" sz="2000" dirty="0" smtClean="0"/>
          </a:p>
          <a:p>
            <a:pPr algn="r"/>
            <a:r>
              <a:rPr lang="en-US" sz="2000" dirty="0" smtClean="0"/>
              <a:t>CS – A ‘G2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445224"/>
            <a:ext cx="26642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Submitted To :</a:t>
            </a:r>
          </a:p>
          <a:p>
            <a:r>
              <a:rPr lang="en-US" sz="2000" dirty="0" smtClean="0"/>
              <a:t>Prof. Sunil </a:t>
            </a:r>
            <a:r>
              <a:rPr lang="en-US" sz="2000" dirty="0" err="1" smtClean="0"/>
              <a:t>Dhankar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832" y="1700808"/>
            <a:ext cx="2952328" cy="176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6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2010</a:t>
            </a:r>
          </a:p>
          <a:p>
            <a:r>
              <a:rPr lang="en-US" dirty="0" smtClean="0"/>
              <a:t>Faster &amp; more reliable</a:t>
            </a:r>
          </a:p>
          <a:p>
            <a:r>
              <a:rPr lang="en-US" dirty="0" smtClean="0"/>
              <a:t>Speed up to 100 Mbps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Easy roaming</a:t>
            </a:r>
          </a:p>
          <a:p>
            <a:r>
              <a:rPr lang="en-US" dirty="0" smtClean="0"/>
              <a:t>Low cost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4G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2657"/>
            <a:ext cx="192901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34004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28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major phase of mobile        telecommunication &amp; wireless                       system</a:t>
            </a:r>
          </a:p>
          <a:p>
            <a:r>
              <a:rPr lang="en-US" dirty="0" smtClean="0"/>
              <a:t>10 times more capacity than                         others</a:t>
            </a:r>
          </a:p>
          <a:p>
            <a:r>
              <a:rPr lang="en-US" dirty="0" smtClean="0"/>
              <a:t>Expected speed up to 1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More faster &amp; reliable than 4G</a:t>
            </a:r>
          </a:p>
          <a:p>
            <a:r>
              <a:rPr lang="en-US" dirty="0" smtClean="0"/>
              <a:t>Lower cost than previous                      generations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2532311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2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wireless world with no more limitations with access &amp; zone issues</a:t>
            </a:r>
          </a:p>
          <a:p>
            <a:r>
              <a:rPr lang="en-US" dirty="0" smtClean="0"/>
              <a:t>Wearable devices</a:t>
            </a:r>
          </a:p>
          <a:p>
            <a:r>
              <a:rPr lang="en-US" dirty="0" smtClean="0"/>
              <a:t>IPv6, where a visiting care of mobile IP address is assigned according to location &amp; connected network</a:t>
            </a:r>
          </a:p>
          <a:p>
            <a:r>
              <a:rPr lang="en-US" dirty="0" smtClean="0"/>
              <a:t>One unified global standard</a:t>
            </a:r>
          </a:p>
          <a:p>
            <a:r>
              <a:rPr lang="en-US" dirty="0" smtClean="0"/>
              <a:t>Smart radio</a:t>
            </a:r>
          </a:p>
          <a:p>
            <a:r>
              <a:rPr lang="en-US" dirty="0" smtClean="0"/>
              <a:t>The user can simultaneously be connected with several wireless access technology</a:t>
            </a:r>
          </a:p>
          <a:p>
            <a:r>
              <a:rPr lang="en-US" dirty="0" smtClean="0"/>
              <a:t>Multiple concurrent data transfer path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7321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52" y="1665040"/>
            <a:ext cx="3456384" cy="48965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9200"/>
          </a:xfrm>
        </p:spPr>
        <p:txBody>
          <a:bodyPr/>
          <a:lstStyle/>
          <a:p>
            <a:r>
              <a:rPr lang="en-US" dirty="0" smtClean="0"/>
              <a:t>Basic Architecture of 5G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2703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8136904" cy="540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67544" y="4725144"/>
            <a:ext cx="813690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6096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(OTP)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554949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(OWA)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OSI layer 1 &amp; OSI layer 2 define the wireless technology</a:t>
            </a:r>
          </a:p>
          <a:p>
            <a:r>
              <a:rPr lang="en-US" dirty="0" smtClean="0"/>
              <a:t>For these two layers the 5G mobile network is likely to be based on Open Wireless Architecture (OWA)</a:t>
            </a:r>
          </a:p>
          <a:p>
            <a:r>
              <a:rPr lang="en-US" dirty="0" smtClean="0"/>
              <a:t>Physical layer + Data link layer = OWA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Wireless Architecture                   (OWA)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4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mobile networks will use mobile IP</a:t>
            </a:r>
          </a:p>
          <a:p>
            <a:r>
              <a:rPr lang="en-US" dirty="0" smtClean="0"/>
              <a:t>Each mobile terminal will be FA (Foreign Agent)</a:t>
            </a:r>
          </a:p>
          <a:p>
            <a:r>
              <a:rPr lang="en-US" dirty="0" smtClean="0"/>
              <a:t>A mobile can be attached to several mobiles or wireless networks at the same time</a:t>
            </a:r>
          </a:p>
          <a:p>
            <a:r>
              <a:rPr lang="en-US" dirty="0" smtClean="0"/>
              <a:t>The fixed IPv6 will be implemented in the mobile phones</a:t>
            </a:r>
          </a:p>
          <a:p>
            <a:r>
              <a:rPr lang="en-US" dirty="0" smtClean="0"/>
              <a:t>Separation of network layer into two sub-layers: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(i)  Lower network layer (for each interface)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(ii) Upper network layer (for the mobile terminal)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3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 differs from wired network regarding the transport layer</a:t>
            </a:r>
          </a:p>
          <a:p>
            <a:r>
              <a:rPr lang="en-US" dirty="0" smtClean="0"/>
              <a:t>In all TCP versions the assumption is that lost segments are due to network congestion</a:t>
            </a:r>
          </a:p>
          <a:p>
            <a:r>
              <a:rPr lang="en-US" dirty="0" smtClean="0"/>
              <a:t>In wireless, the loss is due to higher bit error ratio in the radio interface</a:t>
            </a:r>
          </a:p>
          <a:p>
            <a:r>
              <a:rPr lang="en-US" dirty="0" smtClean="0"/>
              <a:t>5G mobile terminals have transport layer that is possible to be downloaded &amp; installed – Open Transport Protocol (OTP)</a:t>
            </a:r>
          </a:p>
          <a:p>
            <a:r>
              <a:rPr lang="en-US" dirty="0" smtClean="0"/>
              <a:t>Transport layer + Session layer = OTP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Transport Protocol (OTP)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3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intelligent </a:t>
            </a:r>
            <a:r>
              <a:rPr lang="en-US" dirty="0" err="1" smtClean="0"/>
              <a:t>QoS</a:t>
            </a:r>
            <a:r>
              <a:rPr lang="en-US" dirty="0" smtClean="0"/>
              <a:t> (Quality of Service) management over variety of networks</a:t>
            </a:r>
          </a:p>
          <a:p>
            <a:r>
              <a:rPr lang="en-US" dirty="0" smtClean="0"/>
              <a:t>Provides possibility for service quality testing &amp; storage of measurement information in information database in the mobile terminal</a:t>
            </a:r>
          </a:p>
          <a:p>
            <a:r>
              <a:rPr lang="en-US" dirty="0" smtClean="0"/>
              <a:t>Select the best wireless connection for given services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parameters, such as, delay, losses, BW, reliability, will be stored in DB of 5G mobile</a:t>
            </a:r>
          </a:p>
          <a:p>
            <a:r>
              <a:rPr lang="en-US" dirty="0" smtClean="0"/>
              <a:t>Presentation layer + Application layer = Application 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(service)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53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&amp; Software of 5G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5G Hardware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Uses UWB (Ultra Wide Band) networks with higher BW at low energy levels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BW is of 4000 Mbps, which is 400 times faster than today’s wireless networks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Uses smart antenna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Uses CDMA (Code Division Multiple Access)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5G Software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5G will be single unified standard of different wireless networks, including LAN technologies, LAN/WAN, WWWW- World Wide Wireless Web, unified IP &amp; seamless combination of broadband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Software defined radio, encryption, flexibility, Anti-Virus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3812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 to 5G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Evolution from 1G to 5G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Key concepts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Hardware &amp; Software of 5G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Advantages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Applications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3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resolution for crazy cell phone users</a:t>
            </a:r>
          </a:p>
          <a:p>
            <a:r>
              <a:rPr lang="en-US" dirty="0" smtClean="0"/>
              <a:t>Bi-directional large BW</a:t>
            </a:r>
          </a:p>
          <a:p>
            <a:r>
              <a:rPr lang="en-US" dirty="0" smtClean="0"/>
              <a:t>Less traffic</a:t>
            </a:r>
          </a:p>
          <a:p>
            <a:r>
              <a:rPr lang="en-US" dirty="0" smtClean="0"/>
              <a:t>25 Mbps connectivity speed</a:t>
            </a:r>
          </a:p>
          <a:p>
            <a:r>
              <a:rPr lang="en-US" dirty="0" smtClean="0"/>
              <a:t>Enhanced &amp; available connectivity just about the world</a:t>
            </a:r>
          </a:p>
          <a:p>
            <a:r>
              <a:rPr lang="en-US" dirty="0" smtClean="0"/>
              <a:t>Uploading &amp; Downloading speed of 5G touching the peak (up to 1 </a:t>
            </a:r>
            <a:r>
              <a:rPr lang="en-US" dirty="0" err="1" smtClean="0"/>
              <a:t>Gbps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Better &amp; fast solution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5G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4235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quality service based on policy to avoid error</a:t>
            </a:r>
          </a:p>
          <a:p>
            <a:r>
              <a:rPr lang="en-US" dirty="0" smtClean="0"/>
              <a:t>Support virtual private networks</a:t>
            </a:r>
          </a:p>
          <a:p>
            <a:r>
              <a:rPr lang="en-US" dirty="0" smtClean="0"/>
              <a:t>More attractive &amp; effective</a:t>
            </a:r>
          </a:p>
          <a:p>
            <a:r>
              <a:rPr lang="en-US" dirty="0" smtClean="0"/>
              <a:t>Provides subscriber supervision tools for fast action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(Conti…)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0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BW of 1 </a:t>
            </a:r>
            <a:r>
              <a:rPr lang="en-US" dirty="0" err="1" smtClean="0"/>
              <a:t>Gbps</a:t>
            </a:r>
            <a:r>
              <a:rPr lang="en-US" dirty="0" smtClean="0"/>
              <a:t> or higher</a:t>
            </a:r>
          </a:p>
          <a:p>
            <a:r>
              <a:rPr lang="en-US" dirty="0" smtClean="0"/>
              <a:t>Globally accessible</a:t>
            </a:r>
          </a:p>
          <a:p>
            <a:r>
              <a:rPr lang="en-US" dirty="0" smtClean="0"/>
              <a:t>Dynamic information access</a:t>
            </a:r>
          </a:p>
          <a:p>
            <a:r>
              <a:rPr lang="en-US" dirty="0" smtClean="0"/>
              <a:t>Available at low cost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5G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8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devices with AI (Artificial Intelligence) capabilities</a:t>
            </a:r>
          </a:p>
          <a:p>
            <a:r>
              <a:rPr lang="en-US" dirty="0" smtClean="0"/>
              <a:t>Pervasive (Global) networks</a:t>
            </a:r>
          </a:p>
          <a:p>
            <a:r>
              <a:rPr lang="en-US" dirty="0" smtClean="0"/>
              <a:t>Media independent handover</a:t>
            </a:r>
          </a:p>
          <a:p>
            <a:r>
              <a:rPr lang="en-US" dirty="0" smtClean="0"/>
              <a:t>Radio resource management</a:t>
            </a:r>
          </a:p>
          <a:p>
            <a:r>
              <a:rPr lang="en-US" dirty="0" smtClean="0"/>
              <a:t>VoIP (Voice over IP) enabled devices</a:t>
            </a:r>
          </a:p>
          <a:p>
            <a:r>
              <a:rPr lang="en-US" dirty="0" smtClean="0"/>
              <a:t>With 6</a:t>
            </a:r>
            <a:r>
              <a:rPr lang="en-US" baseline="30000" dirty="0" smtClean="0"/>
              <a:t>th</a:t>
            </a:r>
            <a:r>
              <a:rPr lang="en-US" dirty="0" smtClean="0"/>
              <a:t> sense technology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5G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5320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3G- Operator Centric,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4G- Service Centric whereas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5G- User Centric</a:t>
            </a:r>
          </a:p>
          <a:p>
            <a:r>
              <a:rPr lang="en-US" dirty="0" smtClean="0"/>
              <a:t>We have proposed 5G wireless concept designed as an open platform on different layers</a:t>
            </a:r>
          </a:p>
          <a:p>
            <a:r>
              <a:rPr lang="en-US" dirty="0" smtClean="0"/>
              <a:t>The new coming 5G technology will be available in the market at affordable rates, high peak future &amp; much reliability than preceding technologies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2609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600" dirty="0" smtClean="0">
                <a:sym typeface="Wingdings" pitchFamily="2" charset="2"/>
              </a:rPr>
              <a:t></a:t>
            </a:r>
            <a:endParaRPr lang="en-IN" sz="6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All…..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5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What is 5G?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What does it offer?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5G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648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5G Wireless: 5</a:t>
            </a:r>
            <a:r>
              <a:rPr lang="en-US" baseline="30000" dirty="0" smtClean="0"/>
              <a:t>th</a:t>
            </a:r>
            <a:r>
              <a:rPr lang="en-US" dirty="0" smtClean="0"/>
              <a:t> generation wireless technology</a:t>
            </a:r>
          </a:p>
          <a:p>
            <a:r>
              <a:rPr lang="en-US" dirty="0" smtClean="0"/>
              <a:t>Complete wireless communication with almost no limitations</a:t>
            </a:r>
          </a:p>
          <a:p>
            <a:r>
              <a:rPr lang="en-US" dirty="0" smtClean="0"/>
              <a:t>Can be called REAL wireless world</a:t>
            </a:r>
          </a:p>
          <a:p>
            <a:r>
              <a:rPr lang="en-US" dirty="0" smtClean="0"/>
              <a:t>Has incredible transmission speed</a:t>
            </a:r>
          </a:p>
          <a:p>
            <a:r>
              <a:rPr lang="en-US" dirty="0"/>
              <a:t>Concept is only theory not real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5G?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1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Worldwide cellular phones</a:t>
            </a:r>
          </a:p>
          <a:p>
            <a:r>
              <a:rPr lang="en-US" dirty="0" smtClean="0"/>
              <a:t>Extraordinary data capabilities</a:t>
            </a:r>
          </a:p>
          <a:p>
            <a:r>
              <a:rPr lang="en-US" dirty="0" smtClean="0"/>
              <a:t>High connectivity</a:t>
            </a:r>
          </a:p>
          <a:p>
            <a:r>
              <a:rPr lang="en-US" dirty="0" smtClean="0"/>
              <a:t>More power &amp; features in hand held phones</a:t>
            </a:r>
          </a:p>
          <a:p>
            <a:r>
              <a:rPr lang="en-US" dirty="0" smtClean="0"/>
              <a:t>Large phone memory, more dialing speed, more clarity in audio &amp; video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offer?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1G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3G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4G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5G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from 1G to 5G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5902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19128"/>
          </a:xfrm>
        </p:spPr>
        <p:txBody>
          <a:bodyPr>
            <a:normAutofit/>
          </a:bodyPr>
          <a:lstStyle/>
          <a:p>
            <a:r>
              <a:rPr lang="en-US" dirty="0" smtClean="0"/>
              <a:t>Developed in 1980s &amp; completed 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early 1990s</a:t>
            </a:r>
          </a:p>
          <a:p>
            <a:r>
              <a:rPr lang="en-US" dirty="0" smtClean="0"/>
              <a:t>Based on analog system</a:t>
            </a:r>
          </a:p>
          <a:p>
            <a:r>
              <a:rPr lang="en-US" dirty="0" smtClean="0"/>
              <a:t>Speed up to 2.4 kbps</a:t>
            </a:r>
          </a:p>
          <a:p>
            <a:r>
              <a:rPr lang="en-US" dirty="0" smtClean="0"/>
              <a:t>AMPS (Advance Mobile Phone System) was launched by the US &amp; it was the 1G mobile system</a:t>
            </a:r>
          </a:p>
          <a:p>
            <a:r>
              <a:rPr lang="en-US" dirty="0" smtClean="0"/>
              <a:t>Allows user to make voice calls in 1 country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84784"/>
            <a:ext cx="168607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1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Developed in late 1980s &amp; completed in</a:t>
            </a:r>
          </a:p>
          <a:p>
            <a:pPr marL="0" indent="0">
              <a:buNone/>
            </a:pPr>
            <a:r>
              <a:rPr lang="en-US" dirty="0" smtClean="0"/>
              <a:t>   late 1990s</a:t>
            </a:r>
          </a:p>
          <a:p>
            <a:r>
              <a:rPr lang="en-US" dirty="0" smtClean="0"/>
              <a:t>Based on digital system</a:t>
            </a:r>
          </a:p>
          <a:p>
            <a:r>
              <a:rPr lang="en-US" dirty="0" smtClean="0"/>
              <a:t>Speed up to 64 kbps</a:t>
            </a:r>
          </a:p>
          <a:p>
            <a:r>
              <a:rPr lang="en-US" dirty="0" smtClean="0"/>
              <a:t>Services such are digital voice &amp; SMS with more clarity</a:t>
            </a:r>
          </a:p>
          <a:p>
            <a:r>
              <a:rPr lang="en-US" dirty="0" smtClean="0"/>
              <a:t>Semi global facility</a:t>
            </a:r>
          </a:p>
          <a:p>
            <a:r>
              <a:rPr lang="en-US" dirty="0" smtClean="0"/>
              <a:t>2G are the handsets we are using today, with 2.5G</a:t>
            </a:r>
          </a:p>
          <a:p>
            <a:pPr marL="0" indent="0">
              <a:buNone/>
            </a:pPr>
            <a:r>
              <a:rPr lang="en-US" dirty="0" smtClean="0"/>
              <a:t>   having more capabilities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2G 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49733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14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between late 1990s &amp; early            2000s until present day</a:t>
            </a:r>
          </a:p>
          <a:p>
            <a:r>
              <a:rPr lang="en-US" dirty="0" smtClean="0"/>
              <a:t>Transmission speed from 125 kbps to                        2 Mbps</a:t>
            </a:r>
          </a:p>
          <a:p>
            <a:r>
              <a:rPr lang="en-US" dirty="0" smtClean="0"/>
              <a:t>Superior voice quality </a:t>
            </a:r>
          </a:p>
          <a:p>
            <a:r>
              <a:rPr lang="en-US" dirty="0"/>
              <a:t>G</a:t>
            </a:r>
            <a:r>
              <a:rPr lang="en-US" dirty="0" smtClean="0"/>
              <a:t>ood clarity in video conference</a:t>
            </a:r>
          </a:p>
          <a:p>
            <a:r>
              <a:rPr lang="en-US" dirty="0" smtClean="0"/>
              <a:t>E-mail, PDA, information surfing,                        on-line  shopping/ banking,                             games, etc.</a:t>
            </a:r>
          </a:p>
          <a:p>
            <a:r>
              <a:rPr lang="en-US" dirty="0" smtClean="0"/>
              <a:t>Global roaming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43743"/>
            <a:ext cx="179526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37112"/>
            <a:ext cx="2952328" cy="20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1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">
      <a:majorFont>
        <a:latin typeface="Cooper Black"/>
        <a:ea typeface=""/>
        <a:cs typeface=""/>
      </a:majorFont>
      <a:minorFont>
        <a:latin typeface="Comic Sans MS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951</Words>
  <Application>Microsoft Office PowerPoint</Application>
  <PresentationFormat>On-screen Show (4:3)</PresentationFormat>
  <Paragraphs>163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Paper</vt:lpstr>
      <vt:lpstr> </vt:lpstr>
      <vt:lpstr>Contents…</vt:lpstr>
      <vt:lpstr>Introduction to 5G</vt:lpstr>
      <vt:lpstr>What is 5G?</vt:lpstr>
      <vt:lpstr>What does it offer? </vt:lpstr>
      <vt:lpstr>Evolution from 1G to 5G</vt:lpstr>
      <vt:lpstr>1G</vt:lpstr>
      <vt:lpstr>2G </vt:lpstr>
      <vt:lpstr>3G</vt:lpstr>
      <vt:lpstr>4G</vt:lpstr>
      <vt:lpstr>5G</vt:lpstr>
      <vt:lpstr>Key concepts</vt:lpstr>
      <vt:lpstr>Basic Architecture of 5G</vt:lpstr>
      <vt:lpstr>PowerPoint Presentation</vt:lpstr>
      <vt:lpstr>Open Wireless Architecture                   (OWA)</vt:lpstr>
      <vt:lpstr>Network Layer</vt:lpstr>
      <vt:lpstr>Open Transport Protocol (OTP)</vt:lpstr>
      <vt:lpstr>Application (service) Layer</vt:lpstr>
      <vt:lpstr>Hardware &amp; Software of 5G</vt:lpstr>
      <vt:lpstr>Features of 5G</vt:lpstr>
      <vt:lpstr>Features (Conti…)</vt:lpstr>
      <vt:lpstr>Advantages of 5G</vt:lpstr>
      <vt:lpstr>Applications of 5G</vt:lpstr>
      <vt:lpstr>Conclusion</vt:lpstr>
      <vt:lpstr>Thank You All….. !!!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ayush</cp:lastModifiedBy>
  <cp:revision>91</cp:revision>
  <dcterms:created xsi:type="dcterms:W3CDTF">2012-09-27T07:32:01Z</dcterms:created>
  <dcterms:modified xsi:type="dcterms:W3CDTF">2016-03-30T05:11:43Z</dcterms:modified>
</cp:coreProperties>
</file>