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9" r:id="rId2"/>
    <p:sldId id="277" r:id="rId3"/>
    <p:sldId id="278" r:id="rId4"/>
    <p:sldId id="279" r:id="rId5"/>
    <p:sldId id="280" r:id="rId6"/>
    <p:sldId id="306" r:id="rId7"/>
    <p:sldId id="281" r:id="rId8"/>
    <p:sldId id="257" r:id="rId9"/>
    <p:sldId id="258" r:id="rId10"/>
    <p:sldId id="282" r:id="rId11"/>
    <p:sldId id="283" r:id="rId12"/>
    <p:sldId id="284" r:id="rId13"/>
    <p:sldId id="285" r:id="rId14"/>
    <p:sldId id="286" r:id="rId15"/>
    <p:sldId id="289" r:id="rId16"/>
    <p:sldId id="291" r:id="rId17"/>
    <p:sldId id="292" r:id="rId18"/>
    <p:sldId id="293" r:id="rId19"/>
    <p:sldId id="294" r:id="rId20"/>
    <p:sldId id="295" r:id="rId21"/>
    <p:sldId id="297" r:id="rId22"/>
    <p:sldId id="299" r:id="rId23"/>
    <p:sldId id="300" r:id="rId24"/>
    <p:sldId id="263" r:id="rId25"/>
    <p:sldId id="304" r:id="rId26"/>
    <p:sldId id="30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Hadoop</c:v>
                </c:pt>
              </c:strCache>
            </c:strRef>
          </c:tx>
          <c:invertIfNegative val="0"/>
          <c:cat>
            <c:numRef>
              <c:f>Sheet1!$A$2:$A$6</c:f>
              <c:numCache>
                <c:formatCode>General</c:formatCode>
                <c:ptCount val="5"/>
                <c:pt idx="0">
                  <c:v>1</c:v>
                </c:pt>
                <c:pt idx="1">
                  <c:v>5</c:v>
                </c:pt>
                <c:pt idx="2">
                  <c:v>10</c:v>
                </c:pt>
                <c:pt idx="3">
                  <c:v>20</c:v>
                </c:pt>
                <c:pt idx="4">
                  <c:v>30</c:v>
                </c:pt>
              </c:numCache>
            </c:numRef>
          </c:cat>
          <c:val>
            <c:numRef>
              <c:f>Sheet1!$B$2:$B$6</c:f>
              <c:numCache>
                <c:formatCode>General</c:formatCode>
                <c:ptCount val="5"/>
                <c:pt idx="0">
                  <c:v>128</c:v>
                </c:pt>
                <c:pt idx="1">
                  <c:v>637</c:v>
                </c:pt>
                <c:pt idx="2">
                  <c:v>1245</c:v>
                </c:pt>
                <c:pt idx="3">
                  <c:v>2559</c:v>
                </c:pt>
                <c:pt idx="4">
                  <c:v>3818</c:v>
                </c:pt>
              </c:numCache>
            </c:numRef>
          </c:val>
        </c:ser>
        <c:ser>
          <c:idx val="1"/>
          <c:order val="1"/>
          <c:tx>
            <c:strRef>
              <c:f>Sheet1!$C$1</c:f>
              <c:strCache>
                <c:ptCount val="1"/>
                <c:pt idx="0">
                  <c:v>Spark</c:v>
                </c:pt>
              </c:strCache>
            </c:strRef>
          </c:tx>
          <c:invertIfNegative val="0"/>
          <c:cat>
            <c:numRef>
              <c:f>Sheet1!$A$2:$A$6</c:f>
              <c:numCache>
                <c:formatCode>General</c:formatCode>
                <c:ptCount val="5"/>
                <c:pt idx="0">
                  <c:v>1</c:v>
                </c:pt>
                <c:pt idx="1">
                  <c:v>5</c:v>
                </c:pt>
                <c:pt idx="2">
                  <c:v>10</c:v>
                </c:pt>
                <c:pt idx="3">
                  <c:v>20</c:v>
                </c:pt>
                <c:pt idx="4">
                  <c:v>30</c:v>
                </c:pt>
              </c:numCache>
            </c:numRef>
          </c:cat>
          <c:val>
            <c:numRef>
              <c:f>Sheet1!$C$2:$C$6</c:f>
              <c:numCache>
                <c:formatCode>General</c:formatCode>
                <c:ptCount val="5"/>
                <c:pt idx="0">
                  <c:v>174</c:v>
                </c:pt>
                <c:pt idx="1">
                  <c:v>214</c:v>
                </c:pt>
                <c:pt idx="2">
                  <c:v>242</c:v>
                </c:pt>
                <c:pt idx="3">
                  <c:v>283</c:v>
                </c:pt>
                <c:pt idx="4">
                  <c:v>354</c:v>
                </c:pt>
              </c:numCache>
            </c:numRef>
          </c:val>
        </c:ser>
        <c:dLbls>
          <c:showLegendKey val="0"/>
          <c:showVal val="0"/>
          <c:showCatName val="0"/>
          <c:showSerName val="0"/>
          <c:showPercent val="0"/>
          <c:showBubbleSize val="0"/>
        </c:dLbls>
        <c:gapWidth val="150"/>
        <c:axId val="-1672260016"/>
        <c:axId val="-1672268720"/>
      </c:barChart>
      <c:catAx>
        <c:axId val="-1672260016"/>
        <c:scaling>
          <c:orientation val="minMax"/>
        </c:scaling>
        <c:delete val="0"/>
        <c:axPos val="b"/>
        <c:title>
          <c:tx>
            <c:rich>
              <a:bodyPr/>
              <a:lstStyle/>
              <a:p>
                <a:pPr>
                  <a:defRPr/>
                </a:pPr>
                <a:r>
                  <a:rPr lang="en-US"/>
                  <a:t>Number of Iterations</a:t>
                </a:r>
              </a:p>
            </c:rich>
          </c:tx>
          <c:overlay val="0"/>
        </c:title>
        <c:numFmt formatCode="General" sourceLinked="1"/>
        <c:majorTickMark val="out"/>
        <c:minorTickMark val="none"/>
        <c:tickLblPos val="nextTo"/>
        <c:crossAx val="-1672268720"/>
        <c:crosses val="autoZero"/>
        <c:auto val="1"/>
        <c:lblAlgn val="ctr"/>
        <c:lblOffset val="100"/>
        <c:noMultiLvlLbl val="0"/>
      </c:catAx>
      <c:valAx>
        <c:axId val="-1672268720"/>
        <c:scaling>
          <c:orientation val="minMax"/>
        </c:scaling>
        <c:delete val="0"/>
        <c:axPos val="l"/>
        <c:majorGridlines/>
        <c:title>
          <c:tx>
            <c:rich>
              <a:bodyPr/>
              <a:lstStyle/>
              <a:p>
                <a:pPr>
                  <a:defRPr/>
                </a:pPr>
                <a:r>
                  <a:rPr lang="en-US"/>
                  <a:t>Running Time (s)</a:t>
                </a:r>
              </a:p>
            </c:rich>
          </c:tx>
          <c:overlay val="0"/>
        </c:title>
        <c:numFmt formatCode="General" sourceLinked="1"/>
        <c:majorTickMark val="out"/>
        <c:minorTickMark val="none"/>
        <c:tickLblPos val="nextTo"/>
        <c:crossAx val="-1672260016"/>
        <c:crosses val="autoZero"/>
        <c:crossBetween val="between"/>
      </c:valAx>
    </c:plotArea>
    <c:legend>
      <c:legendPos val="r"/>
      <c:layout>
        <c:manualLayout>
          <c:xMode val="edge"/>
          <c:yMode val="edge"/>
          <c:x val="0.83032366489902998"/>
          <c:y val="0.35207722423351701"/>
          <c:w val="0.15947225346831601"/>
          <c:h val="0.18151684299252199"/>
        </c:manualLayout>
      </c:layout>
      <c:overlay val="0"/>
    </c:legend>
    <c:plotVisOnly val="1"/>
    <c:dispBlanksAs val="gap"/>
    <c:showDLblsOverMax val="0"/>
  </c:chart>
  <c:txPr>
    <a:bodyPr/>
    <a:lstStyle/>
    <a:p>
      <a:pPr>
        <a:defRPr sz="20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57A041-27A9-4C93-8A04-4FFAAC41FA5A}" type="datetimeFigureOut">
              <a:rPr lang="en-US" smtClean="0"/>
              <a:t>5/17/2016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B2C3C-FEAA-4181-BFBE-2D50F0B09D38}" type="slidenum">
              <a:rPr lang="en-US" smtClean="0"/>
              <a:t>‹#›</a:t>
            </a:fld>
            <a:endParaRPr lang="en-US"/>
          </a:p>
        </p:txBody>
      </p:sp>
    </p:spTree>
    <p:extLst>
      <p:ext uri="{BB962C8B-B14F-4D97-AF65-F5344CB8AC3E}">
        <p14:creationId xmlns:p14="http://schemas.microsoft.com/office/powerpoint/2010/main" val="291403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ark.incubator.apache.org/docs/latest/tuning.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Hadoop brings the ability to cheaply process large amounts of data, regardless of its structure.</a:t>
            </a:r>
          </a:p>
          <a:p>
            <a:pPr marL="171450" indent="-171450">
              <a:buFontTx/>
              <a:buChar char="-"/>
            </a:pPr>
            <a:r>
              <a:rPr lang="en-US" sz="1200" b="0" i="0" kern="1200" dirty="0" smtClean="0">
                <a:solidFill>
                  <a:schemeClr val="tx1"/>
                </a:solidFill>
                <a:effectLst/>
                <a:latin typeface="+mn-lt"/>
                <a:ea typeface="+mn-ea"/>
                <a:cs typeface="+mn-cs"/>
              </a:rPr>
              <a:t>Large is basically 10-100 GBs and above only.</a:t>
            </a:r>
          </a:p>
          <a:p>
            <a:pPr marL="171450" indent="-171450">
              <a:buFontTx/>
              <a:buChar char="-"/>
            </a:pPr>
            <a:r>
              <a:rPr lang="en-US" sz="1200" b="0" i="0" kern="1200" dirty="0" smtClean="0">
                <a:solidFill>
                  <a:schemeClr val="tx1"/>
                </a:solidFill>
                <a:effectLst/>
                <a:latin typeface="+mn-lt"/>
                <a:ea typeface="+mn-ea"/>
                <a:cs typeface="+mn-cs"/>
              </a:rPr>
              <a:t>It is the driving force behind the big data industry growth.</a:t>
            </a:r>
          </a:p>
          <a:p>
            <a:pPr marL="171450" indent="-171450">
              <a:buFontTx/>
              <a:buChar char="-"/>
            </a:pPr>
            <a:endParaRPr lang="en-US" dirty="0" smtClean="0"/>
          </a:p>
          <a:p>
            <a:pPr marL="171450" indent="-171450">
              <a:buFontTx/>
              <a:buChar char="-"/>
            </a:pPr>
            <a:r>
              <a:rPr lang="en-US" dirty="0" smtClean="0"/>
              <a:t>Provides 2 basic components:</a:t>
            </a:r>
          </a:p>
          <a:p>
            <a:pPr marL="628650" lvl="1" indent="-171450">
              <a:buFontTx/>
              <a:buChar char="-"/>
            </a:pPr>
            <a:r>
              <a:rPr lang="en-US" dirty="0" smtClean="0"/>
              <a:t>HDFS: Large Scale Storage System</a:t>
            </a:r>
          </a:p>
          <a:p>
            <a:pPr marL="628650" lvl="1" indent="-171450">
              <a:buFontTx/>
              <a:buChar char="-"/>
            </a:pPr>
            <a:r>
              <a:rPr lang="en-US" dirty="0" smtClean="0"/>
              <a:t>Map Reduce: Distributed Cluster computing framework</a:t>
            </a:r>
          </a:p>
          <a:p>
            <a:pPr marL="628650" lvl="1" indent="-171450">
              <a:buFontTx/>
              <a:buChar char="-"/>
            </a:pPr>
            <a:endParaRPr lang="en-US" dirty="0" smtClean="0"/>
          </a:p>
          <a:p>
            <a:pPr marL="171450" lvl="0" indent="-171450">
              <a:buFontTx/>
              <a:buChar char="-"/>
            </a:pPr>
            <a:r>
              <a:rPr lang="en-US" baseline="0" dirty="0" smtClean="0"/>
              <a:t>Typical Hadoop setup comprises of :</a:t>
            </a:r>
          </a:p>
          <a:p>
            <a:pPr marL="628650" lvl="1" indent="-171450">
              <a:buFontTx/>
              <a:buChar char="-"/>
            </a:pPr>
            <a:r>
              <a:rPr lang="en-US" baseline="0" dirty="0" smtClean="0"/>
              <a:t>Cluster of a particular Hadoop Distribution</a:t>
            </a:r>
          </a:p>
          <a:p>
            <a:pPr marL="628650" lvl="1" indent="-171450">
              <a:buFontTx/>
              <a:buChar char="-"/>
            </a:pPr>
            <a:r>
              <a:rPr lang="en-US" baseline="0" dirty="0" smtClean="0"/>
              <a:t>Tools like Hive, Pig and Mahout running on top of  Hadoop (internally processing HDFS data using Map Reduce jobs)</a:t>
            </a:r>
          </a:p>
          <a:p>
            <a:pPr marL="628650" lvl="1" indent="-171450">
              <a:buFontTx/>
              <a:buChar char="-"/>
            </a:pPr>
            <a:r>
              <a:rPr lang="en-US" baseline="0" dirty="0" smtClean="0"/>
              <a:t>Set of tools for importing/exporting data into HDFS from/to external systems like RDBMS or Server Logs.</a:t>
            </a:r>
            <a:endParaRPr lang="en-US" dirty="0"/>
          </a:p>
        </p:txBody>
      </p:sp>
      <p:sp>
        <p:nvSpPr>
          <p:cNvPr id="4" name="Slide Number Placeholder 3"/>
          <p:cNvSpPr>
            <a:spLocks noGrp="1"/>
          </p:cNvSpPr>
          <p:nvPr>
            <p:ph type="sldNum" sz="quarter" idx="10"/>
          </p:nvPr>
        </p:nvSpPr>
        <p:spPr/>
        <p:txBody>
          <a:bodyPr/>
          <a:lstStyle/>
          <a:p>
            <a:fld id="{A6B78DE9-D5B6-4456-B1BE-D851B181E625}" type="slidenum">
              <a:rPr lang="en-US" smtClean="0"/>
              <a:t>3</a:t>
            </a:fld>
            <a:endParaRPr lang="en-US"/>
          </a:p>
        </p:txBody>
      </p:sp>
    </p:spTree>
    <p:extLst>
      <p:ext uri="{BB962C8B-B14F-4D97-AF65-F5344CB8AC3E}">
        <p14:creationId xmlns:p14="http://schemas.microsoft.com/office/powerpoint/2010/main" val="374074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One of the reason why Map Reduced is criticized is – </a:t>
            </a:r>
            <a:r>
              <a:rPr lang="en-US" sz="1200" b="1" i="0" kern="1200" dirty="0" smtClean="0">
                <a:solidFill>
                  <a:schemeClr val="tx1"/>
                </a:solidFill>
                <a:effectLst/>
                <a:latin typeface="+mn-lt"/>
                <a:ea typeface="+mn-ea"/>
                <a:cs typeface="+mn-cs"/>
              </a:rPr>
              <a:t>Restricted programming framework</a:t>
            </a:r>
          </a:p>
          <a:p>
            <a:endParaRPr lang="en-US" dirty="0" smtClean="0"/>
          </a:p>
          <a:p>
            <a:r>
              <a:rPr lang="en-US" baseline="0" dirty="0" smtClean="0"/>
              <a:t> - </a:t>
            </a:r>
            <a:r>
              <a:rPr lang="en-US" sz="1200" b="0" i="0" kern="1200" dirty="0" smtClean="0">
                <a:solidFill>
                  <a:schemeClr val="tx1"/>
                </a:solidFill>
                <a:effectLst/>
                <a:latin typeface="+mn-lt"/>
                <a:ea typeface="+mn-ea"/>
                <a:cs typeface="+mn-cs"/>
              </a:rPr>
              <a:t>MapReduce tasks must be written as </a:t>
            </a:r>
            <a:r>
              <a:rPr lang="en-US" sz="1200" b="1" i="0" kern="1200" dirty="0" smtClean="0">
                <a:solidFill>
                  <a:schemeClr val="tx1"/>
                </a:solidFill>
                <a:effectLst/>
                <a:latin typeface="+mn-lt"/>
                <a:ea typeface="+mn-ea"/>
                <a:cs typeface="+mn-cs"/>
              </a:rPr>
              <a:t>acyclic dataflow programs</a:t>
            </a:r>
          </a:p>
          <a:p>
            <a:r>
              <a:rPr lang="en-US" sz="1200" b="0" i="0" kern="1200" dirty="0" smtClean="0">
                <a:solidFill>
                  <a:schemeClr val="tx1"/>
                </a:solidFill>
                <a:effectLst/>
                <a:latin typeface="+mn-lt"/>
                <a:ea typeface="+mn-ea"/>
                <a:cs typeface="+mn-cs"/>
              </a:rPr>
              <a:t> - Stateless mapper followed by a stateless reducer, that are executed by a batch job scheduler</a:t>
            </a:r>
          </a:p>
          <a:p>
            <a:r>
              <a:rPr lang="en-US" sz="1200" b="0" i="0" kern="1200" dirty="0" smtClean="0">
                <a:solidFill>
                  <a:schemeClr val="tx1"/>
                </a:solidFill>
                <a:effectLst/>
                <a:latin typeface="+mn-lt"/>
                <a:ea typeface="+mn-ea"/>
                <a:cs typeface="+mn-cs"/>
              </a:rPr>
              <a:t> - Repeated querying of datasets become difficult</a:t>
            </a:r>
          </a:p>
          <a:p>
            <a:r>
              <a:rPr lang="en-US" sz="1200" b="0" i="0" kern="1200" dirty="0" smtClean="0">
                <a:solidFill>
                  <a:schemeClr val="tx1"/>
                </a:solidFill>
                <a:effectLst/>
                <a:latin typeface="+mn-lt"/>
                <a:ea typeface="+mn-ea"/>
                <a:cs typeface="+mn-cs"/>
              </a:rPr>
              <a:t> - thus hard to write iterative algorithms</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After each iteration of Map-Reduce, data has to be </a:t>
            </a:r>
            <a:r>
              <a:rPr lang="en-US" sz="1200" b="1" i="0" kern="1200" dirty="0" smtClean="0">
                <a:solidFill>
                  <a:schemeClr val="tx1"/>
                </a:solidFill>
                <a:effectLst/>
                <a:latin typeface="+mn-lt"/>
                <a:ea typeface="+mn-ea"/>
                <a:cs typeface="+mn-cs"/>
              </a:rPr>
              <a:t>persisted on</a:t>
            </a:r>
            <a:r>
              <a:rPr lang="en-US" sz="1200" b="1" i="0" kern="1200" baseline="0" dirty="0" smtClean="0">
                <a:solidFill>
                  <a:schemeClr val="tx1"/>
                </a:solidFill>
                <a:effectLst/>
                <a:latin typeface="+mn-lt"/>
                <a:ea typeface="+mn-ea"/>
                <a:cs typeface="+mn-cs"/>
              </a:rPr>
              <a:t> disc</a:t>
            </a:r>
            <a:r>
              <a:rPr lang="en-US" sz="1200" b="0" i="0" kern="1200" baseline="0" dirty="0" smtClean="0">
                <a:solidFill>
                  <a:schemeClr val="tx1"/>
                </a:solidFill>
                <a:effectLst/>
                <a:latin typeface="+mn-lt"/>
                <a:ea typeface="+mn-ea"/>
                <a:cs typeface="+mn-cs"/>
              </a:rPr>
              <a:t> for next iteration to proceed with processing.</a:t>
            </a:r>
            <a:endParaRPr lang="en-US" b="1" dirty="0"/>
          </a:p>
        </p:txBody>
      </p:sp>
      <p:sp>
        <p:nvSpPr>
          <p:cNvPr id="4" name="Slide Number Placeholder 3"/>
          <p:cNvSpPr>
            <a:spLocks noGrp="1"/>
          </p:cNvSpPr>
          <p:nvPr>
            <p:ph type="sldNum" sz="quarter" idx="10"/>
          </p:nvPr>
        </p:nvSpPr>
        <p:spPr/>
        <p:txBody>
          <a:bodyPr/>
          <a:lstStyle/>
          <a:p>
            <a:fld id="{A6B78DE9-D5B6-4456-B1BE-D851B181E625}" type="slidenum">
              <a:rPr lang="en-US" smtClean="0"/>
              <a:t>4</a:t>
            </a:fld>
            <a:endParaRPr lang="en-US"/>
          </a:p>
        </p:txBody>
      </p:sp>
    </p:spTree>
    <p:extLst>
      <p:ext uri="{BB962C8B-B14F-4D97-AF65-F5344CB8AC3E}">
        <p14:creationId xmlns:p14="http://schemas.microsoft.com/office/powerpoint/2010/main" val="159223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B78DE9-D5B6-4456-B1BE-D851B181E625}" type="slidenum">
              <a:rPr lang="en-US" smtClean="0"/>
              <a:t>7</a:t>
            </a:fld>
            <a:endParaRPr lang="en-US"/>
          </a:p>
        </p:txBody>
      </p:sp>
    </p:spTree>
    <p:extLst>
      <p:ext uri="{BB962C8B-B14F-4D97-AF65-F5344CB8AC3E}">
        <p14:creationId xmlns:p14="http://schemas.microsoft.com/office/powerpoint/2010/main" val="339991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a:lstStyle/>
          <a:p>
            <a:pPr eaLnBrk="1" hangingPunct="1"/>
            <a:r>
              <a:rPr lang="en-US" dirty="0" smtClean="0">
                <a:ea typeface="ＭＳ Ｐゴシック" charset="-128"/>
                <a:cs typeface="ＭＳ Ｐゴシック" charset="-128"/>
              </a:rPr>
              <a:t>Point out that </a:t>
            </a:r>
            <a:r>
              <a:rPr lang="en-US" dirty="0" err="1" smtClean="0">
                <a:ea typeface="ＭＳ Ｐゴシック" charset="-128"/>
                <a:cs typeface="ＭＳ Ｐゴシック" charset="-128"/>
              </a:rPr>
              <a:t>Scala</a:t>
            </a:r>
            <a:r>
              <a:rPr lang="en-US" dirty="0" smtClean="0">
                <a:ea typeface="ＭＳ Ｐゴシック" charset="-128"/>
                <a:cs typeface="ＭＳ Ｐゴシック" charset="-128"/>
              </a:rPr>
              <a:t> is a modern PL etc</a:t>
            </a:r>
          </a:p>
          <a:p>
            <a:pPr eaLnBrk="1" hangingPunct="1"/>
            <a:r>
              <a:rPr lang="en-US" dirty="0" smtClean="0">
                <a:ea typeface="ＭＳ Ｐゴシック" charset="-128"/>
                <a:cs typeface="ＭＳ Ｐゴシック" charset="-128"/>
              </a:rPr>
              <a:t>Mention </a:t>
            </a:r>
            <a:r>
              <a:rPr lang="en-US" dirty="0" err="1" smtClean="0">
                <a:ea typeface="ＭＳ Ｐゴシック" charset="-128"/>
                <a:cs typeface="ＭＳ Ｐゴシック" charset="-128"/>
              </a:rPr>
              <a:t>DryadLINQ</a:t>
            </a:r>
            <a:r>
              <a:rPr lang="en-US" dirty="0" smtClean="0">
                <a:ea typeface="ＭＳ Ｐゴシック" charset="-128"/>
                <a:cs typeface="ＭＳ Ｐゴシック" charset="-128"/>
              </a:rPr>
              <a:t> (but we go beyond it with </a:t>
            </a:r>
            <a:r>
              <a:rPr lang="en-US" dirty="0" err="1" smtClean="0">
                <a:ea typeface="ＭＳ Ｐゴシック" charset="-128"/>
                <a:cs typeface="ＭＳ Ｐゴシック" charset="-128"/>
              </a:rPr>
              <a:t>RDDs</a:t>
            </a:r>
            <a:r>
              <a:rPr lang="en-US" dirty="0" smtClean="0">
                <a:ea typeface="ＭＳ Ｐゴシック" charset="-128"/>
                <a:cs typeface="ＭＳ Ｐゴシック" charset="-128"/>
              </a:rPr>
              <a:t>)</a:t>
            </a:r>
          </a:p>
          <a:p>
            <a:pPr eaLnBrk="1" hangingPunct="1"/>
            <a:r>
              <a:rPr lang="en-US" dirty="0" smtClean="0">
                <a:ea typeface="ＭＳ Ｐゴシック" charset="-128"/>
                <a:cs typeface="ＭＳ Ｐゴシック" charset="-128"/>
              </a:rPr>
              <a:t>Point out that interactive use and iterative use go hand in hand because both require small tasks and dataset reuse</a:t>
            </a:r>
          </a:p>
        </p:txBody>
      </p:sp>
      <p:sp>
        <p:nvSpPr>
          <p:cNvPr id="19460" name="Slide Number Placeholder 3"/>
          <p:cNvSpPr>
            <a:spLocks noGrp="1"/>
          </p:cNvSpPr>
          <p:nvPr>
            <p:ph type="sldNum" sz="quarter" idx="5"/>
          </p:nvPr>
        </p:nvSpPr>
        <p:spPr bwMode="auto">
          <a:noFill/>
          <a:ln>
            <a:miter lim="800000"/>
            <a:headEnd/>
            <a:tailEnd/>
          </a:ln>
        </p:spPr>
        <p:txBody>
          <a:bodyPr/>
          <a:lstStyle/>
          <a:p>
            <a:fld id="{C9C76D26-788B-F748-9D02-EE23F8DB6C14}" type="slidenum">
              <a:rPr lang="en-US" smtClean="0"/>
              <a:pPr/>
              <a:t>8</a:t>
            </a:fld>
            <a:endParaRPr lang="en-US" smtClean="0"/>
          </a:p>
        </p:txBody>
      </p:sp>
    </p:spTree>
    <p:extLst>
      <p:ext uri="{BB962C8B-B14F-4D97-AF65-F5344CB8AC3E}">
        <p14:creationId xmlns:p14="http://schemas.microsoft.com/office/powerpoint/2010/main" val="366951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r>
              <a:rPr lang="en-US" smtClean="0">
                <a:ea typeface="ＭＳ Ｐゴシック" charset="-128"/>
                <a:cs typeface="ＭＳ Ｐゴシック" charset="-128"/>
              </a:rPr>
              <a:t>You write a single program </a:t>
            </a:r>
            <a:r>
              <a:rPr lang="en-US" smtClean="0">
                <a:ea typeface="ＭＳ Ｐゴシック" charset="-128"/>
                <a:cs typeface="ＭＳ Ｐゴシック" charset="-128"/>
                <a:sym typeface="Wingdings" charset="2"/>
              </a:rPr>
              <a:t> similar to DryadLINQ</a:t>
            </a:r>
            <a:endParaRPr lang="en-US" smtClean="0">
              <a:ea typeface="ＭＳ Ｐゴシック" charset="-128"/>
              <a:cs typeface="ＭＳ Ｐゴシック" charset="-128"/>
            </a:endParaRPr>
          </a:p>
          <a:p>
            <a:r>
              <a:rPr lang="en-US" smtClean="0">
                <a:ea typeface="ＭＳ Ｐゴシック" charset="-128"/>
                <a:cs typeface="ＭＳ Ｐゴシック" charset="-128"/>
              </a:rPr>
              <a:t>Distributed data sets with parallel operations on them are pretty standard; the new thing is that they can be reused across ops</a:t>
            </a:r>
          </a:p>
          <a:p>
            <a:r>
              <a:rPr lang="en-US" smtClean="0">
                <a:ea typeface="ＭＳ Ｐゴシック" charset="-128"/>
                <a:cs typeface="ＭＳ Ｐゴシック" charset="-128"/>
              </a:rPr>
              <a:t>Variables in the driver program can be used in parallel ops; accumulators useful for sending information back, cached vars are an optimization</a:t>
            </a:r>
          </a:p>
          <a:p>
            <a:r>
              <a:rPr lang="en-US" smtClean="0">
                <a:ea typeface="ＭＳ Ｐゴシック" charset="-128"/>
                <a:cs typeface="ＭＳ Ｐゴシック" charset="-128"/>
              </a:rPr>
              <a:t>Mention cached vars useful for some workloads that won’t be shown here</a:t>
            </a:r>
          </a:p>
          <a:p>
            <a:r>
              <a:rPr lang="en-US" smtClean="0">
                <a:ea typeface="ＭＳ Ｐゴシック" charset="-128"/>
                <a:cs typeface="ＭＳ Ｐゴシック" charset="-128"/>
              </a:rPr>
              <a:t>Mention it’s all designed to be easy to distribute in a fault-tolerant fashion</a:t>
            </a:r>
          </a:p>
          <a:p>
            <a:endParaRPr lang="en-US" smtClean="0">
              <a:ea typeface="ＭＳ Ｐゴシック" charset="-128"/>
              <a:cs typeface="ＭＳ Ｐゴシック" charset="-128"/>
            </a:endParaRPr>
          </a:p>
        </p:txBody>
      </p:sp>
      <p:sp>
        <p:nvSpPr>
          <p:cNvPr id="21508" name="Slide Number Placeholder 3"/>
          <p:cNvSpPr>
            <a:spLocks noGrp="1"/>
          </p:cNvSpPr>
          <p:nvPr>
            <p:ph type="sldNum" sz="quarter" idx="5"/>
          </p:nvPr>
        </p:nvSpPr>
        <p:spPr bwMode="auto">
          <a:noFill/>
          <a:ln>
            <a:miter lim="800000"/>
            <a:headEnd/>
            <a:tailEnd/>
          </a:ln>
        </p:spPr>
        <p:txBody>
          <a:bodyPr/>
          <a:lstStyle/>
          <a:p>
            <a:fld id="{05D737DA-5696-A54F-AE95-BBE5C9416BB7}" type="slidenum">
              <a:rPr lang="en-US" smtClean="0"/>
              <a:pPr/>
              <a:t>9</a:t>
            </a:fld>
            <a:endParaRPr lang="en-US" smtClean="0"/>
          </a:p>
        </p:txBody>
      </p:sp>
    </p:spTree>
    <p:extLst>
      <p:ext uri="{BB962C8B-B14F-4D97-AF65-F5344CB8AC3E}">
        <p14:creationId xmlns:p14="http://schemas.microsoft.com/office/powerpoint/2010/main" val="242955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Transformations: Like </a:t>
            </a:r>
            <a:r>
              <a:rPr lang="en-US" b="1" dirty="0" smtClean="0"/>
              <a:t>map</a:t>
            </a:r>
            <a:r>
              <a:rPr lang="en-US" dirty="0" smtClean="0"/>
              <a:t> – takes an</a:t>
            </a:r>
            <a:r>
              <a:rPr lang="en-US" baseline="0" dirty="0" smtClean="0"/>
              <a:t> RDD as an input, passes &amp; process each element to a function, and return a new transformed RDD as an output.</a:t>
            </a:r>
          </a:p>
          <a:p>
            <a:pPr marL="171450" indent="-171450">
              <a:buFontTx/>
              <a:buChar char="-"/>
            </a:pPr>
            <a:r>
              <a:rPr lang="en-US" baseline="0" dirty="0" smtClean="0"/>
              <a:t>By default, each transformed RDD is </a:t>
            </a:r>
            <a:r>
              <a:rPr lang="en-US" b="1" baseline="0" dirty="0" smtClean="0"/>
              <a:t>recomputed</a:t>
            </a:r>
            <a:r>
              <a:rPr lang="en-US" baseline="0" dirty="0" smtClean="0"/>
              <a:t> each time you run an action on it. Unless you specify the RDD to be </a:t>
            </a:r>
            <a:r>
              <a:rPr lang="en-US" b="1" baseline="0" dirty="0" smtClean="0"/>
              <a:t>cached</a:t>
            </a:r>
            <a:r>
              <a:rPr lang="en-US" b="0" baseline="0" dirty="0" smtClean="0"/>
              <a:t> in memory</a:t>
            </a:r>
            <a:r>
              <a:rPr lang="en-US" baseline="0" dirty="0" smtClean="0"/>
              <a:t>. Spark will try to keep the elements around the cluster for faster access.</a:t>
            </a:r>
          </a:p>
          <a:p>
            <a:pPr marL="171450" indent="-171450">
              <a:buFontTx/>
              <a:buChar char="-"/>
            </a:pPr>
            <a:r>
              <a:rPr lang="en-US" baseline="0" dirty="0" smtClean="0"/>
              <a:t>RDD can be persisted on discs as well.</a:t>
            </a:r>
          </a:p>
          <a:p>
            <a:pPr marL="171450" indent="-171450">
              <a:buFontTx/>
              <a:buChar char="-"/>
            </a:pPr>
            <a:r>
              <a:rPr lang="en-US" u="sng" baseline="0" dirty="0" smtClean="0"/>
              <a:t>Caching is the Key tool for iterative algorithms</a:t>
            </a:r>
            <a:r>
              <a:rPr lang="en-US" baseline="0" dirty="0" smtClean="0"/>
              <a:t>.</a:t>
            </a:r>
          </a:p>
          <a:p>
            <a:pPr marL="171450" indent="-171450">
              <a:buFontTx/>
              <a:buChar char="-"/>
            </a:pPr>
            <a:r>
              <a:rPr lang="en-US" baseline="0" dirty="0" smtClean="0"/>
              <a:t>Using persist, one can specify the </a:t>
            </a:r>
            <a:r>
              <a:rPr lang="en-US" b="1" baseline="0" dirty="0" smtClean="0"/>
              <a:t>Storage Level </a:t>
            </a:r>
            <a:r>
              <a:rPr lang="en-US" baseline="0" dirty="0" smtClean="0"/>
              <a:t>for persisting an RDD. </a:t>
            </a:r>
            <a:r>
              <a:rPr lang="en-US" b="1" baseline="0" dirty="0" smtClean="0"/>
              <a:t>Cache </a:t>
            </a:r>
            <a:r>
              <a:rPr lang="en-US" baseline="0" dirty="0" smtClean="0"/>
              <a:t>is just a </a:t>
            </a:r>
            <a:r>
              <a:rPr lang="en-US" b="1" baseline="0" dirty="0" smtClean="0"/>
              <a:t>short hand </a:t>
            </a:r>
            <a:r>
              <a:rPr lang="en-US" baseline="0" dirty="0" smtClean="0"/>
              <a:t>for default storage level. Which is </a:t>
            </a:r>
            <a:r>
              <a:rPr lang="en-US" b="1" baseline="0" dirty="0" smtClean="0"/>
              <a:t>MEMORY_ONLY</a:t>
            </a:r>
            <a:r>
              <a:rPr lang="en-US" baseline="0" dirty="0" smtClean="0"/>
              <a:t>.</a:t>
            </a:r>
          </a:p>
          <a:p>
            <a:pPr marL="628650" lvl="1" indent="-171450">
              <a:buFontTx/>
              <a:buChar char="-"/>
            </a:pPr>
            <a:r>
              <a:rPr lang="en-US" baseline="0" dirty="0" smtClean="0"/>
              <a:t>MEMORY_ONLY</a:t>
            </a:r>
          </a:p>
          <a:p>
            <a:pPr marL="1085850" lvl="2" indent="-171450">
              <a:buFontTx/>
              <a:buChar char="-"/>
            </a:pPr>
            <a:r>
              <a:rPr lang="en-US" sz="1200" b="0" i="0" kern="1200" dirty="0" smtClean="0">
                <a:solidFill>
                  <a:schemeClr val="tx1"/>
                </a:solidFill>
                <a:effectLst/>
                <a:latin typeface="+mn-lt"/>
                <a:ea typeface="+mn-ea"/>
                <a:cs typeface="+mn-cs"/>
              </a:rPr>
              <a:t>Store RDD as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Java objects in the JVM. If the RDD does not fit in memory, some partitions will not be cached and will be recomputed on the fly each time they're needed. This is the default level.</a:t>
            </a:r>
            <a:endParaRPr lang="en-US" baseline="0" dirty="0" smtClean="0"/>
          </a:p>
          <a:p>
            <a:pPr marL="628650" lvl="1" indent="-171450">
              <a:buFontTx/>
              <a:buChar char="-"/>
            </a:pPr>
            <a:r>
              <a:rPr lang="en-US" baseline="0" dirty="0" smtClean="0"/>
              <a:t>MEMORY_AND_DISK</a:t>
            </a:r>
          </a:p>
          <a:p>
            <a:pPr marL="1085850" lvl="2" indent="-171450">
              <a:buFontTx/>
              <a:buChar char="-"/>
            </a:pPr>
            <a:r>
              <a:rPr lang="en-US" sz="1200" b="0" i="0" kern="1200" dirty="0" smtClean="0">
                <a:solidFill>
                  <a:schemeClr val="tx1"/>
                </a:solidFill>
                <a:effectLst/>
                <a:latin typeface="+mn-lt"/>
                <a:ea typeface="+mn-ea"/>
                <a:cs typeface="+mn-cs"/>
              </a:rPr>
              <a:t>Store RDD as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Java objects in the JVM. If the RDD does not fit in memory, store the partitions that don't fit on disk, and read them from there when they're needed.</a:t>
            </a:r>
            <a:endParaRPr lang="en-US" baseline="0" dirty="0" smtClean="0"/>
          </a:p>
          <a:p>
            <a:pPr marL="628650" lvl="1" indent="-171450">
              <a:buFontTx/>
              <a:buChar char="-"/>
            </a:pPr>
            <a:r>
              <a:rPr lang="en-US" sz="1200" b="0" i="0" kern="1200" dirty="0" smtClean="0">
                <a:solidFill>
                  <a:schemeClr val="tx1"/>
                </a:solidFill>
                <a:effectLst/>
                <a:latin typeface="+mn-lt"/>
                <a:ea typeface="+mn-ea"/>
                <a:cs typeface="+mn-cs"/>
              </a:rPr>
              <a:t>MEMORY_ONLY_SER</a:t>
            </a:r>
          </a:p>
          <a:p>
            <a:pPr marL="1085850" lvl="2" indent="-171450">
              <a:buFontTx/>
              <a:buChar char="-"/>
            </a:pPr>
            <a:r>
              <a:rPr lang="en-US" sz="1200" b="0" i="0" kern="1200" dirty="0" smtClean="0">
                <a:solidFill>
                  <a:schemeClr val="tx1"/>
                </a:solidFill>
                <a:effectLst/>
                <a:latin typeface="+mn-lt"/>
                <a:ea typeface="+mn-ea"/>
                <a:cs typeface="+mn-cs"/>
              </a:rPr>
              <a:t>Store RDD as </a:t>
            </a:r>
            <a:r>
              <a:rPr lang="en-US" sz="1200" b="0" i="1" kern="1200" dirty="0" smtClean="0">
                <a:solidFill>
                  <a:schemeClr val="tx1"/>
                </a:solidFill>
                <a:effectLst/>
                <a:latin typeface="+mn-lt"/>
                <a:ea typeface="+mn-ea"/>
                <a:cs typeface="+mn-cs"/>
              </a:rPr>
              <a:t>serialized</a:t>
            </a:r>
            <a:r>
              <a:rPr lang="en-US" sz="1200" b="0" i="0" kern="1200" dirty="0" smtClean="0">
                <a:solidFill>
                  <a:schemeClr val="tx1"/>
                </a:solidFill>
                <a:effectLst/>
                <a:latin typeface="+mn-lt"/>
                <a:ea typeface="+mn-ea"/>
                <a:cs typeface="+mn-cs"/>
              </a:rPr>
              <a:t> Java objects (one byte array per partition). This is generally more space-efficient than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objects, especially when using a </a:t>
            </a:r>
            <a:r>
              <a:rPr lang="en-US" sz="1200" b="0" i="0" u="none" strike="noStrike" kern="1200" dirty="0" smtClean="0">
                <a:solidFill>
                  <a:schemeClr val="tx1"/>
                </a:solidFill>
                <a:effectLst/>
                <a:latin typeface="+mn-lt"/>
                <a:ea typeface="+mn-ea"/>
                <a:cs typeface="+mn-cs"/>
                <a:hlinkClick r:id="rId3"/>
              </a:rPr>
              <a:t>fast </a:t>
            </a:r>
            <a:r>
              <a:rPr lang="en-US" sz="1200" b="0" i="0" u="none" strike="noStrike" kern="1200" dirty="0" err="1" smtClean="0">
                <a:solidFill>
                  <a:schemeClr val="tx1"/>
                </a:solidFill>
                <a:effectLst/>
                <a:latin typeface="+mn-lt"/>
                <a:ea typeface="+mn-ea"/>
                <a:cs typeface="+mn-cs"/>
                <a:hlinkClick r:id="rId3"/>
              </a:rPr>
              <a:t>serializer</a:t>
            </a:r>
            <a:r>
              <a:rPr lang="en-US" sz="1200" b="0" i="0" kern="1200" dirty="0" smtClean="0">
                <a:solidFill>
                  <a:schemeClr val="tx1"/>
                </a:solidFill>
                <a:effectLst/>
                <a:latin typeface="+mn-lt"/>
                <a:ea typeface="+mn-ea"/>
                <a:cs typeface="+mn-cs"/>
              </a:rPr>
              <a:t>, but more CPU-intensive to read.</a:t>
            </a:r>
          </a:p>
          <a:p>
            <a:pPr marL="628650" lvl="1" indent="-171450">
              <a:buFontTx/>
              <a:buChar char="-"/>
            </a:pPr>
            <a:r>
              <a:rPr lang="en-US" sz="1200" b="0" i="0" kern="1200" dirty="0" smtClean="0">
                <a:solidFill>
                  <a:schemeClr val="tx1"/>
                </a:solidFill>
                <a:effectLst/>
                <a:latin typeface="+mn-lt"/>
                <a:ea typeface="+mn-ea"/>
                <a:cs typeface="+mn-cs"/>
              </a:rPr>
              <a:t>MEMORY_AND_DISK_SER</a:t>
            </a:r>
          </a:p>
          <a:p>
            <a:pPr marL="1085850" lvl="2" indent="-171450">
              <a:buFontTx/>
              <a:buChar char="-"/>
            </a:pPr>
            <a:r>
              <a:rPr lang="en-US" sz="1200" b="0" i="0" kern="1200" dirty="0" smtClean="0">
                <a:solidFill>
                  <a:schemeClr val="tx1"/>
                </a:solidFill>
                <a:effectLst/>
                <a:latin typeface="+mn-lt"/>
                <a:ea typeface="+mn-ea"/>
                <a:cs typeface="+mn-cs"/>
              </a:rPr>
              <a:t>Similar to MEMORY_ONLY_SER, but spill partitions that don't fit in memory to disk instead of </a:t>
            </a:r>
            <a:r>
              <a:rPr lang="en-US" sz="1200" b="0" i="0" kern="1200" dirty="0" err="1" smtClean="0">
                <a:solidFill>
                  <a:schemeClr val="tx1"/>
                </a:solidFill>
                <a:effectLst/>
                <a:latin typeface="+mn-lt"/>
                <a:ea typeface="+mn-ea"/>
                <a:cs typeface="+mn-cs"/>
              </a:rPr>
              <a:t>recomputing</a:t>
            </a:r>
            <a:r>
              <a:rPr lang="en-US" sz="1200" b="0" i="0" kern="1200" dirty="0" smtClean="0">
                <a:solidFill>
                  <a:schemeClr val="tx1"/>
                </a:solidFill>
                <a:effectLst/>
                <a:latin typeface="+mn-lt"/>
                <a:ea typeface="+mn-ea"/>
                <a:cs typeface="+mn-cs"/>
              </a:rPr>
              <a:t> them on the fly each time they're needed.</a:t>
            </a:r>
          </a:p>
          <a:p>
            <a:pPr marL="628650" lvl="1" indent="-171450">
              <a:buFontTx/>
              <a:buChar char="-"/>
            </a:pPr>
            <a:r>
              <a:rPr lang="en-US" sz="1200" b="0" i="0" kern="1200" dirty="0" smtClean="0">
                <a:solidFill>
                  <a:schemeClr val="tx1"/>
                </a:solidFill>
                <a:effectLst/>
                <a:latin typeface="+mn-lt"/>
                <a:ea typeface="+mn-ea"/>
                <a:cs typeface="+mn-cs"/>
              </a:rPr>
              <a:t>DISK_ONLY</a:t>
            </a:r>
          </a:p>
          <a:p>
            <a:pPr marL="1085850" lvl="2" indent="-171450">
              <a:buFontTx/>
              <a:buChar char="-"/>
            </a:pPr>
            <a:r>
              <a:rPr lang="en-US" sz="1200" b="0" i="0" kern="1200" dirty="0" smtClean="0">
                <a:solidFill>
                  <a:schemeClr val="tx1"/>
                </a:solidFill>
                <a:effectLst/>
                <a:latin typeface="+mn-lt"/>
                <a:ea typeface="+mn-ea"/>
                <a:cs typeface="+mn-cs"/>
              </a:rPr>
              <a:t>Store the RDD partitions only on disk.</a:t>
            </a:r>
          </a:p>
          <a:p>
            <a:pPr marL="628650" lvl="1" indent="-171450">
              <a:buFontTx/>
              <a:buChar char="-"/>
            </a:pPr>
            <a:r>
              <a:rPr lang="en-US" sz="1200" b="0" i="0" kern="1200" dirty="0" smtClean="0">
                <a:solidFill>
                  <a:schemeClr val="tx1"/>
                </a:solidFill>
                <a:effectLst/>
                <a:latin typeface="+mn-lt"/>
                <a:ea typeface="+mn-ea"/>
                <a:cs typeface="+mn-cs"/>
              </a:rPr>
              <a:t>MEMORY_ONLY_2, MEMORY_AND_DISK_2 </a:t>
            </a:r>
            <a:r>
              <a:rPr lang="en-US" sz="1200" b="0" i="0" kern="1200" dirty="0" err="1" smtClean="0">
                <a:solidFill>
                  <a:schemeClr val="tx1"/>
                </a:solidFill>
                <a:effectLst/>
                <a:latin typeface="+mn-lt"/>
                <a:ea typeface="+mn-ea"/>
                <a:cs typeface="+mn-cs"/>
              </a:rPr>
              <a:t>etc</a:t>
            </a:r>
            <a:endParaRPr lang="en-US" baseline="0" dirty="0" smtClean="0"/>
          </a:p>
          <a:p>
            <a:pPr marL="1085850" lvl="2" indent="-171450">
              <a:buFontTx/>
              <a:buChar char="-"/>
            </a:pPr>
            <a:r>
              <a:rPr lang="en-US" sz="1200" b="0" i="0" kern="1200" dirty="0" smtClean="0">
                <a:solidFill>
                  <a:schemeClr val="tx1"/>
                </a:solidFill>
                <a:effectLst/>
                <a:latin typeface="+mn-lt"/>
                <a:ea typeface="+mn-ea"/>
                <a:cs typeface="+mn-cs"/>
              </a:rPr>
              <a:t>Same as the levels above, but replicate each partition on two cluster nodes.</a:t>
            </a:r>
          </a:p>
          <a:p>
            <a:pPr marL="1085850" lvl="2" indent="-171450">
              <a:buFontTx/>
              <a:buChar char="-"/>
            </a:pPr>
            <a:endParaRPr lang="en-US" sz="1200" b="0" i="0" kern="1200" baseline="0" dirty="0" smtClean="0">
              <a:solidFill>
                <a:schemeClr val="tx1"/>
              </a:solidFill>
              <a:effectLst/>
              <a:latin typeface="+mn-lt"/>
              <a:ea typeface="+mn-ea"/>
              <a:cs typeface="+mn-cs"/>
            </a:endParaRPr>
          </a:p>
          <a:p>
            <a:pPr marL="171450" lvl="0" indent="-171450">
              <a:buFontTx/>
              <a:buChar char="-"/>
            </a:pPr>
            <a:r>
              <a:rPr lang="en-US" b="0" i="0" kern="1200" baseline="0" dirty="0" smtClean="0">
                <a:solidFill>
                  <a:schemeClr val="tx1"/>
                </a:solidFill>
                <a:effectLst/>
                <a:latin typeface="+mn-lt"/>
                <a:ea typeface="+mn-ea"/>
                <a:cs typeface="+mn-cs"/>
              </a:rPr>
              <a:t>Which Storage level is best:</a:t>
            </a:r>
          </a:p>
          <a:p>
            <a:pPr marL="628650" lvl="1" indent="-171450">
              <a:buFontTx/>
              <a:buChar char="-"/>
            </a:pPr>
            <a:r>
              <a:rPr lang="en-US" b="0" i="0" kern="1200" baseline="0" dirty="0" smtClean="0">
                <a:solidFill>
                  <a:schemeClr val="tx1"/>
                </a:solidFill>
                <a:effectLst/>
                <a:latin typeface="+mn-lt"/>
                <a:ea typeface="+mn-ea"/>
                <a:cs typeface="+mn-cs"/>
              </a:rPr>
              <a:t>Few things to consider:</a:t>
            </a:r>
          </a:p>
          <a:p>
            <a:pPr marL="1085850" lvl="2" indent="-171450">
              <a:buFontTx/>
              <a:buChar char="-"/>
            </a:pPr>
            <a:r>
              <a:rPr lang="en-US" b="0" i="0" kern="1200" baseline="0" dirty="0" smtClean="0">
                <a:solidFill>
                  <a:schemeClr val="tx1"/>
                </a:solidFill>
                <a:effectLst/>
                <a:latin typeface="+mn-lt"/>
                <a:ea typeface="+mn-ea"/>
                <a:cs typeface="+mn-cs"/>
              </a:rPr>
              <a:t>Try to keep in-memory as much as possible</a:t>
            </a:r>
          </a:p>
          <a:p>
            <a:pPr marL="1085850" lvl="2" indent="-171450">
              <a:buFontTx/>
              <a:buChar char="-"/>
            </a:pPr>
            <a:r>
              <a:rPr lang="en-US" b="0" i="0" kern="1200" baseline="0" dirty="0" smtClean="0">
                <a:solidFill>
                  <a:schemeClr val="tx1"/>
                </a:solidFill>
                <a:effectLst/>
                <a:latin typeface="+mn-lt"/>
                <a:ea typeface="+mn-ea"/>
                <a:cs typeface="+mn-cs"/>
              </a:rPr>
              <a:t>Try not to spill to disc unless your computed datasets are memory expensive</a:t>
            </a:r>
          </a:p>
          <a:p>
            <a:pPr marL="1085850" lvl="2" indent="-171450">
              <a:buFontTx/>
              <a:buChar char="-"/>
            </a:pPr>
            <a:r>
              <a:rPr lang="en-US" b="0" i="0" kern="1200" baseline="0" dirty="0" smtClean="0">
                <a:solidFill>
                  <a:schemeClr val="tx1"/>
                </a:solidFill>
                <a:effectLst/>
                <a:latin typeface="+mn-lt"/>
                <a:ea typeface="+mn-ea"/>
                <a:cs typeface="+mn-cs"/>
              </a:rPr>
              <a:t>Use replication only if you want fault tolerance</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6B78DE9-D5B6-4456-B1BE-D851B181E625}" type="slidenum">
              <a:rPr lang="en-US" smtClean="0"/>
              <a:t>12</a:t>
            </a:fld>
            <a:endParaRPr lang="en-US"/>
          </a:p>
        </p:txBody>
      </p:sp>
    </p:spTree>
    <p:extLst>
      <p:ext uri="{BB962C8B-B14F-4D97-AF65-F5344CB8AC3E}">
        <p14:creationId xmlns:p14="http://schemas.microsoft.com/office/powerpoint/2010/main" val="59154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B78DE9-D5B6-4456-B1BE-D851B181E625}" type="slidenum">
              <a:rPr lang="en-US" smtClean="0"/>
              <a:t>15</a:t>
            </a:fld>
            <a:endParaRPr lang="en-US"/>
          </a:p>
        </p:txBody>
      </p:sp>
    </p:spTree>
    <p:extLst>
      <p:ext uri="{BB962C8B-B14F-4D97-AF65-F5344CB8AC3E}">
        <p14:creationId xmlns:p14="http://schemas.microsoft.com/office/powerpoint/2010/main" val="198750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for a 29 GB dataset on 20 EC2 m1.xlarge machines (4 cores each)</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24</a:t>
            </a:fld>
            <a:endParaRPr lang="en-US"/>
          </a:p>
        </p:txBody>
      </p:sp>
    </p:spTree>
    <p:extLst>
      <p:ext uri="{BB962C8B-B14F-4D97-AF65-F5344CB8AC3E}">
        <p14:creationId xmlns:p14="http://schemas.microsoft.com/office/powerpoint/2010/main" val="9110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570E74-4E90-4AE5-AD78-54A2E04F9985}"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349469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70E74-4E90-4AE5-AD78-54A2E04F9985}"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228575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70E74-4E90-4AE5-AD78-54A2E04F9985}"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366300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70E74-4E90-4AE5-AD78-54A2E04F9985}"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11649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70E74-4E90-4AE5-AD78-54A2E04F9985}"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107071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570E74-4E90-4AE5-AD78-54A2E04F9985}"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158316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570E74-4E90-4AE5-AD78-54A2E04F9985}" type="datetimeFigureOut">
              <a:rPr lang="en-US" smtClean="0"/>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247942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570E74-4E90-4AE5-AD78-54A2E04F9985}" type="datetimeFigureOut">
              <a:rPr lang="en-US" smtClean="0"/>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98284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70E74-4E90-4AE5-AD78-54A2E04F9985}" type="datetimeFigureOut">
              <a:rPr lang="en-US" smtClean="0"/>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369398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70E74-4E90-4AE5-AD78-54A2E04F9985}"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127944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70E74-4E90-4AE5-AD78-54A2E04F9985}"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C5B95-6698-42CC-94A6-092C087477E7}" type="slidenum">
              <a:rPr lang="en-US" smtClean="0"/>
              <a:t>‹#›</a:t>
            </a:fld>
            <a:endParaRPr lang="en-US"/>
          </a:p>
        </p:txBody>
      </p:sp>
    </p:spTree>
    <p:extLst>
      <p:ext uri="{BB962C8B-B14F-4D97-AF65-F5344CB8AC3E}">
        <p14:creationId xmlns:p14="http://schemas.microsoft.com/office/powerpoint/2010/main" val="41804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70E74-4E90-4AE5-AD78-54A2E04F9985}" type="datetimeFigureOut">
              <a:rPr lang="en-US" smtClean="0"/>
              <a:t>5/17/2016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C5B95-6698-42CC-94A6-092C087477E7}" type="slidenum">
              <a:rPr lang="en-US" smtClean="0"/>
              <a:t>‹#›</a:t>
            </a:fld>
            <a:endParaRPr lang="en-US"/>
          </a:p>
        </p:txBody>
      </p:sp>
    </p:spTree>
    <p:extLst>
      <p:ext uri="{BB962C8B-B14F-4D97-AF65-F5344CB8AC3E}">
        <p14:creationId xmlns:p14="http://schemas.microsoft.com/office/powerpoint/2010/main" val="94049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ark.apache.org/docs/latest/cluster-overview.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799"/>
          </a:xfrm>
        </p:spPr>
        <p:txBody>
          <a:bodyPr>
            <a:noAutofit/>
          </a:bodyPr>
          <a:lstStyle/>
          <a:p>
            <a:r>
              <a:rPr lang="en-IN" sz="3200" dirty="0">
                <a:latin typeface="Times New Roman" panose="02020603050405020304" pitchFamily="18" charset="0"/>
                <a:cs typeface="Times New Roman" panose="02020603050405020304" pitchFamily="18" charset="0"/>
              </a:rPr>
              <a:t>APACHE </a:t>
            </a:r>
            <a:r>
              <a:rPr lang="en-IN" sz="3200" dirty="0" smtClean="0">
                <a:latin typeface="Times New Roman" panose="02020603050405020304" pitchFamily="18" charset="0"/>
                <a:cs typeface="Times New Roman" panose="02020603050405020304" pitchFamily="18" charset="0"/>
              </a:rPr>
              <a:t>SPARK &amp; CUSTOMER CHURN ANALYSIS</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828800"/>
            <a:ext cx="2895600" cy="1905000"/>
          </a:xfrm>
          <a:prstGeom prst="rect">
            <a:avLst/>
          </a:prstGeom>
        </p:spPr>
      </p:pic>
      <p:sp>
        <p:nvSpPr>
          <p:cNvPr id="5" name="Subtitle 4"/>
          <p:cNvSpPr>
            <a:spLocks noGrp="1"/>
          </p:cNvSpPr>
          <p:nvPr>
            <p:ph type="subTitle" idx="1"/>
          </p:nvPr>
        </p:nvSpPr>
        <p:spPr>
          <a:xfrm>
            <a:off x="381000" y="3886200"/>
            <a:ext cx="8229600" cy="1752600"/>
          </a:xfrm>
        </p:spPr>
        <p:txBody>
          <a:bodyPr/>
          <a:lstStyle/>
          <a:p>
            <a:pPr algn="l"/>
            <a:endParaRPr lang="en-IN" dirty="0" smtClean="0"/>
          </a:p>
          <a:p>
            <a:pPr algn="l"/>
            <a:r>
              <a:rPr lang="en-IN" dirty="0" smtClean="0">
                <a:solidFill>
                  <a:schemeClr val="tx1"/>
                </a:solidFill>
                <a:latin typeface="Times New Roman" panose="02020603050405020304" pitchFamily="18" charset="0"/>
                <a:cs typeface="Times New Roman" panose="02020603050405020304" pitchFamily="18" charset="0"/>
              </a:rPr>
              <a:t>Submitted by:			Submitted to:</a:t>
            </a:r>
          </a:p>
          <a:p>
            <a:pPr algn="l"/>
            <a:r>
              <a:rPr lang="en-IN" dirty="0" smtClean="0">
                <a:solidFill>
                  <a:schemeClr val="tx1"/>
                </a:solidFill>
                <a:latin typeface="Times New Roman" panose="02020603050405020304" pitchFamily="18" charset="0"/>
                <a:cs typeface="Times New Roman" panose="02020603050405020304" pitchFamily="18" charset="0"/>
              </a:rPr>
              <a:t>Ayush Bijawat			Mr </a:t>
            </a:r>
            <a:r>
              <a:rPr lang="en-IN" dirty="0" err="1" smtClean="0">
                <a:solidFill>
                  <a:schemeClr val="tx1"/>
                </a:solidFill>
                <a:latin typeface="Times New Roman" panose="02020603050405020304" pitchFamily="18" charset="0"/>
                <a:cs typeface="Times New Roman" panose="02020603050405020304" pitchFamily="18" charset="0"/>
              </a:rPr>
              <a:t>Deepa</a:t>
            </a:r>
            <a:r>
              <a:rPr lang="en-IN" dirty="0" smtClean="0">
                <a:solidFill>
                  <a:schemeClr val="tx1"/>
                </a:solidFill>
                <a:latin typeface="Times New Roman" panose="02020603050405020304" pitchFamily="18" charset="0"/>
                <a:cs typeface="Times New Roman" panose="02020603050405020304" pitchFamily="18" charset="0"/>
              </a:rPr>
              <a:t> </a:t>
            </a:r>
            <a:r>
              <a:rPr lang="en-IN" smtClean="0">
                <a:solidFill>
                  <a:schemeClr val="tx1"/>
                </a:solidFill>
                <a:latin typeface="Times New Roman" panose="02020603050405020304" pitchFamily="18" charset="0"/>
                <a:cs typeface="Times New Roman" panose="02020603050405020304" pitchFamily="18" charset="0"/>
              </a:rPr>
              <a:t>Modi</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38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1628800"/>
            <a:ext cx="7467600" cy="4873752"/>
          </a:xfrm>
          <a:ln>
            <a:noFill/>
          </a:ln>
        </p:spPr>
        <p:txBody>
          <a:bodyPr>
            <a:normAutofit fontScale="92500" lnSpcReduction="20000"/>
          </a:bodyPr>
          <a:lstStyle/>
          <a:p>
            <a:r>
              <a:rPr lang="en-US" b="1" dirty="0" smtClean="0"/>
              <a:t>Resilient Distributed Datasets (RDD) </a:t>
            </a:r>
            <a:r>
              <a:rPr lang="en-US" dirty="0" smtClean="0"/>
              <a:t>are the primary abstraction in Spark – It is an immutable distributed collection of data, which is partitioned across machines in a cluster</a:t>
            </a:r>
            <a:endParaRPr lang="fr-FR" dirty="0" smtClean="0"/>
          </a:p>
          <a:p>
            <a:r>
              <a:rPr lang="en-US" dirty="0" smtClean="0"/>
              <a:t>There are currently two types:</a:t>
            </a:r>
          </a:p>
          <a:p>
            <a:pPr lvl="1"/>
            <a:r>
              <a:rPr lang="en-US" i="1" dirty="0" smtClean="0"/>
              <a:t>parallelized collections : Take an existing </a:t>
            </a:r>
            <a:r>
              <a:rPr lang="en-US" i="1" dirty="0" err="1" smtClean="0"/>
              <a:t>Scala</a:t>
            </a:r>
            <a:r>
              <a:rPr lang="en-US" i="1" dirty="0" smtClean="0"/>
              <a:t> collection and run functions on it in parallel</a:t>
            </a:r>
          </a:p>
          <a:p>
            <a:pPr lvl="1"/>
            <a:r>
              <a:rPr lang="en-US" i="1" dirty="0" smtClean="0"/>
              <a:t>External datasets : </a:t>
            </a:r>
            <a:r>
              <a:rPr lang="fr-FR" dirty="0" err="1" smtClean="0"/>
              <a:t>Spark</a:t>
            </a:r>
            <a:r>
              <a:rPr lang="fr-FR" dirty="0" smtClean="0"/>
              <a:t> </a:t>
            </a:r>
            <a:r>
              <a:rPr lang="fr-FR" dirty="0" err="1" smtClean="0"/>
              <a:t>can</a:t>
            </a:r>
            <a:r>
              <a:rPr lang="fr-FR" dirty="0" smtClean="0"/>
              <a:t> </a:t>
            </a:r>
            <a:r>
              <a:rPr lang="fr-FR" dirty="0" err="1" smtClean="0"/>
              <a:t>create</a:t>
            </a:r>
            <a:r>
              <a:rPr lang="fr-FR" dirty="0" smtClean="0"/>
              <a:t> </a:t>
            </a:r>
            <a:r>
              <a:rPr lang="fr-FR" dirty="0" err="1" smtClean="0"/>
              <a:t>distributed</a:t>
            </a:r>
            <a:r>
              <a:rPr lang="fr-FR" dirty="0" smtClean="0"/>
              <a:t> </a:t>
            </a:r>
            <a:r>
              <a:rPr lang="fr-FR" dirty="0" err="1" smtClean="0"/>
              <a:t>datasets</a:t>
            </a:r>
            <a:r>
              <a:rPr lang="fr-FR" dirty="0" smtClean="0"/>
              <a:t> </a:t>
            </a:r>
            <a:r>
              <a:rPr lang="fr-FR" dirty="0" err="1" smtClean="0"/>
              <a:t>from</a:t>
            </a:r>
            <a:r>
              <a:rPr lang="fr-FR" dirty="0" smtClean="0"/>
              <a:t> </a:t>
            </a:r>
            <a:r>
              <a:rPr lang="fr-FR" dirty="0" err="1" smtClean="0"/>
              <a:t>any</a:t>
            </a:r>
            <a:r>
              <a:rPr lang="fr-FR" dirty="0" smtClean="0"/>
              <a:t> </a:t>
            </a:r>
            <a:r>
              <a:rPr lang="fr-FR" dirty="0" err="1" smtClean="0"/>
              <a:t>storage</a:t>
            </a:r>
            <a:r>
              <a:rPr lang="fr-FR" dirty="0" smtClean="0"/>
              <a:t> source </a:t>
            </a:r>
            <a:r>
              <a:rPr lang="fr-FR" dirty="0" err="1" smtClean="0"/>
              <a:t>supported</a:t>
            </a:r>
            <a:r>
              <a:rPr lang="fr-FR" dirty="0" smtClean="0"/>
              <a:t> by </a:t>
            </a:r>
            <a:r>
              <a:rPr lang="fr-FR" dirty="0" err="1" smtClean="0"/>
              <a:t>Hadoop</a:t>
            </a:r>
            <a:r>
              <a:rPr lang="fr-FR" dirty="0" smtClean="0"/>
              <a:t>, </a:t>
            </a:r>
            <a:r>
              <a:rPr lang="fr-FR" dirty="0" err="1" smtClean="0"/>
              <a:t>including</a:t>
            </a:r>
            <a:r>
              <a:rPr lang="fr-FR" dirty="0" smtClean="0"/>
              <a:t> local file system, HDFS, Cassandra, </a:t>
            </a:r>
            <a:r>
              <a:rPr lang="fr-FR" dirty="0" err="1" smtClean="0"/>
              <a:t>HBase</a:t>
            </a:r>
            <a:r>
              <a:rPr lang="fr-FR" dirty="0" smtClean="0"/>
              <a:t>, Amazon S3, etc.</a:t>
            </a:r>
          </a:p>
        </p:txBody>
      </p:sp>
      <p:sp>
        <p:nvSpPr>
          <p:cNvPr id="7"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RDD’s</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2072827417"/>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16768" y="1600200"/>
            <a:ext cx="7467600" cy="4873752"/>
          </a:xfrm>
        </p:spPr>
        <p:txBody>
          <a:bodyPr/>
          <a:lstStyle/>
          <a:p>
            <a:r>
              <a:rPr lang="en-US" dirty="0" smtClean="0"/>
              <a:t>Two types of operations on RDDs: </a:t>
            </a:r>
          </a:p>
          <a:p>
            <a:pPr>
              <a:buNone/>
            </a:pPr>
            <a:r>
              <a:rPr lang="en-US" i="1" dirty="0" smtClean="0"/>
              <a:t>	</a:t>
            </a:r>
            <a:r>
              <a:rPr lang="fr-FR" b="1" i="1" dirty="0" smtClean="0">
                <a:solidFill>
                  <a:schemeClr val="accent3"/>
                </a:solidFill>
              </a:rPr>
              <a:t>transformations</a:t>
            </a:r>
            <a:r>
              <a:rPr lang="fr-FR" i="1" dirty="0" smtClean="0"/>
              <a:t> and </a:t>
            </a:r>
            <a:r>
              <a:rPr lang="fr-FR" b="1" i="1" dirty="0" smtClean="0">
                <a:solidFill>
                  <a:schemeClr val="accent3"/>
                </a:solidFill>
              </a:rPr>
              <a:t>actions</a:t>
            </a:r>
          </a:p>
          <a:p>
            <a:r>
              <a:rPr lang="en-US" dirty="0" smtClean="0"/>
              <a:t>A transformation is a </a:t>
            </a:r>
            <a:r>
              <a:rPr lang="fr-FR" b="1" dirty="0" err="1" smtClean="0">
                <a:solidFill>
                  <a:schemeClr val="accent3"/>
                </a:solidFill>
              </a:rPr>
              <a:t>lazy</a:t>
            </a:r>
            <a:r>
              <a:rPr lang="fr-FR" dirty="0" smtClean="0"/>
              <a:t> (not </a:t>
            </a:r>
            <a:r>
              <a:rPr lang="fr-FR" dirty="0" err="1" smtClean="0"/>
              <a:t>computed</a:t>
            </a:r>
            <a:r>
              <a:rPr lang="fr-FR" dirty="0" smtClean="0"/>
              <a:t> </a:t>
            </a:r>
            <a:r>
              <a:rPr lang="fr-FR" dirty="0" err="1" smtClean="0"/>
              <a:t>immediately</a:t>
            </a:r>
            <a:r>
              <a:rPr lang="fr-FR" dirty="0" smtClean="0"/>
              <a:t>) </a:t>
            </a:r>
            <a:r>
              <a:rPr lang="en-US" dirty="0" smtClean="0"/>
              <a:t>operation on an RDD that yields another RDD</a:t>
            </a:r>
          </a:p>
          <a:p>
            <a:r>
              <a:rPr lang="en-US" dirty="0" smtClean="0"/>
              <a:t>An action is an operation that triggers a computation, returns a value back to the Master, or writes </a:t>
            </a:r>
            <a:r>
              <a:rPr lang="fr-FR" dirty="0" smtClean="0"/>
              <a:t>to a stable </a:t>
            </a:r>
            <a:r>
              <a:rPr lang="fr-FR" dirty="0" err="1" smtClean="0"/>
              <a:t>storage</a:t>
            </a:r>
            <a:r>
              <a:rPr lang="fr-FR" dirty="0" smtClean="0"/>
              <a:t> system</a:t>
            </a:r>
            <a:endParaRPr lang="en-US" dirty="0" smtClean="0"/>
          </a:p>
        </p:txBody>
      </p:sp>
      <p:pic>
        <p:nvPicPr>
          <p:cNvPr id="5" name="Image 4" descr="operations.png"/>
          <p:cNvPicPr>
            <a:picLocks noChangeAspect="1"/>
          </p:cNvPicPr>
          <p:nvPr/>
        </p:nvPicPr>
        <p:blipFill>
          <a:blip r:embed="rId2" cstate="print"/>
          <a:stretch>
            <a:fillRect/>
          </a:stretch>
        </p:blipFill>
        <p:spPr>
          <a:xfrm>
            <a:off x="5943600" y="1905000"/>
            <a:ext cx="2971800" cy="1066801"/>
          </a:xfrm>
          <a:prstGeom prst="rect">
            <a:avLst/>
          </a:prstGeom>
          <a:ln>
            <a:noFill/>
          </a:ln>
          <a:effectLst>
            <a:outerShdw blurRad="190500" algn="tl" rotWithShape="0">
              <a:srgbClr val="000000">
                <a:alpha val="70000"/>
              </a:srgbClr>
            </a:outerShdw>
          </a:effectLst>
        </p:spPr>
      </p:pic>
      <p:sp>
        <p:nvSpPr>
          <p:cNvPr id="7"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RDD’s(continued…)</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1699323880"/>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90042" y="1828800"/>
            <a:ext cx="7776864" cy="464871"/>
          </a:xfrm>
          <a:prstGeom prst="rect">
            <a:avLst/>
          </a:prstGeom>
          <a:ln w="9525">
            <a:solidFill>
              <a:schemeClr val="bg1"/>
            </a:solidFill>
          </a:ln>
        </p:spPr>
        <p:style>
          <a:lnRef idx="2">
            <a:schemeClr val="accent3"/>
          </a:lnRef>
          <a:fillRef idx="1">
            <a:schemeClr val="lt1"/>
          </a:fillRef>
          <a:effectRef idx="0">
            <a:schemeClr val="accent3"/>
          </a:effectRef>
          <a:fontRef idx="minor">
            <a:schemeClr val="dk1"/>
          </a:fontRef>
        </p:style>
        <p:txBody>
          <a:bodyPr wrap="square" rtlCol="0" anchor="t">
            <a:spAutoFit/>
          </a:bodyPr>
          <a:lstStyle/>
          <a:p>
            <a:pPr marL="342900" indent="-342900">
              <a:lnSpc>
                <a:spcPct val="150000"/>
              </a:lnSpc>
              <a:buFont typeface="Wingdings" panose="05000000000000000000" pitchFamily="2" charset="2"/>
              <a:buChar char="q"/>
            </a:pPr>
            <a:r>
              <a:rPr lang="en-US" b="1" dirty="0" smtClean="0"/>
              <a:t>Programming Interface: </a:t>
            </a:r>
            <a:r>
              <a:rPr lang="en-US" dirty="0" smtClean="0"/>
              <a:t>Programmer can perform 3 types of operations:</a:t>
            </a:r>
          </a:p>
        </p:txBody>
      </p:sp>
      <p:sp>
        <p:nvSpPr>
          <p:cNvPr id="20" name="Snip Single Corner Rectangle 19"/>
          <p:cNvSpPr/>
          <p:nvPr/>
        </p:nvSpPr>
        <p:spPr>
          <a:xfrm>
            <a:off x="685800" y="2514600"/>
            <a:ext cx="2376656" cy="3938128"/>
          </a:xfrm>
          <a:prstGeom prst="snip1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b="1" u="sng" dirty="0" smtClean="0"/>
              <a:t>Transformations</a:t>
            </a:r>
          </a:p>
          <a:p>
            <a:endParaRPr lang="en-US" sz="1600" b="1" u="sng" dirty="0"/>
          </a:p>
          <a:p>
            <a:pPr marL="285750" indent="-285750">
              <a:buFont typeface="Arial" panose="020B0604020202020204" pitchFamily="34" charset="0"/>
              <a:buChar char="•"/>
            </a:pPr>
            <a:r>
              <a:rPr lang="en-US" sz="1600" dirty="0" smtClean="0"/>
              <a:t>Create a new dataset from and existing one.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Lazy in nature. They are executed only when some action is performed.</a:t>
            </a:r>
          </a:p>
          <a:p>
            <a:endParaRPr lang="en-US" sz="1600" dirty="0" smtClean="0"/>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0" name="Snip Single Corner Rectangle 29"/>
          <p:cNvSpPr/>
          <p:nvPr/>
        </p:nvSpPr>
        <p:spPr>
          <a:xfrm>
            <a:off x="3352800" y="2514600"/>
            <a:ext cx="2376656" cy="3938128"/>
          </a:xfrm>
          <a:prstGeom prst="snip1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1600" b="1" u="sng" dirty="0" smtClean="0"/>
              <a:t>Actions</a:t>
            </a:r>
          </a:p>
          <a:p>
            <a:pPr marL="285750" indent="-285750">
              <a:buFont typeface="Arial" panose="020B0604020202020204" pitchFamily="34" charset="0"/>
              <a:buChar char="•"/>
            </a:pPr>
            <a:endParaRPr lang="en-US" sz="1600" b="1" u="sng" dirty="0"/>
          </a:p>
          <a:p>
            <a:pPr marL="285750" indent="-285750">
              <a:buFont typeface="Arial" panose="020B0604020202020204" pitchFamily="34" charset="0"/>
              <a:buChar char="•"/>
            </a:pPr>
            <a:r>
              <a:rPr lang="en-US" sz="1600" dirty="0" smtClean="0"/>
              <a:t>Returns to </a:t>
            </a:r>
            <a:r>
              <a:rPr lang="en-US" sz="1600" dirty="0"/>
              <a:t>the driver </a:t>
            </a:r>
            <a:r>
              <a:rPr lang="en-US" sz="1600" dirty="0" smtClean="0"/>
              <a:t>program a value or exports data to a storage system after performing a computation.</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32" name="Snip Single Corner Rectangle 31"/>
          <p:cNvSpPr/>
          <p:nvPr/>
        </p:nvSpPr>
        <p:spPr>
          <a:xfrm>
            <a:off x="6019800" y="2493107"/>
            <a:ext cx="2376656" cy="3938128"/>
          </a:xfrm>
          <a:prstGeom prst="snip1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600" b="1" u="sng" dirty="0" smtClean="0"/>
              <a:t>Persistence</a:t>
            </a:r>
          </a:p>
          <a:p>
            <a:pPr algn="ctr"/>
            <a:endParaRPr lang="en-US" sz="1600" b="1" u="sng" dirty="0"/>
          </a:p>
          <a:p>
            <a:pPr marL="285750" indent="-285750">
              <a:buFont typeface="Arial" panose="020B0604020202020204" pitchFamily="34" charset="0"/>
              <a:buChar char="•"/>
            </a:pPr>
            <a:r>
              <a:rPr lang="en-US" sz="1600" dirty="0" smtClean="0"/>
              <a:t>For caching datasets in-memory for future operations.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Option to store on disk or RAM or mixed (Storage Level).</a:t>
            </a:r>
          </a:p>
          <a:p>
            <a:pPr marL="285750" indent="-285750">
              <a:buFont typeface="Arial" panose="020B0604020202020204" pitchFamily="34" charset="0"/>
              <a:buChar char="•"/>
            </a:pPr>
            <a:endParaRPr lang="en-US" sz="1600" dirty="0"/>
          </a:p>
        </p:txBody>
      </p:sp>
      <p:sp>
        <p:nvSpPr>
          <p:cNvPr id="17"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Operations</a:t>
            </a:r>
            <a:endParaRPr lang="en-US" dirty="0">
              <a:solidFill>
                <a:srgbClr val="C00000"/>
              </a:solidFill>
              <a:cs typeface="Consolas" panose="020B0609020204030204" pitchFamily="49" charset="0"/>
            </a:endParaRPr>
          </a:p>
        </p:txBody>
      </p:sp>
      <p:pic>
        <p:nvPicPr>
          <p:cNvPr id="18" name="Picture 17"/>
          <p:cNvPicPr>
            <a:picLocks noChangeAspect="1"/>
          </p:cNvPicPr>
          <p:nvPr/>
        </p:nvPicPr>
        <p:blipFill>
          <a:blip r:embed="rId3"/>
          <a:stretch>
            <a:fillRect/>
          </a:stretch>
        </p:blipFill>
        <p:spPr>
          <a:xfrm>
            <a:off x="0" y="5348806"/>
            <a:ext cx="9159973" cy="1111004"/>
          </a:xfrm>
          <a:prstGeom prst="rect">
            <a:avLst/>
          </a:prstGeom>
        </p:spPr>
      </p:pic>
    </p:spTree>
    <p:extLst>
      <p:ext uri="{BB962C8B-B14F-4D97-AF65-F5344CB8AC3E}">
        <p14:creationId xmlns:p14="http://schemas.microsoft.com/office/powerpoint/2010/main" val="4090799102"/>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animBg="1"/>
      <p:bldP spid="30"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sz="quarter" idx="1"/>
          </p:nvPr>
        </p:nvGraphicFramePr>
        <p:xfrm>
          <a:off x="457200" y="1600200"/>
          <a:ext cx="7571184" cy="4790440"/>
        </p:xfrm>
        <a:graphic>
          <a:graphicData uri="http://schemas.openxmlformats.org/drawingml/2006/table">
            <a:tbl>
              <a:tblPr firstRow="1" bandRow="1">
                <a:tableStyleId>{5C22544A-7EE6-4342-B048-85BDC9FD1C3A}</a:tableStyleId>
              </a:tblPr>
              <a:tblGrid>
                <a:gridCol w="3034680"/>
                <a:gridCol w="4536504"/>
              </a:tblGrid>
              <a:tr h="370840">
                <a:tc>
                  <a:txBody>
                    <a:bodyPr/>
                    <a:lstStyle/>
                    <a:p>
                      <a:pPr algn="ctr"/>
                      <a:r>
                        <a:rPr kumimoji="0" lang="it-IT" sz="1800" b="1" kern="1200" baseline="0" dirty="0" smtClean="0">
                          <a:solidFill>
                            <a:schemeClr val="lt1"/>
                          </a:solidFill>
                          <a:latin typeface="+mn-lt"/>
                          <a:ea typeface="+mn-ea"/>
                          <a:cs typeface="+mn-cs"/>
                        </a:rPr>
                        <a:t>Transformation &amp; Purpose</a:t>
                      </a:r>
                      <a:endParaRPr lang="fr-FR" dirty="0"/>
                    </a:p>
                  </a:txBody>
                  <a:tcPr/>
                </a:tc>
                <a:tc>
                  <a:txBody>
                    <a:bodyPr/>
                    <a:lstStyle/>
                    <a:p>
                      <a:pPr algn="ctr"/>
                      <a:r>
                        <a:rPr kumimoji="0" lang="fr-FR" sz="1800" b="1" kern="1200" baseline="0" dirty="0" err="1" smtClean="0">
                          <a:solidFill>
                            <a:schemeClr val="lt1"/>
                          </a:solidFill>
                          <a:latin typeface="+mn-lt"/>
                          <a:ea typeface="+mn-ea"/>
                          <a:cs typeface="+mn-cs"/>
                        </a:rPr>
                        <a:t>Example</a:t>
                      </a:r>
                      <a:r>
                        <a:rPr kumimoji="0" lang="fr-FR" sz="1800" b="1" kern="1200" baseline="0" dirty="0" smtClean="0">
                          <a:solidFill>
                            <a:schemeClr val="lt1"/>
                          </a:solidFill>
                          <a:latin typeface="+mn-lt"/>
                          <a:ea typeface="+mn-ea"/>
                          <a:cs typeface="+mn-cs"/>
                        </a:rPr>
                        <a:t> &amp; </a:t>
                      </a:r>
                      <a:r>
                        <a:rPr kumimoji="0" lang="fr-FR" sz="1800" b="1" kern="1200" baseline="0" dirty="0" err="1" smtClean="0">
                          <a:solidFill>
                            <a:schemeClr val="lt1"/>
                          </a:solidFill>
                          <a:latin typeface="+mn-lt"/>
                          <a:ea typeface="+mn-ea"/>
                          <a:cs typeface="+mn-cs"/>
                        </a:rPr>
                        <a:t>Result</a:t>
                      </a:r>
                      <a:endParaRPr lang="fr-FR" dirty="0"/>
                    </a:p>
                  </a:txBody>
                  <a:tcPr/>
                </a:tc>
              </a:tr>
              <a:tr h="370840">
                <a:tc>
                  <a:txBody>
                    <a:bodyPr/>
                    <a:lstStyle/>
                    <a:p>
                      <a:r>
                        <a:rPr lang="en-US" sz="1600" b="1" dirty="0" smtClean="0"/>
                        <a:t>filter(</a:t>
                      </a:r>
                      <a:r>
                        <a:rPr lang="en-US" sz="1600" b="1" dirty="0" err="1" smtClean="0"/>
                        <a:t>func</a:t>
                      </a:r>
                      <a:r>
                        <a:rPr lang="en-US" sz="1600" b="1" dirty="0" smtClean="0"/>
                        <a:t>)</a:t>
                      </a:r>
                    </a:p>
                    <a:p>
                      <a:r>
                        <a:rPr lang="en-US" sz="1600" b="1" dirty="0" smtClean="0"/>
                        <a:t>Purpose</a:t>
                      </a:r>
                      <a:r>
                        <a:rPr lang="en-US" sz="1600" dirty="0" smtClean="0"/>
                        <a:t>: new RDD by selecting those data elements on which </a:t>
                      </a:r>
                      <a:r>
                        <a:rPr lang="en-US" sz="1600" dirty="0" err="1" smtClean="0"/>
                        <a:t>func</a:t>
                      </a:r>
                      <a:r>
                        <a:rPr lang="en-US" sz="1600" dirty="0" smtClean="0"/>
                        <a:t> returns true</a:t>
                      </a:r>
                      <a:endParaRPr lang="fr-FR" sz="160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 =</a:t>
                      </a:r>
                    </a:p>
                    <a:p>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(List(“ABC”,”BCD”,”DEF”))</a:t>
                      </a:r>
                    </a:p>
                    <a:p>
                      <a:r>
                        <a:rPr kumimoji="0" lang="it-IT" sz="1600" kern="1200" baseline="0" dirty="0" smtClean="0">
                          <a:solidFill>
                            <a:schemeClr val="dk1"/>
                          </a:solidFill>
                          <a:latin typeface="+mn-lt"/>
                          <a:ea typeface="+mn-ea"/>
                          <a:cs typeface="+mn-cs"/>
                        </a:rPr>
                        <a:t>scala&gt; val filtered = rdd.filter(_.contains(“C”))</a:t>
                      </a:r>
                    </a:p>
                    <a:p>
                      <a:r>
                        <a:rPr kumimoji="0" lang="fr-FR" sz="1600" kern="1200" baseline="0" dirty="0" smtClean="0">
                          <a:solidFill>
                            <a:schemeClr val="dk1"/>
                          </a:solidFill>
                          <a:latin typeface="+mn-lt"/>
                          <a:ea typeface="+mn-ea"/>
                          <a:cs typeface="+mn-cs"/>
                        </a:rPr>
                        <a:t>scala&gt; </a:t>
                      </a:r>
                      <a:r>
                        <a:rPr kumimoji="0" lang="fr-FR" sz="1600" kern="1200" baseline="0" dirty="0" err="1" smtClean="0">
                          <a:solidFill>
                            <a:schemeClr val="dk1"/>
                          </a:solidFill>
                          <a:latin typeface="+mn-lt"/>
                          <a:ea typeface="+mn-ea"/>
                          <a:cs typeface="+mn-cs"/>
                        </a:rPr>
                        <a:t>filtered.collect</a:t>
                      </a:r>
                      <a:r>
                        <a:rPr kumimoji="0" lang="fr-FR" sz="1600" kern="1200" baseline="0" dirty="0" smtClean="0">
                          <a:solidFill>
                            <a:schemeClr val="dk1"/>
                          </a:solidFill>
                          <a:latin typeface="+mn-lt"/>
                          <a:ea typeface="+mn-ea"/>
                          <a:cs typeface="+mn-cs"/>
                        </a:rPr>
                        <a:t>()</a:t>
                      </a:r>
                    </a:p>
                    <a:p>
                      <a:r>
                        <a:rPr kumimoji="0" lang="fr-FR" sz="1600" b="1" kern="1200" baseline="0" dirty="0" err="1" smtClean="0">
                          <a:solidFill>
                            <a:schemeClr val="dk1"/>
                          </a:solidFill>
                          <a:latin typeface="+mn-lt"/>
                          <a:ea typeface="+mn-ea"/>
                          <a:cs typeface="+mn-cs"/>
                        </a:rPr>
                        <a:t>Result</a:t>
                      </a:r>
                      <a:r>
                        <a:rPr kumimoji="0" lang="fr-FR" sz="1600" b="1" kern="1200" baseline="0" dirty="0" smtClean="0">
                          <a:solidFill>
                            <a:schemeClr val="dk1"/>
                          </a:solidFill>
                          <a:latin typeface="+mn-lt"/>
                          <a:ea typeface="+mn-ea"/>
                          <a:cs typeface="+mn-cs"/>
                        </a:rPr>
                        <a:t>:</a:t>
                      </a:r>
                    </a:p>
                    <a:p>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[String] = </a:t>
                      </a:r>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(ABC, BCD)</a:t>
                      </a:r>
                      <a:endParaRPr lang="fr-FR"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map(</a:t>
                      </a:r>
                      <a:r>
                        <a:rPr lang="en-US" sz="1600" b="1" dirty="0" err="1" smtClean="0"/>
                        <a:t>func</a:t>
                      </a:r>
                      <a:r>
                        <a:rPr lang="en-US" sz="16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Purpose</a:t>
                      </a:r>
                      <a:r>
                        <a:rPr lang="en-US" sz="1600" dirty="0" smtClean="0"/>
                        <a:t>: return new RDD by applying </a:t>
                      </a:r>
                      <a:r>
                        <a:rPr lang="en-US" sz="1600" dirty="0" err="1" smtClean="0"/>
                        <a:t>func</a:t>
                      </a:r>
                      <a:r>
                        <a:rPr lang="en-US" sz="1600" dirty="0" smtClean="0"/>
                        <a:t> on each data element</a:t>
                      </a:r>
                      <a:endParaRPr lang="fr-FR" sz="160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a:t>
                      </a:r>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(List(1,2,3,4,5))</a:t>
                      </a:r>
                    </a:p>
                    <a:p>
                      <a:r>
                        <a:rPr kumimoji="0" lang="nn-NO" sz="1600" kern="1200" baseline="0" dirty="0" smtClean="0">
                          <a:solidFill>
                            <a:schemeClr val="dk1"/>
                          </a:solidFill>
                          <a:latin typeface="+mn-lt"/>
                          <a:ea typeface="+mn-ea"/>
                          <a:cs typeface="+mn-cs"/>
                        </a:rPr>
                        <a:t>scala&gt; val times2 = rdd.map(_*2)</a:t>
                      </a:r>
                    </a:p>
                    <a:p>
                      <a:r>
                        <a:rPr kumimoji="0" lang="fr-FR" sz="1600" kern="1200" baseline="0" dirty="0" smtClean="0">
                          <a:solidFill>
                            <a:schemeClr val="dk1"/>
                          </a:solidFill>
                          <a:latin typeface="+mn-lt"/>
                          <a:ea typeface="+mn-ea"/>
                          <a:cs typeface="+mn-cs"/>
                        </a:rPr>
                        <a:t>scala&gt; times2.</a:t>
                      </a:r>
                      <a:r>
                        <a:rPr kumimoji="0" lang="fr-FR" sz="1600" kern="1200" baseline="0" dirty="0" err="1" smtClean="0">
                          <a:solidFill>
                            <a:schemeClr val="dk1"/>
                          </a:solidFill>
                          <a:latin typeface="+mn-lt"/>
                          <a:ea typeface="+mn-ea"/>
                          <a:cs typeface="+mn-cs"/>
                        </a:rPr>
                        <a:t>collect</a:t>
                      </a:r>
                      <a:r>
                        <a:rPr kumimoji="0" lang="fr-FR" sz="1600" kern="1200" baseline="0" dirty="0" smtClean="0">
                          <a:solidFill>
                            <a:schemeClr val="dk1"/>
                          </a:solidFill>
                          <a:latin typeface="+mn-lt"/>
                          <a:ea typeface="+mn-ea"/>
                          <a:cs typeface="+mn-cs"/>
                        </a:rPr>
                        <a:t>()</a:t>
                      </a:r>
                    </a:p>
                    <a:p>
                      <a:r>
                        <a:rPr kumimoji="0" lang="fr-FR" sz="1600" b="1" kern="1200" baseline="0" dirty="0" err="1" smtClean="0">
                          <a:solidFill>
                            <a:schemeClr val="dk1"/>
                          </a:solidFill>
                          <a:latin typeface="+mn-lt"/>
                          <a:ea typeface="+mn-ea"/>
                          <a:cs typeface="+mn-cs"/>
                        </a:rPr>
                        <a:t>Result</a:t>
                      </a:r>
                      <a:r>
                        <a:rPr kumimoji="0" lang="fr-FR" sz="1600" b="1" kern="1200" baseline="0" dirty="0" smtClean="0">
                          <a:solidFill>
                            <a:schemeClr val="dk1"/>
                          </a:solidFill>
                          <a:latin typeface="+mn-lt"/>
                          <a:ea typeface="+mn-ea"/>
                          <a:cs typeface="+mn-cs"/>
                        </a:rPr>
                        <a:t>:</a:t>
                      </a:r>
                    </a:p>
                    <a:p>
                      <a:r>
                        <a:rPr kumimoji="0" lang="en-US" sz="1600" kern="1200" baseline="0" dirty="0" smtClean="0">
                          <a:solidFill>
                            <a:schemeClr val="dk1"/>
                          </a:solidFill>
                          <a:latin typeface="+mn-lt"/>
                          <a:ea typeface="+mn-ea"/>
                          <a:cs typeface="+mn-cs"/>
                        </a:rPr>
                        <a:t>Array[</a:t>
                      </a:r>
                      <a:r>
                        <a:rPr kumimoji="0" lang="en-US" sz="1600" kern="1200" baseline="0" dirty="0" err="1" smtClean="0">
                          <a:solidFill>
                            <a:schemeClr val="dk1"/>
                          </a:solidFill>
                          <a:latin typeface="+mn-lt"/>
                          <a:ea typeface="+mn-ea"/>
                          <a:cs typeface="+mn-cs"/>
                        </a:rPr>
                        <a:t>Int</a:t>
                      </a:r>
                      <a:r>
                        <a:rPr kumimoji="0" lang="en-US" sz="1600" kern="1200" baseline="0" dirty="0" smtClean="0">
                          <a:solidFill>
                            <a:schemeClr val="dk1"/>
                          </a:solidFill>
                          <a:latin typeface="+mn-lt"/>
                          <a:ea typeface="+mn-ea"/>
                          <a:cs typeface="+mn-cs"/>
                        </a:rPr>
                        <a:t>] = Array(2, 4, 6, 8, 10)</a:t>
                      </a:r>
                      <a:endParaRPr lang="fr-FR"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flatMap</a:t>
                      </a:r>
                      <a:r>
                        <a:rPr lang="en-US" sz="1600" b="1" dirty="0" smtClean="0"/>
                        <a:t>(</a:t>
                      </a:r>
                      <a:r>
                        <a:rPr lang="en-US" sz="1600" b="1" dirty="0" err="1" smtClean="0"/>
                        <a:t>func</a:t>
                      </a:r>
                      <a:r>
                        <a:rPr lang="en-US" sz="1600"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Purpose: </a:t>
                      </a:r>
                      <a:r>
                        <a:rPr lang="en-US" sz="1600" dirty="0" smtClean="0"/>
                        <a:t>Similar to map but </a:t>
                      </a:r>
                      <a:r>
                        <a:rPr lang="en-US" sz="1600" dirty="0" err="1" smtClean="0"/>
                        <a:t>func</a:t>
                      </a:r>
                      <a:r>
                        <a:rPr lang="en-US" sz="1600" dirty="0" smtClean="0"/>
                        <a:t> returns a </a:t>
                      </a:r>
                      <a:r>
                        <a:rPr lang="en-US" sz="1600" dirty="0" err="1" smtClean="0"/>
                        <a:t>Seq</a:t>
                      </a:r>
                      <a:r>
                        <a:rPr lang="en-US" sz="1600" dirty="0" smtClean="0"/>
                        <a:t> instead of a value. For example, mapping a sentence into a </a:t>
                      </a:r>
                      <a:r>
                        <a:rPr lang="en-US" sz="1600" dirty="0" err="1" smtClean="0"/>
                        <a:t>Seq</a:t>
                      </a:r>
                      <a:r>
                        <a:rPr lang="en-US" sz="1600" dirty="0" smtClean="0"/>
                        <a:t> of words</a:t>
                      </a:r>
                      <a:endParaRPr lang="fr-FR" sz="160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a:t>
                      </a:r>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a:t>
                      </a:r>
                      <a:r>
                        <a:rPr kumimoji="0" lang="fr-FR" sz="1600" kern="1200" baseline="0" dirty="0" err="1" smtClean="0">
                          <a:solidFill>
                            <a:schemeClr val="dk1"/>
                          </a:solidFill>
                          <a:latin typeface="+mn-lt"/>
                          <a:ea typeface="+mn-ea"/>
                          <a:cs typeface="+mn-cs"/>
                        </a:rPr>
                        <a:t>Spark</a:t>
                      </a:r>
                      <a:r>
                        <a:rPr kumimoji="0" lang="fr-FR" sz="1600" kern="1200" baseline="0" dirty="0" smtClean="0">
                          <a:solidFill>
                            <a:schemeClr val="dk1"/>
                          </a:solidFill>
                          <a:latin typeface="+mn-lt"/>
                          <a:ea typeface="+mn-ea"/>
                          <a:cs typeface="+mn-cs"/>
                        </a:rPr>
                        <a:t> </a:t>
                      </a:r>
                      <a:r>
                        <a:rPr kumimoji="0" lang="fr-FR" sz="1600" kern="1200" baseline="0" dirty="0" err="1" smtClean="0">
                          <a:solidFill>
                            <a:schemeClr val="dk1"/>
                          </a:solidFill>
                          <a:latin typeface="+mn-lt"/>
                          <a:ea typeface="+mn-ea"/>
                          <a:cs typeface="+mn-cs"/>
                        </a:rPr>
                        <a:t>is</a:t>
                      </a:r>
                      <a:endParaRPr kumimoji="0" lang="fr-FR" sz="1600" kern="1200" baseline="0" dirty="0" smtClean="0">
                        <a:solidFill>
                          <a:schemeClr val="dk1"/>
                        </a:solidFill>
                        <a:latin typeface="+mn-lt"/>
                        <a:ea typeface="+mn-ea"/>
                        <a:cs typeface="+mn-cs"/>
                      </a:endParaRPr>
                    </a:p>
                    <a:p>
                      <a:r>
                        <a:rPr kumimoji="0" lang="fr-FR" sz="1600" kern="1200" baseline="0" dirty="0" err="1" smtClean="0">
                          <a:solidFill>
                            <a:schemeClr val="dk1"/>
                          </a:solidFill>
                          <a:latin typeface="+mn-lt"/>
                          <a:ea typeface="+mn-ea"/>
                          <a:cs typeface="+mn-cs"/>
                        </a:rPr>
                        <a:t>awesome</a:t>
                      </a:r>
                      <a:r>
                        <a:rPr kumimoji="0" lang="fr-FR" sz="1600" kern="1200" baseline="0" dirty="0" smtClean="0">
                          <a:solidFill>
                            <a:schemeClr val="dk1"/>
                          </a:solidFill>
                          <a:latin typeface="+mn-lt"/>
                          <a:ea typeface="+mn-ea"/>
                          <a:cs typeface="+mn-cs"/>
                        </a:rPr>
                        <a:t>”,”It </a:t>
                      </a:r>
                      <a:r>
                        <a:rPr kumimoji="0" lang="fr-FR" sz="1600" kern="1200" baseline="0" dirty="0" err="1" smtClean="0">
                          <a:solidFill>
                            <a:schemeClr val="dk1"/>
                          </a:solidFill>
                          <a:latin typeface="+mn-lt"/>
                          <a:ea typeface="+mn-ea"/>
                          <a:cs typeface="+mn-cs"/>
                        </a:rPr>
                        <a:t>is</a:t>
                      </a:r>
                      <a:r>
                        <a:rPr kumimoji="0" lang="fr-FR" sz="1600" kern="1200" baseline="0" dirty="0" smtClean="0">
                          <a:solidFill>
                            <a:schemeClr val="dk1"/>
                          </a:solidFill>
                          <a:latin typeface="+mn-lt"/>
                          <a:ea typeface="+mn-ea"/>
                          <a:cs typeface="+mn-cs"/>
                        </a:rPr>
                        <a:t> fun”))</a:t>
                      </a:r>
                    </a:p>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fm</a:t>
                      </a:r>
                      <a:r>
                        <a:rPr kumimoji="0" lang="fr-FR" sz="1600" kern="1200" baseline="0" dirty="0" smtClean="0">
                          <a:solidFill>
                            <a:schemeClr val="dk1"/>
                          </a:solidFill>
                          <a:latin typeface="+mn-lt"/>
                          <a:ea typeface="+mn-ea"/>
                          <a:cs typeface="+mn-cs"/>
                        </a:rPr>
                        <a:t>=</a:t>
                      </a:r>
                      <a:r>
                        <a:rPr kumimoji="0" lang="fr-FR" sz="1600" kern="1200" baseline="0" dirty="0" err="1" smtClean="0">
                          <a:solidFill>
                            <a:schemeClr val="dk1"/>
                          </a:solidFill>
                          <a:latin typeface="+mn-lt"/>
                          <a:ea typeface="+mn-ea"/>
                          <a:cs typeface="+mn-cs"/>
                        </a:rPr>
                        <a:t>rdd.flatMap</a:t>
                      </a:r>
                      <a:r>
                        <a:rPr kumimoji="0" lang="fr-FR" sz="1600" kern="1200" baseline="0" dirty="0" smtClean="0">
                          <a:solidFill>
                            <a:schemeClr val="dk1"/>
                          </a:solidFill>
                          <a:latin typeface="+mn-lt"/>
                          <a:ea typeface="+mn-ea"/>
                          <a:cs typeface="+mn-cs"/>
                        </a:rPr>
                        <a:t>(</a:t>
                      </a:r>
                      <a:r>
                        <a:rPr kumimoji="0" lang="fr-FR" sz="1600" kern="1200" baseline="0" dirty="0" err="1" smtClean="0">
                          <a:solidFill>
                            <a:schemeClr val="dk1"/>
                          </a:solidFill>
                          <a:latin typeface="+mn-lt"/>
                          <a:ea typeface="+mn-ea"/>
                          <a:cs typeface="+mn-cs"/>
                        </a:rPr>
                        <a:t>str</a:t>
                      </a:r>
                      <a:r>
                        <a:rPr kumimoji="0" lang="fr-FR" sz="1600" kern="1200" baseline="0" dirty="0" smtClean="0">
                          <a:solidFill>
                            <a:schemeClr val="dk1"/>
                          </a:solidFill>
                          <a:latin typeface="+mn-lt"/>
                          <a:ea typeface="+mn-ea"/>
                          <a:cs typeface="+mn-cs"/>
                        </a:rPr>
                        <a:t>=&gt;</a:t>
                      </a:r>
                      <a:r>
                        <a:rPr kumimoji="0" lang="fr-FR" sz="1600" kern="1200" baseline="0" dirty="0" err="1" smtClean="0">
                          <a:solidFill>
                            <a:schemeClr val="dk1"/>
                          </a:solidFill>
                          <a:latin typeface="+mn-lt"/>
                          <a:ea typeface="+mn-ea"/>
                          <a:cs typeface="+mn-cs"/>
                        </a:rPr>
                        <a:t>str.split</a:t>
                      </a:r>
                      <a:r>
                        <a:rPr kumimoji="0" lang="fr-FR" sz="1600" kern="1200" baseline="0" dirty="0" smtClean="0">
                          <a:solidFill>
                            <a:schemeClr val="dk1"/>
                          </a:solidFill>
                          <a:latin typeface="+mn-lt"/>
                          <a:ea typeface="+mn-ea"/>
                          <a:cs typeface="+mn-cs"/>
                        </a:rPr>
                        <a:t>(“ “))</a:t>
                      </a:r>
                    </a:p>
                    <a:p>
                      <a:r>
                        <a:rPr kumimoji="0" lang="fr-FR" sz="1600" kern="1200" baseline="0" dirty="0" smtClean="0">
                          <a:solidFill>
                            <a:schemeClr val="dk1"/>
                          </a:solidFill>
                          <a:latin typeface="+mn-lt"/>
                          <a:ea typeface="+mn-ea"/>
                          <a:cs typeface="+mn-cs"/>
                        </a:rPr>
                        <a:t>scala&gt; </a:t>
                      </a:r>
                      <a:r>
                        <a:rPr kumimoji="0" lang="fr-FR" sz="1600" kern="1200" baseline="0" dirty="0" err="1" smtClean="0">
                          <a:solidFill>
                            <a:schemeClr val="dk1"/>
                          </a:solidFill>
                          <a:latin typeface="+mn-lt"/>
                          <a:ea typeface="+mn-ea"/>
                          <a:cs typeface="+mn-cs"/>
                        </a:rPr>
                        <a:t>fm.collect</a:t>
                      </a:r>
                      <a:r>
                        <a:rPr kumimoji="0" lang="fr-FR" sz="1600" kern="1200" baseline="0" dirty="0" smtClean="0">
                          <a:solidFill>
                            <a:schemeClr val="dk1"/>
                          </a:solidFill>
                          <a:latin typeface="+mn-lt"/>
                          <a:ea typeface="+mn-ea"/>
                          <a:cs typeface="+mn-cs"/>
                        </a:rPr>
                        <a:t>()</a:t>
                      </a:r>
                    </a:p>
                    <a:p>
                      <a:r>
                        <a:rPr kumimoji="0" lang="fr-FR" sz="1600" b="1" kern="1200" baseline="0" dirty="0" err="1" smtClean="0">
                          <a:solidFill>
                            <a:schemeClr val="dk1"/>
                          </a:solidFill>
                          <a:latin typeface="+mn-lt"/>
                          <a:ea typeface="+mn-ea"/>
                          <a:cs typeface="+mn-cs"/>
                        </a:rPr>
                        <a:t>Result</a:t>
                      </a:r>
                      <a:r>
                        <a:rPr kumimoji="0" lang="fr-FR" sz="1600" b="1" kern="1200" baseline="0" dirty="0" smtClean="0">
                          <a:solidFill>
                            <a:schemeClr val="dk1"/>
                          </a:solidFill>
                          <a:latin typeface="+mn-lt"/>
                          <a:ea typeface="+mn-ea"/>
                          <a:cs typeface="+mn-cs"/>
                        </a:rPr>
                        <a:t>:</a:t>
                      </a:r>
                    </a:p>
                    <a:p>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[String] = </a:t>
                      </a:r>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a:t>
                      </a:r>
                      <a:r>
                        <a:rPr kumimoji="0" lang="fr-FR" sz="1600" kern="1200" baseline="0" dirty="0" err="1" smtClean="0">
                          <a:solidFill>
                            <a:schemeClr val="dk1"/>
                          </a:solidFill>
                          <a:latin typeface="+mn-lt"/>
                          <a:ea typeface="+mn-ea"/>
                          <a:cs typeface="+mn-cs"/>
                        </a:rPr>
                        <a:t>Spark</a:t>
                      </a:r>
                      <a:r>
                        <a:rPr kumimoji="0" lang="fr-FR" sz="1600" kern="1200" baseline="0" dirty="0" smtClean="0">
                          <a:solidFill>
                            <a:schemeClr val="dk1"/>
                          </a:solidFill>
                          <a:latin typeface="+mn-lt"/>
                          <a:ea typeface="+mn-ea"/>
                          <a:cs typeface="+mn-cs"/>
                        </a:rPr>
                        <a:t>, </a:t>
                      </a:r>
                      <a:r>
                        <a:rPr kumimoji="0" lang="fr-FR" sz="1600" kern="1200" baseline="0" dirty="0" err="1" smtClean="0">
                          <a:solidFill>
                            <a:schemeClr val="dk1"/>
                          </a:solidFill>
                          <a:latin typeface="+mn-lt"/>
                          <a:ea typeface="+mn-ea"/>
                          <a:cs typeface="+mn-cs"/>
                        </a:rPr>
                        <a:t>is</a:t>
                      </a:r>
                      <a:r>
                        <a:rPr kumimoji="0" lang="fr-FR" sz="1600" kern="1200" baseline="0" dirty="0" smtClean="0">
                          <a:solidFill>
                            <a:schemeClr val="dk1"/>
                          </a:solidFill>
                          <a:latin typeface="+mn-lt"/>
                          <a:ea typeface="+mn-ea"/>
                          <a:cs typeface="+mn-cs"/>
                        </a:rPr>
                        <a:t>, </a:t>
                      </a:r>
                      <a:r>
                        <a:rPr kumimoji="0" lang="fr-FR" sz="1600" kern="1200" baseline="0" dirty="0" err="1" smtClean="0">
                          <a:solidFill>
                            <a:schemeClr val="dk1"/>
                          </a:solidFill>
                          <a:latin typeface="+mn-lt"/>
                          <a:ea typeface="+mn-ea"/>
                          <a:cs typeface="+mn-cs"/>
                        </a:rPr>
                        <a:t>awesome</a:t>
                      </a:r>
                      <a:r>
                        <a:rPr kumimoji="0" lang="fr-FR" sz="1600" kern="1200" baseline="0" dirty="0" smtClean="0">
                          <a:solidFill>
                            <a:schemeClr val="dk1"/>
                          </a:solidFill>
                          <a:latin typeface="+mn-lt"/>
                          <a:ea typeface="+mn-ea"/>
                          <a:cs typeface="+mn-cs"/>
                        </a:rPr>
                        <a:t>, It, </a:t>
                      </a:r>
                      <a:r>
                        <a:rPr kumimoji="0" lang="fr-FR" sz="1600" kern="1200" baseline="0" dirty="0" err="1" smtClean="0">
                          <a:solidFill>
                            <a:schemeClr val="dk1"/>
                          </a:solidFill>
                          <a:latin typeface="+mn-lt"/>
                          <a:ea typeface="+mn-ea"/>
                          <a:cs typeface="+mn-cs"/>
                        </a:rPr>
                        <a:t>is</a:t>
                      </a:r>
                      <a:r>
                        <a:rPr kumimoji="0" lang="fr-FR" sz="1600" kern="1200" baseline="0" dirty="0" smtClean="0">
                          <a:solidFill>
                            <a:schemeClr val="dk1"/>
                          </a:solidFill>
                          <a:latin typeface="+mn-lt"/>
                          <a:ea typeface="+mn-ea"/>
                          <a:cs typeface="+mn-cs"/>
                        </a:rPr>
                        <a:t>, fun)</a:t>
                      </a:r>
                      <a:endParaRPr lang="fr-FR" sz="1600" dirty="0"/>
                    </a:p>
                  </a:txBody>
                  <a:tcPr/>
                </a:tc>
              </a:tr>
            </a:tbl>
          </a:graphicData>
        </a:graphic>
      </p:graphicFrame>
      <p:sp>
        <p:nvSpPr>
          <p:cNvPr id="4" name="Espace réservé du pied de page 3"/>
          <p:cNvSpPr>
            <a:spLocks noGrp="1"/>
          </p:cNvSpPr>
          <p:nvPr>
            <p:ph type="ftr" sz="quarter" idx="4294967295"/>
          </p:nvPr>
        </p:nvSpPr>
        <p:spPr>
          <a:xfrm rot="5400000">
            <a:off x="6990186" y="3737240"/>
            <a:ext cx="3200400" cy="365760"/>
          </a:xfrm>
          <a:prstGeom prst="rect">
            <a:avLst/>
          </a:prstGeom>
        </p:spPr>
        <p:txBody>
          <a:bodyPr/>
          <a:lstStyle/>
          <a:p>
            <a:endParaRPr lang="fr-FR"/>
          </a:p>
        </p:txBody>
      </p:sp>
      <p:sp>
        <p:nvSpPr>
          <p:cNvPr id="7"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Transformations</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3162666792"/>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3226930982"/>
              </p:ext>
            </p:extLst>
          </p:nvPr>
        </p:nvGraphicFramePr>
        <p:xfrm>
          <a:off x="457200" y="1600200"/>
          <a:ext cx="7571184" cy="4881880"/>
        </p:xfrm>
        <a:graphic>
          <a:graphicData uri="http://schemas.openxmlformats.org/drawingml/2006/table">
            <a:tbl>
              <a:tblPr firstRow="1" bandRow="1">
                <a:tableStyleId>{5C22544A-7EE6-4342-B048-85BDC9FD1C3A}</a:tableStyleId>
              </a:tblPr>
              <a:tblGrid>
                <a:gridCol w="3034680"/>
                <a:gridCol w="4536504"/>
              </a:tblGrid>
              <a:tr h="370840">
                <a:tc>
                  <a:txBody>
                    <a:bodyPr/>
                    <a:lstStyle/>
                    <a:p>
                      <a:pPr algn="ctr"/>
                      <a:r>
                        <a:rPr kumimoji="0" lang="it-IT" sz="1800" b="1" kern="1200" baseline="0" dirty="0" smtClean="0">
                          <a:solidFill>
                            <a:schemeClr val="lt1"/>
                          </a:solidFill>
                          <a:latin typeface="+mn-lt"/>
                          <a:ea typeface="+mn-ea"/>
                          <a:cs typeface="+mn-cs"/>
                        </a:rPr>
                        <a:t>Actions &amp; Purpose</a:t>
                      </a:r>
                      <a:endParaRPr lang="fr-FR" dirty="0"/>
                    </a:p>
                  </a:txBody>
                  <a:tcPr/>
                </a:tc>
                <a:tc>
                  <a:txBody>
                    <a:bodyPr/>
                    <a:lstStyle/>
                    <a:p>
                      <a:pPr algn="ctr"/>
                      <a:r>
                        <a:rPr kumimoji="0" lang="fr-FR" sz="1800" b="1" kern="1200" baseline="0" dirty="0" err="1" smtClean="0">
                          <a:solidFill>
                            <a:schemeClr val="lt1"/>
                          </a:solidFill>
                          <a:latin typeface="+mn-lt"/>
                          <a:ea typeface="+mn-ea"/>
                          <a:cs typeface="+mn-cs"/>
                        </a:rPr>
                        <a:t>Example</a:t>
                      </a:r>
                      <a:r>
                        <a:rPr kumimoji="0" lang="fr-FR" sz="1800" b="1" kern="1200" baseline="0" dirty="0" smtClean="0">
                          <a:solidFill>
                            <a:schemeClr val="lt1"/>
                          </a:solidFill>
                          <a:latin typeface="+mn-lt"/>
                          <a:ea typeface="+mn-ea"/>
                          <a:cs typeface="+mn-cs"/>
                        </a:rPr>
                        <a:t> &amp; </a:t>
                      </a:r>
                      <a:r>
                        <a:rPr kumimoji="0" lang="fr-FR" sz="1800" b="1" kern="1200" baseline="0" dirty="0" err="1" smtClean="0">
                          <a:solidFill>
                            <a:schemeClr val="lt1"/>
                          </a:solidFill>
                          <a:latin typeface="+mn-lt"/>
                          <a:ea typeface="+mn-ea"/>
                          <a:cs typeface="+mn-cs"/>
                        </a:rPr>
                        <a:t>Result</a:t>
                      </a:r>
                      <a:endParaRPr lang="fr-FR" dirty="0"/>
                    </a:p>
                  </a:txBody>
                  <a:tcPr/>
                </a:tc>
              </a:tr>
              <a:tr h="370840">
                <a:tc>
                  <a:txBody>
                    <a:bodyPr/>
                    <a:lstStyle/>
                    <a:p>
                      <a:r>
                        <a:rPr kumimoji="0" lang="fr-FR" sz="1600" b="1" kern="1200" baseline="0" dirty="0" smtClean="0">
                          <a:solidFill>
                            <a:schemeClr val="dk1"/>
                          </a:solidFill>
                          <a:latin typeface="+mn-lt"/>
                          <a:ea typeface="+mn-ea"/>
                          <a:cs typeface="+mn-cs"/>
                        </a:rPr>
                        <a:t>count()</a:t>
                      </a:r>
                    </a:p>
                    <a:p>
                      <a:r>
                        <a:rPr kumimoji="0" lang="en-US" sz="1600" b="1" kern="1200" baseline="0" dirty="0" smtClean="0">
                          <a:solidFill>
                            <a:schemeClr val="dk1"/>
                          </a:solidFill>
                          <a:latin typeface="+mn-lt"/>
                          <a:ea typeface="+mn-ea"/>
                          <a:cs typeface="+mn-cs"/>
                        </a:rPr>
                        <a:t>Purpose: </a:t>
                      </a:r>
                      <a:r>
                        <a:rPr kumimoji="0" lang="en-US" sz="1600" b="0" kern="1200" baseline="0" dirty="0" smtClean="0">
                          <a:solidFill>
                            <a:schemeClr val="dk1"/>
                          </a:solidFill>
                          <a:latin typeface="+mn-lt"/>
                          <a:ea typeface="+mn-ea"/>
                          <a:cs typeface="+mn-cs"/>
                        </a:rPr>
                        <a:t>Get the number of</a:t>
                      </a:r>
                    </a:p>
                    <a:p>
                      <a:r>
                        <a:rPr kumimoji="0" lang="en-US" sz="1600" kern="1200" baseline="0" dirty="0" smtClean="0">
                          <a:solidFill>
                            <a:schemeClr val="dk1"/>
                          </a:solidFill>
                          <a:latin typeface="+mn-lt"/>
                          <a:ea typeface="+mn-ea"/>
                          <a:cs typeface="+mn-cs"/>
                        </a:rPr>
                        <a:t>data elements in the RDD</a:t>
                      </a:r>
                      <a:endParaRPr lang="fr-FR" sz="1200" b="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 = </a:t>
                      </a:r>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(List(‘A’,’B’,’C’))</a:t>
                      </a:r>
                    </a:p>
                    <a:p>
                      <a:r>
                        <a:rPr kumimoji="0" lang="fr-FR" sz="1600" kern="1200" baseline="0" dirty="0" smtClean="0">
                          <a:solidFill>
                            <a:schemeClr val="dk1"/>
                          </a:solidFill>
                          <a:latin typeface="+mn-lt"/>
                          <a:ea typeface="+mn-ea"/>
                          <a:cs typeface="+mn-cs"/>
                        </a:rPr>
                        <a:t>scala&gt; </a:t>
                      </a:r>
                      <a:r>
                        <a:rPr kumimoji="0" lang="fr-FR" sz="1600" kern="1200" baseline="0" dirty="0" err="1" smtClean="0">
                          <a:solidFill>
                            <a:schemeClr val="dk1"/>
                          </a:solidFill>
                          <a:latin typeface="+mn-lt"/>
                          <a:ea typeface="+mn-ea"/>
                          <a:cs typeface="+mn-cs"/>
                        </a:rPr>
                        <a:t>rdd.count</a:t>
                      </a:r>
                      <a:r>
                        <a:rPr kumimoji="0" lang="fr-FR" sz="1600" kern="1200" baseline="0" dirty="0" smtClean="0">
                          <a:solidFill>
                            <a:schemeClr val="dk1"/>
                          </a:solidFill>
                          <a:latin typeface="+mn-lt"/>
                          <a:ea typeface="+mn-ea"/>
                          <a:cs typeface="+mn-cs"/>
                        </a:rPr>
                        <a:t>()</a:t>
                      </a:r>
                    </a:p>
                    <a:p>
                      <a:r>
                        <a:rPr kumimoji="0" lang="fr-FR" sz="1600" b="1" kern="1200" baseline="0" dirty="0" err="1" smtClean="0">
                          <a:solidFill>
                            <a:schemeClr val="dk1"/>
                          </a:solidFill>
                          <a:latin typeface="+mn-lt"/>
                          <a:ea typeface="+mn-ea"/>
                          <a:cs typeface="+mn-cs"/>
                        </a:rPr>
                        <a:t>Result</a:t>
                      </a:r>
                      <a:r>
                        <a:rPr kumimoji="0" lang="fr-FR" sz="1600" b="1" kern="1200" baseline="0" dirty="0" smtClean="0">
                          <a:solidFill>
                            <a:schemeClr val="dk1"/>
                          </a:solidFill>
                          <a:latin typeface="+mn-lt"/>
                          <a:ea typeface="+mn-ea"/>
                          <a:cs typeface="+mn-cs"/>
                        </a:rPr>
                        <a:t>:</a:t>
                      </a:r>
                    </a:p>
                    <a:p>
                      <a:r>
                        <a:rPr kumimoji="0" lang="fr-FR" sz="1600" kern="1200" baseline="0" dirty="0" smtClean="0">
                          <a:solidFill>
                            <a:schemeClr val="dk1"/>
                          </a:solidFill>
                          <a:latin typeface="+mn-lt"/>
                          <a:ea typeface="+mn-ea"/>
                          <a:cs typeface="+mn-cs"/>
                        </a:rPr>
                        <a:t>Long = 3</a:t>
                      </a:r>
                      <a:endParaRPr lang="fr-FR" sz="1200" dirty="0"/>
                    </a:p>
                  </a:txBody>
                  <a:tcPr/>
                </a:tc>
              </a:tr>
              <a:tr h="370840">
                <a:tc>
                  <a:txBody>
                    <a:bodyPr/>
                    <a:lstStyle/>
                    <a:p>
                      <a:r>
                        <a:rPr kumimoji="0" lang="fr-FR" sz="1600" b="1" kern="1200" baseline="0" dirty="0" err="1" smtClean="0">
                          <a:solidFill>
                            <a:schemeClr val="dk1"/>
                          </a:solidFill>
                          <a:latin typeface="+mn-lt"/>
                          <a:ea typeface="+mn-ea"/>
                          <a:cs typeface="+mn-cs"/>
                        </a:rPr>
                        <a:t>collect</a:t>
                      </a:r>
                      <a:r>
                        <a:rPr kumimoji="0" lang="fr-FR" sz="1600" b="1" kern="1200" baseline="0" dirty="0" smtClean="0">
                          <a:solidFill>
                            <a:schemeClr val="dk1"/>
                          </a:solidFill>
                          <a:latin typeface="+mn-lt"/>
                          <a:ea typeface="+mn-ea"/>
                          <a:cs typeface="+mn-cs"/>
                        </a:rPr>
                        <a:t>()</a:t>
                      </a:r>
                    </a:p>
                    <a:p>
                      <a:r>
                        <a:rPr kumimoji="0" lang="en-US" sz="1600" b="1" kern="1200" baseline="0" dirty="0" smtClean="0">
                          <a:solidFill>
                            <a:schemeClr val="dk1"/>
                          </a:solidFill>
                          <a:latin typeface="+mn-lt"/>
                          <a:ea typeface="+mn-ea"/>
                          <a:cs typeface="+mn-cs"/>
                        </a:rPr>
                        <a:t>Purpose: </a:t>
                      </a:r>
                      <a:r>
                        <a:rPr kumimoji="0" lang="en-US" sz="1600" b="0" kern="1200" baseline="0" dirty="0" smtClean="0">
                          <a:solidFill>
                            <a:schemeClr val="dk1"/>
                          </a:solidFill>
                          <a:latin typeface="+mn-lt"/>
                          <a:ea typeface="+mn-ea"/>
                          <a:cs typeface="+mn-cs"/>
                        </a:rPr>
                        <a:t>get all the data e</a:t>
                      </a:r>
                      <a:r>
                        <a:rPr kumimoji="0" lang="en-US" sz="1600" kern="1200" baseline="0" dirty="0" smtClean="0">
                          <a:solidFill>
                            <a:schemeClr val="dk1"/>
                          </a:solidFill>
                          <a:latin typeface="+mn-lt"/>
                          <a:ea typeface="+mn-ea"/>
                          <a:cs typeface="+mn-cs"/>
                        </a:rPr>
                        <a:t>lements in an RDD as an </a:t>
                      </a:r>
                      <a:r>
                        <a:rPr kumimoji="0" lang="fr-FR" sz="1600" kern="1200" baseline="0" dirty="0" err="1" smtClean="0">
                          <a:solidFill>
                            <a:schemeClr val="dk1"/>
                          </a:solidFill>
                          <a:latin typeface="+mn-lt"/>
                          <a:ea typeface="+mn-ea"/>
                          <a:cs typeface="+mn-cs"/>
                        </a:rPr>
                        <a:t>Array</a:t>
                      </a:r>
                      <a:endParaRPr lang="fr-FR" sz="120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 = </a:t>
                      </a:r>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(List(‘A’,’B’,’C’))</a:t>
                      </a:r>
                    </a:p>
                    <a:p>
                      <a:r>
                        <a:rPr kumimoji="0" lang="fr-FR" sz="1600" kern="1200" baseline="0" dirty="0" smtClean="0">
                          <a:solidFill>
                            <a:schemeClr val="dk1"/>
                          </a:solidFill>
                          <a:latin typeface="+mn-lt"/>
                          <a:ea typeface="+mn-ea"/>
                          <a:cs typeface="+mn-cs"/>
                        </a:rPr>
                        <a:t>scala&gt; </a:t>
                      </a:r>
                      <a:r>
                        <a:rPr kumimoji="0" lang="fr-FR" sz="1600" kern="1200" baseline="0" dirty="0" err="1" smtClean="0">
                          <a:solidFill>
                            <a:schemeClr val="dk1"/>
                          </a:solidFill>
                          <a:latin typeface="+mn-lt"/>
                          <a:ea typeface="+mn-ea"/>
                          <a:cs typeface="+mn-cs"/>
                        </a:rPr>
                        <a:t>rdd.collect</a:t>
                      </a:r>
                      <a:r>
                        <a:rPr kumimoji="0" lang="fr-FR" sz="1600" kern="1200" baseline="0" dirty="0" smtClean="0">
                          <a:solidFill>
                            <a:schemeClr val="dk1"/>
                          </a:solidFill>
                          <a:latin typeface="+mn-lt"/>
                          <a:ea typeface="+mn-ea"/>
                          <a:cs typeface="+mn-cs"/>
                        </a:rPr>
                        <a:t>()</a:t>
                      </a:r>
                    </a:p>
                    <a:p>
                      <a:r>
                        <a:rPr kumimoji="0" lang="fr-FR" sz="1600" b="1" kern="1200" baseline="0" dirty="0" err="1" smtClean="0">
                          <a:solidFill>
                            <a:schemeClr val="dk1"/>
                          </a:solidFill>
                          <a:latin typeface="+mn-lt"/>
                          <a:ea typeface="+mn-ea"/>
                          <a:cs typeface="+mn-cs"/>
                        </a:rPr>
                        <a:t>Result</a:t>
                      </a:r>
                      <a:r>
                        <a:rPr kumimoji="0" lang="fr-FR" sz="1600" b="1" kern="1200" baseline="0" dirty="0" smtClean="0">
                          <a:solidFill>
                            <a:schemeClr val="dk1"/>
                          </a:solidFill>
                          <a:latin typeface="+mn-lt"/>
                          <a:ea typeface="+mn-ea"/>
                          <a:cs typeface="+mn-cs"/>
                        </a:rPr>
                        <a:t>:</a:t>
                      </a:r>
                    </a:p>
                    <a:p>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[Char] = </a:t>
                      </a:r>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(A, B, C)</a:t>
                      </a:r>
                      <a:endParaRPr lang="fr-FR" sz="1200" dirty="0"/>
                    </a:p>
                  </a:txBody>
                  <a:tcPr/>
                </a:tc>
              </a:tr>
              <a:tr h="370840">
                <a:tc>
                  <a:txBody>
                    <a:bodyPr/>
                    <a:lstStyle/>
                    <a:p>
                      <a:r>
                        <a:rPr kumimoji="0" lang="fr-FR" sz="1600" b="1" kern="1200" baseline="0" dirty="0" err="1" smtClean="0">
                          <a:solidFill>
                            <a:schemeClr val="dk1"/>
                          </a:solidFill>
                          <a:latin typeface="+mn-lt"/>
                          <a:ea typeface="+mn-ea"/>
                          <a:cs typeface="+mn-cs"/>
                        </a:rPr>
                        <a:t>reduce</a:t>
                      </a:r>
                      <a:r>
                        <a:rPr kumimoji="0" lang="fr-FR" sz="1600" b="1" kern="1200" baseline="0" dirty="0" smtClean="0">
                          <a:solidFill>
                            <a:schemeClr val="dk1"/>
                          </a:solidFill>
                          <a:latin typeface="+mn-lt"/>
                          <a:ea typeface="+mn-ea"/>
                          <a:cs typeface="+mn-cs"/>
                        </a:rPr>
                        <a:t>(</a:t>
                      </a:r>
                      <a:r>
                        <a:rPr kumimoji="0" lang="fr-FR" sz="1600" b="1" i="1" kern="1200" baseline="0" dirty="0" err="1" smtClean="0">
                          <a:solidFill>
                            <a:schemeClr val="dk1"/>
                          </a:solidFill>
                          <a:latin typeface="+mn-lt"/>
                          <a:ea typeface="+mn-ea"/>
                          <a:cs typeface="+mn-cs"/>
                        </a:rPr>
                        <a:t>func</a:t>
                      </a:r>
                      <a:r>
                        <a:rPr kumimoji="0" lang="fr-FR" sz="1600" b="1" i="1" kern="1200" baseline="0" dirty="0" smtClean="0">
                          <a:solidFill>
                            <a:schemeClr val="dk1"/>
                          </a:solidFill>
                          <a:latin typeface="+mn-lt"/>
                          <a:ea typeface="+mn-ea"/>
                          <a:cs typeface="+mn-cs"/>
                        </a:rPr>
                        <a:t>)</a:t>
                      </a:r>
                    </a:p>
                    <a:p>
                      <a:r>
                        <a:rPr kumimoji="0" lang="fr-FR" sz="1600" b="1" kern="1200" baseline="0" dirty="0" err="1" smtClean="0">
                          <a:solidFill>
                            <a:schemeClr val="dk1"/>
                          </a:solidFill>
                          <a:latin typeface="+mn-lt"/>
                          <a:ea typeface="+mn-ea"/>
                          <a:cs typeface="+mn-cs"/>
                        </a:rPr>
                        <a:t>Purpose</a:t>
                      </a:r>
                      <a:r>
                        <a:rPr kumimoji="0" lang="fr-FR" sz="1600" b="1" kern="1200" baseline="0" dirty="0" smtClean="0">
                          <a:solidFill>
                            <a:schemeClr val="dk1"/>
                          </a:solidFill>
                          <a:latin typeface="+mn-lt"/>
                          <a:ea typeface="+mn-ea"/>
                          <a:cs typeface="+mn-cs"/>
                        </a:rPr>
                        <a:t>: </a:t>
                      </a:r>
                      <a:r>
                        <a:rPr kumimoji="0" lang="fr-FR" sz="1600" b="0" kern="1200" baseline="0" dirty="0" err="1" smtClean="0">
                          <a:solidFill>
                            <a:schemeClr val="dk1"/>
                          </a:solidFill>
                          <a:latin typeface="+mn-lt"/>
                          <a:ea typeface="+mn-ea"/>
                          <a:cs typeface="+mn-cs"/>
                        </a:rPr>
                        <a:t>Aggregate</a:t>
                      </a:r>
                      <a:r>
                        <a:rPr kumimoji="0" lang="fr-FR" sz="1600" b="0" kern="1200" baseline="0" dirty="0" smtClean="0">
                          <a:solidFill>
                            <a:schemeClr val="dk1"/>
                          </a:solidFill>
                          <a:latin typeface="+mn-lt"/>
                          <a:ea typeface="+mn-ea"/>
                          <a:cs typeface="+mn-cs"/>
                        </a:rPr>
                        <a:t> the data </a:t>
                      </a:r>
                      <a:r>
                        <a:rPr kumimoji="0" lang="en-US" sz="1600" kern="1200" baseline="0" dirty="0" smtClean="0">
                          <a:solidFill>
                            <a:schemeClr val="dk1"/>
                          </a:solidFill>
                          <a:latin typeface="+mn-lt"/>
                          <a:ea typeface="+mn-ea"/>
                          <a:cs typeface="+mn-cs"/>
                        </a:rPr>
                        <a:t>elements in an RDD using this function which takes two </a:t>
                      </a:r>
                      <a:r>
                        <a:rPr kumimoji="0" lang="fr-FR" sz="1600" kern="1200" baseline="0" dirty="0" smtClean="0">
                          <a:solidFill>
                            <a:schemeClr val="dk1"/>
                          </a:solidFill>
                          <a:latin typeface="+mn-lt"/>
                          <a:ea typeface="+mn-ea"/>
                          <a:cs typeface="+mn-cs"/>
                        </a:rPr>
                        <a:t>arguments and </a:t>
                      </a:r>
                      <a:r>
                        <a:rPr kumimoji="0" lang="fr-FR" sz="1600" kern="1200" baseline="0" dirty="0" err="1" smtClean="0">
                          <a:solidFill>
                            <a:schemeClr val="dk1"/>
                          </a:solidFill>
                          <a:latin typeface="+mn-lt"/>
                          <a:ea typeface="+mn-ea"/>
                          <a:cs typeface="+mn-cs"/>
                        </a:rPr>
                        <a:t>returns</a:t>
                      </a:r>
                      <a:r>
                        <a:rPr kumimoji="0" lang="fr-FR" sz="1600" kern="1200" baseline="0" dirty="0" smtClean="0">
                          <a:solidFill>
                            <a:schemeClr val="dk1"/>
                          </a:solidFill>
                          <a:latin typeface="+mn-lt"/>
                          <a:ea typeface="+mn-ea"/>
                          <a:cs typeface="+mn-cs"/>
                        </a:rPr>
                        <a:t> one</a:t>
                      </a:r>
                      <a:endParaRPr lang="fr-FR" sz="1200" b="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 = </a:t>
                      </a:r>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(List(1,2,3,4))</a:t>
                      </a:r>
                    </a:p>
                    <a:p>
                      <a:r>
                        <a:rPr kumimoji="0" lang="fr-FR" sz="1600" kern="1200" baseline="0" dirty="0" smtClean="0">
                          <a:solidFill>
                            <a:schemeClr val="dk1"/>
                          </a:solidFill>
                          <a:latin typeface="+mn-lt"/>
                          <a:ea typeface="+mn-ea"/>
                          <a:cs typeface="+mn-cs"/>
                        </a:rPr>
                        <a:t>scala&gt; </a:t>
                      </a:r>
                      <a:r>
                        <a:rPr kumimoji="0" lang="fr-FR" sz="1600" kern="1200" baseline="0" dirty="0" err="1" smtClean="0">
                          <a:solidFill>
                            <a:schemeClr val="dk1"/>
                          </a:solidFill>
                          <a:latin typeface="+mn-lt"/>
                          <a:ea typeface="+mn-ea"/>
                          <a:cs typeface="+mn-cs"/>
                        </a:rPr>
                        <a:t>rdd.reduce</a:t>
                      </a:r>
                      <a:r>
                        <a:rPr kumimoji="0" lang="fr-FR" sz="1600" kern="1200" baseline="0" dirty="0" smtClean="0">
                          <a:solidFill>
                            <a:schemeClr val="dk1"/>
                          </a:solidFill>
                          <a:latin typeface="+mn-lt"/>
                          <a:ea typeface="+mn-ea"/>
                          <a:cs typeface="+mn-cs"/>
                        </a:rPr>
                        <a:t>(_+_)</a:t>
                      </a:r>
                    </a:p>
                    <a:p>
                      <a:r>
                        <a:rPr kumimoji="0" lang="fr-FR" sz="1600" b="1" kern="1200" baseline="0" dirty="0" err="1" smtClean="0">
                          <a:solidFill>
                            <a:schemeClr val="dk1"/>
                          </a:solidFill>
                          <a:latin typeface="+mn-lt"/>
                          <a:ea typeface="+mn-ea"/>
                          <a:cs typeface="+mn-cs"/>
                        </a:rPr>
                        <a:t>Result</a:t>
                      </a:r>
                      <a:r>
                        <a:rPr kumimoji="0" lang="fr-FR" sz="1600" b="1" kern="1200" baseline="0" dirty="0" smtClean="0">
                          <a:solidFill>
                            <a:schemeClr val="dk1"/>
                          </a:solidFill>
                          <a:latin typeface="+mn-lt"/>
                          <a:ea typeface="+mn-ea"/>
                          <a:cs typeface="+mn-cs"/>
                        </a:rPr>
                        <a:t>:</a:t>
                      </a:r>
                    </a:p>
                    <a:p>
                      <a:r>
                        <a:rPr kumimoji="0" lang="fr-FR" sz="1600" kern="1200" baseline="0" dirty="0" smtClean="0">
                          <a:solidFill>
                            <a:schemeClr val="dk1"/>
                          </a:solidFill>
                          <a:latin typeface="+mn-lt"/>
                          <a:ea typeface="+mn-ea"/>
                          <a:cs typeface="+mn-cs"/>
                        </a:rPr>
                        <a:t>Int = 10</a:t>
                      </a:r>
                      <a:endParaRPr lang="fr-FR" sz="1200" dirty="0"/>
                    </a:p>
                  </a:txBody>
                  <a:tcPr/>
                </a:tc>
              </a:tr>
              <a:tr h="370840">
                <a:tc>
                  <a:txBody>
                    <a:bodyPr/>
                    <a:lstStyle/>
                    <a:p>
                      <a:r>
                        <a:rPr kumimoji="0" lang="fr-FR" sz="1600" b="1" kern="1200" baseline="0" dirty="0" err="1" smtClean="0">
                          <a:solidFill>
                            <a:schemeClr val="dk1"/>
                          </a:solidFill>
                          <a:latin typeface="+mn-lt"/>
                          <a:ea typeface="+mn-ea"/>
                          <a:cs typeface="+mn-cs"/>
                        </a:rPr>
                        <a:t>take</a:t>
                      </a:r>
                      <a:r>
                        <a:rPr kumimoji="0" lang="fr-FR" sz="1600" b="1" kern="1200" baseline="0" dirty="0" smtClean="0">
                          <a:solidFill>
                            <a:schemeClr val="dk1"/>
                          </a:solidFill>
                          <a:latin typeface="+mn-lt"/>
                          <a:ea typeface="+mn-ea"/>
                          <a:cs typeface="+mn-cs"/>
                        </a:rPr>
                        <a:t> (</a:t>
                      </a:r>
                      <a:r>
                        <a:rPr kumimoji="0" lang="fr-FR" sz="1600" b="1" i="1" kern="1200" baseline="0" dirty="0" smtClean="0">
                          <a:solidFill>
                            <a:schemeClr val="dk1"/>
                          </a:solidFill>
                          <a:latin typeface="+mn-lt"/>
                          <a:ea typeface="+mn-ea"/>
                          <a:cs typeface="+mn-cs"/>
                        </a:rPr>
                        <a:t>n)</a:t>
                      </a:r>
                    </a:p>
                    <a:p>
                      <a:r>
                        <a:rPr kumimoji="0" lang="fr-FR" sz="1600" b="1" kern="1200" baseline="0" dirty="0" err="1" smtClean="0">
                          <a:solidFill>
                            <a:schemeClr val="dk1"/>
                          </a:solidFill>
                          <a:latin typeface="+mn-lt"/>
                          <a:ea typeface="+mn-ea"/>
                          <a:cs typeface="+mn-cs"/>
                        </a:rPr>
                        <a:t>Purpose</a:t>
                      </a:r>
                      <a:r>
                        <a:rPr kumimoji="0" lang="fr-FR" sz="1600" b="1" kern="1200" baseline="0" dirty="0" smtClean="0">
                          <a:solidFill>
                            <a:schemeClr val="dk1"/>
                          </a:solidFill>
                          <a:latin typeface="+mn-lt"/>
                          <a:ea typeface="+mn-ea"/>
                          <a:cs typeface="+mn-cs"/>
                        </a:rPr>
                        <a:t>: </a:t>
                      </a:r>
                      <a:r>
                        <a:rPr kumimoji="0" lang="fr-FR" sz="1600" b="0" kern="1200" baseline="0" dirty="0" err="1" smtClean="0">
                          <a:solidFill>
                            <a:schemeClr val="dk1"/>
                          </a:solidFill>
                          <a:latin typeface="+mn-lt"/>
                          <a:ea typeface="+mn-ea"/>
                          <a:cs typeface="+mn-cs"/>
                        </a:rPr>
                        <a:t>fetch</a:t>
                      </a:r>
                      <a:r>
                        <a:rPr kumimoji="0" lang="fr-FR" sz="1600" b="0" kern="1200" baseline="0" dirty="0" smtClean="0">
                          <a:solidFill>
                            <a:schemeClr val="dk1"/>
                          </a:solidFill>
                          <a:latin typeface="+mn-lt"/>
                          <a:ea typeface="+mn-ea"/>
                          <a:cs typeface="+mn-cs"/>
                        </a:rPr>
                        <a:t> first n </a:t>
                      </a:r>
                      <a:r>
                        <a:rPr kumimoji="0" lang="en-US" sz="1600" kern="1200" baseline="0" dirty="0" smtClean="0">
                          <a:solidFill>
                            <a:schemeClr val="dk1"/>
                          </a:solidFill>
                          <a:latin typeface="+mn-lt"/>
                          <a:ea typeface="+mn-ea"/>
                          <a:cs typeface="+mn-cs"/>
                        </a:rPr>
                        <a:t>data elements in an RDD. </a:t>
                      </a:r>
                      <a:r>
                        <a:rPr kumimoji="0" lang="fr-FR" sz="1600" kern="1200" baseline="0" dirty="0" err="1" smtClean="0">
                          <a:solidFill>
                            <a:schemeClr val="dk1"/>
                          </a:solidFill>
                          <a:latin typeface="+mn-lt"/>
                          <a:ea typeface="+mn-ea"/>
                          <a:cs typeface="+mn-cs"/>
                        </a:rPr>
                        <a:t>Computed</a:t>
                      </a:r>
                      <a:r>
                        <a:rPr kumimoji="0" lang="fr-FR" sz="1600" kern="1200" baseline="0" dirty="0" smtClean="0">
                          <a:solidFill>
                            <a:schemeClr val="dk1"/>
                          </a:solidFill>
                          <a:latin typeface="+mn-lt"/>
                          <a:ea typeface="+mn-ea"/>
                          <a:cs typeface="+mn-cs"/>
                        </a:rPr>
                        <a:t> by driver program.</a:t>
                      </a:r>
                      <a:endParaRPr lang="fr-FR" sz="1200" b="0" dirty="0"/>
                    </a:p>
                  </a:txBody>
                  <a:tcPr/>
                </a:tc>
                <a:tc>
                  <a:txBody>
                    <a:bodyPr/>
                    <a:lstStyle/>
                    <a:p>
                      <a:r>
                        <a:rPr kumimoji="0" lang="fr-FR" sz="1600" kern="1200" baseline="0" dirty="0" smtClean="0">
                          <a:solidFill>
                            <a:schemeClr val="dk1"/>
                          </a:solidFill>
                          <a:latin typeface="+mn-lt"/>
                          <a:ea typeface="+mn-ea"/>
                          <a:cs typeface="+mn-cs"/>
                        </a:rPr>
                        <a:t>Scala&gt; val </a:t>
                      </a:r>
                      <a:r>
                        <a:rPr kumimoji="0" lang="fr-FR" sz="1600" kern="1200" baseline="0" dirty="0" err="1" smtClean="0">
                          <a:solidFill>
                            <a:schemeClr val="dk1"/>
                          </a:solidFill>
                          <a:latin typeface="+mn-lt"/>
                          <a:ea typeface="+mn-ea"/>
                          <a:cs typeface="+mn-cs"/>
                        </a:rPr>
                        <a:t>rdd</a:t>
                      </a:r>
                      <a:r>
                        <a:rPr kumimoji="0" lang="fr-FR" sz="1600" kern="1200" baseline="0" dirty="0" smtClean="0">
                          <a:solidFill>
                            <a:schemeClr val="dk1"/>
                          </a:solidFill>
                          <a:latin typeface="+mn-lt"/>
                          <a:ea typeface="+mn-ea"/>
                          <a:cs typeface="+mn-cs"/>
                        </a:rPr>
                        <a:t> = </a:t>
                      </a:r>
                      <a:r>
                        <a:rPr kumimoji="0" lang="fr-FR" sz="1600" kern="1200" baseline="0" dirty="0" err="1" smtClean="0">
                          <a:solidFill>
                            <a:schemeClr val="dk1"/>
                          </a:solidFill>
                          <a:latin typeface="+mn-lt"/>
                          <a:ea typeface="+mn-ea"/>
                          <a:cs typeface="+mn-cs"/>
                        </a:rPr>
                        <a:t>sc.parallelize</a:t>
                      </a:r>
                      <a:r>
                        <a:rPr kumimoji="0" lang="fr-FR" sz="1600" kern="1200" baseline="0" dirty="0" smtClean="0">
                          <a:solidFill>
                            <a:schemeClr val="dk1"/>
                          </a:solidFill>
                          <a:latin typeface="+mn-lt"/>
                          <a:ea typeface="+mn-ea"/>
                          <a:cs typeface="+mn-cs"/>
                        </a:rPr>
                        <a:t>(List(1,2,3,4))</a:t>
                      </a:r>
                    </a:p>
                    <a:p>
                      <a:r>
                        <a:rPr kumimoji="0" lang="fr-FR" sz="1600" kern="1200" baseline="0" dirty="0" smtClean="0">
                          <a:solidFill>
                            <a:schemeClr val="dk1"/>
                          </a:solidFill>
                          <a:latin typeface="+mn-lt"/>
                          <a:ea typeface="+mn-ea"/>
                          <a:cs typeface="+mn-cs"/>
                        </a:rPr>
                        <a:t>scala&gt; </a:t>
                      </a:r>
                      <a:r>
                        <a:rPr kumimoji="0" lang="fr-FR" sz="1600" kern="1200" baseline="0" dirty="0" err="1" smtClean="0">
                          <a:solidFill>
                            <a:schemeClr val="dk1"/>
                          </a:solidFill>
                          <a:latin typeface="+mn-lt"/>
                          <a:ea typeface="+mn-ea"/>
                          <a:cs typeface="+mn-cs"/>
                        </a:rPr>
                        <a:t>rdd.take</a:t>
                      </a:r>
                      <a:r>
                        <a:rPr kumimoji="0" lang="fr-FR" sz="1600" kern="1200" baseline="0" dirty="0" smtClean="0">
                          <a:solidFill>
                            <a:schemeClr val="dk1"/>
                          </a:solidFill>
                          <a:latin typeface="+mn-lt"/>
                          <a:ea typeface="+mn-ea"/>
                          <a:cs typeface="+mn-cs"/>
                        </a:rPr>
                        <a:t>(2)</a:t>
                      </a:r>
                    </a:p>
                    <a:p>
                      <a:r>
                        <a:rPr kumimoji="0" lang="fr-FR" sz="1600" kern="1200" baseline="0" dirty="0" err="1" smtClean="0">
                          <a:solidFill>
                            <a:schemeClr val="dk1"/>
                          </a:solidFill>
                          <a:latin typeface="+mn-lt"/>
                          <a:ea typeface="+mn-ea"/>
                          <a:cs typeface="+mn-cs"/>
                        </a:rPr>
                        <a:t>Result</a:t>
                      </a:r>
                      <a:r>
                        <a:rPr kumimoji="0" lang="fr-FR" sz="1600" kern="1200" baseline="0" dirty="0" smtClean="0">
                          <a:solidFill>
                            <a:schemeClr val="dk1"/>
                          </a:solidFill>
                          <a:latin typeface="+mn-lt"/>
                          <a:ea typeface="+mn-ea"/>
                          <a:cs typeface="+mn-cs"/>
                        </a:rPr>
                        <a:t>:</a:t>
                      </a:r>
                    </a:p>
                    <a:p>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[Int] = </a:t>
                      </a:r>
                      <a:r>
                        <a:rPr kumimoji="0" lang="fr-FR" sz="1600" kern="1200" baseline="0" dirty="0" err="1" smtClean="0">
                          <a:solidFill>
                            <a:schemeClr val="dk1"/>
                          </a:solidFill>
                          <a:latin typeface="+mn-lt"/>
                          <a:ea typeface="+mn-ea"/>
                          <a:cs typeface="+mn-cs"/>
                        </a:rPr>
                        <a:t>Array</a:t>
                      </a:r>
                      <a:r>
                        <a:rPr kumimoji="0" lang="fr-FR" sz="1600" kern="1200" baseline="0" dirty="0" smtClean="0">
                          <a:solidFill>
                            <a:schemeClr val="dk1"/>
                          </a:solidFill>
                          <a:latin typeface="+mn-lt"/>
                          <a:ea typeface="+mn-ea"/>
                          <a:cs typeface="+mn-cs"/>
                        </a:rPr>
                        <a:t>(1, 2)</a:t>
                      </a:r>
                      <a:endParaRPr lang="fr-FR" sz="1200" dirty="0"/>
                    </a:p>
                  </a:txBody>
                  <a:tcPr/>
                </a:tc>
              </a:tr>
            </a:tbl>
          </a:graphicData>
        </a:graphic>
      </p:graphicFrame>
      <p:sp>
        <p:nvSpPr>
          <p:cNvPr id="4" name="Espace réservé du pied de page 3"/>
          <p:cNvSpPr>
            <a:spLocks noGrp="1"/>
          </p:cNvSpPr>
          <p:nvPr>
            <p:ph type="ftr" sz="quarter" idx="4294967295"/>
          </p:nvPr>
        </p:nvSpPr>
        <p:spPr>
          <a:xfrm rot="5400000">
            <a:off x="6990186" y="3737240"/>
            <a:ext cx="3200400" cy="365760"/>
          </a:xfrm>
          <a:prstGeom prst="rect">
            <a:avLst/>
          </a:prstGeom>
        </p:spPr>
        <p:txBody>
          <a:bodyPr/>
          <a:lstStyle/>
          <a:p>
            <a:endParaRPr lang="fr-FR"/>
          </a:p>
        </p:txBody>
      </p:sp>
      <p:sp>
        <p:nvSpPr>
          <p:cNvPr id="7"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Actions</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2134785139"/>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83382"/>
            <a:ext cx="5472608" cy="461665"/>
          </a:xfrm>
          <a:prstGeom prst="rect">
            <a:avLst/>
          </a:prstGeom>
          <a:noFill/>
        </p:spPr>
        <p:txBody>
          <a:bodyPr wrap="square" rtlCol="0">
            <a:spAutoFit/>
          </a:bodyPr>
          <a:lstStyle/>
          <a:p>
            <a:r>
              <a:rPr lang="en-US" sz="2400" b="1" dirty="0" smtClean="0"/>
              <a:t>How Spark Works:</a:t>
            </a:r>
            <a:endParaRPr lang="en-US" sz="2400" b="1" dirty="0"/>
          </a:p>
        </p:txBody>
      </p:sp>
      <p:sp>
        <p:nvSpPr>
          <p:cNvPr id="3" name="TextBox 2"/>
          <p:cNvSpPr txBox="1"/>
          <p:nvPr/>
        </p:nvSpPr>
        <p:spPr>
          <a:xfrm>
            <a:off x="533400" y="2362200"/>
            <a:ext cx="6689927" cy="3785652"/>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RDD: Parallel collection with partitions</a:t>
            </a:r>
          </a:p>
          <a:p>
            <a:pPr marL="285750" indent="-285750">
              <a:buFont typeface="Wingdings" panose="05000000000000000000" pitchFamily="2" charset="2"/>
              <a:buChar char="q"/>
            </a:pPr>
            <a:r>
              <a:rPr lang="en-US" sz="2400" dirty="0" smtClean="0"/>
              <a:t> User application create RDDs, transform them, and run actions.</a:t>
            </a:r>
          </a:p>
          <a:p>
            <a:pPr marL="285750" indent="-285750">
              <a:buFont typeface="Wingdings" panose="05000000000000000000" pitchFamily="2" charset="2"/>
              <a:buChar char="q"/>
            </a:pPr>
            <a:r>
              <a:rPr lang="en-US" sz="2400" dirty="0" smtClean="0"/>
              <a:t>This results in a DAG (Directed Acyclic Graph) of operators.</a:t>
            </a:r>
          </a:p>
          <a:p>
            <a:pPr marL="285750" indent="-285750">
              <a:buFont typeface="Wingdings" panose="05000000000000000000" pitchFamily="2" charset="2"/>
              <a:buChar char="q"/>
            </a:pPr>
            <a:r>
              <a:rPr lang="en-US" sz="2400" dirty="0" smtClean="0"/>
              <a:t>DAG is compiled into stages</a:t>
            </a:r>
          </a:p>
          <a:p>
            <a:pPr marL="285750" indent="-285750">
              <a:buFont typeface="Wingdings" panose="05000000000000000000" pitchFamily="2" charset="2"/>
              <a:buChar char="q"/>
            </a:pPr>
            <a:r>
              <a:rPr lang="en-US" sz="2400" dirty="0" smtClean="0"/>
              <a:t>Each stage is executed as a series of Task (one Task for each Partition).</a:t>
            </a:r>
          </a:p>
          <a:p>
            <a:pPr marL="285750" indent="-285750">
              <a:buFont typeface="Wingdings" panose="05000000000000000000" pitchFamily="2" charset="2"/>
              <a:buChar char="q"/>
            </a:pPr>
            <a:endParaRPr lang="en-US" sz="2400" dirty="0" smtClean="0"/>
          </a:p>
          <a:p>
            <a:pPr marL="285750" indent="-285750">
              <a:buFont typeface="Wingdings" panose="05000000000000000000" pitchFamily="2" charset="2"/>
              <a:buChar char="q"/>
            </a:pPr>
            <a:endParaRPr lang="en-US" sz="2400" dirty="0"/>
          </a:p>
        </p:txBody>
      </p:sp>
      <p:sp>
        <p:nvSpPr>
          <p:cNvPr id="17"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rgbClr val="C00000"/>
              </a:solidFill>
              <a:latin typeface="Arial" panose="020B0604020202020204" pitchFamily="34" charset="0"/>
              <a:cs typeface="Arial" panose="020B0604020202020204" pitchFamily="34" charset="0"/>
            </a:endParaRPr>
          </a:p>
        </p:txBody>
      </p:sp>
      <p:sp>
        <p:nvSpPr>
          <p:cNvPr id="19" name="Title 1"/>
          <p:cNvSpPr txBox="1">
            <a:spLocks/>
          </p:cNvSpPr>
          <p:nvPr/>
        </p:nvSpPr>
        <p:spPr>
          <a:xfrm>
            <a:off x="609600" y="4270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latin typeface="Arial" panose="020B0604020202020204" pitchFamily="34" charset="0"/>
                <a:cs typeface="Arial" panose="020B0604020202020204" pitchFamily="34" charset="0"/>
              </a:rPr>
              <a:t>How Spark Works</a:t>
            </a:r>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404885"/>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cs typeface="Consolas" panose="020B0609020204030204" pitchFamily="49" charset="0"/>
              </a:rPr>
              <a:t>Spark Stack</a:t>
            </a:r>
            <a:endParaRPr lang="en-US"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14183"/>
            <a:ext cx="8229600" cy="334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443396"/>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caching.png"/>
          <p:cNvPicPr>
            <a:picLocks noGrp="1" noChangeAspect="1"/>
          </p:cNvPicPr>
          <p:nvPr>
            <p:ph sz="quarter" idx="1"/>
          </p:nvPr>
        </p:nvPicPr>
        <p:blipFill>
          <a:blip r:embed="rId2" cstate="print"/>
          <a:stretch>
            <a:fillRect/>
          </a:stretch>
        </p:blipFill>
        <p:spPr>
          <a:xfrm>
            <a:off x="683410" y="1628775"/>
            <a:ext cx="7037405" cy="4873625"/>
          </a:xfrm>
          <a:ln>
            <a:noFill/>
          </a:ln>
        </p:spPr>
      </p:pic>
      <p:sp>
        <p:nvSpPr>
          <p:cNvPr id="7" name="Title 1"/>
          <p:cNvSpPr>
            <a:spLocks noGrp="1"/>
          </p:cNvSpPr>
          <p:nvPr>
            <p:ph type="title"/>
          </p:nvPr>
        </p:nvSpPr>
        <p:spPr>
          <a:xfrm>
            <a:off x="457200" y="274638"/>
            <a:ext cx="8229600" cy="944562"/>
          </a:xfrm>
        </p:spPr>
        <p:txBody>
          <a:bodyPr/>
          <a:lstStyle/>
          <a:p>
            <a:r>
              <a:rPr lang="en-US" dirty="0" smtClean="0">
                <a:solidFill>
                  <a:srgbClr val="C00000"/>
                </a:solidFill>
                <a:cs typeface="Consolas" panose="020B0609020204030204" pitchFamily="49" charset="0"/>
              </a:rPr>
              <a:t>Persistence</a:t>
            </a:r>
            <a:endParaRPr lang="en-US" dirty="0"/>
          </a:p>
        </p:txBody>
      </p:sp>
    </p:spTree>
    <p:extLst>
      <p:ext uri="{BB962C8B-B14F-4D97-AF65-F5344CB8AC3E}">
        <p14:creationId xmlns:p14="http://schemas.microsoft.com/office/powerpoint/2010/main" val="965036264"/>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r>
              <a:rPr lang="en-US" dirty="0" smtClean="0"/>
              <a:t>Programming at a higher level of abstraction : faster, easier development</a:t>
            </a:r>
          </a:p>
          <a:p>
            <a:endParaRPr lang="fr-FR" dirty="0"/>
          </a:p>
        </p:txBody>
      </p:sp>
      <p:pic>
        <p:nvPicPr>
          <p:cNvPr id="5" name="Image 4" descr="code size.png"/>
          <p:cNvPicPr>
            <a:picLocks noChangeAspect="1"/>
          </p:cNvPicPr>
          <p:nvPr/>
        </p:nvPicPr>
        <p:blipFill>
          <a:blip r:embed="rId2" cstate="print"/>
          <a:stretch>
            <a:fillRect/>
          </a:stretch>
        </p:blipFill>
        <p:spPr>
          <a:xfrm>
            <a:off x="1763688" y="2492896"/>
            <a:ext cx="5261453" cy="3888432"/>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457200" y="274638"/>
            <a:ext cx="8229600" cy="944562"/>
          </a:xfrm>
        </p:spPr>
        <p:txBody>
          <a:bodyPr/>
          <a:lstStyle/>
          <a:p>
            <a:r>
              <a:rPr lang="en-US" dirty="0" smtClean="0">
                <a:solidFill>
                  <a:srgbClr val="C00000"/>
                </a:solidFill>
                <a:cs typeface="Consolas" panose="020B0609020204030204" pitchFamily="49" charset="0"/>
              </a:rPr>
              <a:t>Comparisons</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1001110652"/>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cs typeface="Consolas" panose="020B0609020204030204" pitchFamily="49" charset="0"/>
              </a:rPr>
              <a:t>Execution Flow</a:t>
            </a:r>
            <a:endParaRPr lang="en-US" dirty="0">
              <a:solidFill>
                <a:srgbClr val="C00000"/>
              </a:solidFill>
              <a:cs typeface="Consolas" panose="020B0609020204030204" pitchFamily="49" charset="0"/>
            </a:endParaRPr>
          </a:p>
        </p:txBody>
      </p:sp>
      <p:pic>
        <p:nvPicPr>
          <p:cNvPr id="1026" name="Picture 2" descr="Spark clust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90" y="1572491"/>
            <a:ext cx="7166452" cy="29995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400" y="6400800"/>
            <a:ext cx="5676297" cy="369332"/>
          </a:xfrm>
          <a:prstGeom prst="rect">
            <a:avLst/>
          </a:prstGeom>
          <a:noFill/>
        </p:spPr>
        <p:txBody>
          <a:bodyPr wrap="none" rtlCol="0">
            <a:spAutoFit/>
          </a:bodyPr>
          <a:lstStyle/>
          <a:p>
            <a:r>
              <a:rPr lang="en-US" dirty="0">
                <a:hlinkClick r:id="rId3"/>
              </a:rPr>
              <a:t>http://</a:t>
            </a:r>
            <a:r>
              <a:rPr lang="en-US" dirty="0" smtClean="0">
                <a:hlinkClick r:id="rId3"/>
              </a:rPr>
              <a:t>spark.apache.org/docs/latest/cluster-overview.html</a:t>
            </a:r>
            <a:r>
              <a:rPr lang="en-US" dirty="0" smtClean="0"/>
              <a:t> </a:t>
            </a:r>
            <a:endParaRPr lang="en-US" dirty="0"/>
          </a:p>
        </p:txBody>
      </p:sp>
    </p:spTree>
    <p:extLst>
      <p:ext uri="{BB962C8B-B14F-4D97-AF65-F5344CB8AC3E}">
        <p14:creationId xmlns:p14="http://schemas.microsoft.com/office/powerpoint/2010/main" val="1223546944"/>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1.HADOOP and MAPREDUCE</a:t>
            </a:r>
          </a:p>
          <a:p>
            <a:r>
              <a:rPr lang="en-US" dirty="0" smtClean="0">
                <a:latin typeface="Times New Roman" pitchFamily="18" charset="0"/>
                <a:cs typeface="Times New Roman" pitchFamily="18" charset="0"/>
              </a:rPr>
              <a:t>2.APACHE SPARK</a:t>
            </a:r>
          </a:p>
          <a:p>
            <a:r>
              <a:rPr lang="en-US" dirty="0" smtClean="0">
                <a:latin typeface="Times New Roman" pitchFamily="18" charset="0"/>
                <a:cs typeface="Times New Roman" pitchFamily="18" charset="0"/>
              </a:rPr>
              <a:t>3.RESILIENT DISTRIBUTED DATASETS</a:t>
            </a:r>
          </a:p>
          <a:p>
            <a:r>
              <a:rPr lang="en-US" dirty="0" smtClean="0">
                <a:latin typeface="Times New Roman" pitchFamily="18" charset="0"/>
                <a:cs typeface="Times New Roman" pitchFamily="18" charset="0"/>
              </a:rPr>
              <a:t>4.SPARK STACK</a:t>
            </a:r>
          </a:p>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.MLLIB : MACHINE LEARNING LIBRARY</a:t>
            </a:r>
          </a:p>
          <a:p>
            <a:r>
              <a:rPr lang="en-US" dirty="0">
                <a:latin typeface="Times New Roman" pitchFamily="18" charset="0"/>
                <a:cs typeface="Times New Roman" pitchFamily="18" charset="0"/>
              </a:rPr>
              <a:t>6</a:t>
            </a:r>
            <a:r>
              <a:rPr lang="en-US" dirty="0" smtClean="0">
                <a:latin typeface="Times New Roman" pitchFamily="18" charset="0"/>
                <a:cs typeface="Times New Roman" pitchFamily="18" charset="0"/>
              </a:rPr>
              <a:t>.EXAMPLES</a:t>
            </a:r>
          </a:p>
          <a:p>
            <a:r>
              <a:rPr lang="en-US" dirty="0">
                <a:latin typeface="Times New Roman" pitchFamily="18" charset="0"/>
                <a:cs typeface="Times New Roman" pitchFamily="18" charset="0"/>
              </a:rPr>
              <a:t>7</a:t>
            </a:r>
            <a:r>
              <a:rPr lang="en-US" dirty="0" smtClean="0">
                <a:latin typeface="Times New Roman" pitchFamily="18" charset="0"/>
                <a:cs typeface="Times New Roman" pitchFamily="18" charset="0"/>
              </a:rPr>
              <a:t>.CONCLUSION.</a:t>
            </a:r>
          </a:p>
          <a:p>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
        <p:nvSpPr>
          <p:cNvPr id="9" name="Title 1"/>
          <p:cNvSpPr txBox="1">
            <a:spLocks/>
          </p:cNvSpPr>
          <p:nvPr/>
        </p:nvSpPr>
        <p:spPr>
          <a:xfrm>
            <a:off x="457200" y="304800"/>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CONTENTS</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1374288621"/>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133350" indent="0">
              <a:buNone/>
              <a:defRPr/>
            </a:pPr>
            <a:r>
              <a:rPr lang="en-US" dirty="0">
                <a:solidFill>
                  <a:schemeClr val="tx1"/>
                </a:solidFill>
              </a:rPr>
              <a:t>R</a:t>
            </a:r>
            <a:r>
              <a:rPr lang="en-US" dirty="0" smtClean="0"/>
              <a:t>un </a:t>
            </a:r>
            <a:r>
              <a:rPr lang="en-US" dirty="0"/>
              <a:t>a streaming computation as a </a:t>
            </a:r>
            <a:r>
              <a:rPr lang="en-US" dirty="0">
                <a:solidFill>
                  <a:schemeClr val="accent1"/>
                </a:solidFill>
              </a:rPr>
              <a:t>series of very small, deterministic batch jobs</a:t>
            </a:r>
          </a:p>
        </p:txBody>
      </p:sp>
      <p:sp>
        <p:nvSpPr>
          <p:cNvPr id="17411" name="Slide Number Placeholder 3"/>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D75595AB-65C7-5142-9668-FCCFF1DF220E}" type="slidenum">
              <a:rPr lang="en-US"/>
              <a:pPr eaLnBrk="1" hangingPunct="1"/>
              <a:t>20</a:t>
            </a:fld>
            <a:endParaRPr lang="en-US"/>
          </a:p>
        </p:txBody>
      </p:sp>
      <p:sp>
        <p:nvSpPr>
          <p:cNvPr id="61" name="Right Arrow 60"/>
          <p:cNvSpPr/>
          <p:nvPr/>
        </p:nvSpPr>
        <p:spPr>
          <a:xfrm>
            <a:off x="5572125" y="2767013"/>
            <a:ext cx="1561505" cy="280494"/>
          </a:xfrm>
          <a:prstGeom prst="rightArrow">
            <a:avLst/>
          </a:prstGeom>
          <a:ln/>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endParaRPr lang="en-US" kern="0">
              <a:solidFill>
                <a:sysClr val="window" lastClr="FFFFFF"/>
              </a:solidFill>
              <a:latin typeface="Calibri"/>
              <a:ea typeface="ヒラギノ角ゴ ProN W3"/>
              <a:cs typeface="ヒラギノ角ゴ ProN W3"/>
            </a:endParaRPr>
          </a:p>
        </p:txBody>
      </p:sp>
      <p:grpSp>
        <p:nvGrpSpPr>
          <p:cNvPr id="62" name="Group 61"/>
          <p:cNvGrpSpPr>
            <a:grpSpLocks/>
          </p:cNvGrpSpPr>
          <p:nvPr/>
        </p:nvGrpSpPr>
        <p:grpSpPr bwMode="auto">
          <a:xfrm>
            <a:off x="5575697" y="2755900"/>
            <a:ext cx="1557338" cy="280494"/>
            <a:chOff x="3510080" y="4511951"/>
            <a:chExt cx="1875743" cy="322227"/>
          </a:xfrm>
        </p:grpSpPr>
        <p:sp>
          <p:nvSpPr>
            <p:cNvPr id="83" name="Right Arrow 82"/>
            <p:cNvSpPr/>
            <p:nvPr/>
          </p:nvSpPr>
          <p:spPr>
            <a:xfrm>
              <a:off x="5123391" y="4511951"/>
              <a:ext cx="262432" cy="322227"/>
            </a:xfrm>
            <a:prstGeom prst="rightArrow">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4" name="Rectangle 83"/>
            <p:cNvSpPr/>
            <p:nvPr/>
          </p:nvSpPr>
          <p:spPr>
            <a:xfrm>
              <a:off x="4042831" y="4599904"/>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5" name="Rectangle 84"/>
            <p:cNvSpPr/>
            <p:nvPr/>
          </p:nvSpPr>
          <p:spPr>
            <a:xfrm>
              <a:off x="3510080" y="4603102"/>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7" name="Rectangle 86"/>
            <p:cNvSpPr/>
            <p:nvPr/>
          </p:nvSpPr>
          <p:spPr>
            <a:xfrm>
              <a:off x="4574148" y="4603102"/>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grpSp>
      <p:sp>
        <p:nvSpPr>
          <p:cNvPr id="63" name="Rectangle 62"/>
          <p:cNvSpPr/>
          <p:nvPr/>
        </p:nvSpPr>
        <p:spPr>
          <a:xfrm>
            <a:off x="7258050" y="4435475"/>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p:txBody>
      </p:sp>
      <p:sp>
        <p:nvSpPr>
          <p:cNvPr id="64" name="Rectangle 63"/>
          <p:cNvSpPr/>
          <p:nvPr/>
        </p:nvSpPr>
        <p:spPr>
          <a:xfrm>
            <a:off x="7258050" y="2505869"/>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a:p>
            <a:pPr algn="ctr">
              <a:defRPr/>
            </a:pPr>
            <a:r>
              <a:rPr lang="en-US" sz="2000" b="1" kern="0" dirty="0">
                <a:solidFill>
                  <a:srgbClr val="B50B1B"/>
                </a:solidFill>
                <a:latin typeface="Calibri"/>
                <a:ea typeface="ヒラギノ角ゴ ProN W3"/>
                <a:cs typeface="Calibri"/>
              </a:rPr>
              <a:t>Streaming</a:t>
            </a:r>
          </a:p>
        </p:txBody>
      </p:sp>
      <p:grpSp>
        <p:nvGrpSpPr>
          <p:cNvPr id="65" name="Group 64"/>
          <p:cNvGrpSpPr>
            <a:grpSpLocks/>
          </p:cNvGrpSpPr>
          <p:nvPr/>
        </p:nvGrpSpPr>
        <p:grpSpPr bwMode="auto">
          <a:xfrm>
            <a:off x="7718822" y="3513139"/>
            <a:ext cx="330399" cy="671652"/>
            <a:chOff x="4377769" y="4618254"/>
            <a:chExt cx="398080" cy="771144"/>
          </a:xfrm>
        </p:grpSpPr>
        <p:sp>
          <p:nvSpPr>
            <p:cNvPr id="80" name="Rectangle 79"/>
            <p:cNvSpPr/>
            <p:nvPr/>
          </p:nvSpPr>
          <p:spPr>
            <a:xfrm>
              <a:off x="4377769" y="4618254"/>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81" name="Rectangle 80"/>
            <p:cNvSpPr/>
            <p:nvPr/>
          </p:nvSpPr>
          <p:spPr>
            <a:xfrm>
              <a:off x="4377769" y="4925913"/>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82" name="Rectangle 81"/>
            <p:cNvSpPr/>
            <p:nvPr/>
          </p:nvSpPr>
          <p:spPr>
            <a:xfrm>
              <a:off x="4377769" y="5233571"/>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grpSp>
        <p:nvGrpSpPr>
          <p:cNvPr id="67" name="Group 66"/>
          <p:cNvGrpSpPr>
            <a:grpSpLocks/>
          </p:cNvGrpSpPr>
          <p:nvPr/>
        </p:nvGrpSpPr>
        <p:grpSpPr bwMode="auto">
          <a:xfrm>
            <a:off x="5740896" y="2997994"/>
            <a:ext cx="883444" cy="1049450"/>
            <a:chOff x="1823089" y="4029165"/>
            <a:chExt cx="1064230" cy="1161739"/>
          </a:xfrm>
        </p:grpSpPr>
        <p:cxnSp>
          <p:nvCxnSpPr>
            <p:cNvPr id="72" name="Straight Arrow Connector 71"/>
            <p:cNvCxnSpPr>
              <a:stCxn id="68" idx="2"/>
              <a:endCxn id="85" idx="2"/>
            </p:cNvCxnSpPr>
            <p:nvPr/>
          </p:nvCxnSpPr>
          <p:spPr>
            <a:xfrm flipH="1" flipV="1">
              <a:off x="1823089" y="4031968"/>
              <a:ext cx="830086"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68" idx="2"/>
              <a:endCxn id="84" idx="2"/>
            </p:cNvCxnSpPr>
            <p:nvPr/>
          </p:nvCxnSpPr>
          <p:spPr>
            <a:xfrm flipH="1" flipV="1">
              <a:off x="2355921" y="4029165"/>
              <a:ext cx="297254" cy="1161739"/>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8" idx="2"/>
              <a:endCxn id="87" idx="2"/>
            </p:cNvCxnSpPr>
            <p:nvPr/>
          </p:nvCxnSpPr>
          <p:spPr>
            <a:xfrm flipV="1">
              <a:off x="2653175" y="4031968"/>
              <a:ext cx="234144"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68" name="TextBox 67"/>
          <p:cNvSpPr txBox="1"/>
          <p:nvPr/>
        </p:nvSpPr>
        <p:spPr>
          <a:xfrm>
            <a:off x="5459016" y="3602037"/>
            <a:ext cx="1941909" cy="592777"/>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batches of X seconds</a:t>
            </a:r>
          </a:p>
        </p:txBody>
      </p:sp>
      <p:sp>
        <p:nvSpPr>
          <p:cNvPr id="69" name="TextBox 68"/>
          <p:cNvSpPr txBox="1"/>
          <p:nvPr/>
        </p:nvSpPr>
        <p:spPr>
          <a:xfrm>
            <a:off x="5343525" y="2400300"/>
            <a:ext cx="1752600" cy="315778"/>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l</a:t>
            </a:r>
            <a:r>
              <a:rPr lang="en-US" kern="0" dirty="0" err="1">
                <a:solidFill>
                  <a:sysClr val="windowText" lastClr="000000"/>
                </a:solidFill>
                <a:latin typeface="Calibri"/>
                <a:ea typeface="ヒラギノ角ゴ ProN W3"/>
                <a:cs typeface="Calibri"/>
              </a:rPr>
              <a:t>ive</a:t>
            </a:r>
            <a:r>
              <a:rPr lang="en-US" kern="0" dirty="0">
                <a:solidFill>
                  <a:sysClr val="windowText" lastClr="000000"/>
                </a:solidFill>
                <a:latin typeface="Calibri"/>
                <a:ea typeface="ヒラギノ角ゴ ProN W3"/>
                <a:cs typeface="Calibri"/>
              </a:rPr>
              <a:t> data stream</a:t>
            </a:r>
          </a:p>
        </p:txBody>
      </p:sp>
      <p:grpSp>
        <p:nvGrpSpPr>
          <p:cNvPr id="90" name="Group 89"/>
          <p:cNvGrpSpPr>
            <a:grpSpLocks/>
          </p:cNvGrpSpPr>
          <p:nvPr/>
        </p:nvGrpSpPr>
        <p:grpSpPr bwMode="auto">
          <a:xfrm>
            <a:off x="5572125" y="4715668"/>
            <a:ext cx="1571625" cy="756061"/>
            <a:chOff x="15712706" y="10151158"/>
            <a:chExt cx="4191000" cy="1724814"/>
          </a:xfrm>
        </p:grpSpPr>
        <p:grpSp>
          <p:nvGrpSpPr>
            <p:cNvPr id="17422" name="Group 65"/>
            <p:cNvGrpSpPr>
              <a:grpSpLocks/>
            </p:cNvGrpSpPr>
            <p:nvPr/>
          </p:nvGrpSpPr>
          <p:grpSpPr bwMode="auto">
            <a:xfrm>
              <a:off x="15712706" y="10151158"/>
              <a:ext cx="4081598" cy="640089"/>
              <a:chOff x="3519264" y="4541124"/>
              <a:chExt cx="1843853" cy="322227"/>
            </a:xfrm>
          </p:grpSpPr>
          <p:sp>
            <p:nvSpPr>
              <p:cNvPr id="75" name="Right Arrow 74"/>
              <p:cNvSpPr/>
              <p:nvPr/>
            </p:nvSpPr>
            <p:spPr>
              <a:xfrm rot="10800000">
                <a:off x="3519264" y="4541124"/>
                <a:ext cx="262477" cy="322128"/>
              </a:xfrm>
              <a:prstGeom prst="rightArrow">
                <a:avLst/>
              </a:prstGeom>
              <a:gradFill>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6" name="Rectangle 75"/>
              <p:cNvSpPr/>
              <p:nvPr/>
            </p:nvSpPr>
            <p:spPr>
              <a:xfrm>
                <a:off x="4430044"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7" name="Rectangle 76"/>
              <p:cNvSpPr/>
              <p:nvPr/>
            </p:nvSpPr>
            <p:spPr>
              <a:xfrm>
                <a:off x="3897919"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9" name="Rectangle 78"/>
              <p:cNvSpPr/>
              <p:nvPr/>
            </p:nvSpPr>
            <p:spPr>
              <a:xfrm>
                <a:off x="4965038"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sp>
          <p:nvSpPr>
            <p:cNvPr id="70" name="TextBox 69"/>
            <p:cNvSpPr txBox="1"/>
            <p:nvPr/>
          </p:nvSpPr>
          <p:spPr>
            <a:xfrm>
              <a:off x="15738106" y="10583046"/>
              <a:ext cx="4165600" cy="1292926"/>
            </a:xfrm>
            <a:prstGeom prst="rect">
              <a:avLst/>
            </a:prstGeom>
            <a:noFill/>
          </p:spPr>
          <p:txBody>
            <a:bodyPr>
              <a:spAutoFit/>
            </a:bodyPr>
            <a:lstStyle/>
            <a:p>
              <a:pPr algn="ctr">
                <a:defRPr/>
              </a:pPr>
              <a:r>
                <a:rPr lang="en-US" kern="0" dirty="0">
                  <a:solidFill>
                    <a:sysClr val="windowText" lastClr="000000"/>
                  </a:solidFill>
                  <a:latin typeface="Calibri"/>
                  <a:ea typeface="ヒラギノ角ゴ ProN W3"/>
                  <a:cs typeface="Calibri"/>
                </a:rPr>
                <a:t>processed results</a:t>
              </a:r>
            </a:p>
          </p:txBody>
        </p:sp>
      </p:grpSp>
      <p:sp>
        <p:nvSpPr>
          <p:cNvPr id="132" name="Content Placeholder 2"/>
          <p:cNvSpPr txBox="1">
            <a:spLocks/>
          </p:cNvSpPr>
          <p:nvPr/>
        </p:nvSpPr>
        <p:spPr bwMode="auto">
          <a:xfrm>
            <a:off x="714416" y="2895600"/>
            <a:ext cx="4829175"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230188" indent="-230188">
              <a:spcBef>
                <a:spcPts val="1512"/>
              </a:spcBef>
              <a:defRPr/>
            </a:pPr>
            <a:r>
              <a:rPr lang="en-US" sz="2000" dirty="0">
                <a:latin typeface="Calibri"/>
                <a:ea typeface="ヒラギノ角ゴ ProN W3"/>
                <a:cs typeface="Calibri"/>
              </a:rPr>
              <a:t>Chop up the live stream into batches of X seconds </a:t>
            </a:r>
          </a:p>
          <a:p>
            <a:pPr marL="230188" indent="-230188">
              <a:spcBef>
                <a:spcPts val="1512"/>
              </a:spcBef>
              <a:defRPr/>
            </a:pPr>
            <a:r>
              <a:rPr lang="en-US" sz="2000" dirty="0">
                <a:latin typeface="Calibri"/>
                <a:ea typeface="ヒラギノ角ゴ ProN W3"/>
                <a:cs typeface="Calibri"/>
              </a:rPr>
              <a:t>Spark treats each batch of data as RDDs and processes them using RDD operations</a:t>
            </a:r>
          </a:p>
          <a:p>
            <a:pPr marL="230188" indent="-230188">
              <a:spcBef>
                <a:spcPts val="1512"/>
              </a:spcBef>
              <a:defRPr/>
            </a:pPr>
            <a:r>
              <a:rPr lang="en-US" sz="2000" dirty="0">
                <a:latin typeface="Calibri"/>
                <a:ea typeface="ヒラギノ角ゴ ProN W3"/>
                <a:cs typeface="Calibri"/>
              </a:rPr>
              <a:t>Finally, the processed results of the RDD operations are returned in batches</a:t>
            </a:r>
          </a:p>
        </p:txBody>
      </p:sp>
      <p:sp>
        <p:nvSpPr>
          <p:cNvPr id="32" name="Title 1"/>
          <p:cNvSpPr>
            <a:spLocks noGrp="1"/>
          </p:cNvSpPr>
          <p:nvPr>
            <p:ph type="title"/>
          </p:nvPr>
        </p:nvSpPr>
        <p:spPr>
          <a:xfrm>
            <a:off x="457200" y="685800"/>
            <a:ext cx="8229600" cy="944562"/>
          </a:xfrm>
        </p:spPr>
        <p:txBody>
          <a:bodyPr/>
          <a:lstStyle/>
          <a:p>
            <a:r>
              <a:rPr lang="en-US" dirty="0" smtClean="0">
                <a:solidFill>
                  <a:srgbClr val="C00000"/>
                </a:solidFill>
                <a:cs typeface="Consolas" panose="020B0609020204030204" pitchFamily="49" charset="0"/>
              </a:rPr>
              <a:t>Discretized Stream Processing</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226686196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dissolve">
                                      <p:cBhvr>
                                        <p:cTn id="18" dur="500"/>
                                        <p:tgtEl>
                                          <p:spTgt spid="62"/>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2">
                                            <p:txEl>
                                              <p:pRg st="1" end="1"/>
                                            </p:txEl>
                                          </p:spTgt>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up)">
                                      <p:cBhvr>
                                        <p:cTn id="33" dur="500"/>
                                        <p:tgtEl>
                                          <p:spTgt spid="65"/>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wipe(right)">
                                      <p:cBhvr>
                                        <p:cTn id="41" dur="500"/>
                                        <p:tgtEl>
                                          <p:spTgt spid="90"/>
                                        </p:tgtEl>
                                      </p:cBhvr>
                                    </p:animEffect>
                                  </p:childTnLst>
                                </p:cTn>
                              </p:par>
                              <p:par>
                                <p:cTn id="42" presetID="1" presetClass="entr" presetSubtype="0" fill="hold" nodeType="withEffect">
                                  <p:stCondLst>
                                    <p:cond delay="0"/>
                                  </p:stCondLst>
                                  <p:childTnLst>
                                    <p:set>
                                      <p:cBhvr>
                                        <p:cTn id="43"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4" grpId="0" animBg="1"/>
      <p:bldP spid="68" grpId="0" animBg="1"/>
      <p:bldP spid="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4294967295"/>
          </p:nvPr>
        </p:nvSpPr>
        <p:spPr>
          <a:xfrm>
            <a:off x="4460307" y="6558533"/>
            <a:ext cx="214758" cy="166712"/>
          </a:xfrm>
          <a:prstGeom prst="rect">
            <a:avLst/>
          </a:prstGeom>
        </p:spPr>
        <p:txBody>
          <a:bodyPr vert="horz" wrap="square" lIns="0" tIns="0" rIns="0" bIns="0" rtlCol="0">
            <a:spAutoFit/>
          </a:bodyPr>
          <a:lstStyle/>
          <a:p>
            <a:pPr marL="17859">
              <a:lnSpc>
                <a:spcPts val="1297"/>
              </a:lnSpc>
            </a:pPr>
            <a:fld id="{81D60167-4931-47E6-BA6A-407CBD079E47}" type="slidenum">
              <a:rPr spc="-4" dirty="0"/>
              <a:pPr marL="17859">
                <a:lnSpc>
                  <a:spcPts val="1297"/>
                </a:lnSpc>
              </a:pPr>
              <a:t>21</a:t>
            </a:fld>
            <a:endParaRPr spc="-4" dirty="0"/>
          </a:p>
        </p:txBody>
      </p:sp>
      <p:sp>
        <p:nvSpPr>
          <p:cNvPr id="3" name="object 3"/>
          <p:cNvSpPr txBox="1"/>
          <p:nvPr/>
        </p:nvSpPr>
        <p:spPr>
          <a:xfrm>
            <a:off x="696516" y="2521029"/>
            <a:ext cx="6704856" cy="774204"/>
          </a:xfrm>
          <a:prstGeom prst="rect">
            <a:avLst/>
          </a:prstGeom>
        </p:spPr>
        <p:txBody>
          <a:bodyPr vert="horz" wrap="square" lIns="0" tIns="0" rIns="0" bIns="0" rtlCol="0">
            <a:spAutoFit/>
          </a:bodyPr>
          <a:lstStyle/>
          <a:p>
            <a:pPr marL="8929" marR="3572">
              <a:lnSpc>
                <a:spcPts val="3023"/>
              </a:lnSpc>
            </a:pPr>
            <a:r>
              <a:rPr sz="2500" spc="25" dirty="0">
                <a:latin typeface="Arial"/>
                <a:cs typeface="Arial"/>
              </a:rPr>
              <a:t>MLlib </a:t>
            </a:r>
            <a:r>
              <a:rPr sz="2500" spc="-4" dirty="0">
                <a:latin typeface="Arial"/>
                <a:cs typeface="Arial"/>
              </a:rPr>
              <a:t>is a Spark </a:t>
            </a:r>
            <a:r>
              <a:rPr sz="2500" spc="35" dirty="0">
                <a:latin typeface="Arial"/>
                <a:cs typeface="Arial"/>
              </a:rPr>
              <a:t>subproject </a:t>
            </a:r>
            <a:r>
              <a:rPr sz="2500" spc="39" dirty="0">
                <a:latin typeface="Arial"/>
                <a:cs typeface="Arial"/>
              </a:rPr>
              <a:t>providing</a:t>
            </a:r>
            <a:r>
              <a:rPr sz="2500" spc="-25" dirty="0">
                <a:latin typeface="Arial"/>
                <a:cs typeface="Arial"/>
              </a:rPr>
              <a:t> </a:t>
            </a:r>
            <a:r>
              <a:rPr sz="2500" spc="18" dirty="0">
                <a:latin typeface="Arial"/>
                <a:cs typeface="Arial"/>
              </a:rPr>
              <a:t>machine  </a:t>
            </a:r>
            <a:r>
              <a:rPr sz="2500" spc="21" dirty="0">
                <a:latin typeface="Arial"/>
                <a:cs typeface="Arial"/>
              </a:rPr>
              <a:t>learning</a:t>
            </a:r>
            <a:r>
              <a:rPr sz="2500" spc="-39" dirty="0">
                <a:latin typeface="Arial"/>
                <a:cs typeface="Arial"/>
              </a:rPr>
              <a:t> </a:t>
            </a:r>
            <a:r>
              <a:rPr sz="2500" spc="11" dirty="0">
                <a:latin typeface="Arial"/>
                <a:cs typeface="Arial"/>
              </a:rPr>
              <a:t>primitives:</a:t>
            </a:r>
            <a:endParaRPr sz="2500">
              <a:latin typeface="Arial"/>
              <a:cs typeface="Arial"/>
            </a:endParaRPr>
          </a:p>
        </p:txBody>
      </p:sp>
      <p:sp>
        <p:nvSpPr>
          <p:cNvPr id="4" name="object 4"/>
          <p:cNvSpPr txBox="1"/>
          <p:nvPr/>
        </p:nvSpPr>
        <p:spPr>
          <a:xfrm>
            <a:off x="696516" y="3699480"/>
            <a:ext cx="138410" cy="292388"/>
          </a:xfrm>
          <a:prstGeom prst="rect">
            <a:avLst/>
          </a:prstGeom>
        </p:spPr>
        <p:txBody>
          <a:bodyPr vert="horz" wrap="square" lIns="0" tIns="0" rIns="0" bIns="0" rtlCol="0">
            <a:spAutoFit/>
          </a:bodyPr>
          <a:lstStyle/>
          <a:p>
            <a:pPr marL="8929"/>
            <a:r>
              <a:rPr sz="1900" spc="281" dirty="0">
                <a:latin typeface="Arial"/>
                <a:cs typeface="Arial"/>
              </a:rPr>
              <a:t>•</a:t>
            </a:r>
            <a:endParaRPr sz="1900">
              <a:latin typeface="Arial"/>
              <a:cs typeface="Arial"/>
            </a:endParaRPr>
          </a:p>
        </p:txBody>
      </p:sp>
      <p:sp>
        <p:nvSpPr>
          <p:cNvPr id="5" name="object 5"/>
          <p:cNvSpPr txBox="1"/>
          <p:nvPr/>
        </p:nvSpPr>
        <p:spPr>
          <a:xfrm>
            <a:off x="1009055" y="3649742"/>
            <a:ext cx="6568232" cy="384721"/>
          </a:xfrm>
          <a:prstGeom prst="rect">
            <a:avLst/>
          </a:prstGeom>
        </p:spPr>
        <p:txBody>
          <a:bodyPr vert="horz" wrap="square" lIns="0" tIns="0" rIns="0" bIns="0" rtlCol="0">
            <a:spAutoFit/>
          </a:bodyPr>
          <a:lstStyle/>
          <a:p>
            <a:pPr marL="8929"/>
            <a:r>
              <a:rPr sz="2500" spc="-4" dirty="0">
                <a:latin typeface="Arial"/>
                <a:cs typeface="Arial"/>
              </a:rPr>
              <a:t>initial </a:t>
            </a:r>
            <a:r>
              <a:rPr sz="2500" spc="21" dirty="0">
                <a:latin typeface="Arial"/>
                <a:cs typeface="Arial"/>
              </a:rPr>
              <a:t>contribution </a:t>
            </a:r>
            <a:r>
              <a:rPr sz="2500" spc="-14" dirty="0">
                <a:latin typeface="Arial"/>
                <a:cs typeface="Arial"/>
              </a:rPr>
              <a:t>from </a:t>
            </a:r>
            <a:r>
              <a:rPr sz="2500" spc="-4" dirty="0">
                <a:latin typeface="Arial"/>
                <a:cs typeface="Arial"/>
              </a:rPr>
              <a:t>AMPLab, UC</a:t>
            </a:r>
            <a:r>
              <a:rPr sz="2500" spc="42" dirty="0">
                <a:latin typeface="Arial"/>
                <a:cs typeface="Arial"/>
              </a:rPr>
              <a:t> </a:t>
            </a:r>
            <a:r>
              <a:rPr sz="2500" spc="-4" dirty="0">
                <a:latin typeface="Arial"/>
                <a:cs typeface="Arial"/>
              </a:rPr>
              <a:t>Berkeley</a:t>
            </a:r>
            <a:endParaRPr sz="2500">
              <a:latin typeface="Arial"/>
              <a:cs typeface="Arial"/>
            </a:endParaRPr>
          </a:p>
        </p:txBody>
      </p:sp>
      <p:sp>
        <p:nvSpPr>
          <p:cNvPr id="6" name="object 6"/>
          <p:cNvSpPr txBox="1"/>
          <p:nvPr/>
        </p:nvSpPr>
        <p:spPr>
          <a:xfrm>
            <a:off x="696516" y="4458503"/>
            <a:ext cx="138410" cy="292388"/>
          </a:xfrm>
          <a:prstGeom prst="rect">
            <a:avLst/>
          </a:prstGeom>
        </p:spPr>
        <p:txBody>
          <a:bodyPr vert="horz" wrap="square" lIns="0" tIns="0" rIns="0" bIns="0" rtlCol="0">
            <a:spAutoFit/>
          </a:bodyPr>
          <a:lstStyle/>
          <a:p>
            <a:pPr marL="8929"/>
            <a:r>
              <a:rPr sz="1900" spc="281" dirty="0">
                <a:latin typeface="Arial"/>
                <a:cs typeface="Arial"/>
              </a:rPr>
              <a:t>•</a:t>
            </a:r>
            <a:endParaRPr sz="1900">
              <a:latin typeface="Arial"/>
              <a:cs typeface="Arial"/>
            </a:endParaRPr>
          </a:p>
        </p:txBody>
      </p:sp>
      <p:sp>
        <p:nvSpPr>
          <p:cNvPr id="7" name="object 7"/>
          <p:cNvSpPr txBox="1"/>
          <p:nvPr/>
        </p:nvSpPr>
        <p:spPr>
          <a:xfrm>
            <a:off x="1009055" y="4408765"/>
            <a:ext cx="5306020" cy="384721"/>
          </a:xfrm>
          <a:prstGeom prst="rect">
            <a:avLst/>
          </a:prstGeom>
        </p:spPr>
        <p:txBody>
          <a:bodyPr vert="horz" wrap="square" lIns="0" tIns="0" rIns="0" bIns="0" rtlCol="0">
            <a:spAutoFit/>
          </a:bodyPr>
          <a:lstStyle/>
          <a:p>
            <a:pPr marL="8929"/>
            <a:r>
              <a:rPr sz="2500" spc="56" dirty="0">
                <a:latin typeface="Arial"/>
                <a:cs typeface="Arial"/>
              </a:rPr>
              <a:t>shipped </a:t>
            </a:r>
            <a:r>
              <a:rPr sz="2500" spc="-4" dirty="0">
                <a:latin typeface="Arial"/>
                <a:cs typeface="Arial"/>
              </a:rPr>
              <a:t>with Spark </a:t>
            </a:r>
            <a:r>
              <a:rPr sz="2500" spc="28" dirty="0">
                <a:latin typeface="Arial"/>
                <a:cs typeface="Arial"/>
              </a:rPr>
              <a:t>since </a:t>
            </a:r>
            <a:r>
              <a:rPr sz="2500" spc="-4" dirty="0">
                <a:latin typeface="Arial"/>
                <a:cs typeface="Arial"/>
              </a:rPr>
              <a:t>version</a:t>
            </a:r>
            <a:r>
              <a:rPr sz="2500" spc="-77" dirty="0">
                <a:latin typeface="Arial"/>
                <a:cs typeface="Arial"/>
              </a:rPr>
              <a:t> </a:t>
            </a:r>
            <a:r>
              <a:rPr sz="2500" dirty="0">
                <a:latin typeface="Arial"/>
                <a:cs typeface="Arial"/>
              </a:rPr>
              <a:t>0.8</a:t>
            </a:r>
            <a:endParaRPr sz="2500">
              <a:latin typeface="Arial"/>
              <a:cs typeface="Arial"/>
            </a:endParaRPr>
          </a:p>
        </p:txBody>
      </p:sp>
      <p:sp>
        <p:nvSpPr>
          <p:cNvPr id="8" name="object 8"/>
          <p:cNvSpPr txBox="1"/>
          <p:nvPr/>
        </p:nvSpPr>
        <p:spPr>
          <a:xfrm>
            <a:off x="696516" y="5217527"/>
            <a:ext cx="138410" cy="292388"/>
          </a:xfrm>
          <a:prstGeom prst="rect">
            <a:avLst/>
          </a:prstGeom>
        </p:spPr>
        <p:txBody>
          <a:bodyPr vert="horz" wrap="square" lIns="0" tIns="0" rIns="0" bIns="0" rtlCol="0">
            <a:spAutoFit/>
          </a:bodyPr>
          <a:lstStyle/>
          <a:p>
            <a:pPr marL="8929"/>
            <a:r>
              <a:rPr sz="1900" spc="281" dirty="0">
                <a:latin typeface="Arial"/>
                <a:cs typeface="Arial"/>
              </a:rPr>
              <a:t>•</a:t>
            </a:r>
            <a:endParaRPr sz="1900">
              <a:latin typeface="Arial"/>
              <a:cs typeface="Arial"/>
            </a:endParaRPr>
          </a:p>
        </p:txBody>
      </p:sp>
      <p:sp>
        <p:nvSpPr>
          <p:cNvPr id="9" name="object 9"/>
          <p:cNvSpPr txBox="1"/>
          <p:nvPr/>
        </p:nvSpPr>
        <p:spPr>
          <a:xfrm>
            <a:off x="1009055" y="5167788"/>
            <a:ext cx="2179737" cy="384721"/>
          </a:xfrm>
          <a:prstGeom prst="rect">
            <a:avLst/>
          </a:prstGeom>
        </p:spPr>
        <p:txBody>
          <a:bodyPr vert="horz" wrap="square" lIns="0" tIns="0" rIns="0" bIns="0" rtlCol="0">
            <a:spAutoFit/>
          </a:bodyPr>
          <a:lstStyle/>
          <a:p>
            <a:pPr marL="8929"/>
            <a:r>
              <a:rPr sz="2500" spc="-4" dirty="0">
                <a:latin typeface="Arial"/>
                <a:cs typeface="Arial"/>
              </a:rPr>
              <a:t>33</a:t>
            </a:r>
            <a:r>
              <a:rPr sz="2500" spc="-39" dirty="0">
                <a:latin typeface="Arial"/>
                <a:cs typeface="Arial"/>
              </a:rPr>
              <a:t> </a:t>
            </a:r>
            <a:r>
              <a:rPr sz="2500" spc="21" dirty="0">
                <a:latin typeface="Arial"/>
                <a:cs typeface="Arial"/>
              </a:rPr>
              <a:t>contributors</a:t>
            </a:r>
            <a:endParaRPr sz="2500">
              <a:latin typeface="Arial"/>
              <a:cs typeface="Arial"/>
            </a:endParaRPr>
          </a:p>
        </p:txBody>
      </p:sp>
      <p:sp>
        <p:nvSpPr>
          <p:cNvPr id="12" name="Title 1"/>
          <p:cNvSpPr>
            <a:spLocks noGrp="1"/>
          </p:cNvSpPr>
          <p:nvPr>
            <p:ph type="title"/>
          </p:nvPr>
        </p:nvSpPr>
        <p:spPr>
          <a:xfrm>
            <a:off x="533400" y="762000"/>
            <a:ext cx="8229600" cy="944562"/>
          </a:xfrm>
        </p:spPr>
        <p:txBody>
          <a:bodyPr/>
          <a:lstStyle/>
          <a:p>
            <a:r>
              <a:rPr lang="en-US" dirty="0" smtClean="0">
                <a:solidFill>
                  <a:srgbClr val="C00000"/>
                </a:solidFill>
              </a:rPr>
              <a:t>What is MLLIB?</a:t>
            </a:r>
            <a:endParaRPr lang="en-US" dirty="0">
              <a:solidFill>
                <a:srgbClr val="C00000"/>
              </a:solidFill>
            </a:endParaRPr>
          </a:p>
        </p:txBody>
      </p:sp>
    </p:spTree>
    <p:extLst>
      <p:ext uri="{BB962C8B-B14F-4D97-AF65-F5344CB8AC3E}">
        <p14:creationId xmlns:p14="http://schemas.microsoft.com/office/powerpoint/2010/main" val="358158968"/>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84797" y="4784597"/>
            <a:ext cx="412115" cy="0"/>
          </a:xfrm>
          <a:custGeom>
            <a:avLst/>
            <a:gdLst/>
            <a:ahLst/>
            <a:cxnLst/>
            <a:rect l="l" t="t" r="r" b="b"/>
            <a:pathLst>
              <a:path w="412115">
                <a:moveTo>
                  <a:pt x="0" y="0"/>
                </a:moveTo>
                <a:lnTo>
                  <a:pt x="411606" y="0"/>
                </a:lnTo>
              </a:path>
            </a:pathLst>
          </a:custGeom>
          <a:ln w="25908">
            <a:solidFill>
              <a:srgbClr val="A9CACE"/>
            </a:solidFill>
          </a:ln>
        </p:spPr>
        <p:txBody>
          <a:bodyPr wrap="square" lIns="0" tIns="0" rIns="0" bIns="0" rtlCol="0"/>
          <a:lstStyle/>
          <a:p>
            <a:endParaRPr/>
          </a:p>
        </p:txBody>
      </p:sp>
      <p:sp>
        <p:nvSpPr>
          <p:cNvPr id="4" name="object 4"/>
          <p:cNvSpPr/>
          <p:nvPr/>
        </p:nvSpPr>
        <p:spPr>
          <a:xfrm>
            <a:off x="3915917" y="4784597"/>
            <a:ext cx="412115" cy="0"/>
          </a:xfrm>
          <a:custGeom>
            <a:avLst/>
            <a:gdLst/>
            <a:ahLst/>
            <a:cxnLst/>
            <a:rect l="l" t="t" r="r" b="b"/>
            <a:pathLst>
              <a:path w="412114">
                <a:moveTo>
                  <a:pt x="0" y="0"/>
                </a:moveTo>
                <a:lnTo>
                  <a:pt x="411607" y="0"/>
                </a:lnTo>
              </a:path>
            </a:pathLst>
          </a:custGeom>
          <a:ln w="25908">
            <a:solidFill>
              <a:srgbClr val="A9CACE"/>
            </a:solidFill>
          </a:ln>
        </p:spPr>
        <p:txBody>
          <a:bodyPr wrap="square" lIns="0" tIns="0" rIns="0" bIns="0" rtlCol="0"/>
          <a:lstStyle/>
          <a:p>
            <a:endParaRPr/>
          </a:p>
        </p:txBody>
      </p:sp>
      <p:sp>
        <p:nvSpPr>
          <p:cNvPr id="5" name="object 5"/>
          <p:cNvSpPr/>
          <p:nvPr/>
        </p:nvSpPr>
        <p:spPr>
          <a:xfrm>
            <a:off x="1445513" y="3804665"/>
            <a:ext cx="412115" cy="980440"/>
          </a:xfrm>
          <a:custGeom>
            <a:avLst/>
            <a:gdLst/>
            <a:ahLst/>
            <a:cxnLst/>
            <a:rect l="l" t="t" r="r" b="b"/>
            <a:pathLst>
              <a:path w="412114" h="980439">
                <a:moveTo>
                  <a:pt x="0" y="0"/>
                </a:moveTo>
                <a:lnTo>
                  <a:pt x="205740" y="0"/>
                </a:lnTo>
                <a:lnTo>
                  <a:pt x="205740" y="980312"/>
                </a:lnTo>
                <a:lnTo>
                  <a:pt x="411606" y="980312"/>
                </a:lnTo>
              </a:path>
            </a:pathLst>
          </a:custGeom>
          <a:ln w="25908">
            <a:solidFill>
              <a:srgbClr val="93B1B5"/>
            </a:solidFill>
          </a:ln>
        </p:spPr>
        <p:txBody>
          <a:bodyPr wrap="square" lIns="0" tIns="0" rIns="0" bIns="0" rtlCol="0"/>
          <a:lstStyle/>
          <a:p>
            <a:endParaRPr/>
          </a:p>
        </p:txBody>
      </p:sp>
      <p:sp>
        <p:nvSpPr>
          <p:cNvPr id="6" name="object 6"/>
          <p:cNvSpPr/>
          <p:nvPr/>
        </p:nvSpPr>
        <p:spPr>
          <a:xfrm>
            <a:off x="6384797" y="4001261"/>
            <a:ext cx="412115" cy="0"/>
          </a:xfrm>
          <a:custGeom>
            <a:avLst/>
            <a:gdLst/>
            <a:ahLst/>
            <a:cxnLst/>
            <a:rect l="l" t="t" r="r" b="b"/>
            <a:pathLst>
              <a:path w="412115">
                <a:moveTo>
                  <a:pt x="0" y="0"/>
                </a:moveTo>
                <a:lnTo>
                  <a:pt x="411606" y="0"/>
                </a:lnTo>
              </a:path>
            </a:pathLst>
          </a:custGeom>
          <a:ln w="25908">
            <a:solidFill>
              <a:srgbClr val="A9CACE"/>
            </a:solidFill>
          </a:ln>
        </p:spPr>
        <p:txBody>
          <a:bodyPr wrap="square" lIns="0" tIns="0" rIns="0" bIns="0" rtlCol="0"/>
          <a:lstStyle/>
          <a:p>
            <a:endParaRPr/>
          </a:p>
        </p:txBody>
      </p:sp>
      <p:sp>
        <p:nvSpPr>
          <p:cNvPr id="7" name="object 7"/>
          <p:cNvSpPr/>
          <p:nvPr/>
        </p:nvSpPr>
        <p:spPr>
          <a:xfrm>
            <a:off x="3915917" y="4001261"/>
            <a:ext cx="412115" cy="0"/>
          </a:xfrm>
          <a:custGeom>
            <a:avLst/>
            <a:gdLst/>
            <a:ahLst/>
            <a:cxnLst/>
            <a:rect l="l" t="t" r="r" b="b"/>
            <a:pathLst>
              <a:path w="412114">
                <a:moveTo>
                  <a:pt x="0" y="0"/>
                </a:moveTo>
                <a:lnTo>
                  <a:pt x="411607" y="0"/>
                </a:lnTo>
              </a:path>
            </a:pathLst>
          </a:custGeom>
          <a:ln w="25908">
            <a:solidFill>
              <a:srgbClr val="A9CACE"/>
            </a:solidFill>
          </a:ln>
        </p:spPr>
        <p:txBody>
          <a:bodyPr wrap="square" lIns="0" tIns="0" rIns="0" bIns="0" rtlCol="0"/>
          <a:lstStyle/>
          <a:p>
            <a:endParaRPr/>
          </a:p>
        </p:txBody>
      </p:sp>
      <p:sp>
        <p:nvSpPr>
          <p:cNvPr id="8" name="object 8"/>
          <p:cNvSpPr/>
          <p:nvPr/>
        </p:nvSpPr>
        <p:spPr>
          <a:xfrm>
            <a:off x="1445513" y="3804665"/>
            <a:ext cx="412115" cy="196215"/>
          </a:xfrm>
          <a:custGeom>
            <a:avLst/>
            <a:gdLst/>
            <a:ahLst/>
            <a:cxnLst/>
            <a:rect l="l" t="t" r="r" b="b"/>
            <a:pathLst>
              <a:path w="412114" h="196214">
                <a:moveTo>
                  <a:pt x="0" y="0"/>
                </a:moveTo>
                <a:lnTo>
                  <a:pt x="205740" y="0"/>
                </a:lnTo>
                <a:lnTo>
                  <a:pt x="205740" y="196087"/>
                </a:lnTo>
                <a:lnTo>
                  <a:pt x="411606" y="196087"/>
                </a:lnTo>
              </a:path>
            </a:pathLst>
          </a:custGeom>
          <a:ln w="25908">
            <a:solidFill>
              <a:srgbClr val="93B1B5"/>
            </a:solidFill>
          </a:ln>
        </p:spPr>
        <p:txBody>
          <a:bodyPr wrap="square" lIns="0" tIns="0" rIns="0" bIns="0" rtlCol="0"/>
          <a:lstStyle/>
          <a:p>
            <a:endParaRPr/>
          </a:p>
        </p:txBody>
      </p:sp>
      <p:sp>
        <p:nvSpPr>
          <p:cNvPr id="9" name="object 9"/>
          <p:cNvSpPr/>
          <p:nvPr/>
        </p:nvSpPr>
        <p:spPr>
          <a:xfrm>
            <a:off x="6384797" y="3216401"/>
            <a:ext cx="412115" cy="0"/>
          </a:xfrm>
          <a:custGeom>
            <a:avLst/>
            <a:gdLst/>
            <a:ahLst/>
            <a:cxnLst/>
            <a:rect l="l" t="t" r="r" b="b"/>
            <a:pathLst>
              <a:path w="412115">
                <a:moveTo>
                  <a:pt x="0" y="0"/>
                </a:moveTo>
                <a:lnTo>
                  <a:pt x="411606" y="0"/>
                </a:lnTo>
              </a:path>
            </a:pathLst>
          </a:custGeom>
          <a:ln w="25908">
            <a:solidFill>
              <a:srgbClr val="A9CACE"/>
            </a:solidFill>
          </a:ln>
        </p:spPr>
        <p:txBody>
          <a:bodyPr wrap="square" lIns="0" tIns="0" rIns="0" bIns="0" rtlCol="0"/>
          <a:lstStyle/>
          <a:p>
            <a:endParaRPr/>
          </a:p>
        </p:txBody>
      </p:sp>
      <p:sp>
        <p:nvSpPr>
          <p:cNvPr id="10" name="object 10"/>
          <p:cNvSpPr/>
          <p:nvPr/>
        </p:nvSpPr>
        <p:spPr>
          <a:xfrm>
            <a:off x="3915917" y="2824733"/>
            <a:ext cx="412115" cy="392430"/>
          </a:xfrm>
          <a:custGeom>
            <a:avLst/>
            <a:gdLst/>
            <a:ahLst/>
            <a:cxnLst/>
            <a:rect l="l" t="t" r="r" b="b"/>
            <a:pathLst>
              <a:path w="412114" h="392430">
                <a:moveTo>
                  <a:pt x="0" y="0"/>
                </a:moveTo>
                <a:lnTo>
                  <a:pt x="205740" y="0"/>
                </a:lnTo>
                <a:lnTo>
                  <a:pt x="205740" y="392049"/>
                </a:lnTo>
                <a:lnTo>
                  <a:pt x="411607" y="392049"/>
                </a:lnTo>
              </a:path>
            </a:pathLst>
          </a:custGeom>
          <a:ln w="25908">
            <a:solidFill>
              <a:srgbClr val="A9CACE"/>
            </a:solidFill>
          </a:ln>
        </p:spPr>
        <p:txBody>
          <a:bodyPr wrap="square" lIns="0" tIns="0" rIns="0" bIns="0" rtlCol="0"/>
          <a:lstStyle/>
          <a:p>
            <a:endParaRPr/>
          </a:p>
        </p:txBody>
      </p:sp>
      <p:sp>
        <p:nvSpPr>
          <p:cNvPr id="11" name="object 11"/>
          <p:cNvSpPr/>
          <p:nvPr/>
        </p:nvSpPr>
        <p:spPr>
          <a:xfrm>
            <a:off x="6384797" y="2433066"/>
            <a:ext cx="412115" cy="0"/>
          </a:xfrm>
          <a:custGeom>
            <a:avLst/>
            <a:gdLst/>
            <a:ahLst/>
            <a:cxnLst/>
            <a:rect l="l" t="t" r="r" b="b"/>
            <a:pathLst>
              <a:path w="412115">
                <a:moveTo>
                  <a:pt x="0" y="0"/>
                </a:moveTo>
                <a:lnTo>
                  <a:pt x="411606" y="0"/>
                </a:lnTo>
              </a:path>
            </a:pathLst>
          </a:custGeom>
          <a:ln w="25908">
            <a:solidFill>
              <a:srgbClr val="A9CACE"/>
            </a:solidFill>
          </a:ln>
        </p:spPr>
        <p:txBody>
          <a:bodyPr wrap="square" lIns="0" tIns="0" rIns="0" bIns="0" rtlCol="0"/>
          <a:lstStyle/>
          <a:p>
            <a:endParaRPr/>
          </a:p>
        </p:txBody>
      </p:sp>
      <p:sp>
        <p:nvSpPr>
          <p:cNvPr id="12" name="object 12"/>
          <p:cNvSpPr/>
          <p:nvPr/>
        </p:nvSpPr>
        <p:spPr>
          <a:xfrm>
            <a:off x="3915917" y="2433066"/>
            <a:ext cx="412115" cy="392430"/>
          </a:xfrm>
          <a:custGeom>
            <a:avLst/>
            <a:gdLst/>
            <a:ahLst/>
            <a:cxnLst/>
            <a:rect l="l" t="t" r="r" b="b"/>
            <a:pathLst>
              <a:path w="412114" h="392430">
                <a:moveTo>
                  <a:pt x="0" y="392049"/>
                </a:moveTo>
                <a:lnTo>
                  <a:pt x="205740" y="392049"/>
                </a:lnTo>
                <a:lnTo>
                  <a:pt x="205740" y="0"/>
                </a:lnTo>
                <a:lnTo>
                  <a:pt x="411607" y="0"/>
                </a:lnTo>
              </a:path>
            </a:pathLst>
          </a:custGeom>
          <a:ln w="25908">
            <a:solidFill>
              <a:srgbClr val="A9CACE"/>
            </a:solidFill>
          </a:ln>
        </p:spPr>
        <p:txBody>
          <a:bodyPr wrap="square" lIns="0" tIns="0" rIns="0" bIns="0" rtlCol="0"/>
          <a:lstStyle/>
          <a:p>
            <a:endParaRPr/>
          </a:p>
        </p:txBody>
      </p:sp>
      <p:sp>
        <p:nvSpPr>
          <p:cNvPr id="13" name="object 13"/>
          <p:cNvSpPr/>
          <p:nvPr/>
        </p:nvSpPr>
        <p:spPr>
          <a:xfrm>
            <a:off x="1445513" y="2824733"/>
            <a:ext cx="412115" cy="980440"/>
          </a:xfrm>
          <a:custGeom>
            <a:avLst/>
            <a:gdLst/>
            <a:ahLst/>
            <a:cxnLst/>
            <a:rect l="l" t="t" r="r" b="b"/>
            <a:pathLst>
              <a:path w="412114" h="980439">
                <a:moveTo>
                  <a:pt x="0" y="980313"/>
                </a:moveTo>
                <a:lnTo>
                  <a:pt x="205740" y="980313"/>
                </a:lnTo>
                <a:lnTo>
                  <a:pt x="205740" y="0"/>
                </a:lnTo>
                <a:lnTo>
                  <a:pt x="411606" y="0"/>
                </a:lnTo>
              </a:path>
            </a:pathLst>
          </a:custGeom>
          <a:ln w="25908">
            <a:solidFill>
              <a:srgbClr val="93B1B5"/>
            </a:solidFill>
          </a:ln>
        </p:spPr>
        <p:txBody>
          <a:bodyPr wrap="square" lIns="0" tIns="0" rIns="0" bIns="0" rtlCol="0"/>
          <a:lstStyle/>
          <a:p>
            <a:endParaRPr/>
          </a:p>
        </p:txBody>
      </p:sp>
      <p:sp>
        <p:nvSpPr>
          <p:cNvPr id="14" name="object 14"/>
          <p:cNvSpPr/>
          <p:nvPr/>
        </p:nvSpPr>
        <p:spPr>
          <a:xfrm>
            <a:off x="813816" y="2148839"/>
            <a:ext cx="635508" cy="3310128"/>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912742" y="2176761"/>
            <a:ext cx="432434" cy="3255645"/>
          </a:xfrm>
          <a:prstGeom prst="rect">
            <a:avLst/>
          </a:prstGeom>
        </p:spPr>
        <p:txBody>
          <a:bodyPr vert="vert270" wrap="square" lIns="0" tIns="0" rIns="0" bIns="0" rtlCol="0">
            <a:spAutoFit/>
          </a:bodyPr>
          <a:lstStyle/>
          <a:p>
            <a:pPr marL="12700">
              <a:lnSpc>
                <a:spcPts val="3335"/>
              </a:lnSpc>
            </a:pPr>
            <a:r>
              <a:rPr sz="3200" dirty="0">
                <a:latin typeface="Arial"/>
                <a:cs typeface="Arial"/>
              </a:rPr>
              <a:t>M</a:t>
            </a:r>
            <a:r>
              <a:rPr sz="3200" spc="-10" dirty="0">
                <a:latin typeface="Arial"/>
                <a:cs typeface="Arial"/>
              </a:rPr>
              <a:t>a</a:t>
            </a:r>
            <a:r>
              <a:rPr sz="3200" dirty="0">
                <a:latin typeface="Arial"/>
                <a:cs typeface="Arial"/>
              </a:rPr>
              <a:t>chine</a:t>
            </a:r>
            <a:r>
              <a:rPr sz="3200" spc="-15" dirty="0">
                <a:latin typeface="Arial"/>
                <a:cs typeface="Arial"/>
              </a:rPr>
              <a:t> </a:t>
            </a:r>
            <a:r>
              <a:rPr sz="3200" dirty="0">
                <a:latin typeface="Arial"/>
                <a:cs typeface="Arial"/>
              </a:rPr>
              <a:t>Lear</a:t>
            </a:r>
            <a:r>
              <a:rPr sz="3200" spc="-15" dirty="0">
                <a:latin typeface="Arial"/>
                <a:cs typeface="Arial"/>
              </a:rPr>
              <a:t>n</a:t>
            </a:r>
            <a:r>
              <a:rPr sz="3200" dirty="0">
                <a:latin typeface="Arial"/>
                <a:cs typeface="Arial"/>
              </a:rPr>
              <a:t>ing</a:t>
            </a:r>
            <a:endParaRPr sz="3200">
              <a:latin typeface="Arial"/>
              <a:cs typeface="Arial"/>
            </a:endParaRPr>
          </a:p>
        </p:txBody>
      </p:sp>
      <p:sp>
        <p:nvSpPr>
          <p:cNvPr id="16" name="object 16"/>
          <p:cNvSpPr/>
          <p:nvPr/>
        </p:nvSpPr>
        <p:spPr>
          <a:xfrm>
            <a:off x="1853183" y="2506979"/>
            <a:ext cx="2065020" cy="633984"/>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2206879" y="2639314"/>
            <a:ext cx="1358265" cy="330200"/>
          </a:xfrm>
          <a:prstGeom prst="rect">
            <a:avLst/>
          </a:prstGeom>
        </p:spPr>
        <p:txBody>
          <a:bodyPr vert="horz" wrap="square" lIns="0" tIns="0" rIns="0" bIns="0" rtlCol="0">
            <a:spAutoFit/>
          </a:bodyPr>
          <a:lstStyle/>
          <a:p>
            <a:pPr marL="12700">
              <a:lnSpc>
                <a:spcPct val="100000"/>
              </a:lnSpc>
            </a:pPr>
            <a:r>
              <a:rPr sz="2100" spc="-5" dirty="0">
                <a:latin typeface="Arial"/>
                <a:cs typeface="Arial"/>
              </a:rPr>
              <a:t>Supervised</a:t>
            </a:r>
            <a:endParaRPr sz="2100">
              <a:latin typeface="Arial"/>
              <a:cs typeface="Arial"/>
            </a:endParaRPr>
          </a:p>
        </p:txBody>
      </p:sp>
      <p:sp>
        <p:nvSpPr>
          <p:cNvPr id="18" name="object 18"/>
          <p:cNvSpPr/>
          <p:nvPr/>
        </p:nvSpPr>
        <p:spPr>
          <a:xfrm>
            <a:off x="4322064" y="2113788"/>
            <a:ext cx="2065019" cy="63550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4669028" y="2247010"/>
            <a:ext cx="1373505" cy="330200"/>
          </a:xfrm>
          <a:prstGeom prst="rect">
            <a:avLst/>
          </a:prstGeom>
        </p:spPr>
        <p:txBody>
          <a:bodyPr vert="horz" wrap="square" lIns="0" tIns="0" rIns="0" bIns="0" rtlCol="0">
            <a:spAutoFit/>
          </a:bodyPr>
          <a:lstStyle/>
          <a:p>
            <a:pPr marL="12700">
              <a:lnSpc>
                <a:spcPct val="100000"/>
              </a:lnSpc>
            </a:pPr>
            <a:r>
              <a:rPr sz="2100" spc="-5" dirty="0">
                <a:latin typeface="Arial"/>
                <a:cs typeface="Arial"/>
              </a:rPr>
              <a:t>Regression</a:t>
            </a:r>
            <a:endParaRPr sz="2100">
              <a:latin typeface="Arial"/>
              <a:cs typeface="Arial"/>
            </a:endParaRPr>
          </a:p>
        </p:txBody>
      </p:sp>
      <p:sp>
        <p:nvSpPr>
          <p:cNvPr id="20" name="object 20"/>
          <p:cNvSpPr/>
          <p:nvPr/>
        </p:nvSpPr>
        <p:spPr>
          <a:xfrm>
            <a:off x="6792468" y="2113788"/>
            <a:ext cx="2065020" cy="635508"/>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7102220" y="2108961"/>
            <a:ext cx="1447800" cy="606425"/>
          </a:xfrm>
          <a:prstGeom prst="rect">
            <a:avLst/>
          </a:prstGeom>
        </p:spPr>
        <p:txBody>
          <a:bodyPr vert="horz" wrap="square" lIns="0" tIns="0" rIns="0" bIns="0" rtlCol="0">
            <a:spAutoFit/>
          </a:bodyPr>
          <a:lstStyle/>
          <a:p>
            <a:pPr algn="ctr">
              <a:lnSpc>
                <a:spcPts val="2345"/>
              </a:lnSpc>
            </a:pPr>
            <a:r>
              <a:rPr sz="2100" dirty="0">
                <a:latin typeface="Arial"/>
                <a:cs typeface="Arial"/>
              </a:rPr>
              <a:t>Interest</a:t>
            </a:r>
            <a:r>
              <a:rPr sz="2100" spc="-95" dirty="0">
                <a:latin typeface="Arial"/>
                <a:cs typeface="Arial"/>
              </a:rPr>
              <a:t> </a:t>
            </a:r>
            <a:r>
              <a:rPr sz="2100" spc="-5" dirty="0">
                <a:latin typeface="Arial"/>
                <a:cs typeface="Arial"/>
              </a:rPr>
              <a:t>rate</a:t>
            </a:r>
            <a:endParaRPr sz="2100">
              <a:latin typeface="Arial"/>
              <a:cs typeface="Arial"/>
            </a:endParaRPr>
          </a:p>
          <a:p>
            <a:pPr algn="ctr">
              <a:lnSpc>
                <a:spcPts val="2345"/>
              </a:lnSpc>
            </a:pPr>
            <a:r>
              <a:rPr sz="2100" spc="-5" dirty="0">
                <a:latin typeface="Arial"/>
                <a:cs typeface="Arial"/>
              </a:rPr>
              <a:t>prediction</a:t>
            </a:r>
            <a:endParaRPr sz="2100">
              <a:latin typeface="Arial"/>
              <a:cs typeface="Arial"/>
            </a:endParaRPr>
          </a:p>
        </p:txBody>
      </p:sp>
      <p:sp>
        <p:nvSpPr>
          <p:cNvPr id="22" name="object 22"/>
          <p:cNvSpPr/>
          <p:nvPr/>
        </p:nvSpPr>
        <p:spPr>
          <a:xfrm>
            <a:off x="4322064" y="2898648"/>
            <a:ext cx="2065019" cy="635508"/>
          </a:xfrm>
          <a:prstGeom prst="rect">
            <a:avLst/>
          </a:prstGeom>
          <a:blipFill>
            <a:blip r:embed="rId3" cstate="print"/>
            <a:stretch>
              <a:fillRect/>
            </a:stretch>
          </a:blipFill>
        </p:spPr>
        <p:txBody>
          <a:bodyPr wrap="square" lIns="0" tIns="0" rIns="0" bIns="0" rtlCol="0"/>
          <a:lstStyle/>
          <a:p>
            <a:endParaRPr/>
          </a:p>
        </p:txBody>
      </p:sp>
      <p:sp>
        <p:nvSpPr>
          <p:cNvPr id="23" name="object 23"/>
          <p:cNvSpPr txBox="1"/>
          <p:nvPr/>
        </p:nvSpPr>
        <p:spPr>
          <a:xfrm>
            <a:off x="4556252" y="3031235"/>
            <a:ext cx="1598930" cy="330200"/>
          </a:xfrm>
          <a:prstGeom prst="rect">
            <a:avLst/>
          </a:prstGeom>
        </p:spPr>
        <p:txBody>
          <a:bodyPr vert="horz" wrap="square" lIns="0" tIns="0" rIns="0" bIns="0" rtlCol="0">
            <a:spAutoFit/>
          </a:bodyPr>
          <a:lstStyle/>
          <a:p>
            <a:pPr marL="12700">
              <a:lnSpc>
                <a:spcPct val="100000"/>
              </a:lnSpc>
            </a:pPr>
            <a:r>
              <a:rPr sz="2100" dirty="0">
                <a:latin typeface="Arial"/>
                <a:cs typeface="Arial"/>
              </a:rPr>
              <a:t>Cl</a:t>
            </a:r>
            <a:r>
              <a:rPr sz="2100" spc="-15" dirty="0">
                <a:latin typeface="Arial"/>
                <a:cs typeface="Arial"/>
              </a:rPr>
              <a:t>a</a:t>
            </a:r>
            <a:r>
              <a:rPr sz="2100" dirty="0">
                <a:latin typeface="Arial"/>
                <a:cs typeface="Arial"/>
              </a:rPr>
              <a:t>s</a:t>
            </a:r>
            <a:r>
              <a:rPr sz="2100" spc="5" dirty="0">
                <a:latin typeface="Arial"/>
                <a:cs typeface="Arial"/>
              </a:rPr>
              <a:t>s</a:t>
            </a:r>
            <a:r>
              <a:rPr sz="2100" dirty="0">
                <a:latin typeface="Arial"/>
                <a:cs typeface="Arial"/>
              </a:rPr>
              <a:t>ifi</a:t>
            </a:r>
            <a:r>
              <a:rPr sz="2100" spc="5" dirty="0">
                <a:latin typeface="Arial"/>
                <a:cs typeface="Arial"/>
              </a:rPr>
              <a:t>c</a:t>
            </a:r>
            <a:r>
              <a:rPr sz="2100" dirty="0">
                <a:latin typeface="Arial"/>
                <a:cs typeface="Arial"/>
              </a:rPr>
              <a:t>ation</a:t>
            </a:r>
            <a:endParaRPr sz="2100">
              <a:latin typeface="Arial"/>
              <a:cs typeface="Arial"/>
            </a:endParaRPr>
          </a:p>
        </p:txBody>
      </p:sp>
      <p:sp>
        <p:nvSpPr>
          <p:cNvPr id="24" name="object 24"/>
          <p:cNvSpPr/>
          <p:nvPr/>
        </p:nvSpPr>
        <p:spPr>
          <a:xfrm>
            <a:off x="6792468" y="2898648"/>
            <a:ext cx="2065020" cy="635508"/>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6887336" y="3031235"/>
            <a:ext cx="1877695" cy="330200"/>
          </a:xfrm>
          <a:prstGeom prst="rect">
            <a:avLst/>
          </a:prstGeom>
        </p:spPr>
        <p:txBody>
          <a:bodyPr vert="horz" wrap="square" lIns="0" tIns="0" rIns="0" bIns="0" rtlCol="0">
            <a:spAutoFit/>
          </a:bodyPr>
          <a:lstStyle/>
          <a:p>
            <a:pPr marL="12700">
              <a:lnSpc>
                <a:spcPct val="100000"/>
              </a:lnSpc>
            </a:pPr>
            <a:r>
              <a:rPr sz="2100" spc="-5" dirty="0">
                <a:latin typeface="Arial"/>
                <a:cs typeface="Arial"/>
              </a:rPr>
              <a:t>Spam/No-spam</a:t>
            </a:r>
            <a:endParaRPr sz="2100">
              <a:latin typeface="Arial"/>
              <a:cs typeface="Arial"/>
            </a:endParaRPr>
          </a:p>
        </p:txBody>
      </p:sp>
      <p:sp>
        <p:nvSpPr>
          <p:cNvPr id="26" name="object 26"/>
          <p:cNvSpPr/>
          <p:nvPr/>
        </p:nvSpPr>
        <p:spPr>
          <a:xfrm>
            <a:off x="1853183" y="3681984"/>
            <a:ext cx="2065020" cy="635507"/>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4322064" y="3681984"/>
            <a:ext cx="2065019" cy="635507"/>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4743703" y="3815842"/>
            <a:ext cx="1226185" cy="330200"/>
          </a:xfrm>
          <a:prstGeom prst="rect">
            <a:avLst/>
          </a:prstGeom>
        </p:spPr>
        <p:txBody>
          <a:bodyPr vert="horz" wrap="square" lIns="0" tIns="0" rIns="0" bIns="0" rtlCol="0">
            <a:spAutoFit/>
          </a:bodyPr>
          <a:lstStyle/>
          <a:p>
            <a:pPr marL="12700">
              <a:lnSpc>
                <a:spcPct val="100000"/>
              </a:lnSpc>
            </a:pPr>
            <a:r>
              <a:rPr sz="2100" spc="-5" dirty="0">
                <a:latin typeface="Arial"/>
                <a:cs typeface="Arial"/>
              </a:rPr>
              <a:t>Clustering</a:t>
            </a:r>
            <a:endParaRPr sz="2100">
              <a:latin typeface="Arial"/>
              <a:cs typeface="Arial"/>
            </a:endParaRPr>
          </a:p>
        </p:txBody>
      </p:sp>
      <p:sp>
        <p:nvSpPr>
          <p:cNvPr id="29" name="object 29"/>
          <p:cNvSpPr/>
          <p:nvPr/>
        </p:nvSpPr>
        <p:spPr>
          <a:xfrm>
            <a:off x="6792468" y="3681984"/>
            <a:ext cx="2065020" cy="635507"/>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1853183" y="4466844"/>
            <a:ext cx="2065020" cy="635507"/>
          </a:xfrm>
          <a:prstGeom prst="rect">
            <a:avLst/>
          </a:prstGeom>
          <a:blipFill>
            <a:blip r:embed="rId3" cstate="print"/>
            <a:stretch>
              <a:fillRect/>
            </a:stretch>
          </a:blipFill>
        </p:spPr>
        <p:txBody>
          <a:bodyPr wrap="square" lIns="0" tIns="0" rIns="0" bIns="0" rtlCol="0"/>
          <a:lstStyle/>
          <a:p>
            <a:endParaRPr/>
          </a:p>
        </p:txBody>
      </p:sp>
      <p:sp>
        <p:nvSpPr>
          <p:cNvPr id="31" name="object 31"/>
          <p:cNvSpPr txBox="1"/>
          <p:nvPr/>
        </p:nvSpPr>
        <p:spPr>
          <a:xfrm>
            <a:off x="1999614" y="3815842"/>
            <a:ext cx="1772285" cy="1252855"/>
          </a:xfrm>
          <a:prstGeom prst="rect">
            <a:avLst/>
          </a:prstGeom>
        </p:spPr>
        <p:txBody>
          <a:bodyPr vert="horz" wrap="square" lIns="0" tIns="0" rIns="0" bIns="0" rtlCol="0">
            <a:spAutoFit/>
          </a:bodyPr>
          <a:lstStyle/>
          <a:p>
            <a:pPr marL="12700" indent="59055">
              <a:lnSpc>
                <a:spcPct val="100000"/>
              </a:lnSpc>
            </a:pPr>
            <a:r>
              <a:rPr sz="2100" spc="-5" dirty="0">
                <a:latin typeface="Arial"/>
                <a:cs typeface="Arial"/>
              </a:rPr>
              <a:t>Unsupervised</a:t>
            </a:r>
            <a:endParaRPr sz="2100">
              <a:latin typeface="Arial"/>
              <a:cs typeface="Arial"/>
            </a:endParaRPr>
          </a:p>
          <a:p>
            <a:pPr>
              <a:lnSpc>
                <a:spcPct val="100000"/>
              </a:lnSpc>
              <a:spcBef>
                <a:spcPts val="1"/>
              </a:spcBef>
            </a:pPr>
            <a:endParaRPr sz="2550">
              <a:latin typeface="Times New Roman"/>
              <a:cs typeface="Times New Roman"/>
            </a:endParaRPr>
          </a:p>
          <a:p>
            <a:pPr marL="373380" marR="5080" indent="-361315">
              <a:lnSpc>
                <a:spcPts val="2170"/>
              </a:lnSpc>
            </a:pPr>
            <a:r>
              <a:rPr sz="2100" spc="-5" dirty="0">
                <a:latin typeface="Arial"/>
                <a:cs typeface="Arial"/>
              </a:rPr>
              <a:t>R</a:t>
            </a:r>
            <a:r>
              <a:rPr sz="2100" spc="-15" dirty="0">
                <a:latin typeface="Arial"/>
                <a:cs typeface="Arial"/>
              </a:rPr>
              <a:t>e</a:t>
            </a:r>
            <a:r>
              <a:rPr sz="2100" dirty="0">
                <a:latin typeface="Arial"/>
                <a:cs typeface="Arial"/>
              </a:rPr>
              <a:t>comm</a:t>
            </a:r>
            <a:r>
              <a:rPr sz="2100" spc="-5" dirty="0">
                <a:latin typeface="Arial"/>
                <a:cs typeface="Arial"/>
              </a:rPr>
              <a:t>e</a:t>
            </a:r>
            <a:r>
              <a:rPr sz="2100" spc="-15" dirty="0">
                <a:latin typeface="Arial"/>
                <a:cs typeface="Arial"/>
              </a:rPr>
              <a:t>n</a:t>
            </a:r>
            <a:r>
              <a:rPr sz="2100" spc="-5" dirty="0">
                <a:latin typeface="Arial"/>
                <a:cs typeface="Arial"/>
              </a:rPr>
              <a:t>d</a:t>
            </a:r>
            <a:r>
              <a:rPr sz="2100" spc="-15" dirty="0">
                <a:latin typeface="Arial"/>
                <a:cs typeface="Arial"/>
              </a:rPr>
              <a:t>e</a:t>
            </a:r>
            <a:r>
              <a:rPr sz="2100" dirty="0">
                <a:latin typeface="Arial"/>
                <a:cs typeface="Arial"/>
              </a:rPr>
              <a:t>r  Systems</a:t>
            </a:r>
            <a:endParaRPr sz="2100">
              <a:latin typeface="Arial"/>
              <a:cs typeface="Arial"/>
            </a:endParaRPr>
          </a:p>
        </p:txBody>
      </p:sp>
      <p:sp>
        <p:nvSpPr>
          <p:cNvPr id="32" name="object 32"/>
          <p:cNvSpPr/>
          <p:nvPr/>
        </p:nvSpPr>
        <p:spPr>
          <a:xfrm>
            <a:off x="4322064" y="4466844"/>
            <a:ext cx="2065019" cy="635507"/>
          </a:xfrm>
          <a:prstGeom prst="rect">
            <a:avLst/>
          </a:prstGeom>
          <a:blipFill>
            <a:blip r:embed="rId3" cstate="print"/>
            <a:stretch>
              <a:fillRect/>
            </a:stretch>
          </a:blipFill>
        </p:spPr>
        <p:txBody>
          <a:bodyPr wrap="square" lIns="0" tIns="0" rIns="0" bIns="0" rtlCol="0"/>
          <a:lstStyle/>
          <a:p>
            <a:endParaRPr/>
          </a:p>
        </p:txBody>
      </p:sp>
      <p:sp>
        <p:nvSpPr>
          <p:cNvPr id="33" name="object 33"/>
          <p:cNvSpPr txBox="1"/>
          <p:nvPr/>
        </p:nvSpPr>
        <p:spPr>
          <a:xfrm>
            <a:off x="4566920" y="4508500"/>
            <a:ext cx="1579245" cy="560070"/>
          </a:xfrm>
          <a:prstGeom prst="rect">
            <a:avLst/>
          </a:prstGeom>
        </p:spPr>
        <p:txBody>
          <a:bodyPr vert="horz" wrap="square" lIns="0" tIns="0" rIns="0" bIns="0" rtlCol="0">
            <a:spAutoFit/>
          </a:bodyPr>
          <a:lstStyle/>
          <a:p>
            <a:pPr marL="314325" marR="5080" indent="-302260">
              <a:lnSpc>
                <a:spcPts val="2170"/>
              </a:lnSpc>
            </a:pPr>
            <a:r>
              <a:rPr sz="2100" spc="-5" dirty="0">
                <a:latin typeface="Arial"/>
                <a:cs typeface="Arial"/>
              </a:rPr>
              <a:t>C</a:t>
            </a:r>
            <a:r>
              <a:rPr sz="2100" spc="-15" dirty="0">
                <a:latin typeface="Arial"/>
                <a:cs typeface="Arial"/>
              </a:rPr>
              <a:t>o</a:t>
            </a:r>
            <a:r>
              <a:rPr sz="2100" spc="-5" dirty="0">
                <a:latin typeface="Arial"/>
                <a:cs typeface="Arial"/>
              </a:rPr>
              <a:t>llab</a:t>
            </a:r>
            <a:r>
              <a:rPr sz="2100" spc="-15" dirty="0">
                <a:latin typeface="Arial"/>
                <a:cs typeface="Arial"/>
              </a:rPr>
              <a:t>o</a:t>
            </a:r>
            <a:r>
              <a:rPr sz="2100" spc="-5" dirty="0">
                <a:latin typeface="Arial"/>
                <a:cs typeface="Arial"/>
              </a:rPr>
              <a:t>r</a:t>
            </a:r>
            <a:r>
              <a:rPr sz="2100" spc="-15" dirty="0">
                <a:latin typeface="Arial"/>
                <a:cs typeface="Arial"/>
              </a:rPr>
              <a:t>a</a:t>
            </a:r>
            <a:r>
              <a:rPr sz="2100" spc="-5" dirty="0">
                <a:latin typeface="Arial"/>
                <a:cs typeface="Arial"/>
              </a:rPr>
              <a:t>tive  Filtering</a:t>
            </a:r>
            <a:endParaRPr sz="2100">
              <a:latin typeface="Arial"/>
              <a:cs typeface="Arial"/>
            </a:endParaRPr>
          </a:p>
        </p:txBody>
      </p:sp>
      <p:sp>
        <p:nvSpPr>
          <p:cNvPr id="34" name="object 34"/>
          <p:cNvSpPr/>
          <p:nvPr/>
        </p:nvSpPr>
        <p:spPr>
          <a:xfrm>
            <a:off x="6792468" y="4466844"/>
            <a:ext cx="2065020" cy="635507"/>
          </a:xfrm>
          <a:prstGeom prst="rect">
            <a:avLst/>
          </a:prstGeom>
          <a:blipFill>
            <a:blip r:embed="rId3" cstate="print"/>
            <a:stretch>
              <a:fillRect/>
            </a:stretch>
          </a:blipFill>
        </p:spPr>
        <p:txBody>
          <a:bodyPr wrap="square" lIns="0" tIns="0" rIns="0" bIns="0" rtlCol="0"/>
          <a:lstStyle/>
          <a:p>
            <a:endParaRPr/>
          </a:p>
        </p:txBody>
      </p:sp>
      <p:sp>
        <p:nvSpPr>
          <p:cNvPr id="35" name="object 35"/>
          <p:cNvSpPr txBox="1"/>
          <p:nvPr/>
        </p:nvSpPr>
        <p:spPr>
          <a:xfrm>
            <a:off x="6820281" y="3723894"/>
            <a:ext cx="2010410" cy="1344295"/>
          </a:xfrm>
          <a:prstGeom prst="rect">
            <a:avLst/>
          </a:prstGeom>
        </p:spPr>
        <p:txBody>
          <a:bodyPr vert="horz" wrap="square" lIns="0" tIns="0" rIns="0" bIns="0" rtlCol="0">
            <a:spAutoFit/>
          </a:bodyPr>
          <a:lstStyle/>
          <a:p>
            <a:pPr marL="116205" marR="109855" algn="ctr">
              <a:lnSpc>
                <a:spcPts val="2170"/>
              </a:lnSpc>
            </a:pPr>
            <a:r>
              <a:rPr sz="2100" dirty="0">
                <a:latin typeface="Arial"/>
                <a:cs typeface="Arial"/>
              </a:rPr>
              <a:t>Social</a:t>
            </a:r>
            <a:r>
              <a:rPr sz="2100" spc="-100" dirty="0">
                <a:latin typeface="Arial"/>
                <a:cs typeface="Arial"/>
              </a:rPr>
              <a:t> </a:t>
            </a:r>
            <a:r>
              <a:rPr sz="2100" spc="-5" dirty="0">
                <a:latin typeface="Arial"/>
                <a:cs typeface="Arial"/>
              </a:rPr>
              <a:t>Network  analysis</a:t>
            </a:r>
            <a:endParaRPr sz="2100">
              <a:latin typeface="Arial"/>
              <a:cs typeface="Arial"/>
            </a:endParaRPr>
          </a:p>
          <a:p>
            <a:pPr marL="12700" marR="5080" indent="-635" algn="ctr">
              <a:lnSpc>
                <a:spcPts val="2170"/>
              </a:lnSpc>
              <a:spcBef>
                <a:spcPts val="1835"/>
              </a:spcBef>
            </a:pPr>
            <a:r>
              <a:rPr sz="2100" spc="-5" dirty="0">
                <a:latin typeface="Arial"/>
                <a:cs typeface="Arial"/>
              </a:rPr>
              <a:t>Netflix  r</a:t>
            </a:r>
            <a:r>
              <a:rPr sz="2100" spc="-15" dirty="0">
                <a:latin typeface="Arial"/>
                <a:cs typeface="Arial"/>
              </a:rPr>
              <a:t>e</a:t>
            </a:r>
            <a:r>
              <a:rPr sz="2100" dirty="0">
                <a:latin typeface="Arial"/>
                <a:cs typeface="Arial"/>
              </a:rPr>
              <a:t>comm</a:t>
            </a:r>
            <a:r>
              <a:rPr sz="2100" spc="-5" dirty="0">
                <a:latin typeface="Arial"/>
                <a:cs typeface="Arial"/>
              </a:rPr>
              <a:t>e</a:t>
            </a:r>
            <a:r>
              <a:rPr sz="2100" spc="-15" dirty="0">
                <a:latin typeface="Arial"/>
                <a:cs typeface="Arial"/>
              </a:rPr>
              <a:t>n</a:t>
            </a:r>
            <a:r>
              <a:rPr sz="2100" spc="-5" dirty="0">
                <a:latin typeface="Arial"/>
                <a:cs typeface="Arial"/>
              </a:rPr>
              <a:t>d</a:t>
            </a:r>
            <a:r>
              <a:rPr sz="2100" spc="-15" dirty="0">
                <a:latin typeface="Arial"/>
                <a:cs typeface="Arial"/>
              </a:rPr>
              <a:t>a</a:t>
            </a:r>
            <a:r>
              <a:rPr sz="2100" spc="-5" dirty="0">
                <a:latin typeface="Arial"/>
                <a:cs typeface="Arial"/>
              </a:rPr>
              <a:t>tion</a:t>
            </a:r>
            <a:endParaRPr sz="2100">
              <a:latin typeface="Arial"/>
              <a:cs typeface="Arial"/>
            </a:endParaRPr>
          </a:p>
        </p:txBody>
      </p:sp>
      <p:sp>
        <p:nvSpPr>
          <p:cNvPr id="37" name="Title 1"/>
          <p:cNvSpPr>
            <a:spLocks noGrp="1"/>
          </p:cNvSpPr>
          <p:nvPr>
            <p:ph type="title"/>
          </p:nvPr>
        </p:nvSpPr>
        <p:spPr>
          <a:xfrm>
            <a:off x="457200" y="274638"/>
            <a:ext cx="8229600" cy="944562"/>
          </a:xfrm>
        </p:spPr>
        <p:txBody>
          <a:bodyPr/>
          <a:lstStyle/>
          <a:p>
            <a:r>
              <a:rPr lang="en-US" dirty="0" smtClean="0">
                <a:solidFill>
                  <a:srgbClr val="C00000"/>
                </a:solidFill>
              </a:rPr>
              <a:t>Types of Machine Learning</a:t>
            </a:r>
            <a:endParaRPr lang="en-US" dirty="0">
              <a:solidFill>
                <a:srgbClr val="C00000"/>
              </a:solidFill>
            </a:endParaRPr>
          </a:p>
        </p:txBody>
      </p:sp>
    </p:spTree>
    <p:extLst>
      <p:ext uri="{BB962C8B-B14F-4D97-AF65-F5344CB8AC3E}">
        <p14:creationId xmlns:p14="http://schemas.microsoft.com/office/powerpoint/2010/main" val="1043548640"/>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4460307" y="6558533"/>
            <a:ext cx="214758" cy="166712"/>
          </a:xfrm>
          <a:prstGeom prst="rect">
            <a:avLst/>
          </a:prstGeom>
        </p:spPr>
        <p:txBody>
          <a:bodyPr vert="horz" wrap="square" lIns="0" tIns="0" rIns="0" bIns="0" rtlCol="0">
            <a:spAutoFit/>
          </a:bodyPr>
          <a:lstStyle/>
          <a:p>
            <a:pPr marL="17859">
              <a:lnSpc>
                <a:spcPts val="1297"/>
              </a:lnSpc>
            </a:pPr>
            <a:fld id="{81D60167-4931-47E6-BA6A-407CBD079E47}" type="slidenum">
              <a:rPr spc="-4" dirty="0"/>
              <a:pPr marL="17859">
                <a:lnSpc>
                  <a:spcPts val="1297"/>
                </a:lnSpc>
              </a:pPr>
              <a:t>23</a:t>
            </a:fld>
            <a:endParaRPr spc="-4" dirty="0"/>
          </a:p>
        </p:txBody>
      </p:sp>
      <p:sp>
        <p:nvSpPr>
          <p:cNvPr id="2" name="object 2"/>
          <p:cNvSpPr txBox="1"/>
          <p:nvPr/>
        </p:nvSpPr>
        <p:spPr>
          <a:xfrm>
            <a:off x="272356" y="2619702"/>
            <a:ext cx="8456414" cy="2713563"/>
          </a:xfrm>
          <a:prstGeom prst="rect">
            <a:avLst/>
          </a:prstGeom>
        </p:spPr>
        <p:txBody>
          <a:bodyPr vert="horz" wrap="square" lIns="0" tIns="0" rIns="0" bIns="0" rtlCol="0">
            <a:spAutoFit/>
          </a:bodyPr>
          <a:lstStyle/>
          <a:p>
            <a:pPr marL="8929">
              <a:lnSpc>
                <a:spcPts val="2426"/>
              </a:lnSpc>
              <a:tabLst>
                <a:tab pos="410305" algn="l"/>
                <a:tab pos="1080007" algn="l"/>
                <a:tab pos="1615770" algn="l"/>
                <a:tab pos="2419413" algn="l"/>
                <a:tab pos="2955175" algn="l"/>
              </a:tabLst>
            </a:pPr>
            <a:r>
              <a:rPr sz="2100" dirty="0">
                <a:solidFill>
                  <a:srgbClr val="5FA0B0"/>
                </a:solidFill>
                <a:latin typeface="SimSun"/>
                <a:cs typeface="SimSun"/>
              </a:rPr>
              <a:t>//	Load	and	parse	the	data.</a:t>
            </a:r>
            <a:endParaRPr sz="2100" dirty="0">
              <a:latin typeface="SimSun"/>
              <a:cs typeface="SimSun"/>
            </a:endParaRPr>
          </a:p>
          <a:p>
            <a:pPr marL="8929">
              <a:lnSpc>
                <a:spcPts val="2320"/>
              </a:lnSpc>
              <a:tabLst>
                <a:tab pos="544245" algn="l"/>
                <a:tab pos="1213947" algn="l"/>
                <a:tab pos="1481829" algn="l"/>
              </a:tabLst>
            </a:pPr>
            <a:r>
              <a:rPr sz="2100" dirty="0">
                <a:solidFill>
                  <a:srgbClr val="01701F"/>
                </a:solidFill>
                <a:latin typeface="SimSun"/>
                <a:cs typeface="SimSun"/>
              </a:rPr>
              <a:t>val	</a:t>
            </a:r>
            <a:r>
              <a:rPr sz="2100" dirty="0">
                <a:solidFill>
                  <a:srgbClr val="323332"/>
                </a:solidFill>
                <a:latin typeface="SimSun"/>
                <a:cs typeface="SimSun"/>
              </a:rPr>
              <a:t>data	</a:t>
            </a:r>
            <a:r>
              <a:rPr sz="2100" dirty="0">
                <a:solidFill>
                  <a:srgbClr val="01701F"/>
                </a:solidFill>
                <a:latin typeface="SimSun"/>
                <a:cs typeface="SimSun"/>
              </a:rPr>
              <a:t>=	</a:t>
            </a:r>
            <a:r>
              <a:rPr sz="2100" dirty="0">
                <a:solidFill>
                  <a:srgbClr val="323332"/>
                </a:solidFill>
                <a:latin typeface="SimSun"/>
                <a:cs typeface="SimSun"/>
              </a:rPr>
              <a:t>sc</a:t>
            </a:r>
            <a:r>
              <a:rPr sz="2100" dirty="0">
                <a:solidFill>
                  <a:srgbClr val="666666"/>
                </a:solidFill>
                <a:latin typeface="SimSun"/>
                <a:cs typeface="SimSun"/>
              </a:rPr>
              <a:t>.</a:t>
            </a:r>
            <a:r>
              <a:rPr sz="2100" dirty="0">
                <a:solidFill>
                  <a:srgbClr val="323332"/>
                </a:solidFill>
                <a:latin typeface="SimSun"/>
                <a:cs typeface="SimSun"/>
              </a:rPr>
              <a:t>textFile</a:t>
            </a:r>
            <a:r>
              <a:rPr sz="2100" dirty="0">
                <a:solidFill>
                  <a:srgbClr val="666666"/>
                </a:solidFill>
                <a:latin typeface="SimSun"/>
                <a:cs typeface="SimSun"/>
              </a:rPr>
              <a:t>(</a:t>
            </a:r>
            <a:r>
              <a:rPr sz="2100" dirty="0">
                <a:solidFill>
                  <a:srgbClr val="4070A0"/>
                </a:solidFill>
                <a:latin typeface="SimSun"/>
                <a:cs typeface="SimSun"/>
              </a:rPr>
              <a:t>"kmeans_data.txt"</a:t>
            </a:r>
            <a:r>
              <a:rPr sz="2100" dirty="0">
                <a:solidFill>
                  <a:srgbClr val="666666"/>
                </a:solidFill>
                <a:latin typeface="SimSun"/>
                <a:cs typeface="SimSun"/>
              </a:rPr>
              <a:t>)</a:t>
            </a:r>
            <a:endParaRPr sz="2100" dirty="0">
              <a:latin typeface="SimSun"/>
              <a:cs typeface="SimSun"/>
            </a:endParaRPr>
          </a:p>
          <a:p>
            <a:pPr marL="8929">
              <a:lnSpc>
                <a:spcPts val="2426"/>
              </a:lnSpc>
              <a:tabLst>
                <a:tab pos="544245" algn="l"/>
                <a:tab pos="2017591" algn="l"/>
                <a:tab pos="2285472" algn="l"/>
                <a:tab pos="4830343" algn="l"/>
              </a:tabLst>
            </a:pPr>
            <a:r>
              <a:rPr sz="2100" dirty="0">
                <a:solidFill>
                  <a:srgbClr val="01701F"/>
                </a:solidFill>
                <a:latin typeface="SimSun"/>
                <a:cs typeface="SimSun"/>
              </a:rPr>
              <a:t>val	</a:t>
            </a:r>
            <a:r>
              <a:rPr sz="2100" dirty="0">
                <a:solidFill>
                  <a:srgbClr val="323332"/>
                </a:solidFill>
                <a:latin typeface="SimSun"/>
                <a:cs typeface="SimSun"/>
              </a:rPr>
              <a:t>parsedData	</a:t>
            </a:r>
            <a:r>
              <a:rPr sz="2100" dirty="0">
                <a:solidFill>
                  <a:srgbClr val="01701F"/>
                </a:solidFill>
                <a:latin typeface="SimSun"/>
                <a:cs typeface="SimSun"/>
              </a:rPr>
              <a:t>=	</a:t>
            </a:r>
            <a:r>
              <a:rPr sz="2100" dirty="0">
                <a:solidFill>
                  <a:srgbClr val="323332"/>
                </a:solidFill>
                <a:latin typeface="SimSun"/>
                <a:cs typeface="SimSun"/>
              </a:rPr>
              <a:t>data</a:t>
            </a:r>
            <a:r>
              <a:rPr sz="2100" dirty="0">
                <a:solidFill>
                  <a:srgbClr val="666666"/>
                </a:solidFill>
                <a:latin typeface="SimSun"/>
                <a:cs typeface="SimSun"/>
              </a:rPr>
              <a:t>.</a:t>
            </a:r>
            <a:r>
              <a:rPr sz="2100" dirty="0">
                <a:solidFill>
                  <a:srgbClr val="323332"/>
                </a:solidFill>
                <a:latin typeface="SimSun"/>
                <a:cs typeface="SimSun"/>
              </a:rPr>
              <a:t>map</a:t>
            </a:r>
            <a:r>
              <a:rPr sz="2100" dirty="0">
                <a:solidFill>
                  <a:srgbClr val="666666"/>
                </a:solidFill>
                <a:latin typeface="SimSun"/>
                <a:cs typeface="SimSun"/>
              </a:rPr>
              <a:t>(</a:t>
            </a:r>
            <a:r>
              <a:rPr sz="2100" dirty="0">
                <a:solidFill>
                  <a:srgbClr val="01701F"/>
                </a:solidFill>
                <a:latin typeface="SimSun"/>
                <a:cs typeface="SimSun"/>
              </a:rPr>
              <a:t>_</a:t>
            </a:r>
            <a:r>
              <a:rPr sz="2100" dirty="0">
                <a:solidFill>
                  <a:srgbClr val="666666"/>
                </a:solidFill>
                <a:latin typeface="SimSun"/>
                <a:cs typeface="SimSun"/>
              </a:rPr>
              <a:t>.</a:t>
            </a:r>
            <a:r>
              <a:rPr sz="2100" dirty="0">
                <a:solidFill>
                  <a:srgbClr val="323332"/>
                </a:solidFill>
                <a:latin typeface="SimSun"/>
                <a:cs typeface="SimSun"/>
              </a:rPr>
              <a:t>split</a:t>
            </a:r>
            <a:r>
              <a:rPr sz="2100" dirty="0" smtClean="0">
                <a:solidFill>
                  <a:srgbClr val="666666"/>
                </a:solidFill>
                <a:latin typeface="SimSun"/>
                <a:cs typeface="SimSun"/>
              </a:rPr>
              <a:t>(</a:t>
            </a:r>
            <a:r>
              <a:rPr sz="2100" spc="-1055" dirty="0" smtClean="0">
                <a:solidFill>
                  <a:srgbClr val="4070A0"/>
                </a:solidFill>
                <a:latin typeface="SimSun"/>
                <a:cs typeface="SimSun"/>
              </a:rPr>
              <a:t>‘	</a:t>
            </a:r>
            <a:r>
              <a:rPr lang="en-US" sz="2100" spc="-1055" dirty="0" smtClean="0">
                <a:solidFill>
                  <a:srgbClr val="4070A0"/>
                </a:solidFill>
                <a:latin typeface="SimSun"/>
                <a:cs typeface="SimSun"/>
              </a:rPr>
              <a:t>,’))))))</a:t>
            </a:r>
            <a:endParaRPr dirty="0" smtClean="0">
              <a:latin typeface="Times New Roman"/>
              <a:cs typeface="Times New Roman"/>
            </a:endParaRPr>
          </a:p>
          <a:p>
            <a:pPr marL="8929">
              <a:lnSpc>
                <a:spcPts val="2426"/>
              </a:lnSpc>
              <a:tabLst>
                <a:tab pos="410305" algn="l"/>
                <a:tab pos="1481829" algn="l"/>
                <a:tab pos="2017591" algn="l"/>
                <a:tab pos="2687294" algn="l"/>
                <a:tab pos="3356997" algn="l"/>
                <a:tab pos="3892759" algn="l"/>
                <a:tab pos="4964283" algn="l"/>
                <a:tab pos="5767927" algn="l"/>
              </a:tabLst>
            </a:pPr>
            <a:r>
              <a:rPr sz="2100" dirty="0" smtClean="0">
                <a:solidFill>
                  <a:srgbClr val="5FA0B0"/>
                </a:solidFill>
                <a:latin typeface="SimSun"/>
                <a:cs typeface="SimSun"/>
              </a:rPr>
              <a:t>//	Cluster	the	data	into	two	classes	using	</a:t>
            </a:r>
            <a:r>
              <a:rPr sz="2100" dirty="0" err="1" smtClean="0">
                <a:solidFill>
                  <a:srgbClr val="5FA0B0"/>
                </a:solidFill>
                <a:latin typeface="SimSun"/>
                <a:cs typeface="SimSun"/>
              </a:rPr>
              <a:t>KMeans</a:t>
            </a:r>
            <a:r>
              <a:rPr sz="2100" dirty="0" smtClean="0">
                <a:solidFill>
                  <a:srgbClr val="5FA0B0"/>
                </a:solidFill>
                <a:latin typeface="SimSun"/>
                <a:cs typeface="SimSun"/>
              </a:rPr>
              <a:t>.</a:t>
            </a:r>
            <a:endParaRPr sz="2100" dirty="0" smtClean="0">
              <a:latin typeface="SimSun"/>
              <a:cs typeface="SimSun"/>
            </a:endParaRPr>
          </a:p>
          <a:p>
            <a:pPr marL="8929">
              <a:lnSpc>
                <a:spcPts val="2426"/>
              </a:lnSpc>
              <a:tabLst>
                <a:tab pos="544245" algn="l"/>
                <a:tab pos="1749710" algn="l"/>
                <a:tab pos="2017591" algn="l"/>
                <a:tab pos="5366105" algn="l"/>
                <a:tab pos="5767927" algn="l"/>
                <a:tab pos="7643094" algn="l"/>
                <a:tab pos="7910975" algn="l"/>
              </a:tabLst>
            </a:pPr>
            <a:r>
              <a:rPr sz="2100" dirty="0" err="1" smtClean="0">
                <a:solidFill>
                  <a:srgbClr val="01701F"/>
                </a:solidFill>
                <a:latin typeface="SimSun"/>
                <a:cs typeface="SimSun"/>
              </a:rPr>
              <a:t>val</a:t>
            </a:r>
            <a:r>
              <a:rPr sz="2100" dirty="0">
                <a:solidFill>
                  <a:srgbClr val="01701F"/>
                </a:solidFill>
                <a:latin typeface="SimSun"/>
                <a:cs typeface="SimSun"/>
              </a:rPr>
              <a:t>	</a:t>
            </a:r>
            <a:r>
              <a:rPr sz="2100" dirty="0">
                <a:solidFill>
                  <a:srgbClr val="323332"/>
                </a:solidFill>
                <a:latin typeface="SimSun"/>
                <a:cs typeface="SimSun"/>
              </a:rPr>
              <a:t>clusters	</a:t>
            </a:r>
            <a:r>
              <a:rPr sz="2100" dirty="0">
                <a:solidFill>
                  <a:srgbClr val="01701F"/>
                </a:solidFill>
                <a:latin typeface="SimSun"/>
                <a:cs typeface="SimSun"/>
              </a:rPr>
              <a:t>=	</a:t>
            </a:r>
            <a:r>
              <a:rPr sz="2100" dirty="0">
                <a:solidFill>
                  <a:srgbClr val="0D84B5"/>
                </a:solidFill>
                <a:latin typeface="SimSun"/>
                <a:cs typeface="SimSun"/>
              </a:rPr>
              <a:t>KMeans</a:t>
            </a:r>
            <a:r>
              <a:rPr sz="2100" dirty="0">
                <a:solidFill>
                  <a:srgbClr val="666666"/>
                </a:solidFill>
                <a:latin typeface="SimSun"/>
                <a:cs typeface="SimSun"/>
              </a:rPr>
              <a:t>.</a:t>
            </a:r>
            <a:r>
              <a:rPr sz="2100" dirty="0">
                <a:solidFill>
                  <a:srgbClr val="323332"/>
                </a:solidFill>
                <a:latin typeface="SimSun"/>
                <a:cs typeface="SimSun"/>
              </a:rPr>
              <a:t>train</a:t>
            </a:r>
            <a:r>
              <a:rPr sz="2100" dirty="0">
                <a:solidFill>
                  <a:srgbClr val="666666"/>
                </a:solidFill>
                <a:latin typeface="SimSun"/>
                <a:cs typeface="SimSun"/>
              </a:rPr>
              <a:t>(</a:t>
            </a:r>
            <a:r>
              <a:rPr sz="2100" dirty="0">
                <a:solidFill>
                  <a:srgbClr val="323332"/>
                </a:solidFill>
                <a:latin typeface="SimSun"/>
                <a:cs typeface="SimSun"/>
              </a:rPr>
              <a:t>parsedData</a:t>
            </a:r>
            <a:r>
              <a:rPr sz="2100" dirty="0">
                <a:solidFill>
                  <a:srgbClr val="666666"/>
                </a:solidFill>
                <a:latin typeface="SimSun"/>
                <a:cs typeface="SimSun"/>
              </a:rPr>
              <a:t>,	</a:t>
            </a:r>
            <a:r>
              <a:rPr sz="2100" dirty="0">
                <a:solidFill>
                  <a:srgbClr val="323332"/>
                </a:solidFill>
                <a:latin typeface="SimSun"/>
                <a:cs typeface="SimSun"/>
              </a:rPr>
              <a:t>2</a:t>
            </a:r>
            <a:r>
              <a:rPr sz="2100" dirty="0">
                <a:solidFill>
                  <a:srgbClr val="666666"/>
                </a:solidFill>
                <a:latin typeface="SimSun"/>
                <a:cs typeface="SimSun"/>
              </a:rPr>
              <a:t>,	</a:t>
            </a:r>
            <a:r>
              <a:rPr sz="2100" dirty="0">
                <a:solidFill>
                  <a:srgbClr val="323332"/>
                </a:solidFill>
                <a:latin typeface="SimSun"/>
                <a:cs typeface="SimSun"/>
              </a:rPr>
              <a:t>numIterations	=	20</a:t>
            </a:r>
            <a:r>
              <a:rPr sz="2100" dirty="0">
                <a:solidFill>
                  <a:srgbClr val="666666"/>
                </a:solidFill>
                <a:latin typeface="SimSun"/>
                <a:cs typeface="SimSun"/>
              </a:rPr>
              <a:t>)</a:t>
            </a:r>
            <a:endParaRPr sz="2100" dirty="0">
              <a:latin typeface="SimSun"/>
              <a:cs typeface="SimSun"/>
            </a:endParaRPr>
          </a:p>
          <a:p>
            <a:pPr>
              <a:spcBef>
                <a:spcPts val="7"/>
              </a:spcBef>
            </a:pPr>
            <a:endParaRPr dirty="0">
              <a:latin typeface="Times New Roman"/>
              <a:cs typeface="Times New Roman"/>
            </a:endParaRPr>
          </a:p>
          <a:p>
            <a:pPr marL="8929">
              <a:lnSpc>
                <a:spcPts val="2426"/>
              </a:lnSpc>
              <a:tabLst>
                <a:tab pos="410305" algn="l"/>
                <a:tab pos="1481829" algn="l"/>
                <a:tab pos="2017591" algn="l"/>
                <a:tab pos="2553353" algn="l"/>
                <a:tab pos="2955175" algn="l"/>
                <a:tab pos="4026699" algn="l"/>
              </a:tabLst>
            </a:pPr>
            <a:r>
              <a:rPr sz="2100" dirty="0">
                <a:solidFill>
                  <a:srgbClr val="5FA0B0"/>
                </a:solidFill>
                <a:latin typeface="SimSun"/>
                <a:cs typeface="SimSun"/>
              </a:rPr>
              <a:t>//	Compute	the	sum	of	squared	errors.</a:t>
            </a:r>
            <a:endParaRPr sz="2100" dirty="0">
              <a:latin typeface="SimSun"/>
              <a:cs typeface="SimSun"/>
            </a:endParaRPr>
          </a:p>
          <a:p>
            <a:pPr marL="8929" marR="2682382">
              <a:lnSpc>
                <a:spcPts val="2320"/>
              </a:lnSpc>
              <a:spcBef>
                <a:spcPts val="147"/>
              </a:spcBef>
              <a:tabLst>
                <a:tab pos="544245" algn="l"/>
                <a:tab pos="1213947" algn="l"/>
                <a:tab pos="1481829" algn="l"/>
                <a:tab pos="1749710" algn="l"/>
                <a:tab pos="2151532" algn="l"/>
                <a:tab pos="3223056" algn="l"/>
                <a:tab pos="4160640" algn="l"/>
                <a:tab pos="4428521" algn="l"/>
                <a:tab pos="4696402" algn="l"/>
                <a:tab pos="4964283" algn="l"/>
              </a:tabLst>
            </a:pPr>
            <a:r>
              <a:rPr sz="2100" dirty="0">
                <a:solidFill>
                  <a:srgbClr val="01701F"/>
                </a:solidFill>
                <a:latin typeface="SimSun"/>
                <a:cs typeface="SimSun"/>
              </a:rPr>
              <a:t>val	</a:t>
            </a:r>
            <a:r>
              <a:rPr sz="2100" dirty="0">
                <a:solidFill>
                  <a:srgbClr val="0D84B5"/>
                </a:solidFill>
                <a:latin typeface="SimSun"/>
                <a:cs typeface="SimSun"/>
              </a:rPr>
              <a:t>cost	</a:t>
            </a:r>
            <a:r>
              <a:rPr sz="2100" dirty="0">
                <a:solidFill>
                  <a:srgbClr val="01701F"/>
                </a:solidFill>
                <a:latin typeface="SimSun"/>
                <a:cs typeface="SimSun"/>
              </a:rPr>
              <a:t>=	</a:t>
            </a:r>
            <a:r>
              <a:rPr sz="2100" dirty="0">
                <a:solidFill>
                  <a:srgbClr val="323332"/>
                </a:solidFill>
                <a:latin typeface="SimSun"/>
                <a:cs typeface="SimSun"/>
              </a:rPr>
              <a:t>clusters</a:t>
            </a:r>
            <a:r>
              <a:rPr sz="2100" dirty="0">
                <a:solidFill>
                  <a:srgbClr val="666666"/>
                </a:solidFill>
                <a:latin typeface="SimSun"/>
                <a:cs typeface="SimSun"/>
              </a:rPr>
              <a:t>.</a:t>
            </a:r>
            <a:r>
              <a:rPr sz="2100" dirty="0">
                <a:solidFill>
                  <a:srgbClr val="323332"/>
                </a:solidFill>
                <a:latin typeface="SimSun"/>
                <a:cs typeface="SimSun"/>
              </a:rPr>
              <a:t>computeCost</a:t>
            </a:r>
            <a:r>
              <a:rPr sz="2100" dirty="0">
                <a:solidFill>
                  <a:srgbClr val="666666"/>
                </a:solidFill>
                <a:latin typeface="SimSun"/>
                <a:cs typeface="SimSun"/>
              </a:rPr>
              <a:t>(</a:t>
            </a:r>
            <a:r>
              <a:rPr sz="2100" dirty="0">
                <a:solidFill>
                  <a:srgbClr val="323332"/>
                </a:solidFill>
                <a:latin typeface="SimSun"/>
                <a:cs typeface="SimSun"/>
              </a:rPr>
              <a:t>parsedData</a:t>
            </a:r>
            <a:r>
              <a:rPr sz="2100" dirty="0">
                <a:solidFill>
                  <a:srgbClr val="666666"/>
                </a:solidFill>
                <a:latin typeface="SimSun"/>
                <a:cs typeface="SimSun"/>
              </a:rPr>
              <a:t>)  </a:t>
            </a:r>
            <a:r>
              <a:rPr sz="2100" dirty="0">
                <a:solidFill>
                  <a:srgbClr val="323332"/>
                </a:solidFill>
                <a:latin typeface="SimSun"/>
                <a:cs typeface="SimSun"/>
              </a:rPr>
              <a:t>println</a:t>
            </a:r>
            <a:r>
              <a:rPr sz="2100" dirty="0">
                <a:solidFill>
                  <a:srgbClr val="666666"/>
                </a:solidFill>
                <a:latin typeface="SimSun"/>
                <a:cs typeface="SimSun"/>
              </a:rPr>
              <a:t>(</a:t>
            </a:r>
            <a:r>
              <a:rPr sz="2100" dirty="0">
                <a:solidFill>
                  <a:srgbClr val="4070A0"/>
                </a:solidFill>
                <a:latin typeface="SimSun"/>
                <a:cs typeface="SimSun"/>
              </a:rPr>
              <a:t>"Sum	of	squared	errors	=	"	</a:t>
            </a:r>
            <a:r>
              <a:rPr sz="2100" dirty="0">
                <a:solidFill>
                  <a:srgbClr val="666666"/>
                </a:solidFill>
                <a:latin typeface="SimSun"/>
                <a:cs typeface="SimSun"/>
              </a:rPr>
              <a:t>+	</a:t>
            </a:r>
            <a:r>
              <a:rPr sz="2100" dirty="0">
                <a:solidFill>
                  <a:srgbClr val="0D84B5"/>
                </a:solidFill>
                <a:latin typeface="SimSun"/>
                <a:cs typeface="SimSun"/>
              </a:rPr>
              <a:t>cost</a:t>
            </a:r>
            <a:r>
              <a:rPr sz="2100" dirty="0">
                <a:solidFill>
                  <a:srgbClr val="666666"/>
                </a:solidFill>
                <a:latin typeface="SimSun"/>
                <a:cs typeface="SimSun"/>
              </a:rPr>
              <a:t>)</a:t>
            </a:r>
            <a:endParaRPr sz="2100" dirty="0">
              <a:latin typeface="SimSun"/>
              <a:cs typeface="SimSun"/>
            </a:endParaRPr>
          </a:p>
        </p:txBody>
      </p:sp>
      <p:sp>
        <p:nvSpPr>
          <p:cNvPr id="6" name="Title 1"/>
          <p:cNvSpPr>
            <a:spLocks noGrp="1"/>
          </p:cNvSpPr>
          <p:nvPr>
            <p:ph type="title"/>
          </p:nvPr>
        </p:nvSpPr>
        <p:spPr>
          <a:xfrm>
            <a:off x="499170" y="685800"/>
            <a:ext cx="8229600" cy="990600"/>
          </a:xfrm>
        </p:spPr>
        <p:txBody>
          <a:bodyPr/>
          <a:lstStyle/>
          <a:p>
            <a:r>
              <a:rPr lang="en-US" dirty="0" smtClean="0">
                <a:solidFill>
                  <a:srgbClr val="C00000"/>
                </a:solidFill>
              </a:rPr>
              <a:t>K-Means(</a:t>
            </a:r>
            <a:r>
              <a:rPr lang="en-US" dirty="0" err="1" smtClean="0">
                <a:solidFill>
                  <a:srgbClr val="C00000"/>
                </a:solidFill>
              </a:rPr>
              <a:t>scala</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948566741"/>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K-Means Performance</a:t>
            </a:r>
            <a:endParaRPr lang="en-US" sz="4500" dirty="0"/>
          </a:p>
        </p:txBody>
      </p:sp>
      <p:graphicFrame>
        <p:nvGraphicFramePr>
          <p:cNvPr id="4" name="Content Placeholder 3"/>
          <p:cNvGraphicFramePr>
            <a:graphicFrameLocks noGrp="1"/>
          </p:cNvGraphicFramePr>
          <p:nvPr>
            <p:ph idx="1"/>
          </p:nvPr>
        </p:nvGraphicFramePr>
        <p:xfrm>
          <a:off x="457200" y="1951038"/>
          <a:ext cx="7467600" cy="422116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16"/>
          <p:cNvGrpSpPr>
            <a:grpSpLocks/>
          </p:cNvGrpSpPr>
          <p:nvPr/>
        </p:nvGrpSpPr>
        <p:grpSpPr bwMode="auto">
          <a:xfrm>
            <a:off x="6962681" y="2463168"/>
            <a:ext cx="1851119" cy="965833"/>
            <a:chOff x="7021694" y="2615568"/>
            <a:chExt cx="1850936" cy="965833"/>
          </a:xfrm>
        </p:grpSpPr>
        <p:cxnSp>
          <p:nvCxnSpPr>
            <p:cNvPr id="6" name="Straight Arrow Connector 5"/>
            <p:cNvCxnSpPr/>
            <p:nvPr/>
          </p:nvCxnSpPr>
          <p:spPr>
            <a:xfrm rot="5400000">
              <a:off x="6972455" y="3238508"/>
              <a:ext cx="533400" cy="15238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8"/>
            <p:cNvSpPr txBox="1">
              <a:spLocks noChangeArrowheads="1"/>
            </p:cNvSpPr>
            <p:nvPr/>
          </p:nvSpPr>
          <p:spPr bwMode="auto">
            <a:xfrm>
              <a:off x="7021694" y="2615568"/>
              <a:ext cx="1850936" cy="415498"/>
            </a:xfrm>
            <a:prstGeom prst="rect">
              <a:avLst/>
            </a:prstGeom>
            <a:noFill/>
            <a:ln w="9525">
              <a:noFill/>
              <a:miter lim="800000"/>
              <a:headEnd/>
              <a:tailEnd/>
            </a:ln>
          </p:spPr>
          <p:txBody>
            <a:bodyPr wrap="none">
              <a:prstTxWarp prst="textNoShape">
                <a:avLst/>
              </a:prstTxWarp>
              <a:spAutoFit/>
            </a:bodyPr>
            <a:lstStyle/>
            <a:p>
              <a:r>
                <a:rPr lang="en-US" sz="2100" dirty="0" smtClean="0">
                  <a:latin typeface="Corbel"/>
                  <a:ea typeface="Calibri" charset="0"/>
                  <a:cs typeface="Corbel"/>
                </a:rPr>
                <a:t>127 </a:t>
              </a:r>
              <a:r>
                <a:rPr lang="en-US" sz="2100" dirty="0" err="1" smtClean="0">
                  <a:latin typeface="Corbel"/>
                  <a:ea typeface="Calibri" charset="0"/>
                  <a:cs typeface="Corbel"/>
                </a:rPr>
                <a:t>s</a:t>
              </a:r>
              <a:r>
                <a:rPr lang="en-US" sz="2100" dirty="0" smtClean="0">
                  <a:latin typeface="Corbel"/>
                  <a:ea typeface="Calibri" charset="0"/>
                  <a:cs typeface="Corbel"/>
                </a:rPr>
                <a:t> / </a:t>
              </a:r>
              <a:r>
                <a:rPr lang="en-US" sz="2100" dirty="0">
                  <a:latin typeface="Corbel"/>
                  <a:ea typeface="Calibri" charset="0"/>
                  <a:cs typeface="Corbel"/>
                </a:rPr>
                <a:t>iteration</a:t>
              </a:r>
            </a:p>
          </p:txBody>
        </p:sp>
      </p:grpSp>
      <p:grpSp>
        <p:nvGrpSpPr>
          <p:cNvPr id="5" name="Group 15"/>
          <p:cNvGrpSpPr>
            <a:grpSpLocks/>
          </p:cNvGrpSpPr>
          <p:nvPr/>
        </p:nvGrpSpPr>
        <p:grpSpPr bwMode="auto">
          <a:xfrm>
            <a:off x="6542088" y="4267200"/>
            <a:ext cx="2525712" cy="1195388"/>
            <a:chOff x="6565901" y="4635502"/>
            <a:chExt cx="2525596" cy="1195776"/>
          </a:xfrm>
        </p:grpSpPr>
        <p:cxnSp>
          <p:nvCxnSpPr>
            <p:cNvPr id="9" name="Straight Arrow Connector 8"/>
            <p:cNvCxnSpPr/>
            <p:nvPr/>
          </p:nvCxnSpPr>
          <p:spPr>
            <a:xfrm rot="16200000" flipV="1">
              <a:off x="6966897" y="4784813"/>
              <a:ext cx="501813" cy="20319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10"/>
            <p:cNvSpPr txBox="1">
              <a:spLocks noChangeArrowheads="1"/>
            </p:cNvSpPr>
            <p:nvPr/>
          </p:nvSpPr>
          <p:spPr bwMode="auto">
            <a:xfrm>
              <a:off x="6565901" y="5092703"/>
              <a:ext cx="2525596" cy="738575"/>
            </a:xfrm>
            <a:prstGeom prst="rect">
              <a:avLst/>
            </a:prstGeom>
            <a:noFill/>
            <a:ln w="9525">
              <a:noFill/>
              <a:miter lim="800000"/>
              <a:headEnd/>
              <a:tailEnd/>
            </a:ln>
          </p:spPr>
          <p:txBody>
            <a:bodyPr>
              <a:prstTxWarp prst="textNoShape">
                <a:avLst/>
              </a:prstTxWarp>
              <a:spAutoFit/>
            </a:bodyPr>
            <a:lstStyle/>
            <a:p>
              <a:pPr algn="ctr"/>
              <a:r>
                <a:rPr lang="en-US" sz="2100" dirty="0">
                  <a:latin typeface="Corbel"/>
                  <a:ea typeface="Calibri" charset="0"/>
                  <a:cs typeface="Corbel"/>
                </a:rPr>
                <a:t>first iteration</a:t>
              </a:r>
              <a:r>
                <a:rPr lang="en-US" sz="2100" dirty="0" smtClean="0">
                  <a:latin typeface="Corbel"/>
                  <a:ea typeface="Calibri" charset="0"/>
                  <a:cs typeface="Corbel"/>
                </a:rPr>
                <a:t> 174 </a:t>
              </a:r>
              <a:r>
                <a:rPr lang="en-US" sz="2100" dirty="0" err="1" smtClean="0">
                  <a:latin typeface="Corbel"/>
                  <a:ea typeface="Calibri" charset="0"/>
                  <a:cs typeface="Corbel"/>
                </a:rPr>
                <a:t>s</a:t>
              </a:r>
              <a:endParaRPr lang="en-US" sz="2100" dirty="0" smtClean="0">
                <a:latin typeface="Corbel"/>
                <a:ea typeface="Calibri" charset="0"/>
                <a:cs typeface="Corbel"/>
              </a:endParaRPr>
            </a:p>
            <a:p>
              <a:pPr algn="ctr"/>
              <a:r>
                <a:rPr lang="en-US" sz="2100" dirty="0">
                  <a:latin typeface="Corbel"/>
                  <a:ea typeface="Calibri" charset="0"/>
                  <a:cs typeface="Corbel"/>
                </a:rPr>
                <a:t>further iterations</a:t>
              </a:r>
              <a:r>
                <a:rPr lang="en-US" sz="2100" dirty="0" smtClean="0">
                  <a:latin typeface="Corbel"/>
                  <a:ea typeface="Calibri" charset="0"/>
                  <a:cs typeface="Corbel"/>
                </a:rPr>
                <a:t> 6 </a:t>
              </a:r>
              <a:r>
                <a:rPr lang="en-US" sz="2100" dirty="0" err="1" smtClean="0">
                  <a:latin typeface="Corbel"/>
                  <a:ea typeface="Calibri" charset="0"/>
                  <a:cs typeface="Corbel"/>
                </a:rPr>
                <a:t>s</a:t>
              </a:r>
              <a:endParaRPr lang="en-US" sz="2100" dirty="0">
                <a:latin typeface="Corbel"/>
                <a:ea typeface="Calibri" charset="0"/>
                <a:cs typeface="Corbel"/>
              </a:endParaRPr>
            </a:p>
          </p:txBody>
        </p:sp>
      </p:grpSp>
    </p:spTree>
    <p:extLst>
      <p:ext uri="{BB962C8B-B14F-4D97-AF65-F5344CB8AC3E}">
        <p14:creationId xmlns:p14="http://schemas.microsoft.com/office/powerpoint/2010/main" val="269933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tical Text Placeholder 5"/>
          <p:cNvSpPr>
            <a:spLocks noGrp="1"/>
          </p:cNvSpPr>
          <p:nvPr>
            <p:ph idx="1"/>
          </p:nvPr>
        </p:nvSpPr>
        <p:spPr/>
        <p:txBody>
          <a:bodyPr>
            <a:normAutofit/>
          </a:bodyPr>
          <a:lstStyle/>
          <a:p>
            <a:r>
              <a:rPr lang="en-US" dirty="0" smtClean="0"/>
              <a:t>Spark offers a rich API to make data analytics </a:t>
            </a:r>
            <a:r>
              <a:rPr lang="en-US" i="1" dirty="0" smtClean="0"/>
              <a:t>fast</a:t>
            </a:r>
            <a:r>
              <a:rPr lang="en-US" dirty="0" smtClean="0"/>
              <a:t>: both fast to write and fast to run</a:t>
            </a:r>
          </a:p>
          <a:p>
            <a:r>
              <a:rPr lang="en-US" dirty="0" smtClean="0"/>
              <a:t>Efficient for iterative algorithms.</a:t>
            </a:r>
            <a:endParaRPr lang="en-US" dirty="0"/>
          </a:p>
          <a:p>
            <a:r>
              <a:rPr lang="en-US" dirty="0" smtClean="0"/>
              <a:t>Achieves 10x speedups in real applications</a:t>
            </a:r>
          </a:p>
          <a:p>
            <a:r>
              <a:rPr lang="en-US" dirty="0" smtClean="0"/>
              <a:t>Growing community with 25+ companies contributing</a:t>
            </a:r>
          </a:p>
          <a:p>
            <a:r>
              <a:rPr lang="en-US" dirty="0" smtClean="0"/>
              <a:t>Supports real-time processing and machine learning algorithms.</a:t>
            </a:r>
            <a:endParaRPr lang="en-US" dirty="0"/>
          </a:p>
        </p:txBody>
      </p:sp>
      <p:sp>
        <p:nvSpPr>
          <p:cNvPr id="7" name="Title 1"/>
          <p:cNvSpPr>
            <a:spLocks noGrp="1"/>
          </p:cNvSpPr>
          <p:nvPr>
            <p:ph type="title"/>
          </p:nvPr>
        </p:nvSpPr>
        <p:spPr>
          <a:xfrm>
            <a:off x="457200" y="274638"/>
            <a:ext cx="8229600" cy="868362"/>
          </a:xfrm>
        </p:spPr>
        <p:txBody>
          <a:bodyPr>
            <a:normAutofit/>
          </a:bodyPr>
          <a:lstStyle/>
          <a:p>
            <a:r>
              <a:rPr lang="en-US" dirty="0" smtClean="0">
                <a:solidFill>
                  <a:srgbClr val="C00000"/>
                </a:solidFill>
              </a:rPr>
              <a:t>Conclusion</a:t>
            </a:r>
            <a:endParaRPr lang="en-US" dirty="0">
              <a:solidFill>
                <a:srgbClr val="3366CC"/>
              </a:solidFill>
            </a:endParaRPr>
          </a:p>
        </p:txBody>
      </p:sp>
    </p:spTree>
    <p:extLst>
      <p:ext uri="{BB962C8B-B14F-4D97-AF65-F5344CB8AC3E}">
        <p14:creationId xmlns:p14="http://schemas.microsoft.com/office/powerpoint/2010/main" val="1823951696"/>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pic>
        <p:nvPicPr>
          <p:cNvPr id="8" name="Picture 6" descr="http://www.aburicomposites.com/wp-content/uploads/2015/02/q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4" y="2819400"/>
            <a:ext cx="7044300" cy="33004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297458" y="21771"/>
            <a:ext cx="3828399" cy="3054351"/>
          </a:xfrm>
          <a:prstGeom prst="rect">
            <a:avLst/>
          </a:prstGeom>
        </p:spPr>
      </p:pic>
    </p:spTree>
    <p:extLst>
      <p:ext uri="{BB962C8B-B14F-4D97-AF65-F5344CB8AC3E}">
        <p14:creationId xmlns:p14="http://schemas.microsoft.com/office/powerpoint/2010/main" val="1600910274"/>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9732" y="1295400"/>
            <a:ext cx="8059342" cy="646331"/>
          </a:xfrm>
          <a:prstGeom prst="rect">
            <a:avLst/>
          </a:prstGeom>
        </p:spPr>
        <p:txBody>
          <a:bodyPr wrap="square">
            <a:spAutoFit/>
          </a:bodyPr>
          <a:lstStyle/>
          <a:p>
            <a:r>
              <a:rPr lang="en-US" dirty="0" smtClean="0"/>
              <a:t>It’s an open-sourced software for distributed storage of large datasets on commodity class hardware in a highly fault-tolerant, scalable and a flexible way. </a:t>
            </a:r>
          </a:p>
        </p:txBody>
      </p:sp>
      <p:sp>
        <p:nvSpPr>
          <p:cNvPr id="19" name="Oval 18"/>
          <p:cNvSpPr/>
          <p:nvPr/>
        </p:nvSpPr>
        <p:spPr>
          <a:xfrm>
            <a:off x="7635493" y="2487250"/>
            <a:ext cx="973581" cy="3656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MR</a:t>
            </a:r>
            <a:endParaRPr lang="en-US" dirty="0"/>
          </a:p>
        </p:txBody>
      </p:sp>
      <p:sp>
        <p:nvSpPr>
          <p:cNvPr id="9" name="TextBox 8"/>
          <p:cNvSpPr txBox="1"/>
          <p:nvPr/>
        </p:nvSpPr>
        <p:spPr>
          <a:xfrm>
            <a:off x="611110" y="1992533"/>
            <a:ext cx="7997964" cy="646331"/>
          </a:xfrm>
          <a:prstGeom prst="rect">
            <a:avLst/>
          </a:prstGeom>
          <a:noFill/>
        </p:spPr>
        <p:txBody>
          <a:bodyPr wrap="square" rtlCol="0">
            <a:spAutoFit/>
          </a:bodyPr>
          <a:lstStyle/>
          <a:p>
            <a:r>
              <a:rPr lang="en-US" dirty="0"/>
              <a:t>It also provide a programming model/framework for processing these large datasets in a massively-parallel, fault-tolerant and data-location aware fashion</a:t>
            </a:r>
            <a:r>
              <a:rPr lang="en-US" dirty="0" smtClean="0"/>
              <a:t>.</a:t>
            </a:r>
            <a:endParaRPr lang="en-US" dirty="0"/>
          </a:p>
        </p:txBody>
      </p:sp>
      <p:sp>
        <p:nvSpPr>
          <p:cNvPr id="20" name="Oval 19"/>
          <p:cNvSpPr/>
          <p:nvPr/>
        </p:nvSpPr>
        <p:spPr>
          <a:xfrm>
            <a:off x="7668719" y="1809690"/>
            <a:ext cx="973581" cy="3656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HDFS</a:t>
            </a:r>
            <a:endParaRPr lang="en-US" dirty="0"/>
          </a:p>
        </p:txBody>
      </p:sp>
      <p:grpSp>
        <p:nvGrpSpPr>
          <p:cNvPr id="12" name="Group 11"/>
          <p:cNvGrpSpPr/>
          <p:nvPr/>
        </p:nvGrpSpPr>
        <p:grpSpPr>
          <a:xfrm>
            <a:off x="549732" y="2884484"/>
            <a:ext cx="4340026" cy="3185321"/>
            <a:chOff x="1915122" y="3243833"/>
            <a:chExt cx="4933950" cy="3438525"/>
          </a:xfrm>
        </p:grpSpPr>
        <p:pic>
          <p:nvPicPr>
            <p:cNvPr id="2" name="Picture 1"/>
            <p:cNvPicPr>
              <a:picLocks noChangeAspect="1"/>
            </p:cNvPicPr>
            <p:nvPr/>
          </p:nvPicPr>
          <p:blipFill>
            <a:blip r:embed="rId3">
              <a:duotone>
                <a:prstClr val="black"/>
                <a:schemeClr val="accent5">
                  <a:tint val="45000"/>
                  <a:satMod val="400000"/>
                </a:schemeClr>
              </a:duotone>
            </a:blip>
            <a:stretch>
              <a:fillRect/>
            </a:stretch>
          </p:blipFill>
          <p:spPr>
            <a:xfrm>
              <a:off x="1915122" y="3243833"/>
              <a:ext cx="4933950" cy="1676400"/>
            </a:xfrm>
            <a:prstGeom prst="rect">
              <a:avLst/>
            </a:prstGeom>
          </p:spPr>
        </p:pic>
        <p:pic>
          <p:nvPicPr>
            <p:cNvPr id="6" name="Picture 5"/>
            <p:cNvPicPr>
              <a:picLocks noChangeAspect="1"/>
            </p:cNvPicPr>
            <p:nvPr/>
          </p:nvPicPr>
          <p:blipFill>
            <a:blip r:embed="rId4">
              <a:duotone>
                <a:prstClr val="black"/>
                <a:schemeClr val="accent4">
                  <a:tint val="45000"/>
                  <a:satMod val="400000"/>
                </a:schemeClr>
              </a:duotone>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915122" y="4920233"/>
              <a:ext cx="4924425" cy="1762125"/>
            </a:xfrm>
            <a:prstGeom prst="rect">
              <a:avLst/>
            </a:prstGeom>
          </p:spPr>
        </p:pic>
      </p:grpSp>
      <p:grpSp>
        <p:nvGrpSpPr>
          <p:cNvPr id="22" name="Group 21"/>
          <p:cNvGrpSpPr/>
          <p:nvPr/>
        </p:nvGrpSpPr>
        <p:grpSpPr>
          <a:xfrm>
            <a:off x="4980194" y="3030914"/>
            <a:ext cx="3662106" cy="1147256"/>
            <a:chOff x="195109" y="1484921"/>
            <a:chExt cx="8663829" cy="3698990"/>
          </a:xfrm>
        </p:grpSpPr>
        <p:grpSp>
          <p:nvGrpSpPr>
            <p:cNvPr id="25" name="Group 230"/>
            <p:cNvGrpSpPr>
              <a:grpSpLocks/>
            </p:cNvGrpSpPr>
            <p:nvPr/>
          </p:nvGrpSpPr>
          <p:grpSpPr bwMode="auto">
            <a:xfrm>
              <a:off x="195109" y="1484921"/>
              <a:ext cx="8663829" cy="3698990"/>
              <a:chOff x="95767" y="2133596"/>
              <a:chExt cx="8881102" cy="4495804"/>
            </a:xfrm>
          </p:grpSpPr>
          <p:sp>
            <p:nvSpPr>
              <p:cNvPr id="29" name="Folded Corner 28"/>
              <p:cNvSpPr/>
              <p:nvPr/>
            </p:nvSpPr>
            <p:spPr>
              <a:xfrm rot="10800000">
                <a:off x="95767" y="2133596"/>
                <a:ext cx="1428233" cy="4495801"/>
              </a:xfrm>
              <a:prstGeom prst="foldedCorner">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chemeClr val="bg1"/>
                  </a:solidFill>
                  <a:effectLst/>
                  <a:uLnTx/>
                  <a:uFillTx/>
                  <a:latin typeface="Corbel"/>
                  <a:ea typeface="ＭＳ Ｐゴシック" pitchFamily="-105" charset="-128"/>
                  <a:cs typeface="Corbel"/>
                </a:endParaRPr>
              </a:p>
            </p:txBody>
          </p:sp>
          <p:cxnSp>
            <p:nvCxnSpPr>
              <p:cNvPr id="30" name="Straight Arrow Connector 454"/>
              <p:cNvCxnSpPr>
                <a:cxnSpLocks noChangeShapeType="1"/>
                <a:stCxn id="31" idx="2"/>
                <a:endCxn id="35" idx="1"/>
              </p:cNvCxnSpPr>
              <p:nvPr/>
            </p:nvCxnSpPr>
            <p:spPr bwMode="auto">
              <a:xfrm>
                <a:off x="1676400" y="2882901"/>
                <a:ext cx="609599" cy="9940"/>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31" name="Right Bracket 30"/>
              <p:cNvSpPr/>
              <p:nvPr/>
            </p:nvSpPr>
            <p:spPr>
              <a:xfrm>
                <a:off x="1524000" y="2133600"/>
                <a:ext cx="152400" cy="1498600"/>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sp>
            <p:nvSpPr>
              <p:cNvPr id="32" name="Right Bracket 31"/>
              <p:cNvSpPr/>
              <p:nvPr/>
            </p:nvSpPr>
            <p:spPr>
              <a:xfrm>
                <a:off x="1524000" y="3632200"/>
                <a:ext cx="152400" cy="1498600"/>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sp>
            <p:nvSpPr>
              <p:cNvPr id="33" name="Right Bracket 32"/>
              <p:cNvSpPr/>
              <p:nvPr/>
            </p:nvSpPr>
            <p:spPr>
              <a:xfrm>
                <a:off x="1524000" y="5130800"/>
                <a:ext cx="152400" cy="1498600"/>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cxnSp>
            <p:nvCxnSpPr>
              <p:cNvPr id="34" name="Straight Arrow Connector 124"/>
              <p:cNvCxnSpPr>
                <a:cxnSpLocks noChangeShapeType="1"/>
                <a:stCxn id="32" idx="2"/>
                <a:endCxn id="36" idx="1"/>
              </p:cNvCxnSpPr>
              <p:nvPr/>
            </p:nvCxnSpPr>
            <p:spPr bwMode="auto">
              <a:xfrm>
                <a:off x="1676400" y="4381502"/>
                <a:ext cx="609599" cy="1394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35" name="Rounded Rectangle 34"/>
              <p:cNvSpPr/>
              <p:nvPr/>
            </p:nvSpPr>
            <p:spPr>
              <a:xfrm>
                <a:off x="2286000" y="2520141"/>
                <a:ext cx="1218523" cy="745398"/>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orbel"/>
                    <a:ea typeface="ＭＳ Ｐゴシック" pitchFamily="-105" charset="-128"/>
                    <a:cs typeface="Corbel"/>
                  </a:rPr>
                  <a:t>Map</a:t>
                </a:r>
              </a:p>
            </p:txBody>
          </p:sp>
          <p:sp>
            <p:nvSpPr>
              <p:cNvPr id="36" name="Rounded Rectangle 35"/>
              <p:cNvSpPr/>
              <p:nvPr/>
            </p:nvSpPr>
            <p:spPr>
              <a:xfrm>
                <a:off x="2286000" y="4016250"/>
                <a:ext cx="1218523" cy="758384"/>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orbel"/>
                    <a:ea typeface="ＭＳ Ｐゴシック" pitchFamily="-105" charset="-128"/>
                    <a:cs typeface="Corbel"/>
                  </a:rPr>
                  <a:t>Map</a:t>
                </a:r>
              </a:p>
            </p:txBody>
          </p:sp>
          <p:sp>
            <p:nvSpPr>
              <p:cNvPr id="37" name="Rounded Rectangle 36"/>
              <p:cNvSpPr/>
              <p:nvPr/>
            </p:nvSpPr>
            <p:spPr>
              <a:xfrm>
                <a:off x="2286000" y="5518377"/>
                <a:ext cx="1218523" cy="747994"/>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orbel"/>
                    <a:ea typeface="ＭＳ Ｐゴシック" pitchFamily="-105" charset="-128"/>
                    <a:cs typeface="Corbel"/>
                  </a:rPr>
                  <a:t>Map</a:t>
                </a:r>
              </a:p>
            </p:txBody>
          </p:sp>
          <p:cxnSp>
            <p:nvCxnSpPr>
              <p:cNvPr id="38" name="Straight Arrow Connector 135"/>
              <p:cNvCxnSpPr>
                <a:cxnSpLocks noChangeShapeType="1"/>
                <a:stCxn id="33" idx="2"/>
                <a:endCxn id="37" idx="1"/>
              </p:cNvCxnSpPr>
              <p:nvPr/>
            </p:nvCxnSpPr>
            <p:spPr bwMode="auto">
              <a:xfrm>
                <a:off x="1676400" y="5880101"/>
                <a:ext cx="609599" cy="12274"/>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39" name="Rounded Rectangle 38"/>
              <p:cNvSpPr/>
              <p:nvPr/>
            </p:nvSpPr>
            <p:spPr>
              <a:xfrm>
                <a:off x="5519622" y="2836761"/>
                <a:ext cx="1363025" cy="793198"/>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latin typeface="Corbel"/>
                    <a:ea typeface="ＭＳ Ｐゴシック" pitchFamily="-105" charset="-128"/>
                    <a:cs typeface="Corbel"/>
                  </a:rPr>
                  <a:t>Reduce</a:t>
                </a:r>
              </a:p>
            </p:txBody>
          </p:sp>
          <p:sp>
            <p:nvSpPr>
              <p:cNvPr id="40" name="Rounded Rectangle 39"/>
              <p:cNvSpPr/>
              <p:nvPr/>
            </p:nvSpPr>
            <p:spPr>
              <a:xfrm>
                <a:off x="5519622" y="5110723"/>
                <a:ext cx="1363025" cy="75194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latin typeface="Corbel"/>
                    <a:ea typeface="ＭＳ Ｐゴシック" pitchFamily="-105" charset="-128"/>
                    <a:cs typeface="Corbel"/>
                  </a:rPr>
                  <a:t>Reduce</a:t>
                </a:r>
              </a:p>
            </p:txBody>
          </p:sp>
          <p:cxnSp>
            <p:nvCxnSpPr>
              <p:cNvPr id="41" name="Straight Arrow Connector 155"/>
              <p:cNvCxnSpPr>
                <a:cxnSpLocks noChangeShapeType="1"/>
                <a:stCxn id="35" idx="3"/>
              </p:cNvCxnSpPr>
              <p:nvPr/>
            </p:nvCxnSpPr>
            <p:spPr bwMode="auto">
              <a:xfrm>
                <a:off x="3504523" y="2892841"/>
                <a:ext cx="2015101" cy="239827"/>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2" name="Straight Arrow Connector 158"/>
              <p:cNvCxnSpPr>
                <a:cxnSpLocks noChangeShapeType="1"/>
                <a:stCxn id="35" idx="3"/>
              </p:cNvCxnSpPr>
              <p:nvPr/>
            </p:nvCxnSpPr>
            <p:spPr bwMode="auto">
              <a:xfrm>
                <a:off x="3504523" y="2892841"/>
                <a:ext cx="2015101" cy="2452048"/>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3" name="Straight Arrow Connector 161"/>
              <p:cNvCxnSpPr>
                <a:cxnSpLocks noChangeShapeType="1"/>
                <a:stCxn id="37" idx="3"/>
              </p:cNvCxnSpPr>
              <p:nvPr/>
            </p:nvCxnSpPr>
            <p:spPr bwMode="auto">
              <a:xfrm flipV="1">
                <a:off x="3504523" y="3346759"/>
                <a:ext cx="2015101" cy="2545616"/>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4" name="Straight Arrow Connector 162"/>
              <p:cNvCxnSpPr>
                <a:cxnSpLocks noChangeShapeType="1"/>
                <a:stCxn id="36" idx="3"/>
                <a:endCxn id="40" idx="1"/>
              </p:cNvCxnSpPr>
              <p:nvPr/>
            </p:nvCxnSpPr>
            <p:spPr bwMode="auto">
              <a:xfrm>
                <a:off x="3504523" y="4395442"/>
                <a:ext cx="2015100" cy="1091253"/>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 name="Straight Arrow Connector 163"/>
              <p:cNvCxnSpPr>
                <a:cxnSpLocks noChangeShapeType="1"/>
                <a:stCxn id="36" idx="3"/>
                <a:endCxn id="39" idx="1"/>
              </p:cNvCxnSpPr>
              <p:nvPr/>
            </p:nvCxnSpPr>
            <p:spPr bwMode="auto">
              <a:xfrm flipV="1">
                <a:off x="3504523" y="3233360"/>
                <a:ext cx="2015100" cy="1162082"/>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6" name="Straight Arrow Connector 164"/>
              <p:cNvCxnSpPr>
                <a:cxnSpLocks noChangeShapeType="1"/>
                <a:stCxn id="37" idx="3"/>
              </p:cNvCxnSpPr>
              <p:nvPr/>
            </p:nvCxnSpPr>
            <p:spPr bwMode="auto">
              <a:xfrm flipV="1">
                <a:off x="3504523" y="5630339"/>
                <a:ext cx="2015101" cy="262036"/>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 name="Straight Arrow Connector 182"/>
              <p:cNvCxnSpPr>
                <a:cxnSpLocks noChangeShapeType="1"/>
                <a:stCxn id="39" idx="3"/>
                <a:endCxn id="50" idx="2"/>
              </p:cNvCxnSpPr>
              <p:nvPr/>
            </p:nvCxnSpPr>
            <p:spPr bwMode="auto">
              <a:xfrm>
                <a:off x="6882647" y="3233360"/>
                <a:ext cx="508753" cy="6533"/>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8" name="Straight Arrow Connector 183"/>
              <p:cNvCxnSpPr>
                <a:cxnSpLocks noChangeShapeType="1"/>
                <a:stCxn id="40" idx="3"/>
                <a:endCxn id="51" idx="2"/>
              </p:cNvCxnSpPr>
              <p:nvPr/>
            </p:nvCxnSpPr>
            <p:spPr bwMode="auto">
              <a:xfrm>
                <a:off x="6882647" y="5486695"/>
                <a:ext cx="508753" cy="1099"/>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9" name="Folded Corner 48"/>
              <p:cNvSpPr/>
              <p:nvPr/>
            </p:nvSpPr>
            <p:spPr>
              <a:xfrm rot="10800000">
                <a:off x="7543798" y="2133596"/>
                <a:ext cx="1433071" cy="4495800"/>
              </a:xfrm>
              <a:prstGeom prst="foldedCorner">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chemeClr val="bg1"/>
                  </a:solidFill>
                  <a:effectLst/>
                  <a:uLnTx/>
                  <a:uFillTx/>
                  <a:latin typeface="Corbel"/>
                  <a:ea typeface="ＭＳ Ｐゴシック" pitchFamily="-105" charset="-128"/>
                  <a:cs typeface="Corbel"/>
                </a:endParaRPr>
              </a:p>
            </p:txBody>
          </p:sp>
          <p:sp>
            <p:nvSpPr>
              <p:cNvPr id="50" name="Right Bracket 49"/>
              <p:cNvSpPr/>
              <p:nvPr/>
            </p:nvSpPr>
            <p:spPr>
              <a:xfrm flipH="1">
                <a:off x="7391400" y="2133600"/>
                <a:ext cx="152400" cy="2212585"/>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sp>
            <p:nvSpPr>
              <p:cNvPr id="51" name="Right Bracket 50"/>
              <p:cNvSpPr/>
              <p:nvPr/>
            </p:nvSpPr>
            <p:spPr>
              <a:xfrm flipH="1">
                <a:off x="7391400" y="4346185"/>
                <a:ext cx="152400" cy="2283215"/>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grpSp>
        <p:grpSp>
          <p:nvGrpSpPr>
            <p:cNvPr id="26" name="Group 25"/>
            <p:cNvGrpSpPr/>
            <p:nvPr/>
          </p:nvGrpSpPr>
          <p:grpSpPr>
            <a:xfrm>
              <a:off x="195109" y="3005909"/>
              <a:ext cx="8663829" cy="843484"/>
              <a:chOff x="285669" y="3684835"/>
              <a:chExt cx="8636670" cy="843484"/>
            </a:xfrm>
          </p:grpSpPr>
          <p:sp>
            <p:nvSpPr>
              <p:cNvPr id="27" name="TextBox 217"/>
              <p:cNvSpPr txBox="1">
                <a:spLocks noChangeArrowheads="1"/>
              </p:cNvSpPr>
              <p:nvPr/>
            </p:nvSpPr>
            <p:spPr bwMode="auto">
              <a:xfrm>
                <a:off x="285669" y="3684835"/>
                <a:ext cx="1388926" cy="84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050" b="0" i="0" u="none" strike="noStrike" kern="0" cap="none" spc="0" normalizeH="0" baseline="0" noProof="0" dirty="0" smtClean="0">
                    <a:ln>
                      <a:noFill/>
                    </a:ln>
                    <a:solidFill>
                      <a:schemeClr val="bg1"/>
                    </a:solidFill>
                    <a:effectLst/>
                    <a:uLnTx/>
                    <a:uFillTx/>
                    <a:latin typeface="Corbel"/>
                    <a:ea typeface="ＭＳ Ｐゴシック" charset="0"/>
                    <a:cs typeface="Corbel"/>
                  </a:rPr>
                  <a:t>Input</a:t>
                </a:r>
              </a:p>
            </p:txBody>
          </p:sp>
          <p:sp>
            <p:nvSpPr>
              <p:cNvPr id="28" name="TextBox 221"/>
              <p:cNvSpPr txBox="1">
                <a:spLocks noChangeArrowheads="1"/>
              </p:cNvSpPr>
              <p:nvPr/>
            </p:nvSpPr>
            <p:spPr bwMode="auto">
              <a:xfrm>
                <a:off x="7539236" y="3684835"/>
                <a:ext cx="1383103" cy="81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050" b="0" i="0" u="none" strike="noStrike" kern="0" cap="none" spc="0" normalizeH="0" baseline="0" noProof="0" dirty="0" smtClean="0">
                    <a:ln>
                      <a:noFill/>
                    </a:ln>
                    <a:solidFill>
                      <a:schemeClr val="bg1"/>
                    </a:solidFill>
                    <a:effectLst/>
                    <a:uLnTx/>
                    <a:uFillTx/>
                    <a:latin typeface="Corbel"/>
                    <a:ea typeface="ＭＳ Ｐゴシック" charset="0"/>
                    <a:cs typeface="Corbel"/>
                  </a:rPr>
                  <a:t>Output</a:t>
                </a:r>
              </a:p>
            </p:txBody>
          </p:sp>
        </p:grpSp>
      </p:grpSp>
      <p:pic>
        <p:nvPicPr>
          <p:cNvPr id="52" name="Picture 51"/>
          <p:cNvPicPr>
            <a:picLocks noChangeAspect="1"/>
          </p:cNvPicPr>
          <p:nvPr/>
        </p:nvPicPr>
        <p:blipFill>
          <a:blip r:embed="rId6">
            <a:duotone>
              <a:prstClr val="black"/>
              <a:schemeClr val="accent4">
                <a:tint val="45000"/>
                <a:satMod val="400000"/>
              </a:schemeClr>
            </a:duotone>
          </a:blip>
          <a:stretch>
            <a:fillRect/>
          </a:stretch>
        </p:blipFill>
        <p:spPr>
          <a:xfrm>
            <a:off x="5094103" y="4572000"/>
            <a:ext cx="3607504" cy="1605034"/>
          </a:xfrm>
          <a:prstGeom prst="rect">
            <a:avLst/>
          </a:prstGeom>
        </p:spPr>
        <p:style>
          <a:lnRef idx="2">
            <a:schemeClr val="accent4"/>
          </a:lnRef>
          <a:fillRef idx="1">
            <a:schemeClr val="lt1"/>
          </a:fillRef>
          <a:effectRef idx="0">
            <a:schemeClr val="accent4"/>
          </a:effectRef>
          <a:fontRef idx="minor">
            <a:schemeClr val="dk1"/>
          </a:fontRef>
        </p:style>
      </p:pic>
      <p:sp>
        <p:nvSpPr>
          <p:cNvPr id="53" name="Title 1"/>
          <p:cNvSpPr txBox="1">
            <a:spLocks/>
          </p:cNvSpPr>
          <p:nvPr/>
        </p:nvSpPr>
        <p:spPr>
          <a:xfrm>
            <a:off x="457200" y="304800"/>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HADOOP</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73412927"/>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animBg="1"/>
      <p:bldP spid="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284917" y="4915034"/>
            <a:ext cx="7776864" cy="1754326"/>
          </a:xfrm>
          <a:prstGeom prst="rect">
            <a:avLst/>
          </a:prstGeom>
          <a:ln w="9525">
            <a:solidFill>
              <a:schemeClr val="bg1"/>
            </a:solidFill>
          </a:ln>
        </p:spPr>
        <p:style>
          <a:lnRef idx="2">
            <a:schemeClr val="accent3"/>
          </a:lnRef>
          <a:fillRef idx="1">
            <a:schemeClr val="lt1"/>
          </a:fillRef>
          <a:effectRef idx="0">
            <a:schemeClr val="accent3"/>
          </a:effectRef>
          <a:fontRef idx="minor">
            <a:schemeClr val="dk1"/>
          </a:fontRef>
        </p:style>
        <p:txBody>
          <a:bodyPr wrap="square" rtlCol="0" anchor="t">
            <a:spAutoFit/>
          </a:bodyPr>
          <a:lstStyle/>
          <a:p>
            <a:pPr marL="342900" indent="-342900">
              <a:lnSpc>
                <a:spcPct val="150000"/>
              </a:lnSpc>
              <a:buFont typeface="Wingdings" panose="05000000000000000000" pitchFamily="2" charset="2"/>
              <a:buChar char="q"/>
            </a:pPr>
            <a:r>
              <a:rPr lang="en-US" dirty="0"/>
              <a:t>Slow due to replication, serialization, and disk IO</a:t>
            </a:r>
          </a:p>
          <a:p>
            <a:pPr marL="342900" indent="-342900">
              <a:lnSpc>
                <a:spcPct val="150000"/>
              </a:lnSpc>
              <a:buFont typeface="Wingdings" panose="05000000000000000000" pitchFamily="2" charset="2"/>
              <a:buChar char="q"/>
            </a:pPr>
            <a:r>
              <a:rPr lang="en-US" dirty="0"/>
              <a:t>Inefficient for:</a:t>
            </a:r>
          </a:p>
          <a:p>
            <a:pPr marL="800100" lvl="1" indent="-342900">
              <a:lnSpc>
                <a:spcPct val="150000"/>
              </a:lnSpc>
              <a:buFont typeface="Arial" panose="020B0604020202020204" pitchFamily="34" charset="0"/>
              <a:buChar char="•"/>
            </a:pPr>
            <a:r>
              <a:rPr lang="en-US" dirty="0"/>
              <a:t>Iterative algorithms (Machine Learning, Graphs &amp; Network Analysis)</a:t>
            </a:r>
          </a:p>
          <a:p>
            <a:pPr marL="800100" lvl="1" indent="-342900">
              <a:lnSpc>
                <a:spcPct val="150000"/>
              </a:lnSpc>
              <a:buFont typeface="Arial" panose="020B0604020202020204" pitchFamily="34" charset="0"/>
              <a:buChar char="•"/>
            </a:pPr>
            <a:r>
              <a:rPr lang="en-US" dirty="0"/>
              <a:t>Interactive Data Mining (R, Excel</a:t>
            </a:r>
            <a:r>
              <a:rPr lang="en-US" dirty="0" smtClean="0"/>
              <a:t>, Adhoc Reporting, Searching)</a:t>
            </a:r>
            <a:endParaRPr lang="en-US" dirty="0"/>
          </a:p>
        </p:txBody>
      </p:sp>
      <p:grpSp>
        <p:nvGrpSpPr>
          <p:cNvPr id="18" name="Group 17"/>
          <p:cNvGrpSpPr/>
          <p:nvPr/>
        </p:nvGrpSpPr>
        <p:grpSpPr>
          <a:xfrm>
            <a:off x="1187624" y="1849540"/>
            <a:ext cx="6950965" cy="1433967"/>
            <a:chOff x="1060824" y="1429912"/>
            <a:chExt cx="7487984" cy="1693906"/>
          </a:xfrm>
        </p:grpSpPr>
        <p:sp>
          <p:nvSpPr>
            <p:cNvPr id="19" name="Can 18"/>
            <p:cNvSpPr/>
            <p:nvPr/>
          </p:nvSpPr>
          <p:spPr>
            <a:xfrm>
              <a:off x="1060824" y="1854399"/>
              <a:ext cx="782384" cy="824077"/>
            </a:xfrm>
            <a:prstGeom prst="can">
              <a:avLst/>
            </a:prstGeom>
            <a:ln>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Input</a:t>
              </a:r>
              <a:endParaRPr lang="en-US" dirty="0"/>
            </a:p>
          </p:txBody>
        </p:sp>
        <p:cxnSp>
          <p:nvCxnSpPr>
            <p:cNvPr id="20" name="Straight Arrow Connector 19"/>
            <p:cNvCxnSpPr>
              <a:stCxn id="19" idx="4"/>
              <a:endCxn id="21" idx="1"/>
            </p:cNvCxnSpPr>
            <p:nvPr/>
          </p:nvCxnSpPr>
          <p:spPr>
            <a:xfrm>
              <a:off x="1843208" y="2266438"/>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2381003" y="2042588"/>
              <a:ext cx="910005" cy="447699"/>
            </a:xfrm>
            <a:prstGeom prst="rect">
              <a:avLst/>
            </a:prstGeom>
            <a:solidFill>
              <a:schemeClr val="accent2">
                <a:lumMod val="40000"/>
                <a:lumOff val="60000"/>
              </a:schemeClr>
            </a:solidFill>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chemeClr val="tx1"/>
                  </a:solidFill>
                </a:rPr>
                <a:t>iter</a:t>
              </a:r>
              <a:r>
                <a:rPr lang="en-US" dirty="0" smtClean="0">
                  <a:solidFill>
                    <a:schemeClr val="tx1"/>
                  </a:solidFill>
                </a:rPr>
                <a:t>. 1</a:t>
              </a:r>
              <a:endParaRPr lang="en-US" dirty="0">
                <a:solidFill>
                  <a:schemeClr val="tx1"/>
                </a:solidFill>
              </a:endParaRPr>
            </a:p>
          </p:txBody>
        </p:sp>
        <p:cxnSp>
          <p:nvCxnSpPr>
            <p:cNvPr id="22" name="Straight Arrow Connector 21"/>
            <p:cNvCxnSpPr>
              <a:stCxn id="21" idx="3"/>
            </p:cNvCxnSpPr>
            <p:nvPr/>
          </p:nvCxnSpPr>
          <p:spPr>
            <a:xfrm>
              <a:off x="3291008" y="2266438"/>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24" idx="1"/>
            </p:cNvCxnSpPr>
            <p:nvPr/>
          </p:nvCxnSpPr>
          <p:spPr>
            <a:xfrm flipV="1">
              <a:off x="4573315" y="2266438"/>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11110" y="2042588"/>
              <a:ext cx="910005" cy="447699"/>
            </a:xfrm>
            <a:prstGeom prst="rect">
              <a:avLst/>
            </a:prstGeom>
            <a:solidFill>
              <a:schemeClr val="accent2">
                <a:lumMod val="40000"/>
                <a:lumOff val="60000"/>
              </a:schemeClr>
            </a:solidFill>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chemeClr val="tx1"/>
                  </a:solidFill>
                </a:rPr>
                <a:t>iter</a:t>
              </a:r>
              <a:r>
                <a:rPr lang="en-US" dirty="0" smtClean="0">
                  <a:solidFill>
                    <a:schemeClr val="tx1"/>
                  </a:solidFill>
                </a:rPr>
                <a:t>. 2</a:t>
              </a:r>
              <a:endParaRPr lang="en-US" dirty="0">
                <a:solidFill>
                  <a:schemeClr val="tx1"/>
                </a:solidFill>
              </a:endParaRPr>
            </a:p>
          </p:txBody>
        </p:sp>
        <p:cxnSp>
          <p:nvCxnSpPr>
            <p:cNvPr id="25" name="Straight Arrow Connector 24"/>
            <p:cNvCxnSpPr>
              <a:stCxn id="24" idx="3"/>
            </p:cNvCxnSpPr>
            <p:nvPr/>
          </p:nvCxnSpPr>
          <p:spPr>
            <a:xfrm>
              <a:off x="6021115" y="2266438"/>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7286924" y="2271625"/>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822131" y="2047775"/>
              <a:ext cx="726677" cy="369332"/>
            </a:xfrm>
            <a:prstGeom prst="rect">
              <a:avLst/>
            </a:prstGeom>
            <a:noFill/>
          </p:spPr>
          <p:txBody>
            <a:bodyPr wrap="square" rtlCol="0">
              <a:spAutoFit/>
            </a:bodyPr>
            <a:lstStyle/>
            <a:p>
              <a:pPr algn="ctr"/>
              <a:r>
                <a:rPr lang="en-US" b="1" dirty="0" smtClean="0">
                  <a:latin typeface="Corbel"/>
                  <a:cs typeface="Corbel"/>
                </a:rPr>
                <a:t>.  .  .</a:t>
              </a:r>
              <a:endParaRPr lang="en-US" b="1" dirty="0">
                <a:latin typeface="Corbel"/>
                <a:cs typeface="Corbel"/>
              </a:endParaRPr>
            </a:p>
          </p:txBody>
        </p:sp>
        <p:sp>
          <p:nvSpPr>
            <p:cNvPr id="28" name="TextBox 27"/>
            <p:cNvSpPr txBox="1"/>
            <p:nvPr/>
          </p:nvSpPr>
          <p:spPr>
            <a:xfrm>
              <a:off x="1060824" y="2687536"/>
              <a:ext cx="199003" cy="436282"/>
            </a:xfrm>
            <a:prstGeom prst="rect">
              <a:avLst/>
            </a:prstGeom>
            <a:noFill/>
          </p:spPr>
          <p:txBody>
            <a:bodyPr wrap="none" rtlCol="0">
              <a:spAutoFit/>
            </a:bodyPr>
            <a:lstStyle/>
            <a:p>
              <a:endParaRPr lang="en-US" dirty="0">
                <a:latin typeface="Corbel"/>
                <a:cs typeface="Corbel"/>
              </a:endParaRPr>
            </a:p>
          </p:txBody>
        </p:sp>
        <p:sp>
          <p:nvSpPr>
            <p:cNvPr id="29" name="TextBox 28"/>
            <p:cNvSpPr txBox="1"/>
            <p:nvPr/>
          </p:nvSpPr>
          <p:spPr>
            <a:xfrm>
              <a:off x="1818197" y="1429912"/>
              <a:ext cx="614271" cy="523220"/>
            </a:xfrm>
            <a:prstGeom prst="rect">
              <a:avLst/>
            </a:prstGeom>
            <a:noFill/>
          </p:spPr>
          <p:txBody>
            <a:bodyPr wrap="none" rtlCol="0">
              <a:spAutoFit/>
            </a:bodyPr>
            <a:lstStyle/>
            <a:p>
              <a:pPr algn="ctr"/>
              <a:r>
                <a:rPr lang="en-US" sz="1400" dirty="0" smtClean="0">
                  <a:latin typeface="Corbel"/>
                  <a:cs typeface="Corbel"/>
                </a:rPr>
                <a:t>HDFS</a:t>
              </a:r>
              <a:br>
                <a:rPr lang="en-US" sz="1400" dirty="0" smtClean="0">
                  <a:latin typeface="Corbel"/>
                  <a:cs typeface="Corbel"/>
                </a:rPr>
              </a:br>
              <a:r>
                <a:rPr lang="en-US" sz="1400" dirty="0" smtClean="0">
                  <a:latin typeface="Corbel"/>
                  <a:cs typeface="Corbel"/>
                </a:rPr>
                <a:t>read</a:t>
              </a:r>
              <a:endParaRPr lang="en-US" sz="1400" dirty="0">
                <a:latin typeface="Corbel"/>
                <a:cs typeface="Corbel"/>
              </a:endParaRPr>
            </a:p>
          </p:txBody>
        </p:sp>
        <p:sp>
          <p:nvSpPr>
            <p:cNvPr id="30" name="TextBox 29"/>
            <p:cNvSpPr txBox="1"/>
            <p:nvPr/>
          </p:nvSpPr>
          <p:spPr>
            <a:xfrm>
              <a:off x="3196677" y="1429912"/>
              <a:ext cx="614271" cy="523220"/>
            </a:xfrm>
            <a:prstGeom prst="rect">
              <a:avLst/>
            </a:prstGeom>
            <a:noFill/>
          </p:spPr>
          <p:txBody>
            <a:bodyPr wrap="none" rtlCol="0">
              <a:spAutoFit/>
            </a:bodyPr>
            <a:lstStyle/>
            <a:p>
              <a:pPr algn="ctr"/>
              <a:r>
                <a:rPr lang="en-US" sz="1400" dirty="0" smtClean="0">
                  <a:latin typeface="Corbel"/>
                  <a:cs typeface="Corbel"/>
                </a:rPr>
                <a:t>HDFS</a:t>
              </a:r>
              <a:br>
                <a:rPr lang="en-US" sz="1400" dirty="0" smtClean="0">
                  <a:latin typeface="Corbel"/>
                  <a:cs typeface="Corbel"/>
                </a:rPr>
              </a:br>
              <a:r>
                <a:rPr lang="en-US" sz="1400" dirty="0" smtClean="0">
                  <a:latin typeface="Corbel"/>
                  <a:cs typeface="Corbel"/>
                </a:rPr>
                <a:t>write</a:t>
              </a:r>
              <a:endParaRPr lang="en-US" sz="1400" dirty="0">
                <a:latin typeface="Corbel"/>
                <a:cs typeface="Corbel"/>
              </a:endParaRPr>
            </a:p>
          </p:txBody>
        </p:sp>
        <p:sp>
          <p:nvSpPr>
            <p:cNvPr id="31" name="TextBox 30"/>
            <p:cNvSpPr txBox="1"/>
            <p:nvPr/>
          </p:nvSpPr>
          <p:spPr>
            <a:xfrm>
              <a:off x="4548144" y="1429912"/>
              <a:ext cx="614271" cy="523220"/>
            </a:xfrm>
            <a:prstGeom prst="rect">
              <a:avLst/>
            </a:prstGeom>
            <a:noFill/>
          </p:spPr>
          <p:txBody>
            <a:bodyPr wrap="none" rtlCol="0">
              <a:spAutoFit/>
            </a:bodyPr>
            <a:lstStyle/>
            <a:p>
              <a:pPr algn="ctr"/>
              <a:r>
                <a:rPr lang="en-US" sz="1400" dirty="0" smtClean="0">
                  <a:latin typeface="Corbel"/>
                  <a:cs typeface="Corbel"/>
                </a:rPr>
                <a:t>HDFS</a:t>
              </a:r>
              <a:br>
                <a:rPr lang="en-US" sz="1400" dirty="0" smtClean="0">
                  <a:latin typeface="Corbel"/>
                  <a:cs typeface="Corbel"/>
                </a:rPr>
              </a:br>
              <a:r>
                <a:rPr lang="en-US" sz="1400" dirty="0" smtClean="0">
                  <a:latin typeface="Corbel"/>
                  <a:cs typeface="Corbel"/>
                </a:rPr>
                <a:t>read</a:t>
              </a:r>
              <a:endParaRPr lang="en-US" sz="1400" dirty="0">
                <a:latin typeface="Corbel"/>
                <a:cs typeface="Corbel"/>
              </a:endParaRPr>
            </a:p>
          </p:txBody>
        </p:sp>
        <p:sp>
          <p:nvSpPr>
            <p:cNvPr id="32" name="TextBox 31"/>
            <p:cNvSpPr txBox="1"/>
            <p:nvPr/>
          </p:nvSpPr>
          <p:spPr>
            <a:xfrm>
              <a:off x="5927010" y="1429912"/>
              <a:ext cx="614271" cy="523220"/>
            </a:xfrm>
            <a:prstGeom prst="rect">
              <a:avLst/>
            </a:prstGeom>
            <a:noFill/>
          </p:spPr>
          <p:txBody>
            <a:bodyPr wrap="none" rtlCol="0">
              <a:spAutoFit/>
            </a:bodyPr>
            <a:lstStyle/>
            <a:p>
              <a:pPr algn="ctr"/>
              <a:r>
                <a:rPr lang="en-US" sz="1400" dirty="0" smtClean="0">
                  <a:latin typeface="Corbel"/>
                  <a:cs typeface="Corbel"/>
                </a:rPr>
                <a:t>HDFS</a:t>
              </a:r>
              <a:br>
                <a:rPr lang="en-US" sz="1400" dirty="0" smtClean="0">
                  <a:latin typeface="Corbel"/>
                  <a:cs typeface="Corbel"/>
                </a:rPr>
              </a:br>
              <a:r>
                <a:rPr lang="en-US" sz="1400" dirty="0" smtClean="0">
                  <a:latin typeface="Corbel"/>
                  <a:cs typeface="Corbel"/>
                </a:rPr>
                <a:t>write</a:t>
              </a:r>
              <a:endParaRPr lang="en-US" sz="1400" dirty="0">
                <a:latin typeface="Corbel"/>
                <a:cs typeface="Corbel"/>
              </a:endParaRPr>
            </a:p>
          </p:txBody>
        </p:sp>
        <p:grpSp>
          <p:nvGrpSpPr>
            <p:cNvPr id="33" name="Group 32"/>
            <p:cNvGrpSpPr>
              <a:grpSpLocks noChangeAspect="1"/>
            </p:cNvGrpSpPr>
            <p:nvPr/>
          </p:nvGrpSpPr>
          <p:grpSpPr>
            <a:xfrm>
              <a:off x="3787525" y="1888265"/>
              <a:ext cx="812362" cy="851158"/>
              <a:chOff x="3787526" y="1872287"/>
              <a:chExt cx="974180" cy="1020705"/>
            </a:xfrm>
          </p:grpSpPr>
          <p:sp>
            <p:nvSpPr>
              <p:cNvPr id="38" name="Can 37"/>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9" name="Can 38"/>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0" name="Can 39"/>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34" name="Group 33"/>
            <p:cNvGrpSpPr>
              <a:grpSpLocks noChangeAspect="1"/>
            </p:cNvGrpSpPr>
            <p:nvPr/>
          </p:nvGrpSpPr>
          <p:grpSpPr>
            <a:xfrm>
              <a:off x="6517633" y="1888265"/>
              <a:ext cx="812362" cy="851158"/>
              <a:chOff x="3787526" y="1872287"/>
              <a:chExt cx="974180" cy="1020705"/>
            </a:xfrm>
          </p:grpSpPr>
          <p:sp>
            <p:nvSpPr>
              <p:cNvPr id="35" name="Can 34"/>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6" name="Can 35"/>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7" name="Can 36"/>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grpSp>
        <p:nvGrpSpPr>
          <p:cNvPr id="8" name="Group 7"/>
          <p:cNvGrpSpPr/>
          <p:nvPr/>
        </p:nvGrpSpPr>
        <p:grpSpPr>
          <a:xfrm>
            <a:off x="1115616" y="2780928"/>
            <a:ext cx="3686502" cy="1767641"/>
            <a:chOff x="4232865" y="2992231"/>
            <a:chExt cx="3686502" cy="1767641"/>
          </a:xfrm>
        </p:grpSpPr>
        <p:grpSp>
          <p:nvGrpSpPr>
            <p:cNvPr id="41" name="Group 40"/>
            <p:cNvGrpSpPr/>
            <p:nvPr/>
          </p:nvGrpSpPr>
          <p:grpSpPr>
            <a:xfrm>
              <a:off x="4232865" y="3612616"/>
              <a:ext cx="3662106" cy="1147256"/>
              <a:chOff x="195109" y="1484921"/>
              <a:chExt cx="8663829" cy="3698990"/>
            </a:xfrm>
          </p:grpSpPr>
          <p:grpSp>
            <p:nvGrpSpPr>
              <p:cNvPr id="42" name="Group 230"/>
              <p:cNvGrpSpPr>
                <a:grpSpLocks/>
              </p:cNvGrpSpPr>
              <p:nvPr/>
            </p:nvGrpSpPr>
            <p:grpSpPr bwMode="auto">
              <a:xfrm>
                <a:off x="195109" y="1484921"/>
                <a:ext cx="8663829" cy="3698990"/>
                <a:chOff x="95767" y="2133596"/>
                <a:chExt cx="8881102" cy="4495804"/>
              </a:xfrm>
            </p:grpSpPr>
            <p:sp>
              <p:nvSpPr>
                <p:cNvPr id="46" name="Folded Corner 45"/>
                <p:cNvSpPr/>
                <p:nvPr/>
              </p:nvSpPr>
              <p:spPr>
                <a:xfrm rot="10800000">
                  <a:off x="95767" y="2133596"/>
                  <a:ext cx="1428233" cy="4495801"/>
                </a:xfrm>
                <a:prstGeom prst="foldedCorner">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chemeClr val="bg1"/>
                    </a:solidFill>
                    <a:effectLst/>
                    <a:uLnTx/>
                    <a:uFillTx/>
                    <a:latin typeface="Corbel"/>
                    <a:ea typeface="ＭＳ Ｐゴシック" pitchFamily="-105" charset="-128"/>
                    <a:cs typeface="Corbel"/>
                  </a:endParaRPr>
                </a:p>
              </p:txBody>
            </p:sp>
            <p:cxnSp>
              <p:nvCxnSpPr>
                <p:cNvPr id="47" name="Straight Arrow Connector 454"/>
                <p:cNvCxnSpPr>
                  <a:cxnSpLocks noChangeShapeType="1"/>
                  <a:stCxn id="48" idx="2"/>
                  <a:endCxn id="52" idx="1"/>
                </p:cNvCxnSpPr>
                <p:nvPr/>
              </p:nvCxnSpPr>
              <p:spPr bwMode="auto">
                <a:xfrm>
                  <a:off x="1676400" y="2882901"/>
                  <a:ext cx="609599" cy="9940"/>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8" name="Right Bracket 47"/>
                <p:cNvSpPr/>
                <p:nvPr/>
              </p:nvSpPr>
              <p:spPr>
                <a:xfrm>
                  <a:off x="1524000" y="2133600"/>
                  <a:ext cx="152400" cy="1498600"/>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sp>
              <p:nvSpPr>
                <p:cNvPr id="49" name="Right Bracket 48"/>
                <p:cNvSpPr/>
                <p:nvPr/>
              </p:nvSpPr>
              <p:spPr>
                <a:xfrm>
                  <a:off x="1524000" y="3632200"/>
                  <a:ext cx="152400" cy="1498600"/>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sp>
              <p:nvSpPr>
                <p:cNvPr id="50" name="Right Bracket 49"/>
                <p:cNvSpPr/>
                <p:nvPr/>
              </p:nvSpPr>
              <p:spPr>
                <a:xfrm>
                  <a:off x="1524000" y="5130800"/>
                  <a:ext cx="152400" cy="1498600"/>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cxnSp>
              <p:nvCxnSpPr>
                <p:cNvPr id="51" name="Straight Arrow Connector 124"/>
                <p:cNvCxnSpPr>
                  <a:cxnSpLocks noChangeShapeType="1"/>
                  <a:stCxn id="49" idx="2"/>
                  <a:endCxn id="53" idx="1"/>
                </p:cNvCxnSpPr>
                <p:nvPr/>
              </p:nvCxnSpPr>
              <p:spPr bwMode="auto">
                <a:xfrm>
                  <a:off x="1676400" y="4381502"/>
                  <a:ext cx="609599" cy="1394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52" name="Rounded Rectangle 51"/>
                <p:cNvSpPr/>
                <p:nvPr/>
              </p:nvSpPr>
              <p:spPr>
                <a:xfrm>
                  <a:off x="2286000" y="2520141"/>
                  <a:ext cx="1218523" cy="745398"/>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orbel"/>
                      <a:ea typeface="ＭＳ Ｐゴシック" pitchFamily="-105" charset="-128"/>
                      <a:cs typeface="Corbel"/>
                    </a:rPr>
                    <a:t>Map</a:t>
                  </a:r>
                </a:p>
              </p:txBody>
            </p:sp>
            <p:sp>
              <p:nvSpPr>
                <p:cNvPr id="53" name="Rounded Rectangle 52"/>
                <p:cNvSpPr/>
                <p:nvPr/>
              </p:nvSpPr>
              <p:spPr>
                <a:xfrm>
                  <a:off x="2286000" y="4016250"/>
                  <a:ext cx="1218523" cy="758384"/>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orbel"/>
                      <a:ea typeface="ＭＳ Ｐゴシック" pitchFamily="-105" charset="-128"/>
                      <a:cs typeface="Corbel"/>
                    </a:rPr>
                    <a:t>Map</a:t>
                  </a:r>
                </a:p>
              </p:txBody>
            </p:sp>
            <p:sp>
              <p:nvSpPr>
                <p:cNvPr id="54" name="Rounded Rectangle 53"/>
                <p:cNvSpPr/>
                <p:nvPr/>
              </p:nvSpPr>
              <p:spPr>
                <a:xfrm>
                  <a:off x="2286000" y="5518377"/>
                  <a:ext cx="1218523" cy="747994"/>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orbel"/>
                      <a:ea typeface="ＭＳ Ｐゴシック" pitchFamily="-105" charset="-128"/>
                      <a:cs typeface="Corbel"/>
                    </a:rPr>
                    <a:t>Map</a:t>
                  </a:r>
                </a:p>
              </p:txBody>
            </p:sp>
            <p:cxnSp>
              <p:nvCxnSpPr>
                <p:cNvPr id="55" name="Straight Arrow Connector 135"/>
                <p:cNvCxnSpPr>
                  <a:cxnSpLocks noChangeShapeType="1"/>
                  <a:stCxn id="50" idx="2"/>
                  <a:endCxn id="54" idx="1"/>
                </p:cNvCxnSpPr>
                <p:nvPr/>
              </p:nvCxnSpPr>
              <p:spPr bwMode="auto">
                <a:xfrm>
                  <a:off x="1676400" y="5880101"/>
                  <a:ext cx="609599" cy="12274"/>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56" name="Rounded Rectangle 55"/>
                <p:cNvSpPr/>
                <p:nvPr/>
              </p:nvSpPr>
              <p:spPr>
                <a:xfrm>
                  <a:off x="5519622" y="2836761"/>
                  <a:ext cx="1363025" cy="793198"/>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latin typeface="Corbel"/>
                      <a:ea typeface="ＭＳ Ｐゴシック" pitchFamily="-105" charset="-128"/>
                      <a:cs typeface="Corbel"/>
                    </a:rPr>
                    <a:t>Reduce</a:t>
                  </a:r>
                </a:p>
              </p:txBody>
            </p:sp>
            <p:sp>
              <p:nvSpPr>
                <p:cNvPr id="57" name="Rounded Rectangle 56"/>
                <p:cNvSpPr/>
                <p:nvPr/>
              </p:nvSpPr>
              <p:spPr>
                <a:xfrm>
                  <a:off x="5519622" y="5110723"/>
                  <a:ext cx="1363025" cy="75194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latin typeface="Corbel"/>
                      <a:ea typeface="ＭＳ Ｐゴシック" pitchFamily="-105" charset="-128"/>
                      <a:cs typeface="Corbel"/>
                    </a:rPr>
                    <a:t>Reduce</a:t>
                  </a:r>
                </a:p>
              </p:txBody>
            </p:sp>
            <p:cxnSp>
              <p:nvCxnSpPr>
                <p:cNvPr id="58" name="Straight Arrow Connector 155"/>
                <p:cNvCxnSpPr>
                  <a:cxnSpLocks noChangeShapeType="1"/>
                  <a:stCxn id="52" idx="3"/>
                </p:cNvCxnSpPr>
                <p:nvPr/>
              </p:nvCxnSpPr>
              <p:spPr bwMode="auto">
                <a:xfrm>
                  <a:off x="3504523" y="2892841"/>
                  <a:ext cx="2015101" cy="239827"/>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59" name="Straight Arrow Connector 158"/>
                <p:cNvCxnSpPr>
                  <a:cxnSpLocks noChangeShapeType="1"/>
                  <a:stCxn id="52" idx="3"/>
                </p:cNvCxnSpPr>
                <p:nvPr/>
              </p:nvCxnSpPr>
              <p:spPr bwMode="auto">
                <a:xfrm>
                  <a:off x="3504523" y="2892841"/>
                  <a:ext cx="2015101" cy="2452048"/>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60" name="Straight Arrow Connector 161"/>
                <p:cNvCxnSpPr>
                  <a:cxnSpLocks noChangeShapeType="1"/>
                  <a:stCxn id="54" idx="3"/>
                </p:cNvCxnSpPr>
                <p:nvPr/>
              </p:nvCxnSpPr>
              <p:spPr bwMode="auto">
                <a:xfrm flipV="1">
                  <a:off x="3504523" y="3346759"/>
                  <a:ext cx="2015101" cy="2545616"/>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61" name="Straight Arrow Connector 162"/>
                <p:cNvCxnSpPr>
                  <a:cxnSpLocks noChangeShapeType="1"/>
                  <a:stCxn id="53" idx="3"/>
                  <a:endCxn id="57" idx="1"/>
                </p:cNvCxnSpPr>
                <p:nvPr/>
              </p:nvCxnSpPr>
              <p:spPr bwMode="auto">
                <a:xfrm>
                  <a:off x="3504523" y="4395442"/>
                  <a:ext cx="2015100" cy="1091253"/>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62" name="Straight Arrow Connector 163"/>
                <p:cNvCxnSpPr>
                  <a:cxnSpLocks noChangeShapeType="1"/>
                  <a:stCxn id="53" idx="3"/>
                  <a:endCxn id="56" idx="1"/>
                </p:cNvCxnSpPr>
                <p:nvPr/>
              </p:nvCxnSpPr>
              <p:spPr bwMode="auto">
                <a:xfrm flipV="1">
                  <a:off x="3504523" y="3233360"/>
                  <a:ext cx="2015100" cy="1162082"/>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63" name="Straight Arrow Connector 164"/>
                <p:cNvCxnSpPr>
                  <a:cxnSpLocks noChangeShapeType="1"/>
                  <a:stCxn id="54" idx="3"/>
                </p:cNvCxnSpPr>
                <p:nvPr/>
              </p:nvCxnSpPr>
              <p:spPr bwMode="auto">
                <a:xfrm flipV="1">
                  <a:off x="3504523" y="5630339"/>
                  <a:ext cx="2015101" cy="262036"/>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64" name="Straight Arrow Connector 182"/>
                <p:cNvCxnSpPr>
                  <a:cxnSpLocks noChangeShapeType="1"/>
                  <a:stCxn id="56" idx="3"/>
                  <a:endCxn id="67" idx="2"/>
                </p:cNvCxnSpPr>
                <p:nvPr/>
              </p:nvCxnSpPr>
              <p:spPr bwMode="auto">
                <a:xfrm>
                  <a:off x="6882647" y="3233360"/>
                  <a:ext cx="508753" cy="6533"/>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65" name="Straight Arrow Connector 183"/>
                <p:cNvCxnSpPr>
                  <a:cxnSpLocks noChangeShapeType="1"/>
                  <a:stCxn id="57" idx="3"/>
                  <a:endCxn id="68" idx="2"/>
                </p:cNvCxnSpPr>
                <p:nvPr/>
              </p:nvCxnSpPr>
              <p:spPr bwMode="auto">
                <a:xfrm>
                  <a:off x="6882647" y="5486695"/>
                  <a:ext cx="508753" cy="1099"/>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66" name="Folded Corner 65"/>
                <p:cNvSpPr/>
                <p:nvPr/>
              </p:nvSpPr>
              <p:spPr>
                <a:xfrm rot="10800000">
                  <a:off x="7543798" y="2133596"/>
                  <a:ext cx="1433071" cy="4495800"/>
                </a:xfrm>
                <a:prstGeom prst="foldedCorner">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chemeClr val="bg1"/>
                    </a:solidFill>
                    <a:effectLst/>
                    <a:uLnTx/>
                    <a:uFillTx/>
                    <a:latin typeface="Corbel"/>
                    <a:ea typeface="ＭＳ Ｐゴシック" pitchFamily="-105" charset="-128"/>
                    <a:cs typeface="Corbel"/>
                  </a:endParaRPr>
                </a:p>
              </p:txBody>
            </p:sp>
            <p:sp>
              <p:nvSpPr>
                <p:cNvPr id="67" name="Right Bracket 66"/>
                <p:cNvSpPr/>
                <p:nvPr/>
              </p:nvSpPr>
              <p:spPr>
                <a:xfrm flipH="1">
                  <a:off x="7391400" y="2133600"/>
                  <a:ext cx="152400" cy="2212585"/>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sp>
              <p:nvSpPr>
                <p:cNvPr id="68" name="Right Bracket 67"/>
                <p:cNvSpPr/>
                <p:nvPr/>
              </p:nvSpPr>
              <p:spPr>
                <a:xfrm flipH="1">
                  <a:off x="7391400" y="4346185"/>
                  <a:ext cx="152400" cy="2283215"/>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marL="0" marR="0" lvl="0" indent="0" algn="ctr" defTabSz="914400" eaLnBrk="0" fontAlgn="auto" latinLnBrk="0" hangingPunct="0">
                    <a:lnSpc>
                      <a:spcPct val="100000"/>
                    </a:lnSpc>
                    <a:spcBef>
                      <a:spcPct val="5000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Corbel"/>
                    <a:ea typeface="ＭＳ Ｐゴシック" pitchFamily="-105" charset="-128"/>
                    <a:cs typeface="Corbel"/>
                  </a:endParaRPr>
                </a:p>
              </p:txBody>
            </p:sp>
          </p:grpSp>
          <p:grpSp>
            <p:nvGrpSpPr>
              <p:cNvPr id="43" name="Group 42"/>
              <p:cNvGrpSpPr/>
              <p:nvPr/>
            </p:nvGrpSpPr>
            <p:grpSpPr>
              <a:xfrm>
                <a:off x="195109" y="3005909"/>
                <a:ext cx="8663829" cy="843484"/>
                <a:chOff x="285669" y="3684835"/>
                <a:chExt cx="8636670" cy="843484"/>
              </a:xfrm>
            </p:grpSpPr>
            <p:sp>
              <p:nvSpPr>
                <p:cNvPr id="44" name="TextBox 217"/>
                <p:cNvSpPr txBox="1">
                  <a:spLocks noChangeArrowheads="1"/>
                </p:cNvSpPr>
                <p:nvPr/>
              </p:nvSpPr>
              <p:spPr bwMode="auto">
                <a:xfrm>
                  <a:off x="285669" y="3684835"/>
                  <a:ext cx="1388926" cy="84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050" b="0" i="0" u="none" strike="noStrike" kern="0" cap="none" spc="0" normalizeH="0" baseline="0" noProof="0" dirty="0" smtClean="0">
                      <a:ln>
                        <a:noFill/>
                      </a:ln>
                      <a:solidFill>
                        <a:schemeClr val="bg1"/>
                      </a:solidFill>
                      <a:effectLst/>
                      <a:uLnTx/>
                      <a:uFillTx/>
                      <a:latin typeface="Corbel"/>
                      <a:ea typeface="ＭＳ Ｐゴシック" charset="0"/>
                      <a:cs typeface="Corbel"/>
                    </a:rPr>
                    <a:t>Input</a:t>
                  </a:r>
                </a:p>
              </p:txBody>
            </p:sp>
            <p:sp>
              <p:nvSpPr>
                <p:cNvPr id="45" name="TextBox 221"/>
                <p:cNvSpPr txBox="1">
                  <a:spLocks noChangeArrowheads="1"/>
                </p:cNvSpPr>
                <p:nvPr/>
              </p:nvSpPr>
              <p:spPr bwMode="auto">
                <a:xfrm>
                  <a:off x="7539236" y="3684835"/>
                  <a:ext cx="1383103" cy="81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050" b="0" i="0" u="none" strike="noStrike" kern="0" cap="none" spc="0" normalizeH="0" baseline="0" noProof="0" dirty="0" smtClean="0">
                      <a:ln>
                        <a:noFill/>
                      </a:ln>
                      <a:solidFill>
                        <a:schemeClr val="bg1"/>
                      </a:solidFill>
                      <a:effectLst/>
                      <a:uLnTx/>
                      <a:uFillTx/>
                      <a:latin typeface="Corbel"/>
                      <a:ea typeface="ＭＳ Ｐゴシック" charset="0"/>
                      <a:cs typeface="Corbel"/>
                    </a:rPr>
                    <a:t>Output</a:t>
                  </a:r>
                </a:p>
              </p:txBody>
            </p:sp>
          </p:grpSp>
        </p:grpSp>
        <p:cxnSp>
          <p:nvCxnSpPr>
            <p:cNvPr id="3" name="Straight Connector 2"/>
            <p:cNvCxnSpPr/>
            <p:nvPr/>
          </p:nvCxnSpPr>
          <p:spPr>
            <a:xfrm flipH="1">
              <a:off x="4315995" y="3016105"/>
              <a:ext cx="1163648" cy="51292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6389648" y="2992231"/>
              <a:ext cx="1529719" cy="582799"/>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69"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Limitations of MapReduce</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2271867451"/>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cs typeface="Consolas" panose="020B0609020204030204" pitchFamily="49" charset="0"/>
              </a:rPr>
              <a:t>About Apache Spark</a:t>
            </a:r>
            <a:endParaRPr lang="en-US" dirty="0">
              <a:solidFill>
                <a:srgbClr val="C00000"/>
              </a:solidFill>
              <a:cs typeface="Consolas" panose="020B0609020204030204" pitchFamily="49" charset="0"/>
            </a:endParaRPr>
          </a:p>
        </p:txBody>
      </p:sp>
      <p:sp>
        <p:nvSpPr>
          <p:cNvPr id="3" name="Content Placeholder 2"/>
          <p:cNvSpPr>
            <a:spLocks noGrp="1"/>
          </p:cNvSpPr>
          <p:nvPr>
            <p:ph idx="1"/>
          </p:nvPr>
        </p:nvSpPr>
        <p:spPr>
          <a:xfrm>
            <a:off x="457200" y="1676400"/>
            <a:ext cx="8458200" cy="4953000"/>
          </a:xfrm>
        </p:spPr>
        <p:txBody>
          <a:bodyPr>
            <a:normAutofit fontScale="62500" lnSpcReduction="20000"/>
          </a:bodyPr>
          <a:lstStyle/>
          <a:p>
            <a:pPr>
              <a:lnSpc>
                <a:spcPct val="150000"/>
              </a:lnSpc>
            </a:pPr>
            <a:r>
              <a:rPr lang="en-US" dirty="0" smtClean="0"/>
              <a:t>Initially started at UC Berkeley in 2009</a:t>
            </a:r>
          </a:p>
          <a:p>
            <a:pPr>
              <a:lnSpc>
                <a:spcPct val="150000"/>
              </a:lnSpc>
            </a:pPr>
            <a:r>
              <a:rPr lang="en-US" dirty="0" smtClean="0"/>
              <a:t>Fast </a:t>
            </a:r>
            <a:r>
              <a:rPr lang="en-US" dirty="0"/>
              <a:t>and general </a:t>
            </a:r>
            <a:r>
              <a:rPr lang="en-US" dirty="0" smtClean="0"/>
              <a:t>purpose cluster computing system</a:t>
            </a:r>
          </a:p>
          <a:p>
            <a:pPr>
              <a:lnSpc>
                <a:spcPct val="150000"/>
              </a:lnSpc>
            </a:pPr>
            <a:r>
              <a:rPr lang="en-US" dirty="0" smtClean="0"/>
              <a:t>10x faster than </a:t>
            </a:r>
            <a:r>
              <a:rPr lang="en-US" dirty="0" err="1" smtClean="0"/>
              <a:t>Mapreduce</a:t>
            </a:r>
            <a:r>
              <a:rPr lang="en-US" dirty="0" smtClean="0"/>
              <a:t>.</a:t>
            </a:r>
          </a:p>
          <a:p>
            <a:pPr>
              <a:lnSpc>
                <a:spcPct val="150000"/>
              </a:lnSpc>
            </a:pPr>
            <a:r>
              <a:rPr lang="en-US" dirty="0" smtClean="0"/>
              <a:t>Most popular for running </a:t>
            </a:r>
            <a:r>
              <a:rPr lang="en-US" i="1" dirty="0" smtClean="0">
                <a:solidFill>
                  <a:srgbClr val="3366CC"/>
                </a:solidFill>
              </a:rPr>
              <a:t>Iterative Machine Learning Algorithms.</a:t>
            </a:r>
          </a:p>
          <a:p>
            <a:pPr>
              <a:lnSpc>
                <a:spcPct val="150000"/>
              </a:lnSpc>
            </a:pPr>
            <a:r>
              <a:rPr lang="en-US" dirty="0" smtClean="0"/>
              <a:t>Provides high level APIs in </a:t>
            </a:r>
          </a:p>
          <a:p>
            <a:pPr lvl="2">
              <a:lnSpc>
                <a:spcPct val="150000"/>
              </a:lnSpc>
            </a:pPr>
            <a:r>
              <a:rPr lang="en-US" dirty="0" smtClean="0"/>
              <a:t>Java</a:t>
            </a:r>
          </a:p>
          <a:p>
            <a:pPr lvl="2">
              <a:lnSpc>
                <a:spcPct val="150000"/>
              </a:lnSpc>
            </a:pPr>
            <a:r>
              <a:rPr lang="en-US" dirty="0" smtClean="0"/>
              <a:t>Scala</a:t>
            </a:r>
          </a:p>
          <a:p>
            <a:pPr lvl="2">
              <a:lnSpc>
                <a:spcPct val="150000"/>
              </a:lnSpc>
            </a:pPr>
            <a:r>
              <a:rPr lang="en-US" dirty="0" smtClean="0"/>
              <a:t>Python</a:t>
            </a:r>
          </a:p>
          <a:p>
            <a:pPr>
              <a:lnSpc>
                <a:spcPct val="150000"/>
              </a:lnSpc>
            </a:pPr>
            <a:r>
              <a:rPr lang="en-US" dirty="0" smtClean="0"/>
              <a:t>Integration with Hadoop and its eco-system and can </a:t>
            </a:r>
            <a:r>
              <a:rPr lang="en-US" b="1" dirty="0" smtClean="0"/>
              <a:t>read</a:t>
            </a:r>
            <a:r>
              <a:rPr lang="en-US" dirty="0" smtClean="0"/>
              <a:t> </a:t>
            </a:r>
            <a:r>
              <a:rPr lang="en-US" b="1" dirty="0" smtClean="0"/>
              <a:t>existing data.</a:t>
            </a:r>
          </a:p>
          <a:p>
            <a:pPr>
              <a:lnSpc>
                <a:spcPct val="150000"/>
              </a:lnSpc>
            </a:pPr>
            <a:r>
              <a:rPr lang="en-US" dirty="0">
                <a:hlinkClick r:id="rId2"/>
              </a:rPr>
              <a:t>http://spark.apache.org</a:t>
            </a:r>
            <a:r>
              <a:rPr lang="en-US" dirty="0" smtClean="0">
                <a:hlinkClick r:id="rId2"/>
              </a:rPr>
              <a:t>/</a:t>
            </a:r>
            <a:endParaRPr lang="en-US" dirty="0" smtClean="0"/>
          </a:p>
        </p:txBody>
      </p:sp>
      <p:pic>
        <p:nvPicPr>
          <p:cNvPr id="4" name="Picture 7" descr="http://upload.wikimedia.org/wikipedia/commons/e/ea/Spark-logo-192x100p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838200"/>
            <a:ext cx="22860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364390"/>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a:xfrm>
            <a:off x="457200" y="1951038"/>
            <a:ext cx="8382000" cy="4221162"/>
          </a:xfrm>
        </p:spPr>
        <p:txBody>
          <a:bodyPr>
            <a:normAutofit fontScale="92500"/>
          </a:bodyPr>
          <a:lstStyle/>
          <a:p>
            <a:r>
              <a:rPr lang="en-US" dirty="0" smtClean="0"/>
              <a:t>Not a modified version of Hadoop</a:t>
            </a:r>
          </a:p>
          <a:p>
            <a:r>
              <a:rPr lang="en-US" dirty="0" smtClean="0"/>
              <a:t>Separate, fast, </a:t>
            </a:r>
            <a:r>
              <a:rPr lang="en-US" dirty="0" err="1" smtClean="0"/>
              <a:t>MapReduce</a:t>
            </a:r>
            <a:r>
              <a:rPr lang="en-US" dirty="0" smtClean="0"/>
              <a:t>-like engine</a:t>
            </a:r>
          </a:p>
          <a:p>
            <a:pPr lvl="1"/>
            <a:r>
              <a:rPr lang="en-US" dirty="0" smtClean="0"/>
              <a:t>In-memory data storage for very fast iterative queries</a:t>
            </a:r>
          </a:p>
          <a:p>
            <a:pPr lvl="1"/>
            <a:r>
              <a:rPr lang="en-US" dirty="0" smtClean="0"/>
              <a:t>General execution graphs and powerful optimizations</a:t>
            </a:r>
          </a:p>
          <a:p>
            <a:pPr lvl="1"/>
            <a:r>
              <a:rPr lang="en-US" dirty="0" smtClean="0"/>
              <a:t>Up to 40x faster than Hadoop</a:t>
            </a:r>
          </a:p>
          <a:p>
            <a:r>
              <a:rPr lang="en-US" dirty="0" smtClean="0"/>
              <a:t>Compatible with </a:t>
            </a:r>
            <a:r>
              <a:rPr lang="en-US" dirty="0" err="1" smtClean="0"/>
              <a:t>Hadoop’s</a:t>
            </a:r>
            <a:r>
              <a:rPr lang="en-US" dirty="0" smtClean="0"/>
              <a:t> storage APIs</a:t>
            </a:r>
          </a:p>
          <a:p>
            <a:pPr lvl="1"/>
            <a:r>
              <a:rPr lang="en-US" dirty="0" smtClean="0"/>
              <a:t>Can read/write to any Hadoop-supported system, including HDFS, </a:t>
            </a:r>
            <a:r>
              <a:rPr lang="en-US" dirty="0" err="1" smtClean="0"/>
              <a:t>HBase</a:t>
            </a:r>
            <a:r>
              <a:rPr lang="en-US" dirty="0" smtClean="0"/>
              <a:t>, </a:t>
            </a:r>
            <a:r>
              <a:rPr lang="en-US" dirty="0" err="1" smtClean="0"/>
              <a:t>SequenceFiles</a:t>
            </a:r>
            <a:r>
              <a:rPr lang="en-US" dirty="0" smtClean="0"/>
              <a:t>, </a:t>
            </a:r>
            <a:r>
              <a:rPr lang="en-US" dirty="0" err="1" smtClean="0"/>
              <a:t>etc</a:t>
            </a:r>
            <a:endParaRPr lang="en-US" dirty="0"/>
          </a:p>
        </p:txBody>
      </p:sp>
    </p:spTree>
    <p:extLst>
      <p:ext uri="{BB962C8B-B14F-4D97-AF65-F5344CB8AC3E}">
        <p14:creationId xmlns:p14="http://schemas.microsoft.com/office/powerpoint/2010/main" val="26048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99635" y="2145716"/>
            <a:ext cx="7616414" cy="1399590"/>
            <a:chOff x="1185780" y="3840289"/>
            <a:chExt cx="7616414" cy="1399590"/>
          </a:xfrm>
        </p:grpSpPr>
        <p:grpSp>
          <p:nvGrpSpPr>
            <p:cNvPr id="3" name="Group 2"/>
            <p:cNvGrpSpPr/>
            <p:nvPr/>
          </p:nvGrpSpPr>
          <p:grpSpPr>
            <a:xfrm>
              <a:off x="2258446" y="3840289"/>
              <a:ext cx="6543748" cy="1399590"/>
              <a:chOff x="1476504" y="3856387"/>
              <a:chExt cx="7487984" cy="1732853"/>
            </a:xfrm>
          </p:grpSpPr>
          <p:sp>
            <p:nvSpPr>
              <p:cNvPr id="39" name="Can 38"/>
              <p:cNvSpPr/>
              <p:nvPr/>
            </p:nvSpPr>
            <p:spPr>
              <a:xfrm>
                <a:off x="1476504" y="4237387"/>
                <a:ext cx="782384" cy="824077"/>
              </a:xfrm>
              <a:prstGeom prst="can">
                <a:avLst/>
              </a:prstGeom>
              <a:solidFill>
                <a:schemeClr val="tx2">
                  <a:lumMod val="75000"/>
                </a:schemeClr>
              </a:solidFill>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a:p>
            </p:txBody>
          </p:sp>
          <p:cxnSp>
            <p:nvCxnSpPr>
              <p:cNvPr id="40" name="Straight Arrow Connector 39"/>
              <p:cNvCxnSpPr>
                <a:stCxn id="39" idx="4"/>
                <a:endCxn id="41" idx="1"/>
              </p:cNvCxnSpPr>
              <p:nvPr/>
            </p:nvCxnSpPr>
            <p:spPr>
              <a:xfrm>
                <a:off x="2258888" y="4649426"/>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796683" y="4425576"/>
                <a:ext cx="910005" cy="447699"/>
              </a:xfrm>
              <a:prstGeom prst="rect">
                <a:avLst/>
              </a:prstGeom>
              <a:solidFill>
                <a:schemeClr val="accent2">
                  <a:lumMod val="40000"/>
                  <a:lumOff val="60000"/>
                </a:schemeClr>
              </a:solidFill>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solidFill>
                      <a:schemeClr val="tx1"/>
                    </a:solidFill>
                  </a:rPr>
                  <a:t>iter</a:t>
                </a:r>
                <a:r>
                  <a:rPr lang="en-US" sz="1600" dirty="0">
                    <a:solidFill>
                      <a:schemeClr val="tx1"/>
                    </a:solidFill>
                  </a:rPr>
                  <a:t>. 1</a:t>
                </a:r>
              </a:p>
            </p:txBody>
          </p:sp>
          <p:cxnSp>
            <p:nvCxnSpPr>
              <p:cNvPr id="42" name="Straight Arrow Connector 41"/>
              <p:cNvCxnSpPr>
                <a:stCxn id="41" idx="3"/>
              </p:cNvCxnSpPr>
              <p:nvPr/>
            </p:nvCxnSpPr>
            <p:spPr>
              <a:xfrm flipV="1">
                <a:off x="3706688" y="4649425"/>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44" idx="1"/>
              </p:cNvCxnSpPr>
              <p:nvPr/>
            </p:nvCxnSpPr>
            <p:spPr>
              <a:xfrm>
                <a:off x="4905504" y="4649425"/>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526790" y="4425576"/>
                <a:ext cx="910005" cy="447699"/>
              </a:xfrm>
              <a:prstGeom prst="rect">
                <a:avLst/>
              </a:prstGeom>
              <a:solidFill>
                <a:schemeClr val="accent2">
                  <a:lumMod val="40000"/>
                  <a:lumOff val="60000"/>
                </a:schemeClr>
              </a:solidFill>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solidFill>
                      <a:schemeClr val="tx1"/>
                    </a:solidFill>
                  </a:rPr>
                  <a:t>iter</a:t>
                </a:r>
                <a:r>
                  <a:rPr lang="en-US" sz="1600" dirty="0">
                    <a:solidFill>
                      <a:schemeClr val="tx1"/>
                    </a:solidFill>
                  </a:rPr>
                  <a:t>. 2</a:t>
                </a:r>
              </a:p>
            </p:txBody>
          </p:sp>
          <p:cxnSp>
            <p:nvCxnSpPr>
              <p:cNvPr id="45" name="Straight Arrow Connector 44"/>
              <p:cNvCxnSpPr>
                <a:stCxn id="44" idx="3"/>
              </p:cNvCxnSpPr>
              <p:nvPr/>
            </p:nvCxnSpPr>
            <p:spPr>
              <a:xfrm flipV="1">
                <a:off x="6436795" y="4649425"/>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7648704" y="4659801"/>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237811" y="4435951"/>
                <a:ext cx="726677" cy="424046"/>
              </a:xfrm>
              <a:prstGeom prst="rect">
                <a:avLst/>
              </a:prstGeom>
              <a:noFill/>
            </p:spPr>
            <p:txBody>
              <a:bodyPr wrap="square" rtlCol="0">
                <a:spAutoFit/>
              </a:bodyPr>
              <a:lstStyle/>
              <a:p>
                <a:pPr algn="ctr"/>
                <a:r>
                  <a:rPr lang="en-US" sz="1600" b="1" dirty="0" smtClean="0">
                    <a:latin typeface="Corbel"/>
                    <a:cs typeface="Corbel"/>
                  </a:rPr>
                  <a:t>.  .  .</a:t>
                </a:r>
                <a:endParaRPr lang="en-US" sz="1600" b="1" dirty="0">
                  <a:latin typeface="Corbel"/>
                  <a:cs typeface="Corbel"/>
                </a:endParaRPr>
              </a:p>
            </p:txBody>
          </p:sp>
          <p:sp>
            <p:nvSpPr>
              <p:cNvPr id="48" name="TextBox 47"/>
              <p:cNvSpPr txBox="1"/>
              <p:nvPr/>
            </p:nvSpPr>
            <p:spPr>
              <a:xfrm>
                <a:off x="1476504" y="5075713"/>
                <a:ext cx="703924" cy="424046"/>
              </a:xfrm>
              <a:prstGeom prst="rect">
                <a:avLst/>
              </a:prstGeom>
              <a:noFill/>
            </p:spPr>
            <p:txBody>
              <a:bodyPr wrap="none" rtlCol="0">
                <a:spAutoFit/>
              </a:bodyPr>
              <a:lstStyle/>
              <a:p>
                <a:r>
                  <a:rPr lang="en-US" sz="1600" dirty="0" smtClean="0">
                    <a:latin typeface="Corbel"/>
                    <a:cs typeface="Corbel"/>
                  </a:rPr>
                  <a:t>Input</a:t>
                </a:r>
                <a:endParaRPr lang="en-US" sz="1600" dirty="0">
                  <a:latin typeface="Corbel"/>
                  <a:cs typeface="Corbel"/>
                </a:endParaRPr>
              </a:p>
            </p:txBody>
          </p:sp>
          <p:grpSp>
            <p:nvGrpSpPr>
              <p:cNvPr id="49" name="Group 48"/>
              <p:cNvGrpSpPr/>
              <p:nvPr/>
            </p:nvGrpSpPr>
            <p:grpSpPr>
              <a:xfrm>
                <a:off x="3983471" y="3856387"/>
                <a:ext cx="1312636" cy="1724328"/>
                <a:chOff x="2784930" y="2345019"/>
                <a:chExt cx="1312636" cy="1724328"/>
              </a:xfrm>
            </p:grpSpPr>
            <p:pic>
              <p:nvPicPr>
                <p:cNvPr id="54" name="Picture 53"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55" name="Picture 5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56" name="Picture 5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50" name="Group 49"/>
              <p:cNvGrpSpPr/>
              <p:nvPr/>
            </p:nvGrpSpPr>
            <p:grpSpPr>
              <a:xfrm>
                <a:off x="6717068" y="3864912"/>
                <a:ext cx="1312636" cy="1724328"/>
                <a:chOff x="2784930" y="2345019"/>
                <a:chExt cx="1312636" cy="1724328"/>
              </a:xfrm>
            </p:grpSpPr>
            <p:pic>
              <p:nvPicPr>
                <p:cNvPr id="51" name="Picture 50"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52" name="Picture 51"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53" name="Picture 52"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5780" y="4153535"/>
              <a:ext cx="790635" cy="790635"/>
            </a:xfrm>
            <a:prstGeom prst="rect">
              <a:avLst/>
            </a:prstGeom>
          </p:spPr>
        </p:pic>
      </p:grpSp>
      <p:sp>
        <p:nvSpPr>
          <p:cNvPr id="2" name="Line Callout 1 1"/>
          <p:cNvSpPr/>
          <p:nvPr/>
        </p:nvSpPr>
        <p:spPr>
          <a:xfrm>
            <a:off x="1199635" y="3908691"/>
            <a:ext cx="2304256" cy="650279"/>
          </a:xfrm>
          <a:prstGeom prst="borderCallout1">
            <a:avLst>
              <a:gd name="adj1" fmla="val -425"/>
              <a:gd name="adj2" fmla="val 46983"/>
              <a:gd name="adj3" fmla="val -144273"/>
              <a:gd name="adj4" fmla="val 108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Not tied to 2 stage Map Reduce paradigm</a:t>
            </a:r>
            <a:endParaRPr lang="en-US" sz="1600" dirty="0"/>
          </a:p>
        </p:txBody>
      </p:sp>
      <p:sp>
        <p:nvSpPr>
          <p:cNvPr id="82" name="Line Callout 1 81"/>
          <p:cNvSpPr/>
          <p:nvPr/>
        </p:nvSpPr>
        <p:spPr>
          <a:xfrm>
            <a:off x="1231814" y="4833902"/>
            <a:ext cx="2304256" cy="768324"/>
          </a:xfrm>
          <a:prstGeom prst="borderCallout1">
            <a:avLst>
              <a:gd name="adj1" fmla="val 46459"/>
              <a:gd name="adj2" fmla="val 101096"/>
              <a:gd name="adj3" fmla="val -205393"/>
              <a:gd name="adj4" fmla="val 15407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mj-lt"/>
              <a:buAutoNum type="arabicPeriod"/>
            </a:pPr>
            <a:r>
              <a:rPr lang="en-US" sz="1600" dirty="0" smtClean="0"/>
              <a:t>Extract a working set</a:t>
            </a:r>
          </a:p>
          <a:p>
            <a:pPr marL="342900" indent="-342900">
              <a:buFont typeface="+mj-lt"/>
              <a:buAutoNum type="arabicPeriod"/>
            </a:pPr>
            <a:r>
              <a:rPr lang="en-US" sz="1600" dirty="0" smtClean="0"/>
              <a:t>Cache it</a:t>
            </a:r>
          </a:p>
          <a:p>
            <a:pPr marL="342900" indent="-342900">
              <a:buFont typeface="+mj-lt"/>
              <a:buAutoNum type="arabicPeriod"/>
            </a:pPr>
            <a:r>
              <a:rPr lang="en-US" sz="1600" dirty="0" smtClean="0"/>
              <a:t>Query it repeatedly</a:t>
            </a:r>
            <a:endParaRPr lang="en-US" sz="1600" dirty="0"/>
          </a:p>
        </p:txBody>
      </p:sp>
      <p:grpSp>
        <p:nvGrpSpPr>
          <p:cNvPr id="6" name="Group 5"/>
          <p:cNvGrpSpPr/>
          <p:nvPr/>
        </p:nvGrpSpPr>
        <p:grpSpPr>
          <a:xfrm>
            <a:off x="4392488" y="3905189"/>
            <a:ext cx="4572000" cy="2764171"/>
            <a:chOff x="4427984" y="3596832"/>
            <a:chExt cx="4572000" cy="2764171"/>
          </a:xfrm>
        </p:grpSpPr>
        <p:pic>
          <p:nvPicPr>
            <p:cNvPr id="4098" name="Picture 2" descr="http://spark.incubator.apache.org/images/logistic-regress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555" y="3596832"/>
              <a:ext cx="3859865" cy="19916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27984" y="5530006"/>
              <a:ext cx="4572000" cy="830997"/>
            </a:xfrm>
            <a:prstGeom prst="rect">
              <a:avLst/>
            </a:prstGeom>
          </p:spPr>
          <p:txBody>
            <a:bodyPr>
              <a:spAutoFit/>
            </a:bodyPr>
            <a:lstStyle/>
            <a:p>
              <a:pPr algn="ctr"/>
              <a:r>
                <a:rPr lang="en-US" sz="1600" dirty="0">
                  <a:solidFill>
                    <a:srgbClr val="8F8F8F"/>
                  </a:solidFill>
                  <a:latin typeface="Helvetica Neue"/>
                </a:rPr>
                <a:t>Logistic regression in Hadoop and Spark</a:t>
              </a:r>
            </a:p>
            <a:p>
              <a:r>
                <a:rPr lang="en-US" sz="1600" dirty="0">
                  <a:solidFill>
                    <a:srgbClr val="555555"/>
                  </a:solidFill>
                  <a:latin typeface="Helvetica Neue"/>
                </a:rPr>
                <a:t/>
              </a:r>
              <a:br>
                <a:rPr lang="en-US" sz="1600" dirty="0">
                  <a:solidFill>
                    <a:srgbClr val="555555"/>
                  </a:solidFill>
                  <a:latin typeface="Helvetica Neue"/>
                </a:rPr>
              </a:br>
              <a:endParaRPr lang="en-US" sz="1600" dirty="0"/>
            </a:p>
          </p:txBody>
        </p:sp>
      </p:grpSp>
      <p:sp>
        <p:nvSpPr>
          <p:cNvPr id="83" name="TextBox 82"/>
          <p:cNvSpPr txBox="1"/>
          <p:nvPr/>
        </p:nvSpPr>
        <p:spPr>
          <a:xfrm>
            <a:off x="2931121" y="2172537"/>
            <a:ext cx="551753" cy="461665"/>
          </a:xfrm>
          <a:prstGeom prst="rect">
            <a:avLst/>
          </a:prstGeom>
          <a:noFill/>
        </p:spPr>
        <p:txBody>
          <a:bodyPr wrap="none" rtlCol="0">
            <a:spAutoFit/>
          </a:bodyPr>
          <a:lstStyle/>
          <a:p>
            <a:pPr algn="ctr"/>
            <a:r>
              <a:rPr lang="en-US" sz="1200" dirty="0" smtClean="0">
                <a:latin typeface="Corbel"/>
                <a:cs typeface="Corbel"/>
              </a:rPr>
              <a:t>HDFS</a:t>
            </a:r>
            <a:br>
              <a:rPr lang="en-US" sz="1200" dirty="0" smtClean="0">
                <a:latin typeface="Corbel"/>
                <a:cs typeface="Corbel"/>
              </a:rPr>
            </a:br>
            <a:r>
              <a:rPr lang="en-US" sz="1200" dirty="0" smtClean="0">
                <a:latin typeface="Corbel"/>
                <a:cs typeface="Corbel"/>
              </a:rPr>
              <a:t>read</a:t>
            </a:r>
            <a:endParaRPr lang="en-US" sz="1200" dirty="0">
              <a:latin typeface="Corbel"/>
              <a:cs typeface="Corbel"/>
            </a:endParaRPr>
          </a:p>
        </p:txBody>
      </p:sp>
      <p:sp>
        <p:nvSpPr>
          <p:cNvPr id="38" name="Title 1"/>
          <p:cNvSpPr txBox="1">
            <a:spLocks/>
          </p:cNvSpPr>
          <p:nvPr/>
        </p:nvSpPr>
        <p:spPr>
          <a:xfrm>
            <a:off x="457200" y="274638"/>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C00000"/>
                </a:solidFill>
                <a:cs typeface="Consolas" panose="020B0609020204030204" pitchFamily="49" charset="0"/>
              </a:rPr>
              <a:t>Comparison with Hadoop</a:t>
            </a:r>
            <a:endParaRPr lang="en-US" dirty="0">
              <a:solidFill>
                <a:srgbClr val="C00000"/>
              </a:solidFill>
              <a:cs typeface="Consolas" panose="020B0609020204030204" pitchFamily="49" charset="0"/>
            </a:endParaRPr>
          </a:p>
        </p:txBody>
      </p:sp>
    </p:spTree>
    <p:extLst>
      <p:ext uri="{BB962C8B-B14F-4D97-AF65-F5344CB8AC3E}">
        <p14:creationId xmlns:p14="http://schemas.microsoft.com/office/powerpoint/2010/main" val="1115283667"/>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ea typeface="ＭＳ Ｐゴシック" charset="-128"/>
                <a:cs typeface="ＭＳ Ｐゴシック" charset="-128"/>
              </a:rPr>
              <a:t>Project Goals</a:t>
            </a:r>
          </a:p>
        </p:txBody>
      </p:sp>
      <p:sp>
        <p:nvSpPr>
          <p:cNvPr id="18435" name="Content Placeholder 2"/>
          <p:cNvSpPr>
            <a:spLocks noGrp="1"/>
          </p:cNvSpPr>
          <p:nvPr>
            <p:ph idx="1"/>
          </p:nvPr>
        </p:nvSpPr>
        <p:spPr>
          <a:xfrm>
            <a:off x="457201" y="1951038"/>
            <a:ext cx="8229599" cy="4221162"/>
          </a:xfrm>
        </p:spPr>
        <p:txBody>
          <a:bodyPr>
            <a:normAutofit lnSpcReduction="10000"/>
          </a:bodyPr>
          <a:lstStyle/>
          <a:p>
            <a:r>
              <a:rPr lang="en-US" dirty="0" smtClean="0">
                <a:ea typeface="ＭＳ Ｐゴシック" charset="-128"/>
                <a:cs typeface="ＭＳ Ｐゴシック" charset="-128"/>
              </a:rPr>
              <a:t>Extend the </a:t>
            </a:r>
            <a:r>
              <a:rPr lang="en-US" dirty="0" err="1" smtClean="0">
                <a:ea typeface="ＭＳ Ｐゴシック" charset="-128"/>
                <a:cs typeface="ＭＳ Ｐゴシック" charset="-128"/>
              </a:rPr>
              <a:t>MapReduce</a:t>
            </a:r>
            <a:r>
              <a:rPr lang="en-US" dirty="0" smtClean="0">
                <a:ea typeface="ＭＳ Ｐゴシック" charset="-128"/>
                <a:cs typeface="ＭＳ Ｐゴシック" charset="-128"/>
              </a:rPr>
              <a:t> model to better support two common classes of analytics apps:</a:t>
            </a:r>
            <a:endParaRPr lang="en-US" dirty="0"/>
          </a:p>
          <a:p>
            <a:pPr lvl="1"/>
            <a:r>
              <a:rPr lang="en-US" sz="3000" b="1" dirty="0" smtClean="0"/>
              <a:t>Iterative</a:t>
            </a:r>
            <a:r>
              <a:rPr lang="en-US" sz="3000" dirty="0" smtClean="0"/>
              <a:t> algorithms (machine learning, graphs)</a:t>
            </a:r>
          </a:p>
          <a:p>
            <a:pPr lvl="1"/>
            <a:r>
              <a:rPr lang="en-US" sz="3000" b="1" dirty="0" smtClean="0">
                <a:ea typeface="ＭＳ Ｐゴシック" charset="-128"/>
                <a:cs typeface="ＭＳ Ｐゴシック" charset="-128"/>
              </a:rPr>
              <a:t>Interactive</a:t>
            </a:r>
            <a:r>
              <a:rPr lang="en-US" sz="3000" dirty="0" smtClean="0">
                <a:ea typeface="ＭＳ Ｐゴシック" charset="-128"/>
                <a:cs typeface="ＭＳ Ｐゴシック" charset="-128"/>
              </a:rPr>
              <a:t> data mining</a:t>
            </a:r>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Enhance programmability:</a:t>
            </a:r>
            <a:endParaRPr lang="en-US" dirty="0"/>
          </a:p>
          <a:p>
            <a:pPr lvl="1"/>
            <a:r>
              <a:rPr lang="en-US" sz="3000" dirty="0" smtClean="0"/>
              <a:t>Integrate into </a:t>
            </a:r>
            <a:r>
              <a:rPr lang="en-US" sz="3000" dirty="0" err="1" smtClean="0"/>
              <a:t>Scala</a:t>
            </a:r>
            <a:r>
              <a:rPr lang="en-US" sz="3000" dirty="0" smtClean="0"/>
              <a:t> programming language</a:t>
            </a:r>
          </a:p>
          <a:p>
            <a:pPr lvl="1"/>
            <a:r>
              <a:rPr lang="en-US" sz="3000" dirty="0" smtClean="0"/>
              <a:t>Allow interactive use from </a:t>
            </a:r>
            <a:r>
              <a:rPr lang="en-US" sz="3000" dirty="0" err="1" smtClean="0"/>
              <a:t>Scala</a:t>
            </a:r>
            <a:r>
              <a:rPr lang="en-US" sz="3000" dirty="0" smtClean="0"/>
              <a:t> interpreter</a:t>
            </a:r>
            <a:endParaRPr lang="en-US" sz="3000" dirty="0"/>
          </a:p>
        </p:txBody>
      </p:sp>
    </p:spTree>
    <p:extLst>
      <p:ext uri="{BB962C8B-B14F-4D97-AF65-F5344CB8AC3E}">
        <p14:creationId xmlns:p14="http://schemas.microsoft.com/office/powerpoint/2010/main" val="2846798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81000"/>
            <a:ext cx="8229600" cy="1143000"/>
          </a:xfrm>
        </p:spPr>
        <p:txBody>
          <a:bodyPr/>
          <a:lstStyle/>
          <a:p>
            <a:r>
              <a:rPr lang="en-US" dirty="0" smtClean="0">
                <a:ea typeface="ＭＳ Ｐゴシック" charset="-128"/>
                <a:cs typeface="ＭＳ Ｐゴシック" charset="-128"/>
              </a:rPr>
              <a:t>Programming Model</a:t>
            </a:r>
          </a:p>
        </p:txBody>
      </p:sp>
      <p:sp>
        <p:nvSpPr>
          <p:cNvPr id="20483" name="Content Placeholder 2"/>
          <p:cNvSpPr>
            <a:spLocks noGrp="1"/>
          </p:cNvSpPr>
          <p:nvPr>
            <p:ph idx="1"/>
          </p:nvPr>
        </p:nvSpPr>
        <p:spPr>
          <a:xfrm>
            <a:off x="457200" y="1828800"/>
            <a:ext cx="8229600" cy="4221162"/>
          </a:xfrm>
        </p:spPr>
        <p:txBody>
          <a:bodyPr/>
          <a:lstStyle/>
          <a:p>
            <a:pPr marL="0" indent="0">
              <a:buFontTx/>
              <a:buNone/>
            </a:pPr>
            <a:r>
              <a:rPr lang="en-US" dirty="0" smtClean="0">
                <a:ea typeface="ＭＳ Ｐゴシック" charset="-128"/>
                <a:cs typeface="ＭＳ Ｐゴシック" charset="-128"/>
              </a:rPr>
              <a:t>Resilient distributed datasets (</a:t>
            </a:r>
            <a:r>
              <a:rPr lang="en-US" dirty="0" err="1" smtClean="0">
                <a:ea typeface="ＭＳ Ｐゴシック" charset="-128"/>
                <a:cs typeface="ＭＳ Ｐゴシック" charset="-128"/>
              </a:rPr>
              <a:t>RDDs</a:t>
            </a:r>
            <a:r>
              <a:rPr lang="en-US" dirty="0" smtClean="0">
                <a:ea typeface="ＭＳ Ｐゴシック" charset="-128"/>
                <a:cs typeface="ＭＳ Ｐゴシック" charset="-128"/>
              </a:rPr>
              <a:t>)</a:t>
            </a:r>
          </a:p>
          <a:p>
            <a:pPr lvl="1"/>
            <a:r>
              <a:rPr lang="en-US" dirty="0" smtClean="0"/>
              <a:t>Immutable, partitioned collections of objects</a:t>
            </a:r>
          </a:p>
          <a:p>
            <a:pPr lvl="1"/>
            <a:r>
              <a:rPr lang="en-US" dirty="0" smtClean="0"/>
              <a:t>Created through parallel </a:t>
            </a:r>
            <a:r>
              <a:rPr lang="en-US" i="1" dirty="0" smtClean="0"/>
              <a:t>transformations</a:t>
            </a:r>
            <a:r>
              <a:rPr lang="en-US" dirty="0" smtClean="0"/>
              <a:t> (map, filter, </a:t>
            </a:r>
            <a:r>
              <a:rPr lang="en-US" dirty="0" err="1" smtClean="0"/>
              <a:t>groupBy</a:t>
            </a:r>
            <a:r>
              <a:rPr lang="en-US" dirty="0" smtClean="0"/>
              <a:t>, join, …) on data in stable storage</a:t>
            </a:r>
            <a:endParaRPr lang="en-US" dirty="0" smtClean="0">
              <a:ea typeface="ＭＳ Ｐゴシック" charset="-128"/>
              <a:cs typeface="ＭＳ Ｐゴシック" charset="-128"/>
            </a:endParaRPr>
          </a:p>
          <a:p>
            <a:pPr lvl="1"/>
            <a:r>
              <a:rPr lang="en-US" dirty="0" smtClean="0"/>
              <a:t>Can be</a:t>
            </a:r>
            <a:r>
              <a:rPr lang="en-US" i="1" dirty="0" smtClean="0"/>
              <a:t> cached</a:t>
            </a:r>
            <a:r>
              <a:rPr lang="en-US" dirty="0" smtClean="0"/>
              <a:t> for efficient reuse</a:t>
            </a:r>
            <a:endParaRPr lang="en-US" dirty="0" smtClean="0">
              <a:ea typeface="ＭＳ Ｐゴシック" charset="-128"/>
              <a:cs typeface="ＭＳ Ｐゴシック" charset="-128"/>
            </a:endParaRPr>
          </a:p>
          <a:p>
            <a:pPr marL="0" indent="0">
              <a:buFontTx/>
              <a:buNone/>
            </a:pPr>
            <a:r>
              <a:rPr lang="en-US" i="1" dirty="0" smtClean="0">
                <a:ea typeface="ＭＳ Ｐゴシック" charset="-128"/>
                <a:cs typeface="ＭＳ Ｐゴシック" charset="-128"/>
              </a:rPr>
              <a:t>Actions</a:t>
            </a:r>
            <a:r>
              <a:rPr lang="en-US" dirty="0" smtClean="0">
                <a:ea typeface="ＭＳ Ｐゴシック" charset="-128"/>
                <a:cs typeface="ＭＳ Ｐゴシック" charset="-128"/>
              </a:rPr>
              <a:t> on RDDs</a:t>
            </a:r>
          </a:p>
          <a:p>
            <a:pPr lvl="1"/>
            <a:r>
              <a:rPr lang="en-US" dirty="0" smtClean="0"/>
              <a:t>Count, reduce, collect, save, …</a:t>
            </a:r>
          </a:p>
        </p:txBody>
      </p:sp>
    </p:spTree>
    <p:extLst>
      <p:ext uri="{BB962C8B-B14F-4D97-AF65-F5344CB8AC3E}">
        <p14:creationId xmlns:p14="http://schemas.microsoft.com/office/powerpoint/2010/main" val="109071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802</TotalTime>
  <Words>1716</Words>
  <Application>Microsoft Office PowerPoint</Application>
  <PresentationFormat>On-screen Show (4:3)</PresentationFormat>
  <Paragraphs>306</Paragraphs>
  <Slides>26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ＭＳ Ｐゴシック</vt:lpstr>
      <vt:lpstr>SimSun</vt:lpstr>
      <vt:lpstr>Arial</vt:lpstr>
      <vt:lpstr>Calibri</vt:lpstr>
      <vt:lpstr>Consolas</vt:lpstr>
      <vt:lpstr>Corbel</vt:lpstr>
      <vt:lpstr>Gill Sans</vt:lpstr>
      <vt:lpstr>Helvetica Neue</vt:lpstr>
      <vt:lpstr>Times New Roman</vt:lpstr>
      <vt:lpstr>Wingdings</vt:lpstr>
      <vt:lpstr>ヒラギノ角ゴ ProN W3</vt:lpstr>
      <vt:lpstr>Office Theme</vt:lpstr>
      <vt:lpstr>APACHE SPARK &amp; CUSTOMER CHURN ANALYSIS</vt:lpstr>
      <vt:lpstr>PowerPoint Presentation</vt:lpstr>
      <vt:lpstr>PowerPoint Presentation</vt:lpstr>
      <vt:lpstr>PowerPoint Presentation</vt:lpstr>
      <vt:lpstr>About Apache Spark</vt:lpstr>
      <vt:lpstr>What is Spark?</vt:lpstr>
      <vt:lpstr>PowerPoint Presentation</vt:lpstr>
      <vt:lpstr>Project Goals</vt:lpstr>
      <vt:lpstr>Programming Model</vt:lpstr>
      <vt:lpstr>PowerPoint Presentation</vt:lpstr>
      <vt:lpstr>PowerPoint Presentation</vt:lpstr>
      <vt:lpstr>PowerPoint Presentation</vt:lpstr>
      <vt:lpstr>PowerPoint Presentation</vt:lpstr>
      <vt:lpstr>PowerPoint Presentation</vt:lpstr>
      <vt:lpstr>PowerPoint Presentation</vt:lpstr>
      <vt:lpstr>Spark Stack</vt:lpstr>
      <vt:lpstr>Persistence</vt:lpstr>
      <vt:lpstr>Comparisons</vt:lpstr>
      <vt:lpstr>Execution Flow</vt:lpstr>
      <vt:lpstr>Discretized Stream Processing</vt:lpstr>
      <vt:lpstr>What is MLLIB?</vt:lpstr>
      <vt:lpstr>Types of Machine Learning</vt:lpstr>
      <vt:lpstr>K-Means(scala)</vt:lpstr>
      <vt:lpstr>K-Means Performance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Ayush Bijawat</cp:lastModifiedBy>
  <cp:revision>24</cp:revision>
  <dcterms:created xsi:type="dcterms:W3CDTF">2016-01-24T10:04:44Z</dcterms:created>
  <dcterms:modified xsi:type="dcterms:W3CDTF">2016-05-17T02:36:41Z</dcterms:modified>
</cp:coreProperties>
</file>