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05972" y="145925"/>
            <a:ext cx="60983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Introduction to Machine Learning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526365" y="66914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b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Overview – Design of a Learning System</a:t>
            </a:r>
            <a:endParaRPr/>
          </a:p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b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Types of Machine Learning</a:t>
            </a:r>
            <a:endParaRPr/>
          </a:p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b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Supervised Learning and Unsupervised Learning</a:t>
            </a:r>
            <a:endParaRPr/>
          </a:p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b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Mathematical Foundations of Machine Learning</a:t>
            </a:r>
            <a:endParaRPr/>
          </a:p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b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Applications of Machine Learning , Machine Learning Foundations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305970" y="258124"/>
            <a:ext cx="11359663" cy="6599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Terms used in types of machine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1.Labeled 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Data consisting of a set of training examples, where each example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is a pair consisting of an input and a desired output value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1.                                                         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Data set shown in the image is labeled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					 data set.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Every image is labeled by its 						 shape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Input                            Output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roduction to Labeled Data: What, Why, and How | Label Your Data"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469" y="2781886"/>
            <a:ext cx="4600136" cy="265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2"/>
          <p:cNvCxnSpPr/>
          <p:nvPr/>
        </p:nvCxnSpPr>
        <p:spPr>
          <a:xfrm flipH="1" rot="10800000">
            <a:off x="1457739" y="4678017"/>
            <a:ext cx="490331" cy="15902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22"/>
          <p:cNvCxnSpPr/>
          <p:nvPr/>
        </p:nvCxnSpPr>
        <p:spPr>
          <a:xfrm rot="10800000">
            <a:off x="2438400" y="5102087"/>
            <a:ext cx="1245704" cy="135172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344556" y="258124"/>
            <a:ext cx="11847443" cy="6599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2.                                                         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Data set shown in the image is labeled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					 data set. Every record is labeled with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					 the value for diagnosis.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					 Labels(output) here are , Strep Throat,      						allergy or cold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556" y="1618331"/>
            <a:ext cx="5310076" cy="362133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50" name="Google Shape;150;p23"/>
          <p:cNvCxnSpPr/>
          <p:nvPr/>
        </p:nvCxnSpPr>
        <p:spPr>
          <a:xfrm rot="10800000">
            <a:off x="1497496" y="5239669"/>
            <a:ext cx="967408" cy="1227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23"/>
          <p:cNvCxnSpPr/>
          <p:nvPr/>
        </p:nvCxnSpPr>
        <p:spPr>
          <a:xfrm rot="10800000">
            <a:off x="2080591" y="5239669"/>
            <a:ext cx="371061" cy="11336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23"/>
          <p:cNvCxnSpPr/>
          <p:nvPr/>
        </p:nvCxnSpPr>
        <p:spPr>
          <a:xfrm flipH="1" rot="10800000">
            <a:off x="2451652" y="5239669"/>
            <a:ext cx="152400" cy="12671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23"/>
          <p:cNvCxnSpPr/>
          <p:nvPr/>
        </p:nvCxnSpPr>
        <p:spPr>
          <a:xfrm flipH="1" rot="10800000">
            <a:off x="2451652" y="5239669"/>
            <a:ext cx="583095" cy="12671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23"/>
          <p:cNvCxnSpPr/>
          <p:nvPr/>
        </p:nvCxnSpPr>
        <p:spPr>
          <a:xfrm flipH="1" rot="10800000">
            <a:off x="2425148" y="5193286"/>
            <a:ext cx="1762539" cy="12737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23"/>
          <p:cNvSpPr txBox="1"/>
          <p:nvPr/>
        </p:nvSpPr>
        <p:spPr>
          <a:xfrm>
            <a:off x="2075254" y="6447664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5009322" y="5239669"/>
            <a:ext cx="834887" cy="9756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23"/>
          <p:cNvSpPr txBox="1"/>
          <p:nvPr/>
        </p:nvSpPr>
        <p:spPr>
          <a:xfrm>
            <a:off x="5467812" y="6223307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305970" y="258124"/>
            <a:ext cx="11359663" cy="6599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2.Unabled 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Unlabeled data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doesn’t have any meaningful tags or labels 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1.                                                         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Data set shown in the image is        							 unlabeled data set.						 shape.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w to Use Unlabeled Data in Machine Learning | Label Your Data"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-655" t="27365"/>
          <a:stretch/>
        </p:blipFill>
        <p:spPr>
          <a:xfrm>
            <a:off x="526367" y="2391508"/>
            <a:ext cx="5133535" cy="26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344556" y="258124"/>
            <a:ext cx="11847443" cy="6599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2.                                                         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Data set shown in the image is Unlabeled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					 data set.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19639" t="0"/>
          <a:stretch/>
        </p:blipFill>
        <p:spPr>
          <a:xfrm>
            <a:off x="344556" y="1618331"/>
            <a:ext cx="4267201" cy="362133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70" name="Google Shape;170;p25"/>
          <p:cNvCxnSpPr/>
          <p:nvPr/>
        </p:nvCxnSpPr>
        <p:spPr>
          <a:xfrm rot="10800000">
            <a:off x="1497496" y="5239669"/>
            <a:ext cx="967408" cy="1227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25"/>
          <p:cNvCxnSpPr/>
          <p:nvPr/>
        </p:nvCxnSpPr>
        <p:spPr>
          <a:xfrm rot="10800000">
            <a:off x="2080591" y="5239669"/>
            <a:ext cx="371061" cy="11336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25"/>
          <p:cNvCxnSpPr/>
          <p:nvPr/>
        </p:nvCxnSpPr>
        <p:spPr>
          <a:xfrm flipH="1" rot="10800000">
            <a:off x="2451652" y="5239669"/>
            <a:ext cx="152400" cy="12671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25"/>
          <p:cNvCxnSpPr/>
          <p:nvPr/>
        </p:nvCxnSpPr>
        <p:spPr>
          <a:xfrm flipH="1" rot="10800000">
            <a:off x="2451652" y="5239669"/>
            <a:ext cx="583095" cy="12671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25"/>
          <p:cNvCxnSpPr/>
          <p:nvPr/>
        </p:nvCxnSpPr>
        <p:spPr>
          <a:xfrm flipH="1" rot="10800000">
            <a:off x="2425148" y="5193286"/>
            <a:ext cx="1762539" cy="12737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25"/>
          <p:cNvSpPr txBox="1"/>
          <p:nvPr/>
        </p:nvSpPr>
        <p:spPr>
          <a:xfrm>
            <a:off x="2080591" y="6467061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305970" y="244872"/>
            <a:ext cx="11359663" cy="5705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7722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Types of machine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77220"/>
              <a:buFont typeface="Arial"/>
              <a:buAutoNum type="arabicPeriod"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Supervised learning is the types of machine learning In which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machine learning algorithms are feed with the well labeled data</a:t>
            </a: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.ie. Input and its associated output.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From the labeled data algorithms should be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able to learn the patterns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Noto Sans Symbols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Supervised learning algorithms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try to model relationships and dependencies </a:t>
            </a: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between the target prediction output and the input features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Noto Sans Symbols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And then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we can predict the output values for new data based on those relationships</a:t>
            </a: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which it learned from the previous data sets.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Noto Sans Symbols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Are the family of algorithms that which are mainly used in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classification and prediction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ample of classification"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28" y="1152939"/>
            <a:ext cx="6601589" cy="30877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345728" y="286180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305970" y="244872"/>
            <a:ext cx="11359663" cy="6613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Types of machine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Unsupervised learning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Unsupervised learning is a category  of machine learning in which  we only have the input data to feed to the machine learning algorithm but no corresponding output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Algorithm learns the patterns based on the similarity between input data instances 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Are the family of algorithms that which are mainly used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pattern detection and descriptive modeling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algorithms try to use techniques on the input data to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mine for rules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detect patterns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and summarize and group the data points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 help in deriving meaningful insights and describe the data better to the users.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345728" y="286180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endParaRPr/>
          </a:p>
        </p:txBody>
      </p:sp>
      <p:pic>
        <p:nvPicPr>
          <p:cNvPr descr="Unsupervised learning example in machine leaning" id="197" name="Google Shape;197;p29"/>
          <p:cNvPicPr preferRelativeResize="0"/>
          <p:nvPr/>
        </p:nvPicPr>
        <p:blipFill rotWithShape="1">
          <a:blip r:embed="rId3">
            <a:alphaModFix/>
          </a:blip>
          <a:srcRect b="0" l="782" r="0" t="20212"/>
          <a:stretch/>
        </p:blipFill>
        <p:spPr>
          <a:xfrm>
            <a:off x="345728" y="1139687"/>
            <a:ext cx="8062876" cy="364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345728" y="286180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endParaRPr/>
          </a:p>
        </p:txBody>
      </p:sp>
      <p:pic>
        <p:nvPicPr>
          <p:cNvPr descr="Clustering in Machine Learning - Algorithms that Every Data Scientist Uses  - DataFlair"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560" y="1306975"/>
            <a:ext cx="7209371" cy="374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Revise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AutoNum type="arabicPeriod"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Explain the terms Labeled data and unlabeled data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AutoNum type="arabicPeriod"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Explain supervised learning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AutoNum type="arabicPeriod"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Explain unsupervised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305971" y="145925"/>
            <a:ext cx="111969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Traditional Programming Vs Machine Learning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526365" y="66914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Traditional Programming refers to any manually created program that uses input data and runs on a computer to produce the output.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 Machine Learning, also known as augmented analytics, the input data and output are fed to an algorithm to create a program. This yields powerful insights that can be used to predict future outcomes.</a:t>
            </a:r>
            <a:endParaRPr/>
          </a:p>
          <a:p>
            <a:pPr indent="-49212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chine Learning – On your Browser | Anil Maharjan" id="92" name="Google Shape;92;p14"/>
          <p:cNvPicPr preferRelativeResize="0"/>
          <p:nvPr/>
        </p:nvPicPr>
        <p:blipFill rotWithShape="1">
          <a:blip r:embed="rId3">
            <a:alphaModFix/>
          </a:blip>
          <a:srcRect b="6782" l="2315" r="2693" t="21105"/>
          <a:stretch/>
        </p:blipFill>
        <p:spPr>
          <a:xfrm>
            <a:off x="956602" y="3429001"/>
            <a:ext cx="9830667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305971" y="145925"/>
            <a:ext cx="113596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Traditional Programming Vs Machine Learning Example</a:t>
            </a:r>
            <a:endParaRPr sz="2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26365" y="66914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Credit Risk Estimation: Our goal is to automatically evaluate the risk that a potential borrower will pay a loan or not. </a:t>
            </a:r>
            <a:endParaRPr/>
          </a:p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Traditional Approach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7375" y="2083553"/>
            <a:ext cx="8294077" cy="2432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1905000" y="5036820"/>
            <a:ext cx="709322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Eg. If income &gt; 150k AND saving &gt; 200k, then Repay = Yes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Eg. If income &lt; 150k AND saving &lt; 200k, then Repay = No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05971" y="145925"/>
            <a:ext cx="113596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Traditional Programming Vs Machine Learning Example</a:t>
            </a:r>
            <a:endParaRPr sz="2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26365" y="66914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Credit Risk Estimation: Our goal is to automatically evaluate the risk that a potential borrower will pay a loan or not. </a:t>
            </a:r>
            <a:endParaRPr/>
          </a:p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ML approach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157" y="2152658"/>
            <a:ext cx="10005391" cy="441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305971" y="145925"/>
            <a:ext cx="113596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Machine Learning Process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26365" y="66914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chine Learning Process And Scenarios - eLearning Industry"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170" y="1372069"/>
            <a:ext cx="7734299" cy="440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305971" y="145925"/>
            <a:ext cx="113596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Machine Learning Process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416168" y="669145"/>
            <a:ext cx="11359663" cy="5870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7722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1.Data Preparation and Data Pre-processing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Data preprocessing is a process of preparing the raw data and making it suitable for a machine learning model.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It includes Data Integration , Data transformation , Data Cleaning and data reduction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77220"/>
              <a:buFont typeface="Arial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sz="2800" u="sng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There are many models that researchers and data scientists have created over the years.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Some are very well suited for image data, others for sequences (like text, or music), some for numerical data, others for text-based data.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Model selection in machine learning refers to the process of choosing the best model from a set of candidate models for a specific task or problem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305970" y="258125"/>
            <a:ext cx="11359663" cy="575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 Training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 this phase we use  data sets to incrementally improve model’s ability.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Training data set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Is the data set on which model is trained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Train data set is data set from which the model has learned the experiences.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Training sets are used to fit and tune models.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Test data set </a:t>
            </a:r>
            <a:endParaRPr sz="2800" u="sng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Test data is the data that is used to check if the model has</a:t>
            </a:r>
            <a:b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learned good enough from the experiences it got in the train data set.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Test sets are “unseen” data to evaluate your models.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305970" y="258125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4. Evaluation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Evaluation allows us to test our model against data that has never been used for training.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5. Model Deployment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Deployment of an ML-model simply means the integration of the finalized model into a production environment and getting results to make business decisions.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305970" y="244873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Revise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 Explain steps of machine learning process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Define the terms training data and testing 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 Compare traditional programming  and machine learning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