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Poppi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regular.fntdata"/><Relationship Id="rId20" Type="http://schemas.openxmlformats.org/officeDocument/2006/relationships/slide" Target="slides/slide16.xml"/><Relationship Id="rId42" Type="http://schemas.openxmlformats.org/officeDocument/2006/relationships/font" Target="fonts/Poppins-italic.fntdata"/><Relationship Id="rId41" Type="http://schemas.openxmlformats.org/officeDocument/2006/relationships/font" Target="fonts/Poppi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oppi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Introduction to Machine Learning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Overview – Design of a Learning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Types of Machine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Supervised Learning and Unsupervised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Mathematical Foundations of Machine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b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Applications of Machine Learning , Machine Learning Foundations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05970" y="244873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Revise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Explain steps of machine learning process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Define the terms training data and testing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Compare traditional programming  and machine learning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305970" y="258124"/>
            <a:ext cx="1135966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Terms used in types of machine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1.Labeled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Data consisting of a set of training examples, where each example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is a pair consisting of an input and a desired output value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1.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labeled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data set.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Every image is labeled by its 						 shape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Input                           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tion to Labeled Data: What, Why, and How | Label Your Data"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469" y="2781886"/>
            <a:ext cx="4600136" cy="265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 flipH="1" rot="10800000">
            <a:off x="1457739" y="4678017"/>
            <a:ext cx="490331" cy="15902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23"/>
          <p:cNvCxnSpPr/>
          <p:nvPr/>
        </p:nvCxnSpPr>
        <p:spPr>
          <a:xfrm rot="10800000">
            <a:off x="2438400" y="5102087"/>
            <a:ext cx="1245704" cy="135172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344556" y="258124"/>
            <a:ext cx="1184744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labeled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data set. Every record is labeled with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the value for diagnosis.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Labels(output) here are , Strep Throat,      						allergy or cold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56" y="1618331"/>
            <a:ext cx="5310076" cy="36213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55" name="Google Shape;155;p24"/>
          <p:cNvCxnSpPr/>
          <p:nvPr/>
        </p:nvCxnSpPr>
        <p:spPr>
          <a:xfrm rot="10800000">
            <a:off x="1497496" y="5239669"/>
            <a:ext cx="967408" cy="1227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24"/>
          <p:cNvCxnSpPr/>
          <p:nvPr/>
        </p:nvCxnSpPr>
        <p:spPr>
          <a:xfrm rot="10800000">
            <a:off x="2080591" y="5239669"/>
            <a:ext cx="371061" cy="1133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24"/>
          <p:cNvCxnSpPr/>
          <p:nvPr/>
        </p:nvCxnSpPr>
        <p:spPr>
          <a:xfrm flipH="1" rot="10800000">
            <a:off x="2451652" y="5239669"/>
            <a:ext cx="152400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24"/>
          <p:cNvCxnSpPr/>
          <p:nvPr/>
        </p:nvCxnSpPr>
        <p:spPr>
          <a:xfrm flipH="1" rot="10800000">
            <a:off x="2451652" y="5239669"/>
            <a:ext cx="583095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24"/>
          <p:cNvCxnSpPr/>
          <p:nvPr/>
        </p:nvCxnSpPr>
        <p:spPr>
          <a:xfrm flipH="1" rot="10800000">
            <a:off x="2425148" y="5193286"/>
            <a:ext cx="1762539" cy="12737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2075254" y="6447664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 rot="10800000">
            <a:off x="5009322" y="5239669"/>
            <a:ext cx="834887" cy="9756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5467812" y="6223307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305970" y="258124"/>
            <a:ext cx="1135966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2.Unabled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Unlabeled data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doesn’t have any meaningful tags or labels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1.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       							 unlabeled data set.						 shape.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Use Unlabeled Data in Machine Learning | Label Your Data"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-655" t="27365"/>
          <a:stretch/>
        </p:blipFill>
        <p:spPr>
          <a:xfrm>
            <a:off x="526367" y="2391508"/>
            <a:ext cx="5133535" cy="26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344556" y="258124"/>
            <a:ext cx="11847443" cy="659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2.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Data set shown in the image is Unlabeled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		 data set.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19639" t="0"/>
          <a:stretch/>
        </p:blipFill>
        <p:spPr>
          <a:xfrm>
            <a:off x="344556" y="1618331"/>
            <a:ext cx="4267201" cy="36213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75" name="Google Shape;175;p26"/>
          <p:cNvCxnSpPr/>
          <p:nvPr/>
        </p:nvCxnSpPr>
        <p:spPr>
          <a:xfrm rot="10800000">
            <a:off x="1497496" y="5239669"/>
            <a:ext cx="967408" cy="1227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2080591" y="5239669"/>
            <a:ext cx="371061" cy="1133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26"/>
          <p:cNvCxnSpPr/>
          <p:nvPr/>
        </p:nvCxnSpPr>
        <p:spPr>
          <a:xfrm flipH="1" rot="10800000">
            <a:off x="2451652" y="5239669"/>
            <a:ext cx="152400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26"/>
          <p:cNvCxnSpPr/>
          <p:nvPr/>
        </p:nvCxnSpPr>
        <p:spPr>
          <a:xfrm flipH="1" rot="10800000">
            <a:off x="2451652" y="5239669"/>
            <a:ext cx="583095" cy="1267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26"/>
          <p:cNvCxnSpPr/>
          <p:nvPr/>
        </p:nvCxnSpPr>
        <p:spPr>
          <a:xfrm flipH="1" rot="10800000">
            <a:off x="2425148" y="5193286"/>
            <a:ext cx="1762539" cy="12737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2080591" y="646706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05970" y="244872"/>
            <a:ext cx="11359663" cy="570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Types of machine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AutoNum type="arabicPeriod"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Supervised learning is the types of machine learning In which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 are feed with the well labeled data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.ie. Input and its associated output.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From the labeled data algorithms should be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able to learn the patterns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Supervised learning algorithms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try to model relationships and dependencies 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between the target prediction output and the input features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And then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can predict the output values for new data based on those relationships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which it learned from the previous data sets.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Are the family of algorithms that which are mainly used in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classification and prediction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305970" y="244872"/>
            <a:ext cx="11359663" cy="570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 of classification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28" y="1152939"/>
            <a:ext cx="6601589" cy="308775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45728" y="286180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05970" y="244872"/>
            <a:ext cx="11359663" cy="6613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Types of machine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Unsupervised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Unsupervised learning is a category  of machine learning in which  we only have the input data to feed to the machine learning algorithm but no corresponding output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Algorithm learns the patterns based on the similarity between input data instances 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Are the family of algorithms that which are mainly used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pattern detection and descriptive modeling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algorithms try to use techniques on the input data to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mine for rules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detect patterns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and summarize and group the data points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help in deriving meaningful insights and describe the data better to the users.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345728" y="286180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</p:txBody>
      </p:sp>
      <p:pic>
        <p:nvPicPr>
          <p:cNvPr descr="Unsupervised learning example in machine leaning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782" r="0" t="20212"/>
          <a:stretch/>
        </p:blipFill>
        <p:spPr>
          <a:xfrm>
            <a:off x="345728" y="1139687"/>
            <a:ext cx="8062876" cy="364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05971" y="145925"/>
            <a:ext cx="11196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Traditional Programming Vs Machine Learning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Traditional Programming refers to any manually created program that uses input data and runs on a computer to produce the output.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 Machine Learning, also known as augmented analytics, the input data and output are fed to an algorithm to create a program. This yields powerful insights that can be used to predict future outcomes.</a:t>
            </a:r>
            <a:endParaRPr/>
          </a:p>
          <a:p>
            <a:pPr indent="-49212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– On your Browser | Anil Maharjan" id="92" name="Google Shape;92;p14"/>
          <p:cNvPicPr preferRelativeResize="0"/>
          <p:nvPr/>
        </p:nvPicPr>
        <p:blipFill rotWithShape="1">
          <a:blip r:embed="rId3">
            <a:alphaModFix/>
          </a:blip>
          <a:srcRect b="6782" l="2315" r="2693" t="21105"/>
          <a:stretch/>
        </p:blipFill>
        <p:spPr>
          <a:xfrm>
            <a:off x="956602" y="3429001"/>
            <a:ext cx="983066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345728" y="286180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</p:txBody>
      </p:sp>
      <p:pic>
        <p:nvPicPr>
          <p:cNvPr descr="Clustering in Machine Learning - Algorithms that Every Data Scientist Uses  - DataFlair"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560" y="1306975"/>
            <a:ext cx="7209371" cy="374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Revise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AutoNum type="arabicPeriod"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Explain the terms Labeled data and unlabeled data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AutoNum type="arabicPeriod"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Explain supervised learning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AutoNum type="arabicPeriod"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Explain unsupervised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Machine Learning Foundations</a:t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0" y="191864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Sets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10863" l="3644" r="73469" t="27127"/>
          <a:stretch/>
        </p:blipFill>
        <p:spPr>
          <a:xfrm>
            <a:off x="4543024" y="942956"/>
            <a:ext cx="5133239" cy="5753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5"/>
          <p:cNvCxnSpPr/>
          <p:nvPr/>
        </p:nvCxnSpPr>
        <p:spPr>
          <a:xfrm flipH="1" rot="10800000">
            <a:off x="3821373" y="1269242"/>
            <a:ext cx="818866" cy="4776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35"/>
          <p:cNvSpPr txBox="1"/>
          <p:nvPr/>
        </p:nvSpPr>
        <p:spPr>
          <a:xfrm>
            <a:off x="2129051" y="1665027"/>
            <a:ext cx="189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subject identifier</a:t>
            </a:r>
            <a:endParaRPr/>
          </a:p>
        </p:txBody>
      </p:sp>
      <p:cxnSp>
        <p:nvCxnSpPr>
          <p:cNvPr id="232" name="Google Shape;232;p35"/>
          <p:cNvCxnSpPr/>
          <p:nvPr/>
        </p:nvCxnSpPr>
        <p:spPr>
          <a:xfrm rot="10800000">
            <a:off x="8871045" y="1024842"/>
            <a:ext cx="1173707" cy="7220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35"/>
          <p:cNvCxnSpPr/>
          <p:nvPr/>
        </p:nvCxnSpPr>
        <p:spPr>
          <a:xfrm>
            <a:off x="5622878" y="518615"/>
            <a:ext cx="1" cy="4243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35"/>
          <p:cNvCxnSpPr/>
          <p:nvPr/>
        </p:nvCxnSpPr>
        <p:spPr>
          <a:xfrm>
            <a:off x="5622878" y="518615"/>
            <a:ext cx="148676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35"/>
          <p:cNvSpPr txBox="1"/>
          <p:nvPr/>
        </p:nvSpPr>
        <p:spPr>
          <a:xfrm>
            <a:off x="7099531" y="328996"/>
            <a:ext cx="4273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Explanatory variable/independent variable</a:t>
            </a:r>
            <a:endParaRPr/>
          </a:p>
        </p:txBody>
      </p:sp>
      <p:cxnSp>
        <p:nvCxnSpPr>
          <p:cNvPr id="236" name="Google Shape;236;p35"/>
          <p:cNvCxnSpPr>
            <a:stCxn id="229" idx="1"/>
            <a:endCxn id="229" idx="3"/>
          </p:cNvCxnSpPr>
          <p:nvPr/>
        </p:nvCxnSpPr>
        <p:spPr>
          <a:xfrm>
            <a:off x="4543024" y="3819799"/>
            <a:ext cx="5133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35"/>
          <p:cNvCxnSpPr>
            <a:stCxn id="229" idx="1"/>
          </p:cNvCxnSpPr>
          <p:nvPr/>
        </p:nvCxnSpPr>
        <p:spPr>
          <a:xfrm>
            <a:off x="4543024" y="3819799"/>
            <a:ext cx="0" cy="261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35"/>
          <p:cNvCxnSpPr/>
          <p:nvPr/>
        </p:nvCxnSpPr>
        <p:spPr>
          <a:xfrm>
            <a:off x="9663209" y="3819799"/>
            <a:ext cx="0" cy="2608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35"/>
          <p:cNvCxnSpPr/>
          <p:nvPr/>
        </p:nvCxnSpPr>
        <p:spPr>
          <a:xfrm>
            <a:off x="4529970" y="4080681"/>
            <a:ext cx="513323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35"/>
          <p:cNvCxnSpPr/>
          <p:nvPr/>
        </p:nvCxnSpPr>
        <p:spPr>
          <a:xfrm flipH="1" rot="10800000">
            <a:off x="3821373" y="3944203"/>
            <a:ext cx="708597" cy="4913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35"/>
          <p:cNvSpPr txBox="1"/>
          <p:nvPr/>
        </p:nvSpPr>
        <p:spPr>
          <a:xfrm>
            <a:off x="9747547" y="1755418"/>
            <a:ext cx="21290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Outcome Variable/dependent variable 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569199" y="4250856"/>
            <a:ext cx="3692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row per experimental subject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Attribute types</a:t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for post"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89" y="773153"/>
            <a:ext cx="9626422" cy="554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Measures of central tenancy 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127379" y="726576"/>
            <a:ext cx="1206462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Centre of data set, can be obtained using a built in aggregation function avg in SQL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computed using some algebraic function on one or more distributive measures mean() = sum() /count()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distributive measure – can be computed parallely on partitions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extremely sensitive – Even a small amount of extreme values can corrupt the mean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Trimmed mean can be obtained by chopping extreme values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ideal for symmetric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Measures of central tenancy 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127379" y="726576"/>
            <a:ext cx="12064621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 of data set, It is the middle value of the ordered set(if n is odd) or average of two middle values(if n is even)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need to be computed on the entire data set as a whole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not a distributive measure- It cannot  be computed by partitioning the data and parallely computing on each partition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computationally expensive – sorting entire data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less sensitive to extreme values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 (Even number of values ) : The median of 3, 3, 5, 9, 11 is 5. If there is an even number of observations, then there is no single middle value; the median is then usually defined to be the mean of the two middle values: so the median of 3, 5, 7, 9 is (5+7)/2 = 6.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17397" l="12648" r="44590" t="40791"/>
          <a:stretch/>
        </p:blipFill>
        <p:spPr>
          <a:xfrm>
            <a:off x="9248500" y="4881560"/>
            <a:ext cx="2527331" cy="185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Measures of central tenancy 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127379" y="726576"/>
            <a:ext cx="1206462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mode is the value that appears most frequently in a data set.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 3, 3, 6, 9, 16, 16, 16, 27, 27, 37, 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Mode for above data is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have more than one mode in data. Ex. 3, 3, 3, 9, 16, 16, 16, 27, 37, 48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sets can be unimodal, bimodal , trimodal  etc, Multimodal data sets have two or more modes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mode is not affected by extreme values.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0" y="205116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Missing Values </a:t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251790" y="833664"/>
            <a:ext cx="11940209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data pre-processing, it is important to identify and correctly handle the 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deal with missing values one can either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records with missing values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values can be replaced by calculated statistical measures i.e. Mean,Median and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What is Feature Scaling ?</a:t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251790" y="833664"/>
            <a:ext cx="1194020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 algorithm works on numbers and has no knowledge of what that number represents.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method to standardize the independent variables of a dataset within a specific range.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Scaling is one of the important pre-processing that is required or standardizing/normalization of the input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range of values are very distinct in each column, we need to scale them to the common level.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Traditional Programming Vs Machine Learning Example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Credit Risk Estimation: Our goal is to automatically evaluate the risk that a potential borrower will pay a loan or not.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Traditional Approach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375" y="2083553"/>
            <a:ext cx="8294077" cy="24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905000" y="5036820"/>
            <a:ext cx="709322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Eg. If income &gt; 150k AND saving &gt; 200k, then Repay = Yes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Eg. If income &lt; 150k AND saving &lt; 200k, then Repay = 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Standardization &amp; Normalization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251790" y="833664"/>
            <a:ext cx="1194020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 algorithm works on numbers and has no knowledge of what that number represents.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method to standardize the independent variables of a dataset within a specific range.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Scaling is one of the important pre-processing that is required or standardizing/normalization of the input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range of values are very distinct in each column, we need to scale them to the common level.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Standardization &amp; Normalization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504907" y="972710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/>
          </a:p>
          <a:p>
            <a:pPr indent="-49211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211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211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211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211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/>
          </a:p>
          <a:p>
            <a:pPr indent="-49212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andar" id="292" name="Google Shape;2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438400"/>
            <a:ext cx="44386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113765"/>
            <a:ext cx="39814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Encoding Categorical Data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251791" y="833664"/>
            <a:ext cx="1194020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of the Machine learning algorithms can not handle categorical variables unless we convert them to numerical values.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many ways we can encode these categorical variables as numbers and use them in an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Ex. 1. Label/Ordinal Encoding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2. One Hot Encoding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Encoding Categorical Data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251791" y="833664"/>
            <a:ext cx="1194020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Label/Ordinal Encoding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type of encoding is used when the variables in the data are ordinal.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 encoding converts each label into integer values and the encoded data represents the sequence of labels.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tegorical Encoding using Label Encoding - AI ML Analytics"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538" y="3405831"/>
            <a:ext cx="4394845" cy="169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Encoding Categorical Data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251791" y="833664"/>
            <a:ext cx="11940209" cy="416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Hot Encoding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One-Hot Encoding, each category of any categorical variable gets a new variable.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maps each category with binary numbers (0 or 1).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type of encoding is used when the data is nominal. Newly created binary features can be considered dummy variables.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one hot encoding, the number of dummy variables depends on the number of categories presented in the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799" y="4206240"/>
            <a:ext cx="5344551" cy="203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/>
        </p:nvSpPr>
        <p:spPr>
          <a:xfrm>
            <a:off x="0" y="21836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Splitting the dataset into training dataset and testing dataset</a:t>
            </a:r>
            <a:endParaRPr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127379" y="726576"/>
            <a:ext cx="1206462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train-test split is a technique for evaluating the performance of a machine learning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can be used for classification or regression problems and can be used for any supervised learning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procedure involves taking a dataset and dividing it into two subsets.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Dataset: Used to fit the machine learning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Dataset: Used to evaluate the fit machine learning model. </a:t>
            </a:r>
            <a:endParaRPr/>
          </a:p>
        </p:txBody>
      </p:sp>
      <p:pic>
        <p:nvPicPr>
          <p:cNvPr descr="data preprocessing" id="320" name="Google Shape;3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848" y="4272170"/>
            <a:ext cx="784601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Traditional Programming Vs Machine Learning Example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Credit Risk Estimation: Our goal is to automatically evaluate the risk that a potential borrower will pay a loan or not.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ML approach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57" y="2152658"/>
            <a:ext cx="10005391" cy="441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Machine Learning Process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Process And Scenarios - eLearning Industry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70" y="1372069"/>
            <a:ext cx="7734299" cy="440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305971" y="145925"/>
            <a:ext cx="11359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Machine Learning Process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16168" y="669145"/>
            <a:ext cx="11359663" cy="587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1.Data Preparation and Data Pre-processing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Data preprocessing is a process of preparing the raw data and making it suitable for a machine learning model.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It includes Data Integration , Data transformation , Data Cleaning and data reduction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800" u="sng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There are many models that researchers and data scientists have created over the years.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Some are very well suited for image data, others for sequences (like text, or music), some for numerical data, others for text-based data.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7722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Model selection in machine learning refers to the process of choosing the best model from a set of candidate models for a specific task or problem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305970" y="258125"/>
            <a:ext cx="11359663" cy="575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Training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 this phase we use  data sets to incrementally improve model’s ability.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Training data set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Is the data set on which model is trained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Train data set is data set from which the model has learned the experiences.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Training sets are used to fit and tune models.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Test data set </a:t>
            </a:r>
            <a:endParaRPr sz="2800" u="sng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Test data is the data that is used to check if the model has</a:t>
            </a:r>
            <a:b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learned good enough from the experiences it got in the train data set.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Noto Sans Symbols"/>
              <a:buChar char="✔"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Test sets are “unseen” data to evaluate your models.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05970" y="258125"/>
            <a:ext cx="11359663" cy="575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05970" y="258125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 Evaluation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Evaluation allows us to test our model against data that has never been used for training.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 Model Deployment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Deployment of an ML-model simply means the integration of the finalized model into a production environment and getting results to make business decisions.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