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Poppi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oppins-regular.fntdata"/><Relationship Id="rId21" Type="http://schemas.openxmlformats.org/officeDocument/2006/relationships/slide" Target="slides/slide17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68134" y="0"/>
            <a:ext cx="694706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What is machine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Deep Learning. Brief about AI / ML / DL | by Harikrishna B |  DataDrivenInvestor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748" y="1235606"/>
            <a:ext cx="6390372" cy="509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305971" y="145925"/>
            <a:ext cx="1082157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Difference: Artificial Intelligence (AI) and Machine </a:t>
            </a: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(ML)</a:t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33" y="1304159"/>
            <a:ext cx="9891604" cy="5381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pic>
        <p:nvPicPr>
          <p:cNvPr descr="Machine Learning Process And Scenarios - eLearning Industry"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217" y="1221349"/>
            <a:ext cx="7734299" cy="440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942077" y="588198"/>
            <a:ext cx="6098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291904" y="0"/>
            <a:ext cx="1190009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1 (Define business requirement): Predict happiness of a person based on his income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 (Data Collection) : Collect a data suitable for analysis  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13229" l="-1559" r="69611" t="27348"/>
          <a:stretch/>
        </p:blipFill>
        <p:spPr>
          <a:xfrm>
            <a:off x="4037428" y="2000470"/>
            <a:ext cx="5809957" cy="447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225083" y="95403"/>
            <a:ext cx="1219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3 (Data Cleaning) : Remove noise, outliers ,replace missing values using statistical measures etc.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12016" l="779" r="70864" t="27001"/>
          <a:stretch/>
        </p:blipFill>
        <p:spPr>
          <a:xfrm>
            <a:off x="2090056" y="1013162"/>
            <a:ext cx="4025736" cy="486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0" y="166254"/>
            <a:ext cx="121920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4  (Data Exploration) : explore and visualize data to uncover insights , identify important data for analysis and remove the data which may distort analysis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5  (Data Modelling) :  Use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suitable machine learning algorithm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build model. Model can be decision tree, description or any mathematical formula.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 6  (Deployment and optimization ) : Use model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0" y="166254"/>
            <a:ext cx="121920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Syllabus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 1 Introduction to Machine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Overview – Design of a Learning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Types of Machine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Supervised Learning and Unsupervised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Mathematical Foundations of Machine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Applications of Machine Learning , Machine Learning Foundations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166254"/>
            <a:ext cx="121920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Syllabus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 2 Supervised Learning I- Linear regression-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Simple Linear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Multiple Linear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Polynomial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Ridge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Lasso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0" y="166254"/>
            <a:ext cx="12192000" cy="7355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Syllabus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 3 Supervised Learning I- Linear regression- 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Evaluating Regression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Model Selection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Bagging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Ensemble Methods.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 4 Supervised learning II: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Logistic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Decision Tree Regression and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Regression and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Support Vector Machine Regression and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Evaluating Classification Models.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57199" y="1184553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is the ability of machines to think, learn, and perform tasks that typically require human intelligence. 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include voice assistants like Siri or Alexa, self-driving cars, and computer vision used in security systems.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ll-in-one chips seen boosting computer power for artificial intelligence  needs | The Times of Israel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7443" y="3657600"/>
            <a:ext cx="3834828" cy="2227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85335" y="987605"/>
            <a:ext cx="1174886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(Machine Learning): ML is a type of AI that enables machines to learn from data without being explicitly programmed. 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include spam filters in email, recommendation systems like those used by Netflix or Amazon, and predictive models for weather forecasting.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commender Systems in Machine Learning: Examples - Data Analytics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399" y="3524852"/>
            <a:ext cx="3851031" cy="2608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ed Text-Classification on Email Spam Filtering [Part 1] | by Sarah  Mestiri | Towards Data Science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494" y="3524852"/>
            <a:ext cx="2319944" cy="264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85335" y="1015740"/>
            <a:ext cx="1174886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DL is a subset of ML that uses artificial neural networks to learn from large amounts of data. 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include image and speech recognition, language translation, and medical diagnosis.</a:t>
            </a:r>
            <a:endParaRPr/>
          </a:p>
        </p:txBody>
      </p:sp>
      <p:pic>
        <p:nvPicPr>
          <p:cNvPr descr="PyTorch Image Classification for Product Recognition: SOTA Framework for  SKU Recognition | Width.ai" id="107" name="Google Shape;107;p16"/>
          <p:cNvPicPr preferRelativeResize="0"/>
          <p:nvPr/>
        </p:nvPicPr>
        <p:blipFill rotWithShape="1">
          <a:blip r:embed="rId3">
            <a:alphaModFix/>
          </a:blip>
          <a:srcRect b="11303" l="0" r="0" t="23182"/>
          <a:stretch/>
        </p:blipFill>
        <p:spPr>
          <a:xfrm>
            <a:off x="283204" y="4004466"/>
            <a:ext cx="4662653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Build Domain Specific Automatic Speech Recognition Models on GPUs |  NVIDIA Technical Blog"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9769" y="3816979"/>
            <a:ext cx="3965574" cy="176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05972" y="669144"/>
            <a:ext cx="11886028" cy="407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Science: Data science is an interdisciplinary field that uses scientific methods, processes, algorithms, and systems to extract insights and knowledge from structured and unstructured data. 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include analyzing customer behavior in e-commerce, detecting fraud in financial transactions, and predicting disease outbreaks.</a:t>
            </a:r>
            <a:endParaRPr/>
          </a:p>
          <a:p>
            <a:pPr indent="-176213" lvl="0" marL="176213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summary, AI, ML, DL, and data science are all related to the field of technology and involve using data to enable machines to learn and perform tasks.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ML is a future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05972" y="697279"/>
            <a:ext cx="11886028" cy="407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808" y="1315966"/>
            <a:ext cx="7543800" cy="392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ML is a future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05972" y="697279"/>
            <a:ext cx="11886028" cy="407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631874" y="1620129"/>
            <a:ext cx="3810000" cy="4389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6213" lvl="0" marL="17621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3800"/>
              <a:buFont typeface="Courier New"/>
              <a:buNone/>
            </a:pPr>
            <a:r>
              <a:rPr b="0" i="0" lang="en-US" sz="13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3" lvl="0" marL="17621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Single letter on the computer takes 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Byte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 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6564483" y="1620129"/>
            <a:ext cx="3886200" cy="4389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110"/>
              <a:buFont typeface="Noto Sans Symbols"/>
              <a:buNone/>
            </a:pPr>
            <a:r>
              <a:t/>
            </a:r>
            <a:endParaRPr b="0" i="0" sz="1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page of the book with 1000 characters takes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Byte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data. i.e 1kB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ld Design Shop ~ free digital image: vintage page of English text | Book  pages, Vintage text, Old book pages"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3522" y="1774873"/>
            <a:ext cx="19431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ML is a future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05972" y="697279"/>
            <a:ext cx="11886028" cy="407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pic>
        <p:nvPicPr>
          <p:cNvPr descr="HXR MC2500 Sony HD Video Camera, HD Video Cam, High Definition Video Cam, High  Definition Video Camera, एचडी वीडियो कैमरा - Agarwal Traders, Lucknow | ID:  20893597473" id="139" name="Google Shape;139;p20"/>
          <p:cNvPicPr preferRelativeResize="0"/>
          <p:nvPr/>
        </p:nvPicPr>
        <p:blipFill rotWithShape="1">
          <a:blip r:embed="rId3">
            <a:alphaModFix/>
          </a:blip>
          <a:srcRect b="14284" l="0" r="0" t="13187"/>
          <a:stretch/>
        </p:blipFill>
        <p:spPr>
          <a:xfrm>
            <a:off x="3162300" y="1981200"/>
            <a:ext cx="34671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2711548" y="4833463"/>
            <a:ext cx="6165166" cy="770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Whole life of a person can</a:t>
            </a:r>
            <a:endParaRPr/>
          </a:p>
          <a:p>
            <a:pPr indent="-176213" lvl="0" marL="176213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 recorded into 1 terabyte (1000 gb)of memory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305972" y="14592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ML is a future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953086" y="1324365"/>
            <a:ext cx="11886028" cy="407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049172" y="3254667"/>
            <a:ext cx="60983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6213" lvl="0" marL="1762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until 2005… humans had created 130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exabytes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155916" y="1324365"/>
            <a:ext cx="8991600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AF2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8AF2"/>
                </a:solidFill>
                <a:latin typeface="Calibri"/>
                <a:ea typeface="Calibri"/>
                <a:cs typeface="Calibri"/>
                <a:sym typeface="Calibri"/>
              </a:rPr>
              <a:t>2005 – 130 EXABYTES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AF2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008AF2"/>
                </a:solidFill>
                <a:latin typeface="Calibri"/>
                <a:ea typeface="Calibri"/>
                <a:cs typeface="Calibri"/>
                <a:sym typeface="Calibri"/>
              </a:rPr>
              <a:t>2010 – 1200 EXABYTES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AF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8AF2"/>
                </a:solidFill>
                <a:latin typeface="Calibri"/>
                <a:ea typeface="Calibri"/>
                <a:cs typeface="Calibri"/>
                <a:sym typeface="Calibri"/>
              </a:rPr>
              <a:t>2015 – 7900 EXABYTES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AF2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008AF2"/>
                </a:solidFill>
                <a:latin typeface="Calibri"/>
                <a:ea typeface="Calibri"/>
                <a:cs typeface="Calibri"/>
                <a:sym typeface="Calibri"/>
              </a:rPr>
              <a:t>2020 – 40900 EXABYTES</a:t>
            </a:r>
            <a:endParaRPr b="1" i="0" sz="6000" u="none" cap="none" strike="noStrike">
              <a:solidFill>
                <a:srgbClr val="008A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