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6858000" cx="12192000"/>
  <p:notesSz cx="6858000" cy="9144000"/>
  <p:embeddedFontLst>
    <p:embeddedFont>
      <p:font typeface="Poppins"/>
      <p:regular r:id="rId41"/>
      <p:bold r:id="rId42"/>
      <p:italic r:id="rId43"/>
      <p:boldItalic r:id="rId44"/>
    </p:embeddedFont>
    <p:embeddedFont>
      <p:font typeface="Inter"/>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oppins-bold.fntdata"/><Relationship Id="rId41" Type="http://schemas.openxmlformats.org/officeDocument/2006/relationships/font" Target="fonts/Poppins-regular.fntdata"/><Relationship Id="rId22" Type="http://schemas.openxmlformats.org/officeDocument/2006/relationships/slide" Target="slides/slide18.xml"/><Relationship Id="rId44" Type="http://schemas.openxmlformats.org/officeDocument/2006/relationships/font" Target="fonts/Poppins-boldItalic.fntdata"/><Relationship Id="rId21" Type="http://schemas.openxmlformats.org/officeDocument/2006/relationships/slide" Target="slides/slide17.xml"/><Relationship Id="rId43" Type="http://schemas.openxmlformats.org/officeDocument/2006/relationships/font" Target="fonts/Poppins-italic.fntdata"/><Relationship Id="rId24" Type="http://schemas.openxmlformats.org/officeDocument/2006/relationships/slide" Target="slides/slide20.xml"/><Relationship Id="rId46" Type="http://schemas.openxmlformats.org/officeDocument/2006/relationships/font" Target="fonts/Inter-bold.fntdata"/><Relationship Id="rId23" Type="http://schemas.openxmlformats.org/officeDocument/2006/relationships/slide" Target="slides/slide19.xml"/><Relationship Id="rId45"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3"/>
          <p:cNvSpPr txBox="1"/>
          <p:nvPr/>
        </p:nvSpPr>
        <p:spPr>
          <a:xfrm>
            <a:off x="305972" y="145925"/>
            <a:ext cx="609834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B0F0"/>
                </a:solidFill>
                <a:latin typeface="Calibri"/>
                <a:ea typeface="Calibri"/>
                <a:cs typeface="Calibri"/>
                <a:sym typeface="Calibri"/>
              </a:rPr>
              <a:t>Introduction to Machine Learning</a:t>
            </a:r>
            <a:endParaRPr sz="2800">
              <a:solidFill>
                <a:srgbClr val="00B0F0"/>
              </a:solidFill>
              <a:latin typeface="Calibri"/>
              <a:ea typeface="Calibri"/>
              <a:cs typeface="Calibri"/>
              <a:sym typeface="Calibri"/>
            </a:endParaRPr>
          </a:p>
        </p:txBody>
      </p:sp>
      <p:sp>
        <p:nvSpPr>
          <p:cNvPr id="85" name="Google Shape;85;p13"/>
          <p:cNvSpPr txBox="1"/>
          <p:nvPr/>
        </p:nvSpPr>
        <p:spPr>
          <a:xfrm>
            <a:off x="526365" y="669145"/>
            <a:ext cx="11359663" cy="4023360"/>
          </a:xfrm>
          <a:prstGeom prst="rect">
            <a:avLst/>
          </a:prstGeom>
          <a:noFill/>
          <a:ln>
            <a:noFill/>
          </a:ln>
        </p:spPr>
        <p:txBody>
          <a:bodyPr anchorCtr="0" anchor="t" bIns="45700" lIns="0" spcFirstLastPara="1" rIns="0" wrap="square" tIns="45700">
            <a:normAutofit/>
          </a:bodyPr>
          <a:lstStyle/>
          <a:p>
            <a:pPr indent="-228600" lvl="0" marL="228600" marR="0" rtl="0" algn="l">
              <a:lnSpc>
                <a:spcPct val="90000"/>
              </a:lnSpc>
              <a:spcBef>
                <a:spcPts val="0"/>
              </a:spcBef>
              <a:spcAft>
                <a:spcPts val="0"/>
              </a:spcAft>
              <a:buClr>
                <a:schemeClr val="lt1"/>
              </a:buClr>
              <a:buSzPts val="2000"/>
              <a:buFont typeface="Noto Sans Symbols"/>
              <a:buChar char="✔"/>
            </a:pPr>
            <a:r>
              <a:rPr b="0" lang="en-US" sz="2800" u="none">
                <a:solidFill>
                  <a:schemeClr val="lt1"/>
                </a:solidFill>
                <a:latin typeface="Calibri"/>
                <a:ea typeface="Calibri"/>
                <a:cs typeface="Calibri"/>
                <a:sym typeface="Calibri"/>
              </a:rPr>
              <a:t> Overview – Design of a Learning System</a:t>
            </a:r>
            <a:endParaRPr/>
          </a:p>
          <a:p>
            <a:pPr indent="-228600" lvl="0" marL="228600" marR="0" rtl="0" algn="l">
              <a:lnSpc>
                <a:spcPct val="90000"/>
              </a:lnSpc>
              <a:spcBef>
                <a:spcPts val="0"/>
              </a:spcBef>
              <a:spcAft>
                <a:spcPts val="0"/>
              </a:spcAft>
              <a:buClr>
                <a:schemeClr val="lt1"/>
              </a:buClr>
              <a:buSzPts val="2000"/>
              <a:buFont typeface="Noto Sans Symbols"/>
              <a:buChar char="✔"/>
            </a:pPr>
            <a:r>
              <a:rPr b="0" lang="en-US" sz="2800" u="none">
                <a:solidFill>
                  <a:schemeClr val="lt1"/>
                </a:solidFill>
                <a:latin typeface="Calibri"/>
                <a:ea typeface="Calibri"/>
                <a:cs typeface="Calibri"/>
                <a:sym typeface="Calibri"/>
              </a:rPr>
              <a:t> Types of Machine Learning</a:t>
            </a:r>
            <a:endParaRPr/>
          </a:p>
          <a:p>
            <a:pPr indent="-228600" lvl="0" marL="228600" marR="0" rtl="0" algn="l">
              <a:lnSpc>
                <a:spcPct val="90000"/>
              </a:lnSpc>
              <a:spcBef>
                <a:spcPts val="0"/>
              </a:spcBef>
              <a:spcAft>
                <a:spcPts val="0"/>
              </a:spcAft>
              <a:buClr>
                <a:schemeClr val="lt1"/>
              </a:buClr>
              <a:buSzPts val="2000"/>
              <a:buFont typeface="Noto Sans Symbols"/>
              <a:buChar char="✔"/>
            </a:pPr>
            <a:r>
              <a:rPr b="0" lang="en-US" sz="2800" u="none">
                <a:solidFill>
                  <a:schemeClr val="lt1"/>
                </a:solidFill>
                <a:latin typeface="Calibri"/>
                <a:ea typeface="Calibri"/>
                <a:cs typeface="Calibri"/>
                <a:sym typeface="Calibri"/>
              </a:rPr>
              <a:t> Supervised Learning and Unsupervised Learning</a:t>
            </a:r>
            <a:endParaRPr/>
          </a:p>
          <a:p>
            <a:pPr indent="-228600" lvl="0" marL="228600" marR="0" rtl="0" algn="l">
              <a:lnSpc>
                <a:spcPct val="90000"/>
              </a:lnSpc>
              <a:spcBef>
                <a:spcPts val="0"/>
              </a:spcBef>
              <a:spcAft>
                <a:spcPts val="0"/>
              </a:spcAft>
              <a:buClr>
                <a:schemeClr val="lt1"/>
              </a:buClr>
              <a:buSzPts val="2000"/>
              <a:buFont typeface="Noto Sans Symbols"/>
              <a:buChar char="✔"/>
            </a:pPr>
            <a:r>
              <a:rPr b="0" lang="en-US" sz="2800" u="none">
                <a:solidFill>
                  <a:schemeClr val="lt1"/>
                </a:solidFill>
                <a:latin typeface="Calibri"/>
                <a:ea typeface="Calibri"/>
                <a:cs typeface="Calibri"/>
                <a:sym typeface="Calibri"/>
              </a:rPr>
              <a:t> Mathematical Foundations of Machine Learning</a:t>
            </a:r>
            <a:endParaRPr/>
          </a:p>
          <a:p>
            <a:pPr indent="-228600" lvl="0" marL="228600" marR="0" rtl="0" algn="l">
              <a:lnSpc>
                <a:spcPct val="90000"/>
              </a:lnSpc>
              <a:spcBef>
                <a:spcPts val="0"/>
              </a:spcBef>
              <a:spcAft>
                <a:spcPts val="0"/>
              </a:spcAft>
              <a:buClr>
                <a:schemeClr val="lt1"/>
              </a:buClr>
              <a:buSzPts val="2000"/>
              <a:buFont typeface="Noto Sans Symbols"/>
              <a:buChar char="✔"/>
            </a:pPr>
            <a:r>
              <a:rPr b="0" lang="en-US" sz="2800" u="none">
                <a:solidFill>
                  <a:schemeClr val="lt1"/>
                </a:solidFill>
                <a:latin typeface="Calibri"/>
                <a:ea typeface="Calibri"/>
                <a:cs typeface="Calibri"/>
                <a:sym typeface="Calibri"/>
              </a:rPr>
              <a:t> Applications of Machine Learning , Machine Learning Foundations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9" name="Shape 139"/>
        <p:cNvGrpSpPr/>
        <p:nvPr/>
      </p:nvGrpSpPr>
      <p:grpSpPr>
        <a:xfrm>
          <a:off x="0" y="0"/>
          <a:ext cx="0" cy="0"/>
          <a:chOff x="0" y="0"/>
          <a:chExt cx="0" cy="0"/>
        </a:xfrm>
      </p:grpSpPr>
      <p:sp>
        <p:nvSpPr>
          <p:cNvPr id="140" name="Google Shape;140;p22"/>
          <p:cNvSpPr txBox="1"/>
          <p:nvPr/>
        </p:nvSpPr>
        <p:spPr>
          <a:xfrm>
            <a:off x="305970" y="244873"/>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Revise</a:t>
            </a:r>
            <a:endParaRPr/>
          </a:p>
          <a:p>
            <a:pPr indent="0" lvl="0" marL="0" marR="0" rtl="0" algn="l">
              <a:lnSpc>
                <a:spcPct val="90000"/>
              </a:lnSpc>
              <a:spcBef>
                <a:spcPts val="0"/>
              </a:spcBef>
              <a:spcAft>
                <a:spcPts val="0"/>
              </a:spcAft>
              <a:buClr>
                <a:srgbClr val="00B050"/>
              </a:buClr>
              <a:buSzPts val="2000"/>
              <a:buFont typeface="Arial"/>
              <a:buNone/>
            </a:pPr>
            <a:r>
              <a:rPr lang="en-US" sz="2800">
                <a:solidFill>
                  <a:srgbClr val="00B050"/>
                </a:solidFill>
                <a:latin typeface="Calibri"/>
                <a:ea typeface="Calibri"/>
                <a:cs typeface="Calibri"/>
                <a:sym typeface="Calibri"/>
              </a:rPr>
              <a:t>1. Explain steps of machine learning process</a:t>
            </a:r>
            <a:endParaRPr/>
          </a:p>
          <a:p>
            <a:pPr indent="0" lvl="0" marL="0" marR="0" rtl="0" algn="l">
              <a:lnSpc>
                <a:spcPct val="90000"/>
              </a:lnSpc>
              <a:spcBef>
                <a:spcPts val="0"/>
              </a:spcBef>
              <a:spcAft>
                <a:spcPts val="0"/>
              </a:spcAft>
              <a:buClr>
                <a:srgbClr val="00B050"/>
              </a:buClr>
              <a:buSzPts val="2000"/>
              <a:buFont typeface="Arial"/>
              <a:buNone/>
            </a:pPr>
            <a:r>
              <a:rPr lang="en-US" sz="2800">
                <a:solidFill>
                  <a:srgbClr val="00B050"/>
                </a:solidFill>
                <a:latin typeface="Calibri"/>
                <a:ea typeface="Calibri"/>
                <a:cs typeface="Calibri"/>
                <a:sym typeface="Calibri"/>
              </a:rPr>
              <a:t>2. Define the terms training data and testing data</a:t>
            </a:r>
            <a:endParaRPr/>
          </a:p>
          <a:p>
            <a:pPr indent="0" lvl="0" marL="0" marR="0" rtl="0" algn="l">
              <a:lnSpc>
                <a:spcPct val="90000"/>
              </a:lnSpc>
              <a:spcBef>
                <a:spcPts val="0"/>
              </a:spcBef>
              <a:spcAft>
                <a:spcPts val="0"/>
              </a:spcAft>
              <a:buClr>
                <a:srgbClr val="00B050"/>
              </a:buClr>
              <a:buSzPts val="2000"/>
              <a:buFont typeface="Arial"/>
              <a:buNone/>
            </a:pPr>
            <a:r>
              <a:rPr lang="en-US" sz="2800">
                <a:solidFill>
                  <a:srgbClr val="00B050"/>
                </a:solidFill>
                <a:latin typeface="Calibri"/>
                <a:ea typeface="Calibri"/>
                <a:cs typeface="Calibri"/>
                <a:sym typeface="Calibri"/>
              </a:rPr>
              <a:t>3. Compare traditional programming  and machine learning </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23"/>
          <p:cNvSpPr txBox="1"/>
          <p:nvPr/>
        </p:nvSpPr>
        <p:spPr>
          <a:xfrm>
            <a:off x="305970" y="258124"/>
            <a:ext cx="11359663" cy="6599876"/>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Terms used in types of machine learning</a:t>
            </a:r>
            <a:endParaRPr/>
          </a:p>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1.Labeled Data</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Data consisting of a set of training examples, where each example </a:t>
            </a:r>
            <a:r>
              <a:rPr lang="en-US" sz="2800">
                <a:solidFill>
                  <a:srgbClr val="7030A0"/>
                </a:solidFill>
                <a:latin typeface="Calibri"/>
                <a:ea typeface="Calibri"/>
                <a:cs typeface="Calibri"/>
                <a:sym typeface="Calibri"/>
              </a:rPr>
              <a:t>is a pair consisting of an input and a desired output value</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Ex.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1.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shown in the image is labeled</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a:t>
            </a:r>
            <a:r>
              <a:rPr lang="en-US" sz="2800">
                <a:solidFill>
                  <a:srgbClr val="7030A0"/>
                </a:solidFill>
                <a:latin typeface="Calibri"/>
                <a:ea typeface="Calibri"/>
                <a:cs typeface="Calibri"/>
                <a:sym typeface="Calibri"/>
              </a:rPr>
              <a:t>Every image is labeled by its 						 shape</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Input                            Output</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descr="Introduction to Labeled Data: What, Why, and How | Label Your Data" id="146" name="Google Shape;146;p23"/>
          <p:cNvPicPr preferRelativeResize="0"/>
          <p:nvPr/>
        </p:nvPicPr>
        <p:blipFill rotWithShape="1">
          <a:blip r:embed="rId3">
            <a:alphaModFix/>
          </a:blip>
          <a:srcRect b="0" l="0" r="0" t="0"/>
          <a:stretch/>
        </p:blipFill>
        <p:spPr>
          <a:xfrm>
            <a:off x="928469" y="2781886"/>
            <a:ext cx="4600136" cy="2653924"/>
          </a:xfrm>
          <a:prstGeom prst="rect">
            <a:avLst/>
          </a:prstGeom>
          <a:noFill/>
          <a:ln>
            <a:noFill/>
          </a:ln>
        </p:spPr>
      </p:pic>
      <p:cxnSp>
        <p:nvCxnSpPr>
          <p:cNvPr id="147" name="Google Shape;147;p23"/>
          <p:cNvCxnSpPr/>
          <p:nvPr/>
        </p:nvCxnSpPr>
        <p:spPr>
          <a:xfrm flipH="1" rot="10800000">
            <a:off x="1457739" y="4678017"/>
            <a:ext cx="490331" cy="1590261"/>
          </a:xfrm>
          <a:prstGeom prst="straightConnector1">
            <a:avLst/>
          </a:prstGeom>
          <a:noFill/>
          <a:ln cap="flat" cmpd="sng" w="9525">
            <a:solidFill>
              <a:schemeClr val="accent1"/>
            </a:solidFill>
            <a:prstDash val="solid"/>
            <a:miter lim="800000"/>
            <a:headEnd len="sm" w="sm" type="none"/>
            <a:tailEnd len="med" w="med" type="triangle"/>
          </a:ln>
        </p:spPr>
      </p:cxnSp>
      <p:cxnSp>
        <p:nvCxnSpPr>
          <p:cNvPr id="148" name="Google Shape;148;p23"/>
          <p:cNvCxnSpPr/>
          <p:nvPr/>
        </p:nvCxnSpPr>
        <p:spPr>
          <a:xfrm rot="10800000">
            <a:off x="2438400" y="5102087"/>
            <a:ext cx="1245704" cy="1351722"/>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24"/>
          <p:cNvSpPr txBox="1"/>
          <p:nvPr/>
        </p:nvSpPr>
        <p:spPr>
          <a:xfrm>
            <a:off x="344556" y="258124"/>
            <a:ext cx="11847443" cy="6599876"/>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Ex.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2.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shown in the image is labeled</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Every record is labeled with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the value for diagnosis.</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Labels(output) here are , Strep Throat,      						allergy or cold</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id="154" name="Google Shape;154;p24"/>
          <p:cNvPicPr preferRelativeResize="0"/>
          <p:nvPr/>
        </p:nvPicPr>
        <p:blipFill rotWithShape="1">
          <a:blip r:embed="rId3">
            <a:alphaModFix/>
          </a:blip>
          <a:srcRect b="0" l="0" r="0" t="0"/>
          <a:stretch/>
        </p:blipFill>
        <p:spPr>
          <a:xfrm>
            <a:off x="344556" y="1618331"/>
            <a:ext cx="5310076" cy="3621338"/>
          </a:xfrm>
          <a:prstGeom prst="rect">
            <a:avLst/>
          </a:prstGeom>
          <a:solidFill>
            <a:schemeClr val="lt1"/>
          </a:solidFill>
          <a:ln>
            <a:noFill/>
          </a:ln>
        </p:spPr>
      </p:pic>
      <p:cxnSp>
        <p:nvCxnSpPr>
          <p:cNvPr id="155" name="Google Shape;155;p24"/>
          <p:cNvCxnSpPr/>
          <p:nvPr/>
        </p:nvCxnSpPr>
        <p:spPr>
          <a:xfrm rot="10800000">
            <a:off x="1497496" y="5239669"/>
            <a:ext cx="967408" cy="1227392"/>
          </a:xfrm>
          <a:prstGeom prst="straightConnector1">
            <a:avLst/>
          </a:prstGeom>
          <a:noFill/>
          <a:ln cap="flat" cmpd="sng" w="9525">
            <a:solidFill>
              <a:schemeClr val="accent1"/>
            </a:solidFill>
            <a:prstDash val="solid"/>
            <a:miter lim="800000"/>
            <a:headEnd len="sm" w="sm" type="none"/>
            <a:tailEnd len="med" w="med" type="triangle"/>
          </a:ln>
        </p:spPr>
      </p:cxnSp>
      <p:cxnSp>
        <p:nvCxnSpPr>
          <p:cNvPr id="156" name="Google Shape;156;p24"/>
          <p:cNvCxnSpPr/>
          <p:nvPr/>
        </p:nvCxnSpPr>
        <p:spPr>
          <a:xfrm rot="10800000">
            <a:off x="2080591" y="5239669"/>
            <a:ext cx="371061" cy="1133697"/>
          </a:xfrm>
          <a:prstGeom prst="straightConnector1">
            <a:avLst/>
          </a:prstGeom>
          <a:noFill/>
          <a:ln cap="flat" cmpd="sng" w="9525">
            <a:solidFill>
              <a:schemeClr val="accent1"/>
            </a:solidFill>
            <a:prstDash val="solid"/>
            <a:miter lim="800000"/>
            <a:headEnd len="sm" w="sm" type="none"/>
            <a:tailEnd len="med" w="med" type="triangle"/>
          </a:ln>
        </p:spPr>
      </p:cxnSp>
      <p:cxnSp>
        <p:nvCxnSpPr>
          <p:cNvPr id="157" name="Google Shape;157;p24"/>
          <p:cNvCxnSpPr/>
          <p:nvPr/>
        </p:nvCxnSpPr>
        <p:spPr>
          <a:xfrm flipH="1" rot="10800000">
            <a:off x="2451652" y="5239669"/>
            <a:ext cx="152400" cy="1267148"/>
          </a:xfrm>
          <a:prstGeom prst="straightConnector1">
            <a:avLst/>
          </a:prstGeom>
          <a:noFill/>
          <a:ln cap="flat" cmpd="sng" w="9525">
            <a:solidFill>
              <a:schemeClr val="accent1"/>
            </a:solidFill>
            <a:prstDash val="solid"/>
            <a:miter lim="800000"/>
            <a:headEnd len="sm" w="sm" type="none"/>
            <a:tailEnd len="med" w="med" type="triangle"/>
          </a:ln>
        </p:spPr>
      </p:cxnSp>
      <p:cxnSp>
        <p:nvCxnSpPr>
          <p:cNvPr id="158" name="Google Shape;158;p24"/>
          <p:cNvCxnSpPr/>
          <p:nvPr/>
        </p:nvCxnSpPr>
        <p:spPr>
          <a:xfrm flipH="1" rot="10800000">
            <a:off x="2451652" y="5239669"/>
            <a:ext cx="583095" cy="1267148"/>
          </a:xfrm>
          <a:prstGeom prst="straightConnector1">
            <a:avLst/>
          </a:prstGeom>
          <a:noFill/>
          <a:ln cap="flat" cmpd="sng" w="9525">
            <a:solidFill>
              <a:schemeClr val="accent1"/>
            </a:solidFill>
            <a:prstDash val="solid"/>
            <a:miter lim="800000"/>
            <a:headEnd len="sm" w="sm" type="none"/>
            <a:tailEnd len="med" w="med" type="triangle"/>
          </a:ln>
        </p:spPr>
      </p:cxnSp>
      <p:cxnSp>
        <p:nvCxnSpPr>
          <p:cNvPr id="159" name="Google Shape;159;p24"/>
          <p:cNvCxnSpPr/>
          <p:nvPr/>
        </p:nvCxnSpPr>
        <p:spPr>
          <a:xfrm flipH="1" rot="10800000">
            <a:off x="2425148" y="5193286"/>
            <a:ext cx="1762539" cy="1273775"/>
          </a:xfrm>
          <a:prstGeom prst="straightConnector1">
            <a:avLst/>
          </a:prstGeom>
          <a:noFill/>
          <a:ln cap="flat" cmpd="sng" w="9525">
            <a:solidFill>
              <a:schemeClr val="accent1"/>
            </a:solidFill>
            <a:prstDash val="solid"/>
            <a:miter lim="800000"/>
            <a:headEnd len="sm" w="sm" type="none"/>
            <a:tailEnd len="med" w="med" type="triangle"/>
          </a:ln>
        </p:spPr>
      </p:cxnSp>
      <p:sp>
        <p:nvSpPr>
          <p:cNvPr id="160" name="Google Shape;160;p24"/>
          <p:cNvSpPr txBox="1"/>
          <p:nvPr/>
        </p:nvSpPr>
        <p:spPr>
          <a:xfrm>
            <a:off x="2075254" y="6447664"/>
            <a:ext cx="914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030A0"/>
                </a:solidFill>
                <a:latin typeface="Calibri"/>
                <a:ea typeface="Calibri"/>
                <a:cs typeface="Calibri"/>
                <a:sym typeface="Calibri"/>
              </a:rPr>
              <a:t>Input</a:t>
            </a:r>
            <a:endParaRPr sz="1800">
              <a:solidFill>
                <a:srgbClr val="7030A0"/>
              </a:solidFill>
              <a:latin typeface="Calibri"/>
              <a:ea typeface="Calibri"/>
              <a:cs typeface="Calibri"/>
              <a:sym typeface="Calibri"/>
            </a:endParaRPr>
          </a:p>
        </p:txBody>
      </p:sp>
      <p:cxnSp>
        <p:nvCxnSpPr>
          <p:cNvPr id="161" name="Google Shape;161;p24"/>
          <p:cNvCxnSpPr/>
          <p:nvPr/>
        </p:nvCxnSpPr>
        <p:spPr>
          <a:xfrm rot="10800000">
            <a:off x="5009322" y="5239669"/>
            <a:ext cx="834887" cy="975601"/>
          </a:xfrm>
          <a:prstGeom prst="straightConnector1">
            <a:avLst/>
          </a:prstGeom>
          <a:noFill/>
          <a:ln cap="flat" cmpd="sng" w="9525">
            <a:solidFill>
              <a:schemeClr val="accent1"/>
            </a:solidFill>
            <a:prstDash val="solid"/>
            <a:miter lim="800000"/>
            <a:headEnd len="sm" w="sm" type="none"/>
            <a:tailEnd len="med" w="med" type="triangle"/>
          </a:ln>
        </p:spPr>
      </p:cxnSp>
      <p:sp>
        <p:nvSpPr>
          <p:cNvPr id="162" name="Google Shape;162;p24"/>
          <p:cNvSpPr txBox="1"/>
          <p:nvPr/>
        </p:nvSpPr>
        <p:spPr>
          <a:xfrm>
            <a:off x="5467812" y="6223307"/>
            <a:ext cx="914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030A0"/>
                </a:solidFill>
                <a:latin typeface="Calibri"/>
                <a:ea typeface="Calibri"/>
                <a:cs typeface="Calibri"/>
                <a:sym typeface="Calibri"/>
              </a:rPr>
              <a:t>Output</a:t>
            </a:r>
            <a:endParaRPr sz="1800">
              <a:solidFill>
                <a:srgbClr val="7030A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6" name="Shape 166"/>
        <p:cNvGrpSpPr/>
        <p:nvPr/>
      </p:nvGrpSpPr>
      <p:grpSpPr>
        <a:xfrm>
          <a:off x="0" y="0"/>
          <a:ext cx="0" cy="0"/>
          <a:chOff x="0" y="0"/>
          <a:chExt cx="0" cy="0"/>
        </a:xfrm>
      </p:grpSpPr>
      <p:sp>
        <p:nvSpPr>
          <p:cNvPr id="167" name="Google Shape;167;p25"/>
          <p:cNvSpPr txBox="1"/>
          <p:nvPr/>
        </p:nvSpPr>
        <p:spPr>
          <a:xfrm>
            <a:off x="305970" y="258124"/>
            <a:ext cx="11359663" cy="6599876"/>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2.Unabled Data</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Unlabeled data </a:t>
            </a:r>
            <a:r>
              <a:rPr lang="en-US" sz="2800">
                <a:solidFill>
                  <a:srgbClr val="7030A0"/>
                </a:solidFill>
                <a:latin typeface="Calibri"/>
                <a:ea typeface="Calibri"/>
                <a:cs typeface="Calibri"/>
                <a:sym typeface="Calibri"/>
              </a:rPr>
              <a:t>doesn’t have any meaningful tags or labels .</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Ex.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1.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shown in the image is        							 unlabeled data set.						 shape.</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descr="How to Use Unlabeled Data in Machine Learning | Label Your Data" id="168" name="Google Shape;168;p25"/>
          <p:cNvPicPr preferRelativeResize="0"/>
          <p:nvPr/>
        </p:nvPicPr>
        <p:blipFill rotWithShape="1">
          <a:blip r:embed="rId3">
            <a:alphaModFix/>
          </a:blip>
          <a:srcRect b="0" l="0" r="-655" t="27365"/>
          <a:stretch/>
        </p:blipFill>
        <p:spPr>
          <a:xfrm>
            <a:off x="526367" y="2391508"/>
            <a:ext cx="5133535" cy="26917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2" name="Shape 172"/>
        <p:cNvGrpSpPr/>
        <p:nvPr/>
      </p:nvGrpSpPr>
      <p:grpSpPr>
        <a:xfrm>
          <a:off x="0" y="0"/>
          <a:ext cx="0" cy="0"/>
          <a:chOff x="0" y="0"/>
          <a:chExt cx="0" cy="0"/>
        </a:xfrm>
      </p:grpSpPr>
      <p:sp>
        <p:nvSpPr>
          <p:cNvPr id="173" name="Google Shape;173;p26"/>
          <p:cNvSpPr txBox="1"/>
          <p:nvPr/>
        </p:nvSpPr>
        <p:spPr>
          <a:xfrm>
            <a:off x="344556" y="258124"/>
            <a:ext cx="11847443" cy="6599876"/>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Ex.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2.                                                                 </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shown in the image is Unlabeled</a:t>
            </a:r>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						 data set. </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id="174" name="Google Shape;174;p26"/>
          <p:cNvPicPr preferRelativeResize="0"/>
          <p:nvPr/>
        </p:nvPicPr>
        <p:blipFill rotWithShape="1">
          <a:blip r:embed="rId3">
            <a:alphaModFix/>
          </a:blip>
          <a:srcRect b="0" l="0" r="19639" t="0"/>
          <a:stretch/>
        </p:blipFill>
        <p:spPr>
          <a:xfrm>
            <a:off x="344556" y="1618331"/>
            <a:ext cx="4267201" cy="3621338"/>
          </a:xfrm>
          <a:prstGeom prst="rect">
            <a:avLst/>
          </a:prstGeom>
          <a:solidFill>
            <a:schemeClr val="lt1"/>
          </a:solidFill>
          <a:ln>
            <a:noFill/>
          </a:ln>
        </p:spPr>
      </p:pic>
      <p:cxnSp>
        <p:nvCxnSpPr>
          <p:cNvPr id="175" name="Google Shape;175;p26"/>
          <p:cNvCxnSpPr/>
          <p:nvPr/>
        </p:nvCxnSpPr>
        <p:spPr>
          <a:xfrm rot="10800000">
            <a:off x="1497496" y="5239669"/>
            <a:ext cx="967408" cy="1227392"/>
          </a:xfrm>
          <a:prstGeom prst="straightConnector1">
            <a:avLst/>
          </a:prstGeom>
          <a:noFill/>
          <a:ln cap="flat" cmpd="sng" w="9525">
            <a:solidFill>
              <a:schemeClr val="accent1"/>
            </a:solidFill>
            <a:prstDash val="solid"/>
            <a:miter lim="800000"/>
            <a:headEnd len="sm" w="sm" type="none"/>
            <a:tailEnd len="med" w="med" type="triangle"/>
          </a:ln>
        </p:spPr>
      </p:cxnSp>
      <p:cxnSp>
        <p:nvCxnSpPr>
          <p:cNvPr id="176" name="Google Shape;176;p26"/>
          <p:cNvCxnSpPr/>
          <p:nvPr/>
        </p:nvCxnSpPr>
        <p:spPr>
          <a:xfrm rot="10800000">
            <a:off x="2080591" y="5239669"/>
            <a:ext cx="371061" cy="1133697"/>
          </a:xfrm>
          <a:prstGeom prst="straightConnector1">
            <a:avLst/>
          </a:prstGeom>
          <a:noFill/>
          <a:ln cap="flat" cmpd="sng" w="9525">
            <a:solidFill>
              <a:schemeClr val="accent1"/>
            </a:solidFill>
            <a:prstDash val="solid"/>
            <a:miter lim="800000"/>
            <a:headEnd len="sm" w="sm" type="none"/>
            <a:tailEnd len="med" w="med" type="triangle"/>
          </a:ln>
        </p:spPr>
      </p:cxnSp>
      <p:cxnSp>
        <p:nvCxnSpPr>
          <p:cNvPr id="177" name="Google Shape;177;p26"/>
          <p:cNvCxnSpPr/>
          <p:nvPr/>
        </p:nvCxnSpPr>
        <p:spPr>
          <a:xfrm flipH="1" rot="10800000">
            <a:off x="2451652" y="5239669"/>
            <a:ext cx="152400" cy="1267148"/>
          </a:xfrm>
          <a:prstGeom prst="straightConnector1">
            <a:avLst/>
          </a:prstGeom>
          <a:noFill/>
          <a:ln cap="flat" cmpd="sng" w="9525">
            <a:solidFill>
              <a:schemeClr val="accent1"/>
            </a:solidFill>
            <a:prstDash val="solid"/>
            <a:miter lim="800000"/>
            <a:headEnd len="sm" w="sm" type="none"/>
            <a:tailEnd len="med" w="med" type="triangle"/>
          </a:ln>
        </p:spPr>
      </p:cxnSp>
      <p:cxnSp>
        <p:nvCxnSpPr>
          <p:cNvPr id="178" name="Google Shape;178;p26"/>
          <p:cNvCxnSpPr/>
          <p:nvPr/>
        </p:nvCxnSpPr>
        <p:spPr>
          <a:xfrm flipH="1" rot="10800000">
            <a:off x="2451652" y="5239669"/>
            <a:ext cx="583095" cy="1267148"/>
          </a:xfrm>
          <a:prstGeom prst="straightConnector1">
            <a:avLst/>
          </a:prstGeom>
          <a:noFill/>
          <a:ln cap="flat" cmpd="sng" w="9525">
            <a:solidFill>
              <a:schemeClr val="accent1"/>
            </a:solidFill>
            <a:prstDash val="solid"/>
            <a:miter lim="800000"/>
            <a:headEnd len="sm" w="sm" type="none"/>
            <a:tailEnd len="med" w="med" type="triangle"/>
          </a:ln>
        </p:spPr>
      </p:cxnSp>
      <p:cxnSp>
        <p:nvCxnSpPr>
          <p:cNvPr id="179" name="Google Shape;179;p26"/>
          <p:cNvCxnSpPr/>
          <p:nvPr/>
        </p:nvCxnSpPr>
        <p:spPr>
          <a:xfrm flipH="1" rot="10800000">
            <a:off x="2425148" y="5193286"/>
            <a:ext cx="1762539" cy="1273775"/>
          </a:xfrm>
          <a:prstGeom prst="straightConnector1">
            <a:avLst/>
          </a:prstGeom>
          <a:noFill/>
          <a:ln cap="flat" cmpd="sng" w="9525">
            <a:solidFill>
              <a:schemeClr val="accent1"/>
            </a:solidFill>
            <a:prstDash val="solid"/>
            <a:miter lim="800000"/>
            <a:headEnd len="sm" w="sm" type="none"/>
            <a:tailEnd len="med" w="med" type="triangle"/>
          </a:ln>
        </p:spPr>
      </p:cxnSp>
      <p:sp>
        <p:nvSpPr>
          <p:cNvPr id="180" name="Google Shape;180;p26"/>
          <p:cNvSpPr txBox="1"/>
          <p:nvPr/>
        </p:nvSpPr>
        <p:spPr>
          <a:xfrm>
            <a:off x="2080591" y="6467061"/>
            <a:ext cx="9144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030A0"/>
                </a:solidFill>
                <a:latin typeface="Calibri"/>
                <a:ea typeface="Calibri"/>
                <a:cs typeface="Calibri"/>
                <a:sym typeface="Calibri"/>
              </a:rPr>
              <a:t>Input</a:t>
            </a:r>
            <a:endParaRPr sz="1800">
              <a:solidFill>
                <a:srgbClr val="7030A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4" name="Shape 184"/>
        <p:cNvGrpSpPr/>
        <p:nvPr/>
      </p:nvGrpSpPr>
      <p:grpSpPr>
        <a:xfrm>
          <a:off x="0" y="0"/>
          <a:ext cx="0" cy="0"/>
          <a:chOff x="0" y="0"/>
          <a:chExt cx="0" cy="0"/>
        </a:xfrm>
      </p:grpSpPr>
      <p:sp>
        <p:nvSpPr>
          <p:cNvPr id="185" name="Google Shape;185;p27"/>
          <p:cNvSpPr txBox="1"/>
          <p:nvPr/>
        </p:nvSpPr>
        <p:spPr>
          <a:xfrm>
            <a:off x="305970" y="244872"/>
            <a:ext cx="11359663" cy="5705354"/>
          </a:xfrm>
          <a:prstGeom prst="rect">
            <a:avLst/>
          </a:prstGeom>
          <a:noFill/>
          <a:ln>
            <a:noFill/>
          </a:ln>
        </p:spPr>
        <p:txBody>
          <a:bodyPr anchorCtr="0" anchor="t" bIns="45700" lIns="0" spcFirstLastPara="1" rIns="0" wrap="square" tIns="45700">
            <a:normAutofit fontScale="92500" lnSpcReduction="10000"/>
          </a:bodyPr>
          <a:lstStyle/>
          <a:p>
            <a:pPr indent="0" lvl="0" marL="0" marR="0" rtl="0" algn="l">
              <a:lnSpc>
                <a:spcPct val="90000"/>
              </a:lnSpc>
              <a:spcBef>
                <a:spcPts val="0"/>
              </a:spcBef>
              <a:spcAft>
                <a:spcPts val="0"/>
              </a:spcAft>
              <a:buClr>
                <a:srgbClr val="00B050"/>
              </a:buClr>
              <a:buSzPct val="77220"/>
              <a:buFont typeface="Arial"/>
              <a:buNone/>
            </a:pPr>
            <a:r>
              <a:rPr lang="en-US" sz="2800" u="sng">
                <a:solidFill>
                  <a:srgbClr val="00B050"/>
                </a:solidFill>
                <a:latin typeface="Calibri"/>
                <a:ea typeface="Calibri"/>
                <a:cs typeface="Calibri"/>
                <a:sym typeface="Calibri"/>
              </a:rPr>
              <a:t>Types of machine Learning</a:t>
            </a:r>
            <a:endParaRPr/>
          </a:p>
          <a:p>
            <a:pPr indent="0" lvl="0" marL="0" marR="0" rtl="0" algn="l">
              <a:lnSpc>
                <a:spcPct val="90000"/>
              </a:lnSpc>
              <a:spcBef>
                <a:spcPts val="0"/>
              </a:spcBef>
              <a:spcAft>
                <a:spcPts val="0"/>
              </a:spcAft>
              <a:buClr>
                <a:schemeClr val="dk1"/>
              </a:buClr>
              <a:buSzPct val="77220"/>
              <a:buFont typeface="Arial"/>
              <a:buNone/>
            </a:pPr>
            <a:r>
              <a:t/>
            </a:r>
            <a:endParaRPr sz="2800" u="sng">
              <a:solidFill>
                <a:srgbClr val="00B050"/>
              </a:solidFill>
              <a:latin typeface="Calibri"/>
              <a:ea typeface="Calibri"/>
              <a:cs typeface="Calibri"/>
              <a:sym typeface="Calibri"/>
            </a:endParaRPr>
          </a:p>
          <a:p>
            <a:pPr indent="-514350" lvl="0" marL="514350" marR="0" rtl="0" algn="l">
              <a:lnSpc>
                <a:spcPct val="90000"/>
              </a:lnSpc>
              <a:spcBef>
                <a:spcPts val="0"/>
              </a:spcBef>
              <a:spcAft>
                <a:spcPts val="0"/>
              </a:spcAft>
              <a:buClr>
                <a:srgbClr val="00B050"/>
              </a:buClr>
              <a:buSzPct val="77220"/>
              <a:buFont typeface="Arial"/>
              <a:buAutoNum type="arabicPeriod"/>
            </a:pPr>
            <a:r>
              <a:rPr lang="en-US" sz="2800" u="sng">
                <a:solidFill>
                  <a:srgbClr val="00B050"/>
                </a:solidFill>
                <a:latin typeface="Calibri"/>
                <a:ea typeface="Calibri"/>
                <a:cs typeface="Calibri"/>
                <a:sym typeface="Calibri"/>
              </a:rPr>
              <a:t>Supervised learning</a:t>
            </a:r>
            <a:endParaRPr/>
          </a:p>
          <a:p>
            <a:pPr indent="-228600" lvl="0" marL="228600" marR="0" rtl="0" algn="l">
              <a:lnSpc>
                <a:spcPct val="90000"/>
              </a:lnSpc>
              <a:spcBef>
                <a:spcPts val="0"/>
              </a:spcBef>
              <a:spcAft>
                <a:spcPts val="0"/>
              </a:spcAft>
              <a:buClr>
                <a:srgbClr val="F2F2F2"/>
              </a:buClr>
              <a:buSzPct val="77220"/>
              <a:buFont typeface="Noto Sans Symbols"/>
              <a:buChar char="✔"/>
            </a:pPr>
            <a:r>
              <a:rPr lang="en-US" sz="2800">
                <a:solidFill>
                  <a:srgbClr val="F2F2F2"/>
                </a:solidFill>
                <a:latin typeface="Calibri"/>
                <a:ea typeface="Calibri"/>
                <a:cs typeface="Calibri"/>
                <a:sym typeface="Calibri"/>
              </a:rPr>
              <a:t>  Supervised learning is the types of machine learning In which </a:t>
            </a:r>
            <a:r>
              <a:rPr lang="en-US" sz="2800">
                <a:solidFill>
                  <a:srgbClr val="7030A0"/>
                </a:solidFill>
                <a:latin typeface="Calibri"/>
                <a:ea typeface="Calibri"/>
                <a:cs typeface="Calibri"/>
                <a:sym typeface="Calibri"/>
              </a:rPr>
              <a:t>machine learning algorithms are feed with the well labeled data</a:t>
            </a:r>
            <a:r>
              <a:rPr lang="en-US" sz="2800">
                <a:solidFill>
                  <a:srgbClr val="F2F2F2"/>
                </a:solidFill>
                <a:latin typeface="Calibri"/>
                <a:ea typeface="Calibri"/>
                <a:cs typeface="Calibri"/>
                <a:sym typeface="Calibri"/>
              </a:rPr>
              <a:t>.ie. Input and its associated output.</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ct val="77220"/>
              <a:buFont typeface="Noto Sans Symbols"/>
              <a:buChar char="✔"/>
            </a:pPr>
            <a:r>
              <a:rPr lang="en-US" sz="2800">
                <a:solidFill>
                  <a:srgbClr val="F2F2F2"/>
                </a:solidFill>
                <a:latin typeface="Calibri"/>
                <a:ea typeface="Calibri"/>
                <a:cs typeface="Calibri"/>
                <a:sym typeface="Calibri"/>
              </a:rPr>
              <a:t>From the labeled data algorithms should be </a:t>
            </a:r>
            <a:r>
              <a:rPr lang="en-US" sz="2800">
                <a:solidFill>
                  <a:srgbClr val="7030A0"/>
                </a:solidFill>
                <a:latin typeface="Calibri"/>
                <a:ea typeface="Calibri"/>
                <a:cs typeface="Calibri"/>
                <a:sym typeface="Calibri"/>
              </a:rPr>
              <a:t>able to learn the patterns</a:t>
            </a:r>
            <a:endParaRPr/>
          </a:p>
          <a:p>
            <a:pPr indent="-101600" lvl="0" marL="228600" marR="0" rtl="0" algn="l">
              <a:lnSpc>
                <a:spcPct val="90000"/>
              </a:lnSpc>
              <a:spcBef>
                <a:spcPts val="0"/>
              </a:spcBef>
              <a:spcAft>
                <a:spcPts val="0"/>
              </a:spcAft>
              <a:buClr>
                <a:schemeClr val="dk1"/>
              </a:buClr>
              <a:buSzPct val="77220"/>
              <a:buFont typeface="Noto Sans Symbols"/>
              <a:buNone/>
            </a:pPr>
            <a:r>
              <a:t/>
            </a:r>
            <a:endParaRPr sz="2800">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ct val="77220"/>
              <a:buFont typeface="Noto Sans Symbols"/>
              <a:buChar char="✔"/>
            </a:pPr>
            <a:r>
              <a:rPr lang="en-US" sz="2800">
                <a:solidFill>
                  <a:srgbClr val="F2F2F2"/>
                </a:solidFill>
                <a:latin typeface="Calibri"/>
                <a:ea typeface="Calibri"/>
                <a:cs typeface="Calibri"/>
                <a:sym typeface="Calibri"/>
              </a:rPr>
              <a:t>Supervised learning algorithms </a:t>
            </a:r>
            <a:r>
              <a:rPr lang="en-US" sz="2800">
                <a:solidFill>
                  <a:srgbClr val="7030A0"/>
                </a:solidFill>
                <a:latin typeface="Calibri"/>
                <a:ea typeface="Calibri"/>
                <a:cs typeface="Calibri"/>
                <a:sym typeface="Calibri"/>
              </a:rPr>
              <a:t>try to model relationships and dependencies </a:t>
            </a:r>
            <a:r>
              <a:rPr lang="en-US" sz="2800">
                <a:solidFill>
                  <a:srgbClr val="F2F2F2"/>
                </a:solidFill>
                <a:latin typeface="Calibri"/>
                <a:ea typeface="Calibri"/>
                <a:cs typeface="Calibri"/>
                <a:sym typeface="Calibri"/>
              </a:rPr>
              <a:t>between the target prediction output and the input features</a:t>
            </a:r>
            <a:endParaRPr/>
          </a:p>
          <a:p>
            <a:pPr indent="-101600" lvl="0" marL="228600" marR="0" rtl="0" algn="l">
              <a:lnSpc>
                <a:spcPct val="90000"/>
              </a:lnSpc>
              <a:spcBef>
                <a:spcPts val="0"/>
              </a:spcBef>
              <a:spcAft>
                <a:spcPts val="0"/>
              </a:spcAft>
              <a:buClr>
                <a:schemeClr val="dk1"/>
              </a:buClr>
              <a:buSzPct val="77220"/>
              <a:buFont typeface="Noto Sans Symbols"/>
              <a:buNone/>
            </a:pPr>
            <a:r>
              <a:t/>
            </a:r>
            <a:endParaRPr sz="2800">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ct val="77220"/>
              <a:buFont typeface="Noto Sans Symbols"/>
              <a:buChar char="✔"/>
            </a:pPr>
            <a:r>
              <a:rPr lang="en-US" sz="2800">
                <a:solidFill>
                  <a:srgbClr val="F2F2F2"/>
                </a:solidFill>
                <a:latin typeface="Calibri"/>
                <a:ea typeface="Calibri"/>
                <a:cs typeface="Calibri"/>
                <a:sym typeface="Calibri"/>
              </a:rPr>
              <a:t>And then </a:t>
            </a:r>
            <a:r>
              <a:rPr lang="en-US" sz="2800">
                <a:solidFill>
                  <a:srgbClr val="7030A0"/>
                </a:solidFill>
                <a:latin typeface="Calibri"/>
                <a:ea typeface="Calibri"/>
                <a:cs typeface="Calibri"/>
                <a:sym typeface="Calibri"/>
              </a:rPr>
              <a:t>we can predict the output values for new data based on those relationships</a:t>
            </a:r>
            <a:r>
              <a:rPr lang="en-US" sz="2800">
                <a:solidFill>
                  <a:srgbClr val="F2F2F2"/>
                </a:solidFill>
                <a:latin typeface="Calibri"/>
                <a:ea typeface="Calibri"/>
                <a:cs typeface="Calibri"/>
                <a:sym typeface="Calibri"/>
              </a:rPr>
              <a:t> which it learned from the previous data sets.</a:t>
            </a:r>
            <a:endParaRPr/>
          </a:p>
          <a:p>
            <a:pPr indent="-101600" lvl="0" marL="228600" marR="0" rtl="0" algn="l">
              <a:lnSpc>
                <a:spcPct val="90000"/>
              </a:lnSpc>
              <a:spcBef>
                <a:spcPts val="0"/>
              </a:spcBef>
              <a:spcAft>
                <a:spcPts val="0"/>
              </a:spcAft>
              <a:buClr>
                <a:schemeClr val="dk1"/>
              </a:buClr>
              <a:buSzPct val="77220"/>
              <a:buFont typeface="Noto Sans Symbols"/>
              <a:buNone/>
            </a:pPr>
            <a:r>
              <a:t/>
            </a:r>
            <a:endParaRPr sz="2800">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ct val="77220"/>
              <a:buFont typeface="Noto Sans Symbols"/>
              <a:buChar char="✔"/>
            </a:pPr>
            <a:r>
              <a:rPr lang="en-US" sz="2800">
                <a:solidFill>
                  <a:srgbClr val="F2F2F2"/>
                </a:solidFill>
                <a:latin typeface="Calibri"/>
                <a:ea typeface="Calibri"/>
                <a:cs typeface="Calibri"/>
                <a:sym typeface="Calibri"/>
              </a:rPr>
              <a:t>Are the family of algorithms that which are mainly used in </a:t>
            </a:r>
            <a:r>
              <a:rPr lang="en-US" sz="2800">
                <a:solidFill>
                  <a:srgbClr val="7030A0"/>
                </a:solidFill>
                <a:latin typeface="Calibri"/>
                <a:ea typeface="Calibri"/>
                <a:cs typeface="Calibri"/>
                <a:sym typeface="Calibri"/>
              </a:rPr>
              <a:t>classification and prediction</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pic>
        <p:nvPicPr>
          <p:cNvPr descr="Example of classification" id="190" name="Google Shape;190;p28"/>
          <p:cNvPicPr preferRelativeResize="0"/>
          <p:nvPr/>
        </p:nvPicPr>
        <p:blipFill rotWithShape="1">
          <a:blip r:embed="rId3">
            <a:alphaModFix/>
          </a:blip>
          <a:srcRect b="0" l="0" r="0" t="0"/>
          <a:stretch/>
        </p:blipFill>
        <p:spPr>
          <a:xfrm>
            <a:off x="345728" y="1152939"/>
            <a:ext cx="6601589" cy="3087756"/>
          </a:xfrm>
          <a:prstGeom prst="rect">
            <a:avLst/>
          </a:prstGeom>
          <a:noFill/>
          <a:ln>
            <a:noFill/>
          </a:ln>
        </p:spPr>
      </p:pic>
      <p:sp>
        <p:nvSpPr>
          <p:cNvPr id="191" name="Google Shape;191;p28"/>
          <p:cNvSpPr txBox="1"/>
          <p:nvPr/>
        </p:nvSpPr>
        <p:spPr>
          <a:xfrm>
            <a:off x="345728" y="286180"/>
            <a:ext cx="6098344"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800" u="sng">
                <a:solidFill>
                  <a:srgbClr val="00B050"/>
                </a:solidFill>
                <a:latin typeface="Calibri"/>
                <a:ea typeface="Calibri"/>
                <a:cs typeface="Calibri"/>
                <a:sym typeface="Calibri"/>
              </a:rPr>
              <a:t>Supervised learning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5" name="Shape 195"/>
        <p:cNvGrpSpPr/>
        <p:nvPr/>
      </p:nvGrpSpPr>
      <p:grpSpPr>
        <a:xfrm>
          <a:off x="0" y="0"/>
          <a:ext cx="0" cy="0"/>
          <a:chOff x="0" y="0"/>
          <a:chExt cx="0" cy="0"/>
        </a:xfrm>
      </p:grpSpPr>
      <p:sp>
        <p:nvSpPr>
          <p:cNvPr id="196" name="Google Shape;196;p29"/>
          <p:cNvSpPr txBox="1"/>
          <p:nvPr/>
        </p:nvSpPr>
        <p:spPr>
          <a:xfrm>
            <a:off x="305970" y="244872"/>
            <a:ext cx="11359663" cy="6613128"/>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Types of machine Learning</a:t>
            </a:r>
            <a:endParaRPr/>
          </a:p>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2. Unsupervised learning</a:t>
            </a:r>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  Unsupervised learning is a category  of machine learning in which  we only have the input data to feed to the machine learning algorithm but no corresponding output</a:t>
            </a:r>
            <a:endParaRPr/>
          </a:p>
          <a:p>
            <a:pPr indent="-101600" lvl="0" marL="228600" marR="0" rtl="0" algn="l">
              <a:lnSpc>
                <a:spcPct val="90000"/>
              </a:lnSpc>
              <a:spcBef>
                <a:spcPts val="0"/>
              </a:spcBef>
              <a:spcAft>
                <a:spcPts val="0"/>
              </a:spcAft>
              <a:buClr>
                <a:schemeClr val="dk1"/>
              </a:buClr>
              <a:buSzPts val="2000"/>
              <a:buFont typeface="Noto Sans Symbols"/>
              <a:buNone/>
            </a:pPr>
            <a:r>
              <a:t/>
            </a:r>
            <a:endParaRPr sz="2800">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Algorithm learns the patterns based on the similarity between input data instances .</a:t>
            </a:r>
            <a:endParaRPr/>
          </a:p>
          <a:p>
            <a:pPr indent="-101600" lvl="0" marL="228600" marR="0" rtl="0" algn="l">
              <a:lnSpc>
                <a:spcPct val="90000"/>
              </a:lnSpc>
              <a:spcBef>
                <a:spcPts val="0"/>
              </a:spcBef>
              <a:spcAft>
                <a:spcPts val="0"/>
              </a:spcAft>
              <a:buClr>
                <a:schemeClr val="dk1"/>
              </a:buClr>
              <a:buSzPts val="2000"/>
              <a:buFont typeface="Noto Sans Symbols"/>
              <a:buNone/>
            </a:pPr>
            <a:r>
              <a:t/>
            </a:r>
            <a:endParaRPr sz="2800">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 Are the family of algorithms that which are mainly used </a:t>
            </a:r>
            <a:r>
              <a:rPr lang="en-US" sz="2800">
                <a:solidFill>
                  <a:srgbClr val="7030A0"/>
                </a:solidFill>
                <a:latin typeface="Calibri"/>
                <a:ea typeface="Calibri"/>
                <a:cs typeface="Calibri"/>
                <a:sym typeface="Calibri"/>
              </a:rPr>
              <a:t>pattern detection and descriptive modeling</a:t>
            </a:r>
            <a:endParaRPr/>
          </a:p>
          <a:p>
            <a:pPr indent="-101600" lvl="0" marL="228600" marR="0" rtl="0" algn="l">
              <a:lnSpc>
                <a:spcPct val="90000"/>
              </a:lnSpc>
              <a:spcBef>
                <a:spcPts val="0"/>
              </a:spcBef>
              <a:spcAft>
                <a:spcPts val="0"/>
              </a:spcAft>
              <a:buClr>
                <a:schemeClr val="dk1"/>
              </a:buClr>
              <a:buSzPts val="2000"/>
              <a:buFont typeface="Noto Sans Symbols"/>
              <a:buNone/>
            </a:pPr>
            <a:r>
              <a:t/>
            </a:r>
            <a:endParaRPr sz="2800">
              <a:solidFill>
                <a:srgbClr val="7030A0"/>
              </a:solidFill>
              <a:latin typeface="Calibri"/>
              <a:ea typeface="Calibri"/>
              <a:cs typeface="Calibri"/>
              <a:sym typeface="Calibri"/>
            </a:endParaRPr>
          </a:p>
          <a:p>
            <a:pPr indent="-228600" lvl="0" marL="228600" marR="0" rtl="0" algn="l">
              <a:lnSpc>
                <a:spcPct val="90000"/>
              </a:lnSpc>
              <a:spcBef>
                <a:spcPts val="0"/>
              </a:spcBef>
              <a:spcAft>
                <a:spcPts val="0"/>
              </a:spcAft>
              <a:buClr>
                <a:schemeClr val="lt1"/>
              </a:buClr>
              <a:buSzPts val="2000"/>
              <a:buFont typeface="Noto Sans Symbols"/>
              <a:buChar char="✔"/>
            </a:pPr>
            <a:r>
              <a:rPr lang="en-US" sz="2800">
                <a:solidFill>
                  <a:schemeClr val="lt1"/>
                </a:solidFill>
                <a:latin typeface="Calibri"/>
                <a:ea typeface="Calibri"/>
                <a:cs typeface="Calibri"/>
                <a:sym typeface="Calibri"/>
              </a:rPr>
              <a:t>These algorithms try to use techniques on the input data to </a:t>
            </a:r>
            <a:r>
              <a:rPr lang="en-US" sz="2800">
                <a:solidFill>
                  <a:srgbClr val="7030A0"/>
                </a:solidFill>
                <a:latin typeface="Calibri"/>
                <a:ea typeface="Calibri"/>
                <a:cs typeface="Calibri"/>
                <a:sym typeface="Calibri"/>
              </a:rPr>
              <a:t>mine for rules</a:t>
            </a:r>
            <a:r>
              <a:rPr lang="en-US" sz="2800">
                <a:solidFill>
                  <a:schemeClr val="lt1"/>
                </a:solidFill>
                <a:latin typeface="Calibri"/>
                <a:ea typeface="Calibri"/>
                <a:cs typeface="Calibri"/>
                <a:sym typeface="Calibri"/>
              </a:rPr>
              <a:t>, </a:t>
            </a:r>
            <a:r>
              <a:rPr lang="en-US" sz="2800">
                <a:solidFill>
                  <a:srgbClr val="7030A0"/>
                </a:solidFill>
                <a:latin typeface="Calibri"/>
                <a:ea typeface="Calibri"/>
                <a:cs typeface="Calibri"/>
                <a:sym typeface="Calibri"/>
              </a:rPr>
              <a:t>detect patterns</a:t>
            </a:r>
            <a:r>
              <a:rPr lang="en-US" sz="2800">
                <a:solidFill>
                  <a:schemeClr val="lt1"/>
                </a:solidFill>
                <a:latin typeface="Calibri"/>
                <a:ea typeface="Calibri"/>
                <a:cs typeface="Calibri"/>
                <a:sym typeface="Calibri"/>
              </a:rPr>
              <a:t>, </a:t>
            </a:r>
            <a:r>
              <a:rPr lang="en-US" sz="2800">
                <a:solidFill>
                  <a:srgbClr val="7030A0"/>
                </a:solidFill>
                <a:latin typeface="Calibri"/>
                <a:ea typeface="Calibri"/>
                <a:cs typeface="Calibri"/>
                <a:sym typeface="Calibri"/>
              </a:rPr>
              <a:t>and summarize and group the data points </a:t>
            </a:r>
            <a:r>
              <a:rPr lang="en-US" sz="2800">
                <a:solidFill>
                  <a:schemeClr val="lt1"/>
                </a:solidFill>
                <a:latin typeface="Calibri"/>
                <a:ea typeface="Calibri"/>
                <a:cs typeface="Calibri"/>
                <a:sym typeface="Calibri"/>
              </a:rPr>
              <a:t>which help in deriving meaningful insights and describe the data better to the users.</a:t>
            </a:r>
            <a:endParaRPr/>
          </a:p>
          <a:p>
            <a:pPr indent="-101600" lvl="0" marL="228600" marR="0" rtl="0" algn="l">
              <a:lnSpc>
                <a:spcPct val="90000"/>
              </a:lnSpc>
              <a:spcBef>
                <a:spcPts val="0"/>
              </a:spcBef>
              <a:spcAft>
                <a:spcPts val="0"/>
              </a:spcAft>
              <a:buClr>
                <a:schemeClr val="dk1"/>
              </a:buClr>
              <a:buSzPts val="2000"/>
              <a:buFont typeface="Noto Sans Symbols"/>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0" name="Shape 200"/>
        <p:cNvGrpSpPr/>
        <p:nvPr/>
      </p:nvGrpSpPr>
      <p:grpSpPr>
        <a:xfrm>
          <a:off x="0" y="0"/>
          <a:ext cx="0" cy="0"/>
          <a:chOff x="0" y="0"/>
          <a:chExt cx="0" cy="0"/>
        </a:xfrm>
      </p:grpSpPr>
      <p:sp>
        <p:nvSpPr>
          <p:cNvPr id="201" name="Google Shape;201;p30"/>
          <p:cNvSpPr txBox="1"/>
          <p:nvPr/>
        </p:nvSpPr>
        <p:spPr>
          <a:xfrm>
            <a:off x="345728" y="286180"/>
            <a:ext cx="6098344"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800" u="sng">
                <a:solidFill>
                  <a:srgbClr val="00B050"/>
                </a:solidFill>
                <a:latin typeface="Calibri"/>
                <a:ea typeface="Calibri"/>
                <a:cs typeface="Calibri"/>
                <a:sym typeface="Calibri"/>
              </a:rPr>
              <a:t>Unsupervised learning</a:t>
            </a:r>
            <a:endParaRPr/>
          </a:p>
        </p:txBody>
      </p:sp>
      <p:pic>
        <p:nvPicPr>
          <p:cNvPr descr="Unsupervised learning example in machine leaning" id="202" name="Google Shape;202;p30"/>
          <p:cNvPicPr preferRelativeResize="0"/>
          <p:nvPr/>
        </p:nvPicPr>
        <p:blipFill rotWithShape="1">
          <a:blip r:embed="rId3">
            <a:alphaModFix/>
          </a:blip>
          <a:srcRect b="0" l="782" r="0" t="20212"/>
          <a:stretch/>
        </p:blipFill>
        <p:spPr>
          <a:xfrm>
            <a:off x="345728" y="1139687"/>
            <a:ext cx="8062876" cy="364722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sp>
        <p:nvSpPr>
          <p:cNvPr id="207" name="Google Shape;207;p31"/>
          <p:cNvSpPr txBox="1"/>
          <p:nvPr/>
        </p:nvSpPr>
        <p:spPr>
          <a:xfrm>
            <a:off x="345728" y="286180"/>
            <a:ext cx="6098344" cy="341632"/>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lang="en-US" sz="1800" u="sng">
                <a:solidFill>
                  <a:srgbClr val="00B050"/>
                </a:solidFill>
                <a:latin typeface="Calibri"/>
                <a:ea typeface="Calibri"/>
                <a:cs typeface="Calibri"/>
                <a:sym typeface="Calibri"/>
              </a:rPr>
              <a:t>Unsupervised learning</a:t>
            </a:r>
            <a:endParaRPr/>
          </a:p>
        </p:txBody>
      </p:sp>
      <p:pic>
        <p:nvPicPr>
          <p:cNvPr descr="Clustering in Machine Learning - Algorithms that Every Data Scientist Uses  - DataFlair" id="208" name="Google Shape;208;p31"/>
          <p:cNvPicPr preferRelativeResize="0"/>
          <p:nvPr/>
        </p:nvPicPr>
        <p:blipFill rotWithShape="1">
          <a:blip r:embed="rId3">
            <a:alphaModFix/>
          </a:blip>
          <a:srcRect b="0" l="0" r="0" t="0"/>
          <a:stretch/>
        </p:blipFill>
        <p:spPr>
          <a:xfrm>
            <a:off x="1101560" y="1306975"/>
            <a:ext cx="7209371" cy="37433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14"/>
          <p:cNvSpPr txBox="1"/>
          <p:nvPr/>
        </p:nvSpPr>
        <p:spPr>
          <a:xfrm>
            <a:off x="305971" y="145925"/>
            <a:ext cx="1119691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F0"/>
                </a:solidFill>
                <a:latin typeface="Calibri"/>
                <a:ea typeface="Calibri"/>
                <a:cs typeface="Calibri"/>
                <a:sym typeface="Calibri"/>
              </a:rPr>
              <a:t> Traditional Programming Vs Machine Learning</a:t>
            </a:r>
            <a:endParaRPr/>
          </a:p>
        </p:txBody>
      </p:sp>
      <p:sp>
        <p:nvSpPr>
          <p:cNvPr id="91" name="Google Shape;91;p14"/>
          <p:cNvSpPr txBox="1"/>
          <p:nvPr/>
        </p:nvSpPr>
        <p:spPr>
          <a:xfrm>
            <a:off x="526365" y="669145"/>
            <a:ext cx="11359663" cy="4023360"/>
          </a:xfrm>
          <a:prstGeom prst="rect">
            <a:avLst/>
          </a:prstGeom>
          <a:noFill/>
          <a:ln>
            <a:noFill/>
          </a:ln>
        </p:spPr>
        <p:txBody>
          <a:bodyPr anchorCtr="0" anchor="t" bIns="45700" lIns="0" spcFirstLastPara="1" rIns="0" wrap="square" tIns="45700">
            <a:normAutofit/>
          </a:bodyPr>
          <a:lstStyle/>
          <a:p>
            <a:pPr indent="-176213" lvl="0" marL="176213" marR="0" rtl="0" algn="l">
              <a:lnSpc>
                <a:spcPct val="90000"/>
              </a:lnSpc>
              <a:spcBef>
                <a:spcPts val="0"/>
              </a:spcBef>
              <a:spcAft>
                <a:spcPts val="0"/>
              </a:spcAft>
              <a:buClr>
                <a:schemeClr val="lt1"/>
              </a:buClr>
              <a:buSzPts val="2000"/>
              <a:buFont typeface="Courier New"/>
              <a:buChar char="o"/>
            </a:pPr>
            <a:r>
              <a:rPr lang="en-US" sz="2800">
                <a:solidFill>
                  <a:schemeClr val="lt1"/>
                </a:solidFill>
                <a:latin typeface="Calibri"/>
                <a:ea typeface="Calibri"/>
                <a:cs typeface="Calibri"/>
                <a:sym typeface="Calibri"/>
              </a:rPr>
              <a:t>Traditional Programming refers to any manually created program that uses input data and runs on a computer to produce the output.</a:t>
            </a:r>
            <a:endParaRPr/>
          </a:p>
          <a:p>
            <a:pPr indent="0" lvl="0" marL="0" marR="0" rtl="0" algn="l">
              <a:lnSpc>
                <a:spcPct val="90000"/>
              </a:lnSpc>
              <a:spcBef>
                <a:spcPts val="0"/>
              </a:spcBef>
              <a:spcAft>
                <a:spcPts val="0"/>
              </a:spcAft>
              <a:buClr>
                <a:schemeClr val="dk1"/>
              </a:buClr>
              <a:buSzPts val="2000"/>
              <a:buFont typeface="Arial"/>
              <a:buNone/>
            </a:pPr>
            <a:r>
              <a:t/>
            </a:r>
            <a:endParaRPr sz="2800">
              <a:solidFill>
                <a:schemeClr val="lt1"/>
              </a:solidFill>
              <a:latin typeface="Calibri"/>
              <a:ea typeface="Calibri"/>
              <a:cs typeface="Calibri"/>
              <a:sym typeface="Calibri"/>
            </a:endParaRPr>
          </a:p>
          <a:p>
            <a:pPr indent="-176213" lvl="0" marL="176213" marR="0" rtl="0" algn="l">
              <a:lnSpc>
                <a:spcPct val="90000"/>
              </a:lnSpc>
              <a:spcBef>
                <a:spcPts val="0"/>
              </a:spcBef>
              <a:spcAft>
                <a:spcPts val="0"/>
              </a:spcAft>
              <a:buClr>
                <a:schemeClr val="lt1"/>
              </a:buClr>
              <a:buSzPts val="2000"/>
              <a:buFont typeface="Courier New"/>
              <a:buChar char="o"/>
            </a:pPr>
            <a:r>
              <a:rPr lang="en-US" sz="2800">
                <a:solidFill>
                  <a:schemeClr val="lt1"/>
                </a:solidFill>
                <a:latin typeface="Calibri"/>
                <a:ea typeface="Calibri"/>
                <a:cs typeface="Calibri"/>
                <a:sym typeface="Calibri"/>
              </a:rPr>
              <a:t>In Machine Learning, also known as augmented analytics, the input data and output are fed to an algorithm to create a program. This yields powerful insights that can be used to predict future outcomes.</a:t>
            </a:r>
            <a:endParaRPr/>
          </a:p>
          <a:p>
            <a:pPr indent="-49212" lvl="0" marL="176213" marR="0" rtl="0" algn="l">
              <a:lnSpc>
                <a:spcPct val="90000"/>
              </a:lnSpc>
              <a:spcBef>
                <a:spcPts val="0"/>
              </a:spcBef>
              <a:spcAft>
                <a:spcPts val="0"/>
              </a:spcAft>
              <a:buClr>
                <a:schemeClr val="dk1"/>
              </a:buClr>
              <a:buSzPts val="2000"/>
              <a:buFont typeface="Courier New"/>
              <a:buNone/>
            </a:pPr>
            <a:r>
              <a:t/>
            </a:r>
            <a:endParaRPr sz="2800">
              <a:solidFill>
                <a:schemeClr val="lt1"/>
              </a:solidFill>
              <a:latin typeface="Calibri"/>
              <a:ea typeface="Calibri"/>
              <a:cs typeface="Calibri"/>
              <a:sym typeface="Calibri"/>
            </a:endParaRPr>
          </a:p>
        </p:txBody>
      </p:sp>
      <p:pic>
        <p:nvPicPr>
          <p:cNvPr descr="Machine Learning – On your Browser | Anil Maharjan" id="92" name="Google Shape;92;p14"/>
          <p:cNvPicPr preferRelativeResize="0"/>
          <p:nvPr/>
        </p:nvPicPr>
        <p:blipFill rotWithShape="1">
          <a:blip r:embed="rId3">
            <a:alphaModFix/>
          </a:blip>
          <a:srcRect b="6782" l="2315" r="2693" t="21105"/>
          <a:stretch/>
        </p:blipFill>
        <p:spPr>
          <a:xfrm>
            <a:off x="956602" y="3429001"/>
            <a:ext cx="9830667" cy="2819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p32"/>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Revise</a:t>
            </a:r>
            <a:endParaRPr/>
          </a:p>
          <a:p>
            <a:pPr indent="-514350" lvl="0" marL="514350" marR="0" rtl="0" algn="l">
              <a:lnSpc>
                <a:spcPct val="90000"/>
              </a:lnSpc>
              <a:spcBef>
                <a:spcPts val="0"/>
              </a:spcBef>
              <a:spcAft>
                <a:spcPts val="0"/>
              </a:spcAft>
              <a:buClr>
                <a:srgbClr val="00B050"/>
              </a:buClr>
              <a:buSzPts val="2000"/>
              <a:buFont typeface="Arial"/>
              <a:buAutoNum type="arabicPeriod"/>
            </a:pPr>
            <a:r>
              <a:rPr lang="en-US" sz="2800">
                <a:solidFill>
                  <a:srgbClr val="00B050"/>
                </a:solidFill>
                <a:latin typeface="Calibri"/>
                <a:ea typeface="Calibri"/>
                <a:cs typeface="Calibri"/>
                <a:sym typeface="Calibri"/>
              </a:rPr>
              <a:t>Explain the terms Labeled data and unlabeled data</a:t>
            </a:r>
            <a:endParaRPr/>
          </a:p>
          <a:p>
            <a:pPr indent="-514350" lvl="0" marL="514350" marR="0" rtl="0" algn="l">
              <a:lnSpc>
                <a:spcPct val="90000"/>
              </a:lnSpc>
              <a:spcBef>
                <a:spcPts val="0"/>
              </a:spcBef>
              <a:spcAft>
                <a:spcPts val="0"/>
              </a:spcAft>
              <a:buClr>
                <a:srgbClr val="00B050"/>
              </a:buClr>
              <a:buSzPts val="2000"/>
              <a:buFont typeface="Arial"/>
              <a:buAutoNum type="arabicPeriod"/>
            </a:pPr>
            <a:r>
              <a:rPr lang="en-US" sz="2800">
                <a:solidFill>
                  <a:srgbClr val="00B050"/>
                </a:solidFill>
                <a:latin typeface="Calibri"/>
                <a:ea typeface="Calibri"/>
                <a:cs typeface="Calibri"/>
                <a:sym typeface="Calibri"/>
              </a:rPr>
              <a:t>Explain supervised learning</a:t>
            </a:r>
            <a:endParaRPr/>
          </a:p>
          <a:p>
            <a:pPr indent="-514350" lvl="0" marL="514350" marR="0" rtl="0" algn="l">
              <a:lnSpc>
                <a:spcPct val="90000"/>
              </a:lnSpc>
              <a:spcBef>
                <a:spcPts val="0"/>
              </a:spcBef>
              <a:spcAft>
                <a:spcPts val="0"/>
              </a:spcAft>
              <a:buClr>
                <a:srgbClr val="00B050"/>
              </a:buClr>
              <a:buSzPts val="2000"/>
              <a:buFont typeface="Arial"/>
              <a:buAutoNum type="arabicPeriod"/>
            </a:pPr>
            <a:r>
              <a:rPr lang="en-US" sz="2800">
                <a:solidFill>
                  <a:srgbClr val="00B050"/>
                </a:solidFill>
                <a:latin typeface="Calibri"/>
                <a:ea typeface="Calibri"/>
                <a:cs typeface="Calibri"/>
                <a:sym typeface="Calibri"/>
              </a:rPr>
              <a:t>Explain unsupervised learning</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sp>
        <p:nvSpPr>
          <p:cNvPr id="218" name="Google Shape;218;p33"/>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Machine Learning Foundations</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2" name="Shape 222"/>
        <p:cNvGrpSpPr/>
        <p:nvPr/>
      </p:nvGrpSpPr>
      <p:grpSpPr>
        <a:xfrm>
          <a:off x="0" y="0"/>
          <a:ext cx="0" cy="0"/>
          <a:chOff x="0" y="0"/>
          <a:chExt cx="0" cy="0"/>
        </a:xfrm>
      </p:grpSpPr>
      <p:sp>
        <p:nvSpPr>
          <p:cNvPr id="223" name="Google Shape;223;p34"/>
          <p:cNvSpPr txBox="1"/>
          <p:nvPr/>
        </p:nvSpPr>
        <p:spPr>
          <a:xfrm>
            <a:off x="0" y="191864"/>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Data Sets</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id="224" name="Google Shape;224;p34"/>
          <p:cNvPicPr preferRelativeResize="0"/>
          <p:nvPr/>
        </p:nvPicPr>
        <p:blipFill rotWithShape="1">
          <a:blip r:embed="rId3">
            <a:alphaModFix/>
          </a:blip>
          <a:srcRect b="10863" l="3644" r="73469" t="27127"/>
          <a:stretch/>
        </p:blipFill>
        <p:spPr>
          <a:xfrm>
            <a:off x="4543024" y="942956"/>
            <a:ext cx="5133239" cy="5753685"/>
          </a:xfrm>
          <a:prstGeom prst="rect">
            <a:avLst/>
          </a:prstGeom>
          <a:noFill/>
          <a:ln>
            <a:noFill/>
          </a:ln>
        </p:spPr>
      </p:pic>
      <p:cxnSp>
        <p:nvCxnSpPr>
          <p:cNvPr id="225" name="Google Shape;225;p34"/>
          <p:cNvCxnSpPr/>
          <p:nvPr/>
        </p:nvCxnSpPr>
        <p:spPr>
          <a:xfrm flipH="1" rot="10800000">
            <a:off x="3821373" y="1269242"/>
            <a:ext cx="818866" cy="477671"/>
          </a:xfrm>
          <a:prstGeom prst="straightConnector1">
            <a:avLst/>
          </a:prstGeom>
          <a:noFill/>
          <a:ln cap="flat" cmpd="sng" w="9525">
            <a:solidFill>
              <a:schemeClr val="accent1"/>
            </a:solidFill>
            <a:prstDash val="solid"/>
            <a:miter lim="800000"/>
            <a:headEnd len="sm" w="sm" type="none"/>
            <a:tailEnd len="med" w="med" type="triangle"/>
          </a:ln>
        </p:spPr>
      </p:cxnSp>
      <p:sp>
        <p:nvSpPr>
          <p:cNvPr id="226" name="Google Shape;226;p34"/>
          <p:cNvSpPr txBox="1"/>
          <p:nvPr/>
        </p:nvSpPr>
        <p:spPr>
          <a:xfrm>
            <a:off x="2129051" y="1665027"/>
            <a:ext cx="1897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subject identifier</a:t>
            </a:r>
            <a:endParaRPr/>
          </a:p>
        </p:txBody>
      </p:sp>
      <p:cxnSp>
        <p:nvCxnSpPr>
          <p:cNvPr id="227" name="Google Shape;227;p34"/>
          <p:cNvCxnSpPr/>
          <p:nvPr/>
        </p:nvCxnSpPr>
        <p:spPr>
          <a:xfrm rot="10800000">
            <a:off x="8871045" y="1024842"/>
            <a:ext cx="1173707" cy="722071"/>
          </a:xfrm>
          <a:prstGeom prst="straightConnector1">
            <a:avLst/>
          </a:prstGeom>
          <a:noFill/>
          <a:ln cap="flat" cmpd="sng" w="9525">
            <a:solidFill>
              <a:schemeClr val="accent1"/>
            </a:solidFill>
            <a:prstDash val="solid"/>
            <a:miter lim="800000"/>
            <a:headEnd len="sm" w="sm" type="none"/>
            <a:tailEnd len="med" w="med" type="triangle"/>
          </a:ln>
        </p:spPr>
      </p:cxnSp>
      <p:cxnSp>
        <p:nvCxnSpPr>
          <p:cNvPr id="228" name="Google Shape;228;p34"/>
          <p:cNvCxnSpPr/>
          <p:nvPr/>
        </p:nvCxnSpPr>
        <p:spPr>
          <a:xfrm>
            <a:off x="5622878" y="518615"/>
            <a:ext cx="1" cy="424341"/>
          </a:xfrm>
          <a:prstGeom prst="straightConnector1">
            <a:avLst/>
          </a:prstGeom>
          <a:noFill/>
          <a:ln cap="flat" cmpd="sng" w="9525">
            <a:solidFill>
              <a:schemeClr val="accent1"/>
            </a:solidFill>
            <a:prstDash val="solid"/>
            <a:miter lim="800000"/>
            <a:headEnd len="sm" w="sm" type="none"/>
            <a:tailEnd len="med" w="med" type="triangle"/>
          </a:ln>
        </p:spPr>
      </p:cxnSp>
      <p:cxnSp>
        <p:nvCxnSpPr>
          <p:cNvPr id="229" name="Google Shape;229;p34"/>
          <p:cNvCxnSpPr/>
          <p:nvPr/>
        </p:nvCxnSpPr>
        <p:spPr>
          <a:xfrm>
            <a:off x="5622878" y="518615"/>
            <a:ext cx="1486765" cy="0"/>
          </a:xfrm>
          <a:prstGeom prst="straightConnector1">
            <a:avLst/>
          </a:prstGeom>
          <a:noFill/>
          <a:ln cap="flat" cmpd="sng" w="9525">
            <a:solidFill>
              <a:schemeClr val="accent1"/>
            </a:solidFill>
            <a:prstDash val="solid"/>
            <a:miter lim="800000"/>
            <a:headEnd len="sm" w="sm" type="none"/>
            <a:tailEnd len="sm" w="sm" type="none"/>
          </a:ln>
        </p:spPr>
      </p:cxnSp>
      <p:sp>
        <p:nvSpPr>
          <p:cNvPr id="230" name="Google Shape;230;p34"/>
          <p:cNvSpPr txBox="1"/>
          <p:nvPr/>
        </p:nvSpPr>
        <p:spPr>
          <a:xfrm>
            <a:off x="7099531" y="328996"/>
            <a:ext cx="427317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Explanatory variable/independent variable</a:t>
            </a:r>
            <a:endParaRPr/>
          </a:p>
        </p:txBody>
      </p:sp>
      <p:cxnSp>
        <p:nvCxnSpPr>
          <p:cNvPr id="231" name="Google Shape;231;p34"/>
          <p:cNvCxnSpPr>
            <a:stCxn id="224" idx="1"/>
            <a:endCxn id="224" idx="3"/>
          </p:cNvCxnSpPr>
          <p:nvPr/>
        </p:nvCxnSpPr>
        <p:spPr>
          <a:xfrm>
            <a:off x="4543024" y="3819799"/>
            <a:ext cx="5133300" cy="0"/>
          </a:xfrm>
          <a:prstGeom prst="straightConnector1">
            <a:avLst/>
          </a:prstGeom>
          <a:noFill/>
          <a:ln cap="flat" cmpd="sng" w="38100">
            <a:solidFill>
              <a:schemeClr val="accent1"/>
            </a:solidFill>
            <a:prstDash val="solid"/>
            <a:miter lim="800000"/>
            <a:headEnd len="sm" w="sm" type="none"/>
            <a:tailEnd len="sm" w="sm" type="none"/>
          </a:ln>
        </p:spPr>
      </p:cxnSp>
      <p:cxnSp>
        <p:nvCxnSpPr>
          <p:cNvPr id="232" name="Google Shape;232;p34"/>
          <p:cNvCxnSpPr>
            <a:stCxn id="224" idx="1"/>
          </p:cNvCxnSpPr>
          <p:nvPr/>
        </p:nvCxnSpPr>
        <p:spPr>
          <a:xfrm>
            <a:off x="4543024" y="3819799"/>
            <a:ext cx="0" cy="261000"/>
          </a:xfrm>
          <a:prstGeom prst="straightConnector1">
            <a:avLst/>
          </a:prstGeom>
          <a:noFill/>
          <a:ln cap="flat" cmpd="sng" w="38100">
            <a:solidFill>
              <a:schemeClr val="accent1"/>
            </a:solidFill>
            <a:prstDash val="solid"/>
            <a:miter lim="800000"/>
            <a:headEnd len="sm" w="sm" type="none"/>
            <a:tailEnd len="sm" w="sm" type="none"/>
          </a:ln>
        </p:spPr>
      </p:cxnSp>
      <p:cxnSp>
        <p:nvCxnSpPr>
          <p:cNvPr id="233" name="Google Shape;233;p34"/>
          <p:cNvCxnSpPr/>
          <p:nvPr/>
        </p:nvCxnSpPr>
        <p:spPr>
          <a:xfrm>
            <a:off x="9663209" y="3819799"/>
            <a:ext cx="0" cy="260882"/>
          </a:xfrm>
          <a:prstGeom prst="straightConnector1">
            <a:avLst/>
          </a:prstGeom>
          <a:noFill/>
          <a:ln cap="flat" cmpd="sng" w="38100">
            <a:solidFill>
              <a:schemeClr val="accent1"/>
            </a:solidFill>
            <a:prstDash val="solid"/>
            <a:miter lim="800000"/>
            <a:headEnd len="sm" w="sm" type="none"/>
            <a:tailEnd len="sm" w="sm" type="none"/>
          </a:ln>
        </p:spPr>
      </p:cxnSp>
      <p:cxnSp>
        <p:nvCxnSpPr>
          <p:cNvPr id="234" name="Google Shape;234;p34"/>
          <p:cNvCxnSpPr/>
          <p:nvPr/>
        </p:nvCxnSpPr>
        <p:spPr>
          <a:xfrm>
            <a:off x="4529970" y="4080681"/>
            <a:ext cx="5133239" cy="0"/>
          </a:xfrm>
          <a:prstGeom prst="straightConnector1">
            <a:avLst/>
          </a:prstGeom>
          <a:noFill/>
          <a:ln cap="flat" cmpd="sng" w="28575">
            <a:solidFill>
              <a:schemeClr val="accent1"/>
            </a:solidFill>
            <a:prstDash val="solid"/>
            <a:miter lim="800000"/>
            <a:headEnd len="sm" w="sm" type="none"/>
            <a:tailEnd len="sm" w="sm" type="none"/>
          </a:ln>
        </p:spPr>
      </p:cxnSp>
      <p:cxnSp>
        <p:nvCxnSpPr>
          <p:cNvPr id="235" name="Google Shape;235;p34"/>
          <p:cNvCxnSpPr/>
          <p:nvPr/>
        </p:nvCxnSpPr>
        <p:spPr>
          <a:xfrm flipH="1" rot="10800000">
            <a:off x="3821373" y="3944203"/>
            <a:ext cx="708597" cy="491319"/>
          </a:xfrm>
          <a:prstGeom prst="straightConnector1">
            <a:avLst/>
          </a:prstGeom>
          <a:noFill/>
          <a:ln cap="flat" cmpd="sng" w="9525">
            <a:solidFill>
              <a:schemeClr val="accent1"/>
            </a:solidFill>
            <a:prstDash val="solid"/>
            <a:miter lim="800000"/>
            <a:headEnd len="sm" w="sm" type="none"/>
            <a:tailEnd len="med" w="med" type="triangle"/>
          </a:ln>
        </p:spPr>
      </p:cxnSp>
      <p:sp>
        <p:nvSpPr>
          <p:cNvPr id="236" name="Google Shape;236;p34"/>
          <p:cNvSpPr txBox="1"/>
          <p:nvPr/>
        </p:nvSpPr>
        <p:spPr>
          <a:xfrm>
            <a:off x="9747547" y="1755418"/>
            <a:ext cx="212905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Outcome Variable/dependent variable </a:t>
            </a:r>
            <a:endParaRPr/>
          </a:p>
        </p:txBody>
      </p:sp>
      <p:sp>
        <p:nvSpPr>
          <p:cNvPr id="237" name="Google Shape;237;p34"/>
          <p:cNvSpPr txBox="1"/>
          <p:nvPr/>
        </p:nvSpPr>
        <p:spPr>
          <a:xfrm>
            <a:off x="569199" y="4250856"/>
            <a:ext cx="36923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one row per experimental subject</a:t>
            </a:r>
            <a:endParaRPr sz="18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p35"/>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Attribute types</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descr="Image for post" id="243" name="Google Shape;243;p35"/>
          <p:cNvPicPr preferRelativeResize="0"/>
          <p:nvPr/>
        </p:nvPicPr>
        <p:blipFill rotWithShape="1">
          <a:blip r:embed="rId3">
            <a:alphaModFix/>
          </a:blip>
          <a:srcRect b="0" l="0" r="0" t="0"/>
          <a:stretch/>
        </p:blipFill>
        <p:spPr>
          <a:xfrm>
            <a:off x="1282789" y="773153"/>
            <a:ext cx="9626422" cy="554401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36"/>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Measures of central tenancy </a:t>
            </a:r>
            <a:endParaRPr sz="2800">
              <a:solidFill>
                <a:schemeClr val="lt1"/>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49" name="Google Shape;249;p36"/>
          <p:cNvSpPr/>
          <p:nvPr/>
        </p:nvSpPr>
        <p:spPr>
          <a:xfrm>
            <a:off x="127379" y="726576"/>
            <a:ext cx="12064621"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Mean</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Centre of data set, can be obtained using a built in aggregation function avg in SQL</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can be computed using some algebraic function on one or more distributive measures </a:t>
            </a:r>
            <a:endParaRPr/>
          </a:p>
          <a:p>
            <a:pPr indent="0" lvl="0" marL="0" marR="0" rtl="0" algn="l">
              <a:spcBef>
                <a:spcPts val="0"/>
              </a:spcBef>
              <a:spcAft>
                <a:spcPts val="0"/>
              </a:spcAft>
              <a:buNone/>
            </a:pPr>
            <a:r>
              <a:t/>
            </a:r>
            <a:endParaRPr sz="2400">
              <a:solidFill>
                <a:srgbClr val="0070C0"/>
              </a:solidFill>
              <a:latin typeface="Calibri"/>
              <a:ea typeface="Calibri"/>
              <a:cs typeface="Calibri"/>
              <a:sym typeface="Calibri"/>
            </a:endParaRPr>
          </a:p>
          <a:p>
            <a:pPr indent="0" lvl="0" marL="0" marR="0" rtl="0" algn="l">
              <a:spcBef>
                <a:spcPts val="0"/>
              </a:spcBef>
              <a:spcAft>
                <a:spcPts val="0"/>
              </a:spcAft>
              <a:buNone/>
            </a:pPr>
            <a:r>
              <a:rPr lang="en-US" sz="2400">
                <a:solidFill>
                  <a:srgbClr val="0070C0"/>
                </a:solidFill>
                <a:latin typeface="Calibri"/>
                <a:ea typeface="Calibri"/>
                <a:cs typeface="Calibri"/>
                <a:sym typeface="Calibri"/>
              </a:rPr>
              <a:t>   mean() = sum() /count()</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a distributive measure – can be computed parallelly on partitions</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extremely sensitive – Even a small amount of extreme values can corrupt the mean</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Trimmed mean can be obtained by chopping extreme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37"/>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Measures of central tenancy </a:t>
            </a:r>
            <a:endParaRPr sz="2800">
              <a:solidFill>
                <a:schemeClr val="lt1"/>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55" name="Google Shape;255;p37"/>
          <p:cNvSpPr/>
          <p:nvPr/>
        </p:nvSpPr>
        <p:spPr>
          <a:xfrm>
            <a:off x="127379" y="726576"/>
            <a:ext cx="12064621"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Median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Center of data set, It is the middle value of the ordered set(if n is odd) or average of two middle values(if n is even)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need to be computed on the entire data set as a whole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not a distributive measure- It cannot  be computed by partitioning the data and parallely computing on each partition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computationally expensive – sorting entire data</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less sensitive to extreme values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Ex. (Even number of values ) : The median of 3, 3, 5, 9, 11 is 5. If there is an even number of observations, then there is no single middle value; the median is then usually defined to be the mean of the two middle values: so the </a:t>
            </a:r>
            <a:r>
              <a:rPr lang="en-US" sz="2400">
                <a:solidFill>
                  <a:srgbClr val="0070C0"/>
                </a:solidFill>
                <a:latin typeface="Calibri"/>
                <a:ea typeface="Calibri"/>
                <a:cs typeface="Calibri"/>
                <a:sym typeface="Calibri"/>
              </a:rPr>
              <a:t>median of 3, 5, 7, 9 is (5+7)/2 = 6.</a:t>
            </a:r>
            <a:endParaRPr/>
          </a:p>
        </p:txBody>
      </p:sp>
      <p:pic>
        <p:nvPicPr>
          <p:cNvPr id="256" name="Google Shape;256;p37"/>
          <p:cNvPicPr preferRelativeResize="0"/>
          <p:nvPr/>
        </p:nvPicPr>
        <p:blipFill rotWithShape="1">
          <a:blip r:embed="rId3">
            <a:alphaModFix/>
          </a:blip>
          <a:srcRect b="17397" l="12648" r="44590" t="40791"/>
          <a:stretch/>
        </p:blipFill>
        <p:spPr>
          <a:xfrm>
            <a:off x="9248500" y="4881560"/>
            <a:ext cx="2527331" cy="185710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sp>
        <p:nvSpPr>
          <p:cNvPr id="261" name="Google Shape;261;p38"/>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Measures of central tenancy </a:t>
            </a:r>
            <a:endParaRPr sz="2800">
              <a:solidFill>
                <a:schemeClr val="lt1"/>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62" name="Google Shape;262;p38"/>
          <p:cNvSpPr/>
          <p:nvPr/>
        </p:nvSpPr>
        <p:spPr>
          <a:xfrm>
            <a:off x="127379" y="726576"/>
            <a:ext cx="1206462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Mode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mode is the value that appears most frequently in a data set.</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Ex. 3, 3, 6, 9, 16, 16, 16, 27, 27, 37, 48</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a:t>
            </a:r>
            <a:r>
              <a:rPr lang="en-US" sz="2400">
                <a:solidFill>
                  <a:srgbClr val="00FFFF"/>
                </a:solidFill>
                <a:latin typeface="Calibri"/>
                <a:ea typeface="Calibri"/>
                <a:cs typeface="Calibri"/>
                <a:sym typeface="Calibri"/>
              </a:rPr>
              <a:t>Mode for above data is 16</a:t>
            </a:r>
            <a:endParaRPr/>
          </a:p>
          <a:p>
            <a:pPr indent="0" lvl="0" marL="0" marR="0" rtl="0" algn="l">
              <a:spcBef>
                <a:spcPts val="0"/>
              </a:spcBef>
              <a:spcAft>
                <a:spcPts val="0"/>
              </a:spcAft>
              <a:buNone/>
            </a:pPr>
            <a:r>
              <a:t/>
            </a:r>
            <a:endParaRPr sz="2400">
              <a:solidFill>
                <a:srgbClr val="00FFFF"/>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We can have more than one mode in data. Ex. 3, 3, 3, 9, 16, 16, 16, 27, 37, 48</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Data sets can be unimodal, bimodal , trimodal  etc, Multimodal data sets have two or more modes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mode is not affected by extreme values.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6" name="Shape 266"/>
        <p:cNvGrpSpPr/>
        <p:nvPr/>
      </p:nvGrpSpPr>
      <p:grpSpPr>
        <a:xfrm>
          <a:off x="0" y="0"/>
          <a:ext cx="0" cy="0"/>
          <a:chOff x="0" y="0"/>
          <a:chExt cx="0" cy="0"/>
        </a:xfrm>
      </p:grpSpPr>
      <p:sp>
        <p:nvSpPr>
          <p:cNvPr id="267" name="Google Shape;267;p39"/>
          <p:cNvSpPr txBox="1"/>
          <p:nvPr/>
        </p:nvSpPr>
        <p:spPr>
          <a:xfrm>
            <a:off x="0" y="205116"/>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Missing Values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68" name="Google Shape;268;p39"/>
          <p:cNvSpPr txBox="1"/>
          <p:nvPr/>
        </p:nvSpPr>
        <p:spPr>
          <a:xfrm>
            <a:off x="251790" y="833664"/>
            <a:ext cx="11940209" cy="39087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In data pre-processing, it is important to identify and correctly handle the missing values</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To deal with missing values one can either</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Remove the records with missing values</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Missing values can be replaced by calculated statistical measures i.e. Mean,Median and Mode</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 name="Shape 272"/>
        <p:cNvGrpSpPr/>
        <p:nvPr/>
      </p:nvGrpSpPr>
      <p:grpSpPr>
        <a:xfrm>
          <a:off x="0" y="0"/>
          <a:ext cx="0" cy="0"/>
          <a:chOff x="0" y="0"/>
          <a:chExt cx="0" cy="0"/>
        </a:xfrm>
      </p:grpSpPr>
      <p:sp>
        <p:nvSpPr>
          <p:cNvPr id="273" name="Google Shape;273;p40"/>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What is Feature Scaling ?</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74" name="Google Shape;274;p40"/>
          <p:cNvSpPr txBox="1"/>
          <p:nvPr/>
        </p:nvSpPr>
        <p:spPr>
          <a:xfrm>
            <a:off x="251790" y="833664"/>
            <a:ext cx="11940209" cy="378565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Machine learning algorithm works on numbers and has no knowledge of what that number represents. </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a method to standardize the independent variables of a dataset within a specific range.</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Feature Scaling is one of the important pre-processing that is required or standardizing/normalization of the input data.</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When the range of values are very distinct in each column, we need to scale them to the common level.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 name="Shape 278"/>
        <p:cNvGrpSpPr/>
        <p:nvPr/>
      </p:nvGrpSpPr>
      <p:grpSpPr>
        <a:xfrm>
          <a:off x="0" y="0"/>
          <a:ext cx="0" cy="0"/>
          <a:chOff x="0" y="0"/>
          <a:chExt cx="0" cy="0"/>
        </a:xfrm>
      </p:grpSpPr>
      <p:sp>
        <p:nvSpPr>
          <p:cNvPr id="279" name="Google Shape;279;p41"/>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Standardization &amp; Normalization</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80" name="Google Shape;280;p41"/>
          <p:cNvSpPr txBox="1"/>
          <p:nvPr/>
        </p:nvSpPr>
        <p:spPr>
          <a:xfrm>
            <a:off x="251790" y="833664"/>
            <a:ext cx="1194020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Machine learning algorithm works on numbers and has no knowledge of what that number represents. </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It is a method to standardize the independent variables of a dataset within a specific range.</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Feature Scaling is one of the important pre-processing that is required or standardizing/normalization of the input data.</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When the range of values are very distinct in each column, we need to scale them to the common level.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6" name="Shape 96"/>
        <p:cNvGrpSpPr/>
        <p:nvPr/>
      </p:nvGrpSpPr>
      <p:grpSpPr>
        <a:xfrm>
          <a:off x="0" y="0"/>
          <a:ext cx="0" cy="0"/>
          <a:chOff x="0" y="0"/>
          <a:chExt cx="0" cy="0"/>
        </a:xfrm>
      </p:grpSpPr>
      <p:sp>
        <p:nvSpPr>
          <p:cNvPr id="97" name="Google Shape;97;p15"/>
          <p:cNvSpPr txBox="1"/>
          <p:nvPr/>
        </p:nvSpPr>
        <p:spPr>
          <a:xfrm>
            <a:off x="305971" y="145925"/>
            <a:ext cx="1135966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F0"/>
                </a:solidFill>
                <a:latin typeface="Calibri"/>
                <a:ea typeface="Calibri"/>
                <a:cs typeface="Calibri"/>
                <a:sym typeface="Calibri"/>
              </a:rPr>
              <a:t>Traditional Programming Vs Machine Learning Example</a:t>
            </a:r>
            <a:endParaRPr sz="2800">
              <a:solidFill>
                <a:srgbClr val="00B0F0"/>
              </a:solidFill>
              <a:latin typeface="Calibri"/>
              <a:ea typeface="Calibri"/>
              <a:cs typeface="Calibri"/>
              <a:sym typeface="Calibri"/>
            </a:endParaRPr>
          </a:p>
        </p:txBody>
      </p:sp>
      <p:sp>
        <p:nvSpPr>
          <p:cNvPr id="98" name="Google Shape;98;p15"/>
          <p:cNvSpPr txBox="1"/>
          <p:nvPr/>
        </p:nvSpPr>
        <p:spPr>
          <a:xfrm>
            <a:off x="526365" y="669145"/>
            <a:ext cx="11359663" cy="4023360"/>
          </a:xfrm>
          <a:prstGeom prst="rect">
            <a:avLst/>
          </a:prstGeom>
          <a:noFill/>
          <a:ln>
            <a:noFill/>
          </a:ln>
        </p:spPr>
        <p:txBody>
          <a:bodyPr anchorCtr="0" anchor="t" bIns="45700" lIns="0" spcFirstLastPara="1" rIns="0" wrap="square" tIns="45700">
            <a:normAutofit/>
          </a:bodyPr>
          <a:lstStyle/>
          <a:p>
            <a:pPr indent="-176213" lvl="0" marL="176213" marR="0" rtl="0" algn="l">
              <a:lnSpc>
                <a:spcPct val="90000"/>
              </a:lnSpc>
              <a:spcBef>
                <a:spcPts val="0"/>
              </a:spcBef>
              <a:spcAft>
                <a:spcPts val="0"/>
              </a:spcAft>
              <a:buClr>
                <a:srgbClr val="F2F2F2"/>
              </a:buClr>
              <a:buSzPts val="2000"/>
              <a:buFont typeface="Courier New"/>
              <a:buChar char="o"/>
            </a:pPr>
            <a:r>
              <a:rPr lang="en-US" sz="2800">
                <a:solidFill>
                  <a:srgbClr val="F2F2F2"/>
                </a:solidFill>
                <a:latin typeface="Calibri"/>
                <a:ea typeface="Calibri"/>
                <a:cs typeface="Calibri"/>
                <a:sym typeface="Calibri"/>
              </a:rPr>
              <a:t>Credit Risk Estimation: Our goal is to automatically evaluate the risk that a potential borrower will pay a loan or not. </a:t>
            </a:r>
            <a:endParaRPr/>
          </a:p>
          <a:p>
            <a:pPr indent="-176213" lvl="0" marL="176213" marR="0" rtl="0" algn="l">
              <a:lnSpc>
                <a:spcPct val="90000"/>
              </a:lnSpc>
              <a:spcBef>
                <a:spcPts val="0"/>
              </a:spcBef>
              <a:spcAft>
                <a:spcPts val="0"/>
              </a:spcAft>
              <a:buClr>
                <a:srgbClr val="F2F2F2"/>
              </a:buClr>
              <a:buSzPts val="2000"/>
              <a:buFont typeface="Courier New"/>
              <a:buChar char="o"/>
            </a:pPr>
            <a:r>
              <a:rPr lang="en-US" sz="2800">
                <a:solidFill>
                  <a:srgbClr val="F2F2F2"/>
                </a:solidFill>
                <a:latin typeface="Calibri"/>
                <a:ea typeface="Calibri"/>
                <a:cs typeface="Calibri"/>
                <a:sym typeface="Calibri"/>
              </a:rPr>
              <a:t>Traditional Approach</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id="99" name="Google Shape;99;p15"/>
          <p:cNvPicPr preferRelativeResize="0"/>
          <p:nvPr/>
        </p:nvPicPr>
        <p:blipFill rotWithShape="1">
          <a:blip r:embed="rId3">
            <a:alphaModFix/>
          </a:blip>
          <a:srcRect b="0" l="0" r="0" t="0"/>
          <a:stretch/>
        </p:blipFill>
        <p:spPr>
          <a:xfrm>
            <a:off x="1567375" y="2083553"/>
            <a:ext cx="8294077" cy="2432176"/>
          </a:xfrm>
          <a:prstGeom prst="rect">
            <a:avLst/>
          </a:prstGeom>
          <a:noFill/>
          <a:ln>
            <a:noFill/>
          </a:ln>
        </p:spPr>
      </p:pic>
      <p:sp>
        <p:nvSpPr>
          <p:cNvPr id="100" name="Google Shape;100;p15"/>
          <p:cNvSpPr/>
          <p:nvPr/>
        </p:nvSpPr>
        <p:spPr>
          <a:xfrm>
            <a:off x="1905000" y="5036820"/>
            <a:ext cx="7093226" cy="64629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Eg. If income &gt; 150k AND saving &gt; 200k, then Repay = Yes</a:t>
            </a:r>
            <a:endParaRPr sz="1800">
              <a:solidFill>
                <a:schemeClr val="lt1"/>
              </a:solidFill>
              <a:latin typeface="Calibri"/>
              <a:ea typeface="Calibri"/>
              <a:cs typeface="Calibri"/>
              <a:sym typeface="Calibri"/>
            </a:endParaRPr>
          </a:p>
          <a:p>
            <a:pPr indent="0" lvl="0" marL="0" marR="0" rtl="0" algn="l">
              <a:spcBef>
                <a:spcPts val="0"/>
              </a:spcBef>
              <a:spcAft>
                <a:spcPts val="0"/>
              </a:spcAft>
              <a:buClr>
                <a:schemeClr val="lt1"/>
              </a:buClr>
              <a:buSzPts val="1800"/>
              <a:buFont typeface="Calibri"/>
              <a:buNone/>
            </a:pPr>
            <a:r>
              <a:rPr lang="en-US" sz="1800">
                <a:solidFill>
                  <a:schemeClr val="lt1"/>
                </a:solidFill>
                <a:latin typeface="Calibri"/>
                <a:ea typeface="Calibri"/>
                <a:cs typeface="Calibri"/>
                <a:sym typeface="Calibri"/>
              </a:rPr>
              <a:t>Eg. If income &lt; 150k AND saving &lt; 200k, then Repay = No</a:t>
            </a:r>
            <a:endParaRPr sz="1800">
              <a:solidFill>
                <a:schemeClr val="lt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sp>
        <p:nvSpPr>
          <p:cNvPr id="285" name="Google Shape;285;p42"/>
          <p:cNvSpPr txBox="1"/>
          <p:nvPr/>
        </p:nvSpPr>
        <p:spPr>
          <a:xfrm>
            <a:off x="0" y="-34850"/>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Standardization &amp; Normalization</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descr="standar" id="286" name="Google Shape;286;p42"/>
          <p:cNvPicPr preferRelativeResize="0"/>
          <p:nvPr/>
        </p:nvPicPr>
        <p:blipFill rotWithShape="1">
          <a:blip r:embed="rId3">
            <a:alphaModFix/>
          </a:blip>
          <a:srcRect b="0" l="0" r="0" t="0"/>
          <a:stretch/>
        </p:blipFill>
        <p:spPr>
          <a:xfrm>
            <a:off x="832337" y="2020542"/>
            <a:ext cx="4647372" cy="1408458"/>
          </a:xfrm>
          <a:prstGeom prst="rect">
            <a:avLst/>
          </a:prstGeom>
          <a:noFill/>
          <a:ln>
            <a:noFill/>
          </a:ln>
        </p:spPr>
      </p:pic>
      <p:pic>
        <p:nvPicPr>
          <p:cNvPr id="287" name="Google Shape;287;p42"/>
          <p:cNvPicPr preferRelativeResize="0"/>
          <p:nvPr/>
        </p:nvPicPr>
        <p:blipFill rotWithShape="1">
          <a:blip r:embed="rId4">
            <a:alphaModFix/>
          </a:blip>
          <a:srcRect b="0" l="0" r="0" t="0"/>
          <a:stretch/>
        </p:blipFill>
        <p:spPr>
          <a:xfrm>
            <a:off x="1905000" y="5113765"/>
            <a:ext cx="3981450" cy="1381125"/>
          </a:xfrm>
          <a:prstGeom prst="rect">
            <a:avLst/>
          </a:prstGeom>
          <a:noFill/>
          <a:ln>
            <a:noFill/>
          </a:ln>
        </p:spPr>
      </p:pic>
      <p:sp>
        <p:nvSpPr>
          <p:cNvPr descr="\sigma={\sqrt {\frac {\sum(x_{i}-{\mu})^{2}}{N}}}" id="288" name="Google Shape;288;p42"/>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89" name="Google Shape;289;p42"/>
          <p:cNvPicPr preferRelativeResize="0"/>
          <p:nvPr/>
        </p:nvPicPr>
        <p:blipFill rotWithShape="1">
          <a:blip r:embed="rId5">
            <a:alphaModFix/>
          </a:blip>
          <a:srcRect b="0" l="0" r="0" t="0"/>
          <a:stretch/>
        </p:blipFill>
        <p:spPr>
          <a:xfrm>
            <a:off x="6164670" y="1675771"/>
            <a:ext cx="5258639" cy="2108438"/>
          </a:xfrm>
          <a:prstGeom prst="rect">
            <a:avLst/>
          </a:prstGeom>
          <a:noFill/>
          <a:ln>
            <a:noFill/>
          </a:ln>
        </p:spPr>
      </p:pic>
      <p:sp>
        <p:nvSpPr>
          <p:cNvPr id="290" name="Google Shape;290;p42"/>
          <p:cNvSpPr txBox="1"/>
          <p:nvPr/>
        </p:nvSpPr>
        <p:spPr>
          <a:xfrm>
            <a:off x="6248400" y="1304858"/>
            <a:ext cx="2684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Standard Deviation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43"/>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Encoding Categorical Data</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296" name="Google Shape;296;p43"/>
          <p:cNvSpPr txBox="1"/>
          <p:nvPr/>
        </p:nvSpPr>
        <p:spPr>
          <a:xfrm>
            <a:off x="251791" y="833664"/>
            <a:ext cx="11940209" cy="267765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Most of the Machine learning algorithms can not handle categorical variables unless we convert them to numerical values.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There are many ways we can encode these categorical variables as numbers and use them in an algorithm.</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Ex. 1. Label/Ordinal Encoding</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2. One Hot Encoding</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0" name="Shape 300"/>
        <p:cNvGrpSpPr/>
        <p:nvPr/>
      </p:nvGrpSpPr>
      <p:grpSpPr>
        <a:xfrm>
          <a:off x="0" y="0"/>
          <a:ext cx="0" cy="0"/>
          <a:chOff x="0" y="0"/>
          <a:chExt cx="0" cy="0"/>
        </a:xfrm>
      </p:grpSpPr>
      <p:sp>
        <p:nvSpPr>
          <p:cNvPr id="301" name="Google Shape;301;p44"/>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Encoding Categorical Data</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302" name="Google Shape;302;p44"/>
          <p:cNvSpPr txBox="1"/>
          <p:nvPr/>
        </p:nvSpPr>
        <p:spPr>
          <a:xfrm>
            <a:off x="251791" y="833664"/>
            <a:ext cx="11940209"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 </a:t>
            </a:r>
            <a:r>
              <a:rPr lang="en-US" sz="2400" u="sng">
                <a:solidFill>
                  <a:schemeClr val="lt1"/>
                </a:solidFill>
                <a:latin typeface="Calibri"/>
                <a:ea typeface="Calibri"/>
                <a:cs typeface="Calibri"/>
                <a:sym typeface="Calibri"/>
              </a:rPr>
              <a:t>Label/Ordinal Encoding</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This type of encoding is used when the variables in the data are ordinal.</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Label encoding converts each label into integer values and the encoded data represents the sequence of labels.</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Ex.</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descr="Categorical Encoding using Label Encoding - AI ML Analytics" id="303" name="Google Shape;303;p44"/>
          <p:cNvPicPr preferRelativeResize="0"/>
          <p:nvPr/>
        </p:nvPicPr>
        <p:blipFill rotWithShape="1">
          <a:blip r:embed="rId3">
            <a:alphaModFix/>
          </a:blip>
          <a:srcRect b="0" l="0" r="0" t="0"/>
          <a:stretch/>
        </p:blipFill>
        <p:spPr>
          <a:xfrm>
            <a:off x="3285538" y="3405831"/>
            <a:ext cx="4394845" cy="169625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7" name="Shape 307"/>
        <p:cNvGrpSpPr/>
        <p:nvPr/>
      </p:nvGrpSpPr>
      <p:grpSpPr>
        <a:xfrm>
          <a:off x="0" y="0"/>
          <a:ext cx="0" cy="0"/>
          <a:chOff x="0" y="0"/>
          <a:chExt cx="0" cy="0"/>
        </a:xfrm>
      </p:grpSpPr>
      <p:sp>
        <p:nvSpPr>
          <p:cNvPr id="308" name="Google Shape;308;p45"/>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Encoding Categorical Data</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309" name="Google Shape;309;p45"/>
          <p:cNvSpPr txBox="1"/>
          <p:nvPr/>
        </p:nvSpPr>
        <p:spPr>
          <a:xfrm>
            <a:off x="251791" y="833664"/>
            <a:ext cx="11940209" cy="416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 </a:t>
            </a:r>
            <a:r>
              <a:rPr lang="en-US" sz="2400" u="sng">
                <a:solidFill>
                  <a:schemeClr val="lt1"/>
                </a:solidFill>
                <a:latin typeface="Calibri"/>
                <a:ea typeface="Calibri"/>
                <a:cs typeface="Calibri"/>
                <a:sym typeface="Calibri"/>
              </a:rPr>
              <a:t>One Hot Encoding</a:t>
            </a:r>
            <a:endParaRPr/>
          </a:p>
          <a:p>
            <a:pPr indent="-342900" lvl="0" marL="342900" marR="0" rtl="0" algn="l">
              <a:lnSpc>
                <a:spcPct val="90000"/>
              </a:lnSpc>
              <a:spcBef>
                <a:spcPts val="0"/>
              </a:spcBef>
              <a:spcAft>
                <a:spcPts val="0"/>
              </a:spcAft>
              <a:buClr>
                <a:schemeClr val="lt1"/>
              </a:buClr>
              <a:buSzPts val="2000"/>
              <a:buFont typeface="Noto Sans Symbols"/>
              <a:buChar char="✔"/>
            </a:pPr>
            <a:r>
              <a:rPr lang="en-US" sz="2400">
                <a:solidFill>
                  <a:schemeClr val="lt1"/>
                </a:solidFill>
                <a:latin typeface="Calibri"/>
                <a:ea typeface="Calibri"/>
                <a:cs typeface="Calibri"/>
                <a:sym typeface="Calibri"/>
              </a:rPr>
              <a:t>In One-Hot Encoding, each category of any categorical variable gets a new variable. </a:t>
            </a:r>
            <a:endParaRPr/>
          </a:p>
          <a:p>
            <a:pPr indent="-342900" lvl="0" marL="342900" marR="0" rtl="0" algn="l">
              <a:lnSpc>
                <a:spcPct val="90000"/>
              </a:lnSpc>
              <a:spcBef>
                <a:spcPts val="1400"/>
              </a:spcBef>
              <a:spcAft>
                <a:spcPts val="0"/>
              </a:spcAft>
              <a:buClr>
                <a:schemeClr val="lt1"/>
              </a:buClr>
              <a:buSzPts val="2000"/>
              <a:buFont typeface="Noto Sans Symbols"/>
              <a:buChar char="✔"/>
            </a:pPr>
            <a:r>
              <a:rPr lang="en-US" sz="2400">
                <a:solidFill>
                  <a:schemeClr val="lt1"/>
                </a:solidFill>
                <a:latin typeface="Calibri"/>
                <a:ea typeface="Calibri"/>
                <a:cs typeface="Calibri"/>
                <a:sym typeface="Calibri"/>
              </a:rPr>
              <a:t>It maps each category with binary numbers (0 or 1). </a:t>
            </a:r>
            <a:endParaRPr/>
          </a:p>
          <a:p>
            <a:pPr indent="-342900" lvl="0" marL="342900" marR="0" rtl="0" algn="l">
              <a:lnSpc>
                <a:spcPct val="90000"/>
              </a:lnSpc>
              <a:spcBef>
                <a:spcPts val="1400"/>
              </a:spcBef>
              <a:spcAft>
                <a:spcPts val="0"/>
              </a:spcAft>
              <a:buClr>
                <a:schemeClr val="lt1"/>
              </a:buClr>
              <a:buSzPts val="2000"/>
              <a:buFont typeface="Noto Sans Symbols"/>
              <a:buChar char="✔"/>
            </a:pPr>
            <a:r>
              <a:rPr lang="en-US" sz="2400">
                <a:solidFill>
                  <a:schemeClr val="lt1"/>
                </a:solidFill>
                <a:latin typeface="Calibri"/>
                <a:ea typeface="Calibri"/>
                <a:cs typeface="Calibri"/>
                <a:sym typeface="Calibri"/>
              </a:rPr>
              <a:t>This type of encoding is used when the data is nominal. Newly created binary features can be considered dummy variables. </a:t>
            </a:r>
            <a:endParaRPr/>
          </a:p>
          <a:p>
            <a:pPr indent="-342900" lvl="0" marL="342900" marR="0" rtl="0" algn="l">
              <a:lnSpc>
                <a:spcPct val="90000"/>
              </a:lnSpc>
              <a:spcBef>
                <a:spcPts val="1400"/>
              </a:spcBef>
              <a:spcAft>
                <a:spcPts val="0"/>
              </a:spcAft>
              <a:buClr>
                <a:schemeClr val="lt1"/>
              </a:buClr>
              <a:buSzPts val="2000"/>
              <a:buFont typeface="Noto Sans Symbols"/>
              <a:buChar char="✔"/>
            </a:pPr>
            <a:r>
              <a:rPr lang="en-US" sz="2400">
                <a:solidFill>
                  <a:schemeClr val="lt1"/>
                </a:solidFill>
                <a:latin typeface="Calibri"/>
                <a:ea typeface="Calibri"/>
                <a:cs typeface="Calibri"/>
                <a:sym typeface="Calibri"/>
              </a:rPr>
              <a:t>After one hot encoding, the number of dummy variables depends on the number of categories presented in the data.</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Ex.</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pic>
        <p:nvPicPr>
          <p:cNvPr id="310" name="Google Shape;310;p45"/>
          <p:cNvPicPr preferRelativeResize="0"/>
          <p:nvPr/>
        </p:nvPicPr>
        <p:blipFill rotWithShape="1">
          <a:blip r:embed="rId3">
            <a:alphaModFix/>
          </a:blip>
          <a:srcRect b="0" l="0" r="0" t="0"/>
          <a:stretch/>
        </p:blipFill>
        <p:spPr>
          <a:xfrm>
            <a:off x="2209799" y="4206240"/>
            <a:ext cx="5344551" cy="20322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4" name="Shape 314"/>
        <p:cNvGrpSpPr/>
        <p:nvPr/>
      </p:nvGrpSpPr>
      <p:grpSpPr>
        <a:xfrm>
          <a:off x="0" y="0"/>
          <a:ext cx="0" cy="0"/>
          <a:chOff x="0" y="0"/>
          <a:chExt cx="0" cy="0"/>
        </a:xfrm>
      </p:grpSpPr>
      <p:sp>
        <p:nvSpPr>
          <p:cNvPr id="315" name="Google Shape;315;p46"/>
          <p:cNvSpPr txBox="1"/>
          <p:nvPr/>
        </p:nvSpPr>
        <p:spPr>
          <a:xfrm>
            <a:off x="0" y="218368"/>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Splitting the dataset into training dataset and testing dataset</a:t>
            </a:r>
            <a:endParaRPr sz="2800">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316" name="Google Shape;316;p46"/>
          <p:cNvSpPr/>
          <p:nvPr/>
        </p:nvSpPr>
        <p:spPr>
          <a:xfrm>
            <a:off x="127379" y="726576"/>
            <a:ext cx="12064621"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The train-test split is a technique for evaluating the performance of a machine learning algorithm.</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It can be used for classification or regression problems and can be used for any supervised learning algorithm.</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The procedure involves taking a dataset and dividing it into two subsets.</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Train Dataset: Used to fit the machine learning model.</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Test Dataset: Used to evaluate the fit machine learning model. </a:t>
            </a:r>
            <a:endParaRPr/>
          </a:p>
        </p:txBody>
      </p:sp>
      <p:pic>
        <p:nvPicPr>
          <p:cNvPr descr="data preprocessing" id="317" name="Google Shape;317;p46"/>
          <p:cNvPicPr preferRelativeResize="0"/>
          <p:nvPr/>
        </p:nvPicPr>
        <p:blipFill rotWithShape="1">
          <a:blip r:embed="rId3">
            <a:alphaModFix/>
          </a:blip>
          <a:srcRect b="0" l="0" r="0" t="0"/>
          <a:stretch/>
        </p:blipFill>
        <p:spPr>
          <a:xfrm>
            <a:off x="2099848" y="4272170"/>
            <a:ext cx="7846010" cy="14478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1" name="Shape 321"/>
        <p:cNvGrpSpPr/>
        <p:nvPr/>
      </p:nvGrpSpPr>
      <p:grpSpPr>
        <a:xfrm>
          <a:off x="0" y="0"/>
          <a:ext cx="0" cy="0"/>
          <a:chOff x="0" y="0"/>
          <a:chExt cx="0" cy="0"/>
        </a:xfrm>
      </p:grpSpPr>
      <p:sp>
        <p:nvSpPr>
          <p:cNvPr id="322" name="Google Shape;322;p47"/>
          <p:cNvSpPr txBox="1"/>
          <p:nvPr/>
        </p:nvSpPr>
        <p:spPr>
          <a:xfrm>
            <a:off x="0" y="191864"/>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Applications of machine Learning</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FFFF"/>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FFFF"/>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323" name="Google Shape;323;p47"/>
          <p:cNvSpPr txBox="1"/>
          <p:nvPr/>
        </p:nvSpPr>
        <p:spPr>
          <a:xfrm>
            <a:off x="145773" y="852412"/>
            <a:ext cx="11940209" cy="510909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2200">
                <a:solidFill>
                  <a:srgbClr val="00B050"/>
                </a:solidFill>
                <a:latin typeface="Arial"/>
                <a:ea typeface="Arial"/>
                <a:cs typeface="Arial"/>
                <a:sym typeface="Arial"/>
              </a:rPr>
              <a:t>1.  Image Recognition</a:t>
            </a:r>
            <a:endParaRPr/>
          </a:p>
          <a:p>
            <a:pPr indent="0" lvl="0" marL="0" marR="0" rtl="0" algn="just">
              <a:spcBef>
                <a:spcPts val="0"/>
              </a:spcBef>
              <a:spcAft>
                <a:spcPts val="0"/>
              </a:spcAft>
              <a:buNone/>
            </a:pPr>
            <a:r>
              <a:rPr i="0" lang="en-US" sz="2200">
                <a:solidFill>
                  <a:schemeClr val="lt1"/>
                </a:solidFill>
                <a:latin typeface="Arial"/>
                <a:ea typeface="Arial"/>
                <a:cs typeface="Arial"/>
                <a:sym typeface="Arial"/>
              </a:rPr>
              <a:t>Image recognition is one of the most common applications of machine learning. It is used to identify objects, persons, places, digital image</a:t>
            </a:r>
            <a:endParaRPr/>
          </a:p>
          <a:p>
            <a:pPr indent="0" lvl="0" marL="0" marR="0" rtl="0" algn="just">
              <a:spcBef>
                <a:spcPts val="0"/>
              </a:spcBef>
              <a:spcAft>
                <a:spcPts val="0"/>
              </a:spcAft>
              <a:buNone/>
            </a:pPr>
            <a:r>
              <a:t/>
            </a:r>
            <a:endParaRPr sz="2200">
              <a:solidFill>
                <a:schemeClr val="lt1"/>
              </a:solidFill>
              <a:latin typeface="Arial"/>
              <a:ea typeface="Arial"/>
              <a:cs typeface="Arial"/>
              <a:sym typeface="Arial"/>
            </a:endParaRPr>
          </a:p>
          <a:p>
            <a:pPr indent="0" lvl="0" marL="0" marR="0" rtl="0" algn="just">
              <a:spcBef>
                <a:spcPts val="0"/>
              </a:spcBef>
              <a:spcAft>
                <a:spcPts val="0"/>
              </a:spcAft>
              <a:buNone/>
            </a:pPr>
            <a:r>
              <a:t/>
            </a:r>
            <a:endParaRPr sz="2200">
              <a:solidFill>
                <a:schemeClr val="lt1"/>
              </a:solidFill>
              <a:latin typeface="Arial"/>
              <a:ea typeface="Arial"/>
              <a:cs typeface="Arial"/>
              <a:sym typeface="Arial"/>
            </a:endParaRPr>
          </a:p>
          <a:p>
            <a:pPr indent="0" lvl="0" marL="0" marR="0" rtl="0" algn="just">
              <a:spcBef>
                <a:spcPts val="0"/>
              </a:spcBef>
              <a:spcAft>
                <a:spcPts val="0"/>
              </a:spcAft>
              <a:buNone/>
            </a:pPr>
            <a:r>
              <a:rPr b="0" i="0" lang="en-US" sz="2200">
                <a:solidFill>
                  <a:srgbClr val="00B050"/>
                </a:solidFill>
                <a:latin typeface="Arial"/>
                <a:ea typeface="Arial"/>
                <a:cs typeface="Arial"/>
                <a:sym typeface="Arial"/>
              </a:rPr>
              <a:t>2. Speech Recognition</a:t>
            </a:r>
            <a:endParaRPr/>
          </a:p>
          <a:p>
            <a:pPr indent="0" lvl="0" marL="0" marR="0" rtl="0" algn="just">
              <a:spcBef>
                <a:spcPts val="0"/>
              </a:spcBef>
              <a:spcAft>
                <a:spcPts val="0"/>
              </a:spcAft>
              <a:buNone/>
            </a:pPr>
            <a:r>
              <a:rPr lang="en-US" sz="2200">
                <a:solidFill>
                  <a:schemeClr val="lt1"/>
                </a:solidFill>
                <a:latin typeface="Arial"/>
                <a:ea typeface="Arial"/>
                <a:cs typeface="Arial"/>
                <a:sym typeface="Arial"/>
              </a:rPr>
              <a:t>Speech recognition is a process of converting voice instructions into text, and it is also known as "Speech to text", or "Computer speech recognition." </a:t>
            </a:r>
            <a:endParaRPr/>
          </a:p>
          <a:p>
            <a:pPr indent="0" lvl="0" marL="0" marR="0" rtl="0" algn="just">
              <a:spcBef>
                <a:spcPts val="0"/>
              </a:spcBef>
              <a:spcAft>
                <a:spcPts val="0"/>
              </a:spcAft>
              <a:buNone/>
            </a:pPr>
            <a:r>
              <a:t/>
            </a:r>
            <a:endParaRPr sz="2200">
              <a:solidFill>
                <a:schemeClr val="lt1"/>
              </a:solidFill>
              <a:latin typeface="Arial"/>
              <a:ea typeface="Arial"/>
              <a:cs typeface="Arial"/>
              <a:sym typeface="Arial"/>
            </a:endParaRPr>
          </a:p>
          <a:p>
            <a:pPr indent="0" lvl="0" marL="0" marR="0" rtl="0" algn="just">
              <a:spcBef>
                <a:spcPts val="0"/>
              </a:spcBef>
              <a:spcAft>
                <a:spcPts val="0"/>
              </a:spcAft>
              <a:buNone/>
            </a:pPr>
            <a:r>
              <a:t/>
            </a:r>
            <a:endParaRPr sz="2200">
              <a:solidFill>
                <a:schemeClr val="lt1"/>
              </a:solidFill>
              <a:latin typeface="Arial"/>
              <a:ea typeface="Arial"/>
              <a:cs typeface="Arial"/>
              <a:sym typeface="Arial"/>
            </a:endParaRPr>
          </a:p>
          <a:p>
            <a:pPr indent="0" lvl="0" marL="0" marR="0" rtl="0" algn="just">
              <a:spcBef>
                <a:spcPts val="0"/>
              </a:spcBef>
              <a:spcAft>
                <a:spcPts val="0"/>
              </a:spcAft>
              <a:buNone/>
            </a:pPr>
            <a:r>
              <a:rPr b="0" i="0" lang="en-US" sz="2200">
                <a:solidFill>
                  <a:srgbClr val="00B050"/>
                </a:solidFill>
                <a:latin typeface="Arial"/>
                <a:ea typeface="Arial"/>
                <a:cs typeface="Arial"/>
                <a:sym typeface="Arial"/>
              </a:rPr>
              <a:t> 3. Product recommendations</a:t>
            </a:r>
            <a:endParaRPr/>
          </a:p>
          <a:p>
            <a:pPr indent="0" lvl="0" marL="0" marR="0" rtl="0" algn="just">
              <a:spcBef>
                <a:spcPts val="0"/>
              </a:spcBef>
              <a:spcAft>
                <a:spcPts val="0"/>
              </a:spcAft>
              <a:buNone/>
            </a:pPr>
            <a:r>
              <a:rPr b="0" i="0" lang="en-US" sz="2200">
                <a:solidFill>
                  <a:schemeClr val="lt1"/>
                </a:solidFill>
                <a:latin typeface="Arial"/>
                <a:ea typeface="Arial"/>
                <a:cs typeface="Arial"/>
                <a:sym typeface="Arial"/>
              </a:rPr>
              <a:t>Machine learning is widely used by various e-commerce and entertainment companies such as Amazon, Netflix, etc., for product recommendation to the user.</a:t>
            </a:r>
            <a:endParaRPr b="0" i="0" sz="2200">
              <a:solidFill>
                <a:schemeClr val="lt1"/>
              </a:solidFill>
              <a:latin typeface="Arial"/>
              <a:ea typeface="Arial"/>
              <a:cs typeface="Arial"/>
              <a:sym typeface="Arial"/>
            </a:endParaRPr>
          </a:p>
          <a:p>
            <a:pPr indent="0" lvl="0" marL="0" marR="0" rtl="0" algn="just">
              <a:spcBef>
                <a:spcPts val="0"/>
              </a:spcBef>
              <a:spcAft>
                <a:spcPts val="0"/>
              </a:spcAft>
              <a:buNone/>
            </a:pPr>
            <a:r>
              <a:t/>
            </a:r>
            <a:endParaRPr i="0" sz="2000">
              <a:solidFill>
                <a:schemeClr val="lt1"/>
              </a:solidFill>
              <a:latin typeface="Arial"/>
              <a:ea typeface="Arial"/>
              <a:cs typeface="Arial"/>
              <a:sym typeface="Arial"/>
            </a:endParaRPr>
          </a:p>
          <a:p>
            <a:pPr indent="0" lvl="0" marL="0" marR="0" rtl="0" algn="just">
              <a:spcBef>
                <a:spcPts val="0"/>
              </a:spcBef>
              <a:spcAft>
                <a:spcPts val="0"/>
              </a:spcAft>
              <a:buNone/>
            </a:pPr>
            <a:r>
              <a:t/>
            </a:r>
            <a:endParaRPr i="0" sz="20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 name="Shape 327"/>
        <p:cNvGrpSpPr/>
        <p:nvPr/>
      </p:nvGrpSpPr>
      <p:grpSpPr>
        <a:xfrm>
          <a:off x="0" y="0"/>
          <a:ext cx="0" cy="0"/>
          <a:chOff x="0" y="0"/>
          <a:chExt cx="0" cy="0"/>
        </a:xfrm>
      </p:grpSpPr>
      <p:sp>
        <p:nvSpPr>
          <p:cNvPr id="328" name="Google Shape;328;p48"/>
          <p:cNvSpPr txBox="1"/>
          <p:nvPr/>
        </p:nvSpPr>
        <p:spPr>
          <a:xfrm>
            <a:off x="0" y="191864"/>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FFFF"/>
              </a:buClr>
              <a:buSzPts val="2000"/>
              <a:buFont typeface="Arial"/>
              <a:buNone/>
            </a:pPr>
            <a:r>
              <a:rPr lang="en-US" sz="2800">
                <a:solidFill>
                  <a:srgbClr val="00FFFF"/>
                </a:solidFill>
                <a:latin typeface="Poppins"/>
                <a:ea typeface="Poppins"/>
                <a:cs typeface="Poppins"/>
                <a:sym typeface="Poppins"/>
              </a:rPr>
              <a:t>Applications of machine Learning</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FFFF"/>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00FFFF"/>
              </a:solidFill>
              <a:latin typeface="Poppins"/>
              <a:ea typeface="Poppins"/>
              <a:cs typeface="Poppins"/>
              <a:sym typeface="Poppins"/>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
        <p:nvSpPr>
          <p:cNvPr id="329" name="Google Shape;329;p48"/>
          <p:cNvSpPr txBox="1"/>
          <p:nvPr/>
        </p:nvSpPr>
        <p:spPr>
          <a:xfrm>
            <a:off x="145773" y="852412"/>
            <a:ext cx="11940209" cy="544764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rgbClr val="00B050"/>
                </a:solidFill>
                <a:latin typeface="Arial"/>
                <a:ea typeface="Arial"/>
                <a:cs typeface="Arial"/>
                <a:sym typeface="Arial"/>
              </a:rPr>
              <a:t>4. </a:t>
            </a:r>
            <a:r>
              <a:rPr b="1" i="0" lang="en-US" sz="2200">
                <a:solidFill>
                  <a:srgbClr val="00B050"/>
                </a:solidFill>
                <a:latin typeface="Arial"/>
                <a:ea typeface="Arial"/>
                <a:cs typeface="Arial"/>
                <a:sym typeface="Arial"/>
              </a:rPr>
              <a:t> </a:t>
            </a:r>
            <a:r>
              <a:rPr b="0" i="0" lang="en-US" sz="2200">
                <a:solidFill>
                  <a:srgbClr val="00B050"/>
                </a:solidFill>
                <a:latin typeface="Arial"/>
                <a:ea typeface="Arial"/>
                <a:cs typeface="Arial"/>
                <a:sym typeface="Arial"/>
              </a:rPr>
              <a:t>Self-driving cars</a:t>
            </a:r>
            <a:endParaRPr/>
          </a:p>
          <a:p>
            <a:pPr indent="0" lvl="0" marL="0" marR="0" rtl="0" algn="just">
              <a:spcBef>
                <a:spcPts val="0"/>
              </a:spcBef>
              <a:spcAft>
                <a:spcPts val="0"/>
              </a:spcAft>
              <a:buNone/>
            </a:pPr>
            <a:r>
              <a:rPr b="0" i="0" lang="en-US" sz="2200">
                <a:solidFill>
                  <a:schemeClr val="lt1"/>
                </a:solidFill>
                <a:latin typeface="Inter"/>
                <a:ea typeface="Inter"/>
                <a:cs typeface="Inter"/>
                <a:sym typeface="Inter"/>
              </a:rPr>
              <a:t>It is using unsupervised learning method to train the car models to detect people and objects while driving.</a:t>
            </a:r>
            <a:endParaRPr/>
          </a:p>
          <a:p>
            <a:pPr indent="0" lvl="0" marL="0" marR="0" rtl="0" algn="just">
              <a:spcBef>
                <a:spcPts val="0"/>
              </a:spcBef>
              <a:spcAft>
                <a:spcPts val="0"/>
              </a:spcAft>
              <a:buNone/>
            </a:pPr>
            <a:r>
              <a:t/>
            </a:r>
            <a:endParaRPr sz="2200">
              <a:solidFill>
                <a:schemeClr val="lt1"/>
              </a:solidFill>
              <a:latin typeface="Inter"/>
              <a:ea typeface="Inter"/>
              <a:cs typeface="Inter"/>
              <a:sym typeface="Inter"/>
            </a:endParaRPr>
          </a:p>
          <a:p>
            <a:pPr indent="0" lvl="0" marL="0" marR="0" rtl="0" algn="just">
              <a:spcBef>
                <a:spcPts val="0"/>
              </a:spcBef>
              <a:spcAft>
                <a:spcPts val="0"/>
              </a:spcAft>
              <a:buNone/>
            </a:pPr>
            <a:r>
              <a:rPr lang="en-US" sz="2200">
                <a:solidFill>
                  <a:srgbClr val="00B050"/>
                </a:solidFill>
                <a:latin typeface="Arial"/>
                <a:ea typeface="Arial"/>
                <a:cs typeface="Arial"/>
                <a:sym typeface="Arial"/>
              </a:rPr>
              <a:t>5. </a:t>
            </a:r>
            <a:r>
              <a:rPr b="0" i="0" lang="en-US" sz="2200">
                <a:solidFill>
                  <a:srgbClr val="00B050"/>
                </a:solidFill>
                <a:latin typeface="Arial"/>
                <a:ea typeface="Arial"/>
                <a:cs typeface="Arial"/>
                <a:sym typeface="Arial"/>
              </a:rPr>
              <a:t>Email Spam and Malware Filtering</a:t>
            </a:r>
            <a:endParaRPr/>
          </a:p>
          <a:p>
            <a:pPr indent="0" lvl="0" marL="0" marR="0" rtl="0" algn="just">
              <a:spcBef>
                <a:spcPts val="0"/>
              </a:spcBef>
              <a:spcAft>
                <a:spcPts val="0"/>
              </a:spcAft>
              <a:buNone/>
            </a:pPr>
            <a:r>
              <a:rPr i="0" lang="en-US" sz="2200">
                <a:solidFill>
                  <a:schemeClr val="lt1"/>
                </a:solidFill>
                <a:latin typeface="Arial"/>
                <a:ea typeface="Arial"/>
                <a:cs typeface="Arial"/>
                <a:sym typeface="Arial"/>
              </a:rPr>
              <a:t>Whenever we receive a new email, it is filtered automatically as important, normal, and spam. We always receive an important mail in our inbox with the important symbol and spam emails in our spam box, and the technology behind this is Machine learning. </a:t>
            </a:r>
            <a:endParaRPr/>
          </a:p>
          <a:p>
            <a:pPr indent="0" lvl="0" marL="0" marR="0" rtl="0" algn="just">
              <a:spcBef>
                <a:spcPts val="0"/>
              </a:spcBef>
              <a:spcAft>
                <a:spcPts val="0"/>
              </a:spcAft>
              <a:buNone/>
            </a:pPr>
            <a:r>
              <a:t/>
            </a:r>
            <a:endParaRPr sz="2200">
              <a:solidFill>
                <a:srgbClr val="00B050"/>
              </a:solidFill>
              <a:latin typeface="Arial"/>
              <a:ea typeface="Arial"/>
              <a:cs typeface="Arial"/>
              <a:sym typeface="Arial"/>
            </a:endParaRPr>
          </a:p>
          <a:p>
            <a:pPr indent="0" lvl="0" marL="0" marR="0" rtl="0" algn="just">
              <a:spcBef>
                <a:spcPts val="0"/>
              </a:spcBef>
              <a:spcAft>
                <a:spcPts val="0"/>
              </a:spcAft>
              <a:buNone/>
            </a:pPr>
            <a:r>
              <a:rPr lang="en-US" sz="2200">
                <a:solidFill>
                  <a:srgbClr val="00B050"/>
                </a:solidFill>
                <a:latin typeface="Arial"/>
                <a:ea typeface="Arial"/>
                <a:cs typeface="Arial"/>
                <a:sym typeface="Arial"/>
              </a:rPr>
              <a:t>6. Medical Diagnosis</a:t>
            </a:r>
            <a:endParaRPr/>
          </a:p>
          <a:p>
            <a:pPr indent="0" lvl="0" marL="0" marR="0" rtl="0" algn="just">
              <a:spcBef>
                <a:spcPts val="0"/>
              </a:spcBef>
              <a:spcAft>
                <a:spcPts val="0"/>
              </a:spcAft>
              <a:buNone/>
            </a:pPr>
            <a:r>
              <a:rPr b="0" i="0" lang="en-US" sz="2200">
                <a:solidFill>
                  <a:schemeClr val="lt1"/>
                </a:solidFill>
                <a:latin typeface="Arial"/>
                <a:ea typeface="Arial"/>
                <a:cs typeface="Arial"/>
                <a:sym typeface="Arial"/>
              </a:rPr>
              <a:t>In medical science, machine learning is used for diseases diagnoses.</a:t>
            </a:r>
            <a:endParaRPr/>
          </a:p>
          <a:p>
            <a:pPr indent="0" lvl="0" marL="0" marR="0" rtl="0" algn="just">
              <a:spcBef>
                <a:spcPts val="0"/>
              </a:spcBef>
              <a:spcAft>
                <a:spcPts val="0"/>
              </a:spcAft>
              <a:buNone/>
            </a:pPr>
            <a:r>
              <a:t/>
            </a:r>
            <a:endParaRPr sz="2200">
              <a:solidFill>
                <a:srgbClr val="00B050"/>
              </a:solidFill>
              <a:latin typeface="Arial"/>
              <a:ea typeface="Arial"/>
              <a:cs typeface="Arial"/>
              <a:sym typeface="Arial"/>
            </a:endParaRPr>
          </a:p>
          <a:p>
            <a:pPr indent="0" lvl="0" marL="0" marR="0" rtl="0" algn="just">
              <a:spcBef>
                <a:spcPts val="0"/>
              </a:spcBef>
              <a:spcAft>
                <a:spcPts val="0"/>
              </a:spcAft>
              <a:buNone/>
            </a:pPr>
            <a:r>
              <a:rPr lang="en-US" sz="2200">
                <a:solidFill>
                  <a:srgbClr val="00B050"/>
                </a:solidFill>
                <a:latin typeface="Arial"/>
                <a:ea typeface="Arial"/>
                <a:cs typeface="Arial"/>
                <a:sym typeface="Arial"/>
              </a:rPr>
              <a:t>7.online </a:t>
            </a:r>
            <a:r>
              <a:rPr b="0" i="0" lang="en-US" sz="2200">
                <a:solidFill>
                  <a:srgbClr val="00B050"/>
                </a:solidFill>
                <a:latin typeface="Arial"/>
                <a:ea typeface="Arial"/>
                <a:cs typeface="Arial"/>
                <a:sym typeface="Arial"/>
              </a:rPr>
              <a:t>Fraud Detection</a:t>
            </a:r>
            <a:endParaRPr/>
          </a:p>
          <a:p>
            <a:pPr indent="0" lvl="0" marL="0" marR="0" rtl="0" algn="just">
              <a:spcBef>
                <a:spcPts val="0"/>
              </a:spcBef>
              <a:spcAft>
                <a:spcPts val="0"/>
              </a:spcAft>
              <a:buNone/>
            </a:pPr>
            <a:r>
              <a:rPr b="0" i="0" lang="en-US" sz="2200">
                <a:solidFill>
                  <a:schemeClr val="lt1"/>
                </a:solidFill>
                <a:latin typeface="Arial"/>
                <a:ea typeface="Arial"/>
                <a:cs typeface="Arial"/>
                <a:sym typeface="Arial"/>
              </a:rPr>
              <a:t>Machine learning is making our online transaction safe and secure by detecting fraud transaction.</a:t>
            </a:r>
            <a:endParaRPr b="0" i="0" sz="2200">
              <a:solidFill>
                <a:schemeClr val="lt1"/>
              </a:solidFill>
              <a:latin typeface="Arial"/>
              <a:ea typeface="Arial"/>
              <a:cs typeface="Arial"/>
              <a:sym typeface="Arial"/>
            </a:endParaRPr>
          </a:p>
          <a:p>
            <a:pPr indent="0" lvl="0" marL="0" marR="0" rtl="0" algn="just">
              <a:spcBef>
                <a:spcPts val="0"/>
              </a:spcBef>
              <a:spcAft>
                <a:spcPts val="0"/>
              </a:spcAft>
              <a:buNone/>
            </a:pPr>
            <a:r>
              <a:t/>
            </a:r>
            <a:endParaRPr b="0" i="0" sz="2000">
              <a:solidFill>
                <a:schemeClr val="lt1"/>
              </a:solidFill>
              <a:latin typeface="Arial"/>
              <a:ea typeface="Arial"/>
              <a:cs typeface="Arial"/>
              <a:sym typeface="Arial"/>
            </a:endParaRPr>
          </a:p>
          <a:p>
            <a:pPr indent="0" lvl="0" marL="0" marR="0" rtl="0" algn="just">
              <a:spcBef>
                <a:spcPts val="0"/>
              </a:spcBef>
              <a:spcAft>
                <a:spcPts val="0"/>
              </a:spcAft>
              <a:buNone/>
            </a:pPr>
            <a:r>
              <a:t/>
            </a:r>
            <a:endParaRPr i="0" sz="20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4" name="Shape 104"/>
        <p:cNvGrpSpPr/>
        <p:nvPr/>
      </p:nvGrpSpPr>
      <p:grpSpPr>
        <a:xfrm>
          <a:off x="0" y="0"/>
          <a:ext cx="0" cy="0"/>
          <a:chOff x="0" y="0"/>
          <a:chExt cx="0" cy="0"/>
        </a:xfrm>
      </p:grpSpPr>
      <p:sp>
        <p:nvSpPr>
          <p:cNvPr id="105" name="Google Shape;105;p16"/>
          <p:cNvSpPr txBox="1"/>
          <p:nvPr/>
        </p:nvSpPr>
        <p:spPr>
          <a:xfrm>
            <a:off x="305971" y="145925"/>
            <a:ext cx="1135966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F0"/>
                </a:solidFill>
                <a:latin typeface="Calibri"/>
                <a:ea typeface="Calibri"/>
                <a:cs typeface="Calibri"/>
                <a:sym typeface="Calibri"/>
              </a:rPr>
              <a:t>Traditional Programming Vs Machine Learning Example</a:t>
            </a:r>
            <a:endParaRPr sz="2800">
              <a:solidFill>
                <a:srgbClr val="00B0F0"/>
              </a:solidFill>
              <a:latin typeface="Calibri"/>
              <a:ea typeface="Calibri"/>
              <a:cs typeface="Calibri"/>
              <a:sym typeface="Calibri"/>
            </a:endParaRPr>
          </a:p>
        </p:txBody>
      </p:sp>
      <p:sp>
        <p:nvSpPr>
          <p:cNvPr id="106" name="Google Shape;106;p16"/>
          <p:cNvSpPr txBox="1"/>
          <p:nvPr/>
        </p:nvSpPr>
        <p:spPr>
          <a:xfrm>
            <a:off x="526365" y="669145"/>
            <a:ext cx="11359663" cy="4023360"/>
          </a:xfrm>
          <a:prstGeom prst="rect">
            <a:avLst/>
          </a:prstGeom>
          <a:noFill/>
          <a:ln>
            <a:noFill/>
          </a:ln>
        </p:spPr>
        <p:txBody>
          <a:bodyPr anchorCtr="0" anchor="t" bIns="45700" lIns="0" spcFirstLastPara="1" rIns="0" wrap="square" tIns="45700">
            <a:normAutofit/>
          </a:bodyPr>
          <a:lstStyle/>
          <a:p>
            <a:pPr indent="-176213" lvl="0" marL="176213" marR="0" rtl="0" algn="l">
              <a:lnSpc>
                <a:spcPct val="90000"/>
              </a:lnSpc>
              <a:spcBef>
                <a:spcPts val="0"/>
              </a:spcBef>
              <a:spcAft>
                <a:spcPts val="0"/>
              </a:spcAft>
              <a:buClr>
                <a:srgbClr val="F2F2F2"/>
              </a:buClr>
              <a:buSzPts val="2000"/>
              <a:buFont typeface="Courier New"/>
              <a:buChar char="o"/>
            </a:pPr>
            <a:r>
              <a:rPr lang="en-US" sz="2800">
                <a:solidFill>
                  <a:srgbClr val="F2F2F2"/>
                </a:solidFill>
                <a:latin typeface="Calibri"/>
                <a:ea typeface="Calibri"/>
                <a:cs typeface="Calibri"/>
                <a:sym typeface="Calibri"/>
              </a:rPr>
              <a:t>Credit Risk Estimation: Our goal is to automatically evaluate the risk that a potential borrower will pay a loan or not. </a:t>
            </a:r>
            <a:endParaRPr/>
          </a:p>
          <a:p>
            <a:pPr indent="-176213" lvl="0" marL="176213" marR="0" rtl="0" algn="l">
              <a:lnSpc>
                <a:spcPct val="90000"/>
              </a:lnSpc>
              <a:spcBef>
                <a:spcPts val="0"/>
              </a:spcBef>
              <a:spcAft>
                <a:spcPts val="0"/>
              </a:spcAft>
              <a:buClr>
                <a:srgbClr val="F2F2F2"/>
              </a:buClr>
              <a:buSzPts val="2000"/>
              <a:buFont typeface="Courier New"/>
              <a:buChar char="o"/>
            </a:pPr>
            <a:r>
              <a:rPr lang="en-US" sz="2800">
                <a:solidFill>
                  <a:srgbClr val="F2F2F2"/>
                </a:solidFill>
                <a:latin typeface="Calibri"/>
                <a:ea typeface="Calibri"/>
                <a:cs typeface="Calibri"/>
                <a:sym typeface="Calibri"/>
              </a:rPr>
              <a:t>ML approach</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id="107" name="Google Shape;107;p16"/>
          <p:cNvPicPr preferRelativeResize="0"/>
          <p:nvPr/>
        </p:nvPicPr>
        <p:blipFill rotWithShape="1">
          <a:blip r:embed="rId3">
            <a:alphaModFix/>
          </a:blip>
          <a:srcRect b="0" l="0" r="0" t="0"/>
          <a:stretch/>
        </p:blipFill>
        <p:spPr>
          <a:xfrm>
            <a:off x="954157" y="2152658"/>
            <a:ext cx="10005391" cy="44169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17"/>
          <p:cNvSpPr txBox="1"/>
          <p:nvPr/>
        </p:nvSpPr>
        <p:spPr>
          <a:xfrm>
            <a:off x="305971" y="145925"/>
            <a:ext cx="1135966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F0"/>
                </a:solidFill>
                <a:latin typeface="Calibri"/>
                <a:ea typeface="Calibri"/>
                <a:cs typeface="Calibri"/>
                <a:sym typeface="Calibri"/>
              </a:rPr>
              <a:t>Machine Learning Process</a:t>
            </a:r>
            <a:endParaRPr/>
          </a:p>
        </p:txBody>
      </p:sp>
      <p:sp>
        <p:nvSpPr>
          <p:cNvPr id="113" name="Google Shape;113;p17"/>
          <p:cNvSpPr txBox="1"/>
          <p:nvPr/>
        </p:nvSpPr>
        <p:spPr>
          <a:xfrm>
            <a:off x="526365" y="669145"/>
            <a:ext cx="11359663" cy="4023360"/>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pic>
        <p:nvPicPr>
          <p:cNvPr descr="Machine Learning Process And Scenarios - eLearning Industry" id="114" name="Google Shape;114;p17"/>
          <p:cNvPicPr preferRelativeResize="0"/>
          <p:nvPr/>
        </p:nvPicPr>
        <p:blipFill rotWithShape="1">
          <a:blip r:embed="rId3">
            <a:alphaModFix/>
          </a:blip>
          <a:srcRect b="0" l="0" r="0" t="0"/>
          <a:stretch/>
        </p:blipFill>
        <p:spPr>
          <a:xfrm>
            <a:off x="2013170" y="1372069"/>
            <a:ext cx="7734299" cy="44082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sp>
        <p:nvSpPr>
          <p:cNvPr id="119" name="Google Shape;119;p18"/>
          <p:cNvSpPr txBox="1"/>
          <p:nvPr/>
        </p:nvSpPr>
        <p:spPr>
          <a:xfrm>
            <a:off x="305971" y="145925"/>
            <a:ext cx="1135966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B0F0"/>
                </a:solidFill>
                <a:latin typeface="Calibri"/>
                <a:ea typeface="Calibri"/>
                <a:cs typeface="Calibri"/>
                <a:sym typeface="Calibri"/>
              </a:rPr>
              <a:t>Machine Learning Process</a:t>
            </a:r>
            <a:endParaRPr/>
          </a:p>
        </p:txBody>
      </p:sp>
      <p:sp>
        <p:nvSpPr>
          <p:cNvPr id="120" name="Google Shape;120;p18"/>
          <p:cNvSpPr txBox="1"/>
          <p:nvPr/>
        </p:nvSpPr>
        <p:spPr>
          <a:xfrm>
            <a:off x="416168" y="669145"/>
            <a:ext cx="11359663" cy="5870855"/>
          </a:xfrm>
          <a:prstGeom prst="rect">
            <a:avLst/>
          </a:prstGeom>
          <a:noFill/>
          <a:ln>
            <a:noFill/>
          </a:ln>
        </p:spPr>
        <p:txBody>
          <a:bodyPr anchorCtr="0" anchor="t" bIns="45700" lIns="0" spcFirstLastPara="1" rIns="0" wrap="square" tIns="45700">
            <a:normAutofit fontScale="92500"/>
          </a:bodyPr>
          <a:lstStyle/>
          <a:p>
            <a:pPr indent="0" lvl="0" marL="0" marR="0" rtl="0" algn="l">
              <a:lnSpc>
                <a:spcPct val="90000"/>
              </a:lnSpc>
              <a:spcBef>
                <a:spcPts val="0"/>
              </a:spcBef>
              <a:spcAft>
                <a:spcPts val="0"/>
              </a:spcAft>
              <a:buClr>
                <a:srgbClr val="00B050"/>
              </a:buClr>
              <a:buSzPct val="77220"/>
              <a:buFont typeface="Arial"/>
              <a:buNone/>
            </a:pPr>
            <a:r>
              <a:rPr lang="en-US" sz="2800" u="sng">
                <a:solidFill>
                  <a:srgbClr val="00B050"/>
                </a:solidFill>
                <a:latin typeface="Calibri"/>
                <a:ea typeface="Calibri"/>
                <a:cs typeface="Calibri"/>
                <a:sym typeface="Calibri"/>
              </a:rPr>
              <a:t>1.Data Preparation and Data Pre-processing</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ct val="77220"/>
              <a:buFont typeface="Arial"/>
              <a:buNone/>
            </a:pPr>
            <a:r>
              <a:rPr lang="en-US" sz="2800">
                <a:solidFill>
                  <a:srgbClr val="F2F2F2"/>
                </a:solidFill>
                <a:latin typeface="Calibri"/>
                <a:ea typeface="Calibri"/>
                <a:cs typeface="Calibri"/>
                <a:sym typeface="Calibri"/>
              </a:rPr>
              <a:t>Data preprocessing is a process of preparing the raw data and making it suitable for a machine learning model.</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ct val="77220"/>
              <a:buFont typeface="Arial"/>
              <a:buNone/>
            </a:pPr>
            <a:r>
              <a:rPr lang="en-US" sz="2800">
                <a:solidFill>
                  <a:srgbClr val="F2F2F2"/>
                </a:solidFill>
                <a:latin typeface="Calibri"/>
                <a:ea typeface="Calibri"/>
                <a:cs typeface="Calibri"/>
                <a:sym typeface="Calibri"/>
              </a:rPr>
              <a:t>It includes Data Integration , Data transformation , Data Cleaning and data reduction</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00B050"/>
              </a:buClr>
              <a:buSzPct val="77220"/>
              <a:buFont typeface="Arial"/>
              <a:buNone/>
            </a:pPr>
            <a:r>
              <a:rPr lang="en-US" sz="2800">
                <a:solidFill>
                  <a:srgbClr val="00B050"/>
                </a:solidFill>
                <a:latin typeface="Calibri"/>
                <a:ea typeface="Calibri"/>
                <a:cs typeface="Calibri"/>
                <a:sym typeface="Calibri"/>
              </a:rPr>
              <a:t>2. </a:t>
            </a:r>
            <a:r>
              <a:rPr lang="en-US" sz="2800" u="sng">
                <a:solidFill>
                  <a:srgbClr val="00B050"/>
                </a:solidFill>
                <a:latin typeface="Calibri"/>
                <a:ea typeface="Calibri"/>
                <a:cs typeface="Calibri"/>
                <a:sym typeface="Calibri"/>
              </a:rPr>
              <a:t>Model selection</a:t>
            </a:r>
            <a:endParaRPr sz="2800" u="sng">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ct val="77220"/>
              <a:buFont typeface="Arial"/>
              <a:buNone/>
            </a:pPr>
            <a:r>
              <a:rPr lang="en-US" sz="2800">
                <a:solidFill>
                  <a:srgbClr val="F2F2F2"/>
                </a:solidFill>
                <a:latin typeface="Calibri"/>
                <a:ea typeface="Calibri"/>
                <a:cs typeface="Calibri"/>
                <a:sym typeface="Calibri"/>
              </a:rPr>
              <a:t>There are many models that researchers and data scientists have created over the years.</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ct val="77220"/>
              <a:buFont typeface="Arial"/>
              <a:buNone/>
            </a:pPr>
            <a:r>
              <a:rPr lang="en-US" sz="2800">
                <a:solidFill>
                  <a:srgbClr val="F2F2F2"/>
                </a:solidFill>
                <a:latin typeface="Calibri"/>
                <a:ea typeface="Calibri"/>
                <a:cs typeface="Calibri"/>
                <a:sym typeface="Calibri"/>
              </a:rPr>
              <a:t>Some are very well suited for image data, others for sequences (like text, or music), some for numerical data, others for text-based data.</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ct val="77220"/>
              <a:buFont typeface="Arial"/>
              <a:buNone/>
            </a:pPr>
            <a:r>
              <a:rPr lang="en-US" sz="2800">
                <a:solidFill>
                  <a:srgbClr val="F2F2F2"/>
                </a:solidFill>
                <a:latin typeface="Calibri"/>
                <a:ea typeface="Calibri"/>
                <a:cs typeface="Calibri"/>
                <a:sym typeface="Calibri"/>
              </a:rPr>
              <a:t>Model selection in machine learning refers to the process of choosing the best model from a set of candidate models for a specific task or problem</a:t>
            </a:r>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ct val="7722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sp>
        <p:nvSpPr>
          <p:cNvPr id="125" name="Google Shape;125;p19"/>
          <p:cNvSpPr txBox="1"/>
          <p:nvPr/>
        </p:nvSpPr>
        <p:spPr>
          <a:xfrm>
            <a:off x="305970" y="258125"/>
            <a:ext cx="11359663" cy="575836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3. Training</a:t>
            </a:r>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In this phase we use  data sets to incrementally improve model’s ability.</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00B0F0"/>
              </a:buClr>
              <a:buSzPts val="2000"/>
              <a:buFont typeface="Arial"/>
              <a:buNone/>
            </a:pPr>
            <a:r>
              <a:rPr lang="en-US" sz="2800" u="sng">
                <a:solidFill>
                  <a:srgbClr val="00B0F0"/>
                </a:solidFill>
                <a:latin typeface="Calibri"/>
                <a:ea typeface="Calibri"/>
                <a:cs typeface="Calibri"/>
                <a:sym typeface="Calibri"/>
              </a:rPr>
              <a:t>Training data set </a:t>
            </a:r>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Is the data set on which model is trained </a:t>
            </a:r>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Train data set is data set from which the model has learned the experiences.</a:t>
            </a:r>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Training sets are used to fit and tune models.</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00B0F0"/>
              </a:buClr>
              <a:buSzPts val="2000"/>
              <a:buFont typeface="Arial"/>
              <a:buNone/>
            </a:pPr>
            <a:r>
              <a:rPr lang="en-US" sz="2800" u="sng">
                <a:solidFill>
                  <a:srgbClr val="00B0F0"/>
                </a:solidFill>
                <a:latin typeface="Calibri"/>
                <a:ea typeface="Calibri"/>
                <a:cs typeface="Calibri"/>
                <a:sym typeface="Calibri"/>
              </a:rPr>
              <a:t>Test data set </a:t>
            </a:r>
            <a:endParaRPr sz="2800" u="sng">
              <a:solidFill>
                <a:srgbClr val="F2F2F2"/>
              </a:solidFill>
              <a:latin typeface="Calibri"/>
              <a:ea typeface="Calibri"/>
              <a:cs typeface="Calibri"/>
              <a:sym typeface="Calibri"/>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 Test data is the data that is used to check if the model has</a:t>
            </a:r>
            <a:br>
              <a:rPr lang="en-US" sz="2800">
                <a:solidFill>
                  <a:srgbClr val="F2F2F2"/>
                </a:solidFill>
                <a:latin typeface="Calibri"/>
                <a:ea typeface="Calibri"/>
                <a:cs typeface="Calibri"/>
                <a:sym typeface="Calibri"/>
              </a:rPr>
            </a:br>
            <a:r>
              <a:rPr lang="en-US" sz="2800">
                <a:solidFill>
                  <a:srgbClr val="F2F2F2"/>
                </a:solidFill>
                <a:latin typeface="Calibri"/>
                <a:ea typeface="Calibri"/>
                <a:cs typeface="Calibri"/>
                <a:sym typeface="Calibri"/>
              </a:rPr>
              <a:t>learned good enough from the experiences it got in the train data set.</a:t>
            </a:r>
            <a:endParaRPr/>
          </a:p>
          <a:p>
            <a:pPr indent="-228600" lvl="0" marL="228600" marR="0" rtl="0" algn="l">
              <a:lnSpc>
                <a:spcPct val="90000"/>
              </a:lnSpc>
              <a:spcBef>
                <a:spcPts val="0"/>
              </a:spcBef>
              <a:spcAft>
                <a:spcPts val="0"/>
              </a:spcAft>
              <a:buClr>
                <a:srgbClr val="F2F2F2"/>
              </a:buClr>
              <a:buSzPts val="2000"/>
              <a:buFont typeface="Noto Sans Symbols"/>
              <a:buChar char="✔"/>
            </a:pPr>
            <a:r>
              <a:rPr lang="en-US" sz="2800">
                <a:solidFill>
                  <a:srgbClr val="F2F2F2"/>
                </a:solidFill>
                <a:latin typeface="Calibri"/>
                <a:ea typeface="Calibri"/>
                <a:cs typeface="Calibri"/>
                <a:sym typeface="Calibri"/>
              </a:rPr>
              <a:t>Test sets are “unseen” data to evaluate your models.</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0"/>
          <p:cNvSpPr txBox="1"/>
          <p:nvPr/>
        </p:nvSpPr>
        <p:spPr>
          <a:xfrm>
            <a:off x="305970" y="258125"/>
            <a:ext cx="11359663" cy="575836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4" name="Shape 134"/>
        <p:cNvGrpSpPr/>
        <p:nvPr/>
      </p:nvGrpSpPr>
      <p:grpSpPr>
        <a:xfrm>
          <a:off x="0" y="0"/>
          <a:ext cx="0" cy="0"/>
          <a:chOff x="0" y="0"/>
          <a:chExt cx="0" cy="0"/>
        </a:xfrm>
      </p:grpSpPr>
      <p:sp>
        <p:nvSpPr>
          <p:cNvPr id="135" name="Google Shape;135;p21"/>
          <p:cNvSpPr txBox="1"/>
          <p:nvPr/>
        </p:nvSpPr>
        <p:spPr>
          <a:xfrm>
            <a:off x="305970" y="258125"/>
            <a:ext cx="11359663" cy="4777702"/>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4. Evaluation</a:t>
            </a:r>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Evaluation allows us to test our model against data that has never been used for training.</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rgbClr val="00B050"/>
              </a:buClr>
              <a:buSzPts val="2000"/>
              <a:buFont typeface="Arial"/>
              <a:buNone/>
            </a:pPr>
            <a:r>
              <a:rPr lang="en-US" sz="2800" u="sng">
                <a:solidFill>
                  <a:srgbClr val="00B050"/>
                </a:solidFill>
                <a:latin typeface="Calibri"/>
                <a:ea typeface="Calibri"/>
                <a:cs typeface="Calibri"/>
                <a:sym typeface="Calibri"/>
              </a:rPr>
              <a:t>5. Model Deployment</a:t>
            </a:r>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rgbClr val="F2F2F2"/>
              </a:buClr>
              <a:buSzPts val="2000"/>
              <a:buFont typeface="Arial"/>
              <a:buNone/>
            </a:pPr>
            <a:r>
              <a:rPr lang="en-US" sz="2800">
                <a:solidFill>
                  <a:srgbClr val="F2F2F2"/>
                </a:solidFill>
                <a:latin typeface="Calibri"/>
                <a:ea typeface="Calibri"/>
                <a:cs typeface="Calibri"/>
                <a:sym typeface="Calibri"/>
              </a:rPr>
              <a:t>Deployment of an ML-model simply means the integration of the finalized model into a production environment and getting results to make business decisions.</a:t>
            </a:r>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u="sng">
              <a:solidFill>
                <a:srgbClr val="00B05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000"/>
              <a:buFont typeface="Arial"/>
              <a:buNone/>
            </a:pPr>
            <a:r>
              <a:t/>
            </a:r>
            <a:endParaRPr sz="2800">
              <a:solidFill>
                <a:srgbClr val="F2F2F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