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Poppi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oppins-bold.fntdata"/><Relationship Id="rId52" Type="http://schemas.openxmlformats.org/officeDocument/2006/relationships/font" Target="fonts/Poppins-regular.fntdata"/><Relationship Id="rId11" Type="http://schemas.openxmlformats.org/officeDocument/2006/relationships/slide" Target="slides/slide6.xml"/><Relationship Id="rId55" Type="http://schemas.openxmlformats.org/officeDocument/2006/relationships/font" Target="fonts/Poppins-boldItalic.fntdata"/><Relationship Id="rId10" Type="http://schemas.openxmlformats.org/officeDocument/2006/relationships/slide" Target="slides/slide5.xml"/><Relationship Id="rId54" Type="http://schemas.openxmlformats.org/officeDocument/2006/relationships/font" Target="fonts/Poppi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Think of a student who studied a certain set of questions and then gave a mock exam which contains those exact questions they studied. They might do well on the mock exam but on the real exam, which contains unseen questions, they might not necessarily do well. If the student gets a 95% in the mock exam but a 50% in the real exam, we can call it overfitting.</a:t>
            </a:r>
            <a:endParaRPr/>
          </a:p>
          <a:p>
            <a:pPr indent="0" lvl="0" marL="0" rtl="0" algn="l">
              <a:spcBef>
                <a:spcPts val="0"/>
              </a:spcBef>
              <a:spcAft>
                <a:spcPts val="0"/>
              </a:spcAft>
              <a:buNone/>
            </a:pPr>
            <a:r>
              <a:t/>
            </a:r>
            <a:endParaRPr/>
          </a:p>
        </p:txBody>
      </p:sp>
      <p:sp>
        <p:nvSpPr>
          <p:cNvPr id="454" name="Google Shape;45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7" name="Google Shape;9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2"/>
          <p:cNvSpPr/>
          <p:nvPr>
            <p:ph idx="2" type="pic"/>
          </p:nvPr>
        </p:nvSpPr>
        <p:spPr>
          <a:xfrm>
            <a:off x="5183188" y="987425"/>
            <a:ext cx="6172200" cy="4873625"/>
          </a:xfrm>
          <a:prstGeom prst="rect">
            <a:avLst/>
          </a:prstGeom>
          <a:noFill/>
          <a:ln>
            <a:noFill/>
          </a:ln>
        </p:spPr>
      </p:sp>
      <p:sp>
        <p:nvSpPr>
          <p:cNvPr id="143" name="Google Shape;143;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9.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5"/>
          <p:cNvSpPr txBox="1"/>
          <p:nvPr/>
        </p:nvSpPr>
        <p:spPr>
          <a:xfrm>
            <a:off x="526365" y="669145"/>
            <a:ext cx="11359663"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1000"/>
              </a:spcBef>
              <a:spcAft>
                <a:spcPts val="0"/>
              </a:spcAft>
              <a:buClr>
                <a:schemeClr val="lt1"/>
              </a:buClr>
              <a:buSzPts val="2800"/>
              <a:buFont typeface="Arial"/>
              <a:buNone/>
            </a:pPr>
            <a:r>
              <a:rPr b="0" i="0" lang="en-US" sz="2800" u="none" cap="none" strike="noStrike">
                <a:solidFill>
                  <a:schemeClr val="lt1"/>
                </a:solidFill>
                <a:latin typeface="Calibri"/>
                <a:ea typeface="Calibri"/>
                <a:cs typeface="Calibri"/>
                <a:sym typeface="Calibri"/>
              </a:rPr>
              <a:t> </a:t>
            </a:r>
            <a:r>
              <a:rPr b="0" i="0" lang="en-US" sz="2800" u="none" cap="none" strike="noStrike">
                <a:solidFill>
                  <a:srgbClr val="00B0F0"/>
                </a:solidFill>
                <a:latin typeface="Calibri"/>
                <a:ea typeface="Calibri"/>
                <a:cs typeface="Calibri"/>
                <a:sym typeface="Calibri"/>
              </a:rPr>
              <a:t>Unit 2 Supervised Learning I- Linear regression- I</a:t>
            </a:r>
            <a:endParaRPr/>
          </a:p>
          <a:p>
            <a:pPr indent="-228600" lvl="0" marL="2286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 Simple Linear Regression</a:t>
            </a:r>
            <a:endParaRPr/>
          </a:p>
          <a:p>
            <a:pPr indent="-228600" lvl="0" marL="2286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 Multiple Linear Regression</a:t>
            </a:r>
            <a:endParaRPr/>
          </a:p>
          <a:p>
            <a:pPr indent="-228600" lvl="0" marL="2286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 Polynomial Regression</a:t>
            </a:r>
            <a:endParaRPr/>
          </a:p>
          <a:p>
            <a:pPr indent="-228600" lvl="0" marL="2286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 Ridge Regression</a:t>
            </a:r>
            <a:endParaRPr/>
          </a:p>
          <a:p>
            <a:pPr indent="-228600" lvl="0" marL="2286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 Lasso Regression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34"/>
          <p:cNvSpPr txBox="1"/>
          <p:nvPr/>
        </p:nvSpPr>
        <p:spPr>
          <a:xfrm>
            <a:off x="-1" y="258324"/>
            <a:ext cx="11953461" cy="6288249"/>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1000"/>
              </a:spcBef>
              <a:spcAft>
                <a:spcPts val="0"/>
              </a:spcAft>
              <a:buClr>
                <a:schemeClr val="lt1"/>
              </a:buClr>
              <a:buSzPts val="2800"/>
              <a:buFont typeface="Arial"/>
              <a:buNone/>
            </a:pPr>
            <a:r>
              <a:rPr b="0" i="0" lang="en-US" sz="2800" u="none" cap="none" strike="noStrike">
                <a:solidFill>
                  <a:schemeClr val="lt1"/>
                </a:solidFill>
                <a:latin typeface="Poppins"/>
                <a:ea typeface="Poppins"/>
                <a:cs typeface="Poppins"/>
                <a:sym typeface="Poppins"/>
              </a:rPr>
              <a:t>Example</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p:txBody>
      </p:sp>
      <p:pic>
        <p:nvPicPr>
          <p:cNvPr id="235" name="Google Shape;235;p34"/>
          <p:cNvPicPr preferRelativeResize="0"/>
          <p:nvPr/>
        </p:nvPicPr>
        <p:blipFill rotWithShape="1">
          <a:blip r:embed="rId3">
            <a:alphaModFix/>
          </a:blip>
          <a:srcRect b="0" l="0" r="0" t="14310"/>
          <a:stretch/>
        </p:blipFill>
        <p:spPr>
          <a:xfrm>
            <a:off x="783670" y="1801200"/>
            <a:ext cx="8867449" cy="3352800"/>
          </a:xfrm>
          <a:prstGeom prst="rect">
            <a:avLst/>
          </a:prstGeom>
          <a:noFill/>
          <a:ln>
            <a:noFill/>
          </a:ln>
        </p:spPr>
      </p:pic>
      <p:cxnSp>
        <p:nvCxnSpPr>
          <p:cNvPr id="236" name="Google Shape;236;p34"/>
          <p:cNvCxnSpPr/>
          <p:nvPr/>
        </p:nvCxnSpPr>
        <p:spPr>
          <a:xfrm flipH="1" rot="10800000">
            <a:off x="685800" y="3048000"/>
            <a:ext cx="4114800" cy="1371600"/>
          </a:xfrm>
          <a:prstGeom prst="straightConnector1">
            <a:avLst/>
          </a:prstGeom>
          <a:noFill/>
          <a:ln cap="flat" cmpd="sng" w="28575">
            <a:solidFill>
              <a:schemeClr val="dk1"/>
            </a:solidFill>
            <a:prstDash val="solid"/>
            <a:miter lim="800000"/>
            <a:headEnd len="sm" w="sm" type="none"/>
            <a:tailEnd len="sm" w="sm" type="none"/>
          </a:ln>
        </p:spPr>
      </p:cxnSp>
      <p:grpSp>
        <p:nvGrpSpPr>
          <p:cNvPr id="237" name="Google Shape;237;p34"/>
          <p:cNvGrpSpPr/>
          <p:nvPr/>
        </p:nvGrpSpPr>
        <p:grpSpPr>
          <a:xfrm>
            <a:off x="685800" y="4050268"/>
            <a:ext cx="728227" cy="369332"/>
            <a:chOff x="165173" y="4202668"/>
            <a:chExt cx="728227" cy="369332"/>
          </a:xfrm>
        </p:grpSpPr>
        <p:sp>
          <p:nvSpPr>
            <p:cNvPr id="238" name="Google Shape;238;p34"/>
            <p:cNvSpPr/>
            <p:nvPr/>
          </p:nvSpPr>
          <p:spPr>
            <a:xfrm>
              <a:off x="533400" y="4212000"/>
              <a:ext cx="360000" cy="3600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34"/>
            <p:cNvSpPr txBox="1"/>
            <p:nvPr/>
          </p:nvSpPr>
          <p:spPr>
            <a:xfrm>
              <a:off x="165173" y="4202668"/>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30k</a:t>
              </a:r>
              <a:endParaRPr b="1" sz="1800">
                <a:solidFill>
                  <a:schemeClr val="dk1"/>
                </a:solidFill>
                <a:latin typeface="Calibri"/>
                <a:ea typeface="Calibri"/>
                <a:cs typeface="Calibri"/>
                <a:sym typeface="Calibri"/>
              </a:endParaRPr>
            </a:p>
          </p:txBody>
        </p:sp>
      </p:grpSp>
      <p:sp>
        <p:nvSpPr>
          <p:cNvPr id="240" name="Google Shape;240;p34"/>
          <p:cNvSpPr/>
          <p:nvPr/>
        </p:nvSpPr>
        <p:spPr>
          <a:xfrm>
            <a:off x="7340185" y="3326908"/>
            <a:ext cx="360000" cy="3600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34"/>
          <p:cNvSpPr/>
          <p:nvPr/>
        </p:nvSpPr>
        <p:spPr>
          <a:xfrm>
            <a:off x="7854997" y="3326908"/>
            <a:ext cx="360000" cy="360000"/>
          </a:xfrm>
          <a:prstGeom prst="ellipse">
            <a:avLst/>
          </a:prstGeom>
          <a:no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35"/>
          <p:cNvSpPr txBox="1"/>
          <p:nvPr/>
        </p:nvSpPr>
        <p:spPr>
          <a:xfrm>
            <a:off x="-1" y="258324"/>
            <a:ext cx="11953461" cy="6288249"/>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1000"/>
              </a:spcBef>
              <a:spcAft>
                <a:spcPts val="0"/>
              </a:spcAft>
              <a:buClr>
                <a:schemeClr val="lt1"/>
              </a:buClr>
              <a:buSzPts val="2800"/>
              <a:buFont typeface="Arial"/>
              <a:buNone/>
            </a:pPr>
            <a:r>
              <a:rPr b="1" lang="en-US" sz="2800">
                <a:solidFill>
                  <a:schemeClr val="lt1"/>
                </a:solidFill>
                <a:latin typeface="Poppins"/>
                <a:ea typeface="Poppins"/>
                <a:cs typeface="Poppins"/>
                <a:sym typeface="Poppins"/>
              </a:rPr>
              <a:t>Method of least squares to estimate the best fitting line   </a:t>
            </a:r>
            <a:r>
              <a:rPr lang="en-US" sz="2800">
                <a:solidFill>
                  <a:schemeClr val="lt1"/>
                </a:solidFill>
                <a:latin typeface="Poppins"/>
                <a:ea typeface="Poppins"/>
                <a:cs typeface="Poppins"/>
                <a:sym typeface="Poppins"/>
              </a:rPr>
              <a:t>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cxnSp>
        <p:nvCxnSpPr>
          <p:cNvPr id="247" name="Google Shape;247;p35"/>
          <p:cNvCxnSpPr/>
          <p:nvPr/>
        </p:nvCxnSpPr>
        <p:spPr>
          <a:xfrm flipH="1" rot="10800000">
            <a:off x="685800" y="3048000"/>
            <a:ext cx="4114800" cy="1371600"/>
          </a:xfrm>
          <a:prstGeom prst="straightConnector1">
            <a:avLst/>
          </a:prstGeom>
          <a:noFill/>
          <a:ln cap="flat" cmpd="sng" w="28575">
            <a:solidFill>
              <a:schemeClr val="dk1"/>
            </a:solidFill>
            <a:prstDash val="solid"/>
            <a:miter lim="800000"/>
            <a:headEnd len="sm" w="sm" type="none"/>
            <a:tailEnd len="sm" w="sm" type="none"/>
          </a:ln>
        </p:spPr>
      </p:cxnSp>
      <p:pic>
        <p:nvPicPr>
          <p:cNvPr id="248" name="Google Shape;248;p35"/>
          <p:cNvPicPr preferRelativeResize="0"/>
          <p:nvPr/>
        </p:nvPicPr>
        <p:blipFill rotWithShape="1">
          <a:blip r:embed="rId3">
            <a:alphaModFix/>
          </a:blip>
          <a:srcRect b="0" l="2661" r="0" t="0"/>
          <a:stretch/>
        </p:blipFill>
        <p:spPr>
          <a:xfrm>
            <a:off x="535675" y="1492574"/>
            <a:ext cx="10409829" cy="49488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descr="INCON — INCON Privacy Policy" id="253" name="Google Shape;253;p36"/>
          <p:cNvPicPr preferRelativeResize="0"/>
          <p:nvPr/>
        </p:nvPicPr>
        <p:blipFill rotWithShape="1">
          <a:blip r:embed="rId3">
            <a:alphaModFix/>
          </a:blip>
          <a:srcRect b="0" l="0" r="0" t="0"/>
          <a:stretch/>
        </p:blipFill>
        <p:spPr>
          <a:xfrm>
            <a:off x="1398773" y="1407353"/>
            <a:ext cx="7825854" cy="4765436"/>
          </a:xfrm>
          <a:prstGeom prst="rect">
            <a:avLst/>
          </a:prstGeom>
          <a:noFill/>
          <a:ln>
            <a:noFill/>
          </a:ln>
        </p:spPr>
      </p:pic>
      <p:sp>
        <p:nvSpPr>
          <p:cNvPr id="254" name="Google Shape;254;p36"/>
          <p:cNvSpPr/>
          <p:nvPr/>
        </p:nvSpPr>
        <p:spPr>
          <a:xfrm>
            <a:off x="309489" y="392823"/>
            <a:ext cx="385454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Poppins"/>
                <a:ea typeface="Poppins"/>
                <a:cs typeface="Poppins"/>
                <a:sym typeface="Poppins"/>
              </a:rPr>
              <a:t>Practical Activity </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sp>
        <p:nvSpPr>
          <p:cNvPr id="259" name="Google Shape;259;p37"/>
          <p:cNvSpPr txBox="1"/>
          <p:nvPr/>
        </p:nvSpPr>
        <p:spPr>
          <a:xfrm>
            <a:off x="278295" y="351233"/>
            <a:ext cx="1019092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FFFF"/>
                </a:solidFill>
                <a:latin typeface="Calibri"/>
                <a:ea typeface="Calibri"/>
                <a:cs typeface="Calibri"/>
                <a:sym typeface="Calibri"/>
              </a:rPr>
              <a:t>Multiple Linear Regression</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Multiple linear regression (MLR), is a statistical technique for predicting the value of a dependent variable, based on the values of two or more independent variables.</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The goal of multiple linear regression (MLR) is to model the linear relationship between the independent variable and response dependent variable.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 name="Shape 263"/>
        <p:cNvGrpSpPr/>
        <p:nvPr/>
      </p:nvGrpSpPr>
      <p:grpSpPr>
        <a:xfrm>
          <a:off x="0" y="0"/>
          <a:ext cx="0" cy="0"/>
          <a:chOff x="0" y="0"/>
          <a:chExt cx="0" cy="0"/>
        </a:xfrm>
      </p:grpSpPr>
      <p:sp>
        <p:nvSpPr>
          <p:cNvPr id="264" name="Google Shape;264;p38"/>
          <p:cNvSpPr txBox="1"/>
          <p:nvPr/>
        </p:nvSpPr>
        <p:spPr>
          <a:xfrm>
            <a:off x="119269" y="-45512"/>
            <a:ext cx="11953461" cy="6903512"/>
          </a:xfrm>
          <a:prstGeom prst="rect">
            <a:avLst/>
          </a:prstGeom>
          <a:noFill/>
          <a:ln>
            <a:noFill/>
          </a:ln>
        </p:spPr>
        <p:txBody>
          <a:bodyPr anchorCtr="0" anchor="t" bIns="45700" lIns="0" spcFirstLastPara="1" rIns="0" wrap="square" tIns="45700">
            <a:normAutofit fontScale="77500" lnSpcReduction="20000"/>
          </a:bodyPr>
          <a:lstStyle/>
          <a:p>
            <a:pPr indent="0" lvl="0" marL="0" marR="0" rtl="0" algn="l">
              <a:lnSpc>
                <a:spcPct val="90000"/>
              </a:lnSpc>
              <a:spcBef>
                <a:spcPts val="1000"/>
              </a:spcBef>
              <a:spcAft>
                <a:spcPts val="0"/>
              </a:spcAft>
              <a:buClr>
                <a:srgbClr val="00B050"/>
              </a:buClr>
              <a:buSzPct val="100000"/>
              <a:buFont typeface="Arial"/>
              <a:buNone/>
            </a:pPr>
            <a:r>
              <a:rPr lang="en-US" sz="2800">
                <a:solidFill>
                  <a:srgbClr val="00B050"/>
                </a:solidFill>
                <a:latin typeface="Calibri"/>
                <a:ea typeface="Calibri"/>
                <a:cs typeface="Calibri"/>
                <a:sym typeface="Calibri"/>
              </a:rPr>
              <a:t>Multiple Linear regression</a:t>
            </a:r>
            <a:endParaRPr/>
          </a:p>
          <a:p>
            <a:pPr indent="-228600" lvl="0" marL="228600" marR="0" rtl="0" algn="l">
              <a:lnSpc>
                <a:spcPct val="90000"/>
              </a:lnSpc>
              <a:spcBef>
                <a:spcPts val="1000"/>
              </a:spcBef>
              <a:spcAft>
                <a:spcPts val="0"/>
              </a:spcAft>
              <a:buClr>
                <a:schemeClr val="lt1"/>
              </a:buClr>
              <a:buSzPct val="100000"/>
              <a:buFont typeface="Noto Sans Symbols"/>
              <a:buChar char="✔"/>
            </a:pPr>
            <a:r>
              <a:rPr lang="en-US" sz="2800">
                <a:solidFill>
                  <a:schemeClr val="lt1"/>
                </a:solidFill>
                <a:latin typeface="Calibri"/>
                <a:ea typeface="Calibri"/>
                <a:cs typeface="Calibri"/>
                <a:sym typeface="Calibri"/>
              </a:rPr>
              <a:t> </a:t>
            </a:r>
            <a:r>
              <a:rPr lang="en-US" sz="3300">
                <a:solidFill>
                  <a:schemeClr val="lt1"/>
                </a:solidFill>
                <a:latin typeface="Calibri"/>
                <a:ea typeface="Calibri"/>
                <a:cs typeface="Calibri"/>
                <a:sym typeface="Calibri"/>
              </a:rPr>
              <a:t>Straight line regression analysis involves a response variable y and a multiple  predictor variable x1…xn  and models y is a linear function of x1….xn</a:t>
            </a:r>
            <a:endParaRPr sz="33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a:p>
            <a:pPr indent="-205105" lvl="0" marL="342900" marR="0" rtl="0" algn="l">
              <a:lnSpc>
                <a:spcPct val="90000"/>
              </a:lnSpc>
              <a:spcBef>
                <a:spcPts val="1000"/>
              </a:spcBef>
              <a:spcAft>
                <a:spcPts val="0"/>
              </a:spcAft>
              <a:buClr>
                <a:schemeClr val="dk1"/>
              </a:buClr>
              <a:buSzPct val="100000"/>
              <a:buFont typeface="Noto Sans Symbols"/>
              <a:buNone/>
            </a:pPr>
            <a:r>
              <a:t/>
            </a:r>
            <a:endParaRPr sz="2800">
              <a:solidFill>
                <a:schemeClr val="lt1"/>
              </a:solidFill>
              <a:latin typeface="Poppins"/>
              <a:ea typeface="Poppins"/>
              <a:cs typeface="Poppins"/>
              <a:sym typeface="Poppins"/>
            </a:endParaRPr>
          </a:p>
          <a:p>
            <a:pPr indent="-228631" lvl="0" marL="228600" marR="0" rtl="0" algn="l">
              <a:lnSpc>
                <a:spcPct val="90000"/>
              </a:lnSpc>
              <a:spcBef>
                <a:spcPts val="1000"/>
              </a:spcBef>
              <a:spcAft>
                <a:spcPts val="0"/>
              </a:spcAft>
              <a:buClr>
                <a:schemeClr val="lt1"/>
              </a:buClr>
              <a:buSzPct val="100000"/>
              <a:buFont typeface="Noto Sans Symbols"/>
              <a:buChar char="✔"/>
            </a:pPr>
            <a:r>
              <a:rPr lang="en-US" sz="3300">
                <a:solidFill>
                  <a:schemeClr val="lt1"/>
                </a:solidFill>
                <a:latin typeface="Calibri"/>
                <a:ea typeface="Calibri"/>
                <a:cs typeface="Calibri"/>
                <a:sym typeface="Calibri"/>
              </a:rPr>
              <a:t>where b0 (y-intercept) and b1, b2….bn are the coefficients of the respective independent variable.</a:t>
            </a:r>
            <a:endParaRPr/>
          </a:p>
          <a:p>
            <a:pPr indent="0" lvl="0" marL="0" marR="0" rtl="0" algn="l">
              <a:lnSpc>
                <a:spcPct val="90000"/>
              </a:lnSpc>
              <a:spcBef>
                <a:spcPts val="1000"/>
              </a:spcBef>
              <a:spcAft>
                <a:spcPts val="0"/>
              </a:spcAft>
              <a:buClr>
                <a:schemeClr val="dk1"/>
              </a:buClr>
              <a:buSzPct val="100000"/>
              <a:buFont typeface="Arial"/>
              <a:buNone/>
            </a:pPr>
            <a:r>
              <a:t/>
            </a:r>
            <a:endParaRPr sz="3300">
              <a:solidFill>
                <a:schemeClr val="lt1"/>
              </a:solidFill>
              <a:latin typeface="Calibri"/>
              <a:ea typeface="Calibri"/>
              <a:cs typeface="Calibri"/>
              <a:sym typeface="Calibri"/>
            </a:endParaRPr>
          </a:p>
          <a:p>
            <a:pPr indent="-228631" lvl="0" marL="228600" marR="0" rtl="0" algn="l">
              <a:lnSpc>
                <a:spcPct val="90000"/>
              </a:lnSpc>
              <a:spcBef>
                <a:spcPts val="1000"/>
              </a:spcBef>
              <a:spcAft>
                <a:spcPts val="0"/>
              </a:spcAft>
              <a:buClr>
                <a:schemeClr val="lt1"/>
              </a:buClr>
              <a:buSzPct val="100000"/>
              <a:buFont typeface="Noto Sans Symbols"/>
              <a:buChar char="✔"/>
            </a:pPr>
            <a:r>
              <a:rPr lang="en-US" sz="3300">
                <a:solidFill>
                  <a:schemeClr val="lt1"/>
                </a:solidFill>
                <a:latin typeface="Calibri"/>
                <a:ea typeface="Calibri"/>
                <a:cs typeface="Calibri"/>
                <a:sym typeface="Calibri"/>
              </a:rPr>
              <a:t>These coefficients represent the change in the dependent variable (y) for a one-unit change in the corresponding independent variable</a:t>
            </a:r>
            <a:endParaRPr/>
          </a:p>
          <a:p>
            <a:pPr indent="-66230" lvl="0" marL="228600" marR="0" rtl="0" algn="l">
              <a:lnSpc>
                <a:spcPct val="90000"/>
              </a:lnSpc>
              <a:spcBef>
                <a:spcPts val="1000"/>
              </a:spcBef>
              <a:spcAft>
                <a:spcPts val="0"/>
              </a:spcAft>
              <a:buClr>
                <a:schemeClr val="dk1"/>
              </a:buClr>
              <a:buSzPct val="100000"/>
              <a:buFont typeface="Noto Sans Symbols"/>
              <a:buNone/>
            </a:pPr>
            <a:r>
              <a:t/>
            </a:r>
            <a:endParaRPr sz="3300">
              <a:solidFill>
                <a:schemeClr val="lt1"/>
              </a:solidFill>
              <a:latin typeface="Calibri"/>
              <a:ea typeface="Calibri"/>
              <a:cs typeface="Calibri"/>
              <a:sym typeface="Calibri"/>
            </a:endParaRPr>
          </a:p>
          <a:p>
            <a:pPr indent="-228631" lvl="0" marL="228600" marR="0" rtl="0" algn="l">
              <a:lnSpc>
                <a:spcPct val="90000"/>
              </a:lnSpc>
              <a:spcBef>
                <a:spcPts val="1000"/>
              </a:spcBef>
              <a:spcAft>
                <a:spcPts val="0"/>
              </a:spcAft>
              <a:buClr>
                <a:schemeClr val="lt1"/>
              </a:buClr>
              <a:buSzPct val="100000"/>
              <a:buFont typeface="Noto Sans Symbols"/>
              <a:buChar char="✔"/>
            </a:pPr>
            <a:r>
              <a:rPr lang="en-US" sz="3300">
                <a:solidFill>
                  <a:schemeClr val="lt1"/>
                </a:solidFill>
                <a:latin typeface="Calibri"/>
                <a:ea typeface="Calibri"/>
                <a:cs typeface="Calibri"/>
                <a:sym typeface="Calibri"/>
              </a:rPr>
              <a:t>  These coefficients can be solved by the method of least squares which estimates the best fitting straight line </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lt1"/>
              </a:solidFill>
              <a:latin typeface="Calibri"/>
              <a:ea typeface="Calibri"/>
              <a:cs typeface="Calibri"/>
              <a:sym typeface="Calibri"/>
            </a:endParaRPr>
          </a:p>
        </p:txBody>
      </p:sp>
      <p:pic>
        <p:nvPicPr>
          <p:cNvPr id="265" name="Google Shape;265;p38"/>
          <p:cNvPicPr preferRelativeResize="0"/>
          <p:nvPr/>
        </p:nvPicPr>
        <p:blipFill rotWithShape="1">
          <a:blip r:embed="rId3">
            <a:alphaModFix/>
          </a:blip>
          <a:srcRect b="0" l="0" r="0" t="38461"/>
          <a:stretch/>
        </p:blipFill>
        <p:spPr>
          <a:xfrm>
            <a:off x="1775790" y="1319927"/>
            <a:ext cx="7668329" cy="22933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pic>
        <p:nvPicPr>
          <p:cNvPr descr="INCON — INCON Privacy Policy" id="270" name="Google Shape;270;p39"/>
          <p:cNvPicPr preferRelativeResize="0"/>
          <p:nvPr/>
        </p:nvPicPr>
        <p:blipFill rotWithShape="1">
          <a:blip r:embed="rId3">
            <a:alphaModFix/>
          </a:blip>
          <a:srcRect b="0" l="0" r="0" t="0"/>
          <a:stretch/>
        </p:blipFill>
        <p:spPr>
          <a:xfrm>
            <a:off x="1398773" y="1407353"/>
            <a:ext cx="7825854" cy="4765436"/>
          </a:xfrm>
          <a:prstGeom prst="rect">
            <a:avLst/>
          </a:prstGeom>
          <a:noFill/>
          <a:ln>
            <a:noFill/>
          </a:ln>
        </p:spPr>
      </p:pic>
      <p:sp>
        <p:nvSpPr>
          <p:cNvPr id="271" name="Google Shape;271;p39"/>
          <p:cNvSpPr/>
          <p:nvPr/>
        </p:nvSpPr>
        <p:spPr>
          <a:xfrm>
            <a:off x="309489" y="392823"/>
            <a:ext cx="385454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Poppins"/>
                <a:ea typeface="Poppins"/>
                <a:cs typeface="Poppins"/>
                <a:sym typeface="Poppins"/>
              </a:rPr>
              <a:t>Practical Activity </a:t>
            </a:r>
            <a:endParaRPr sz="3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5" name="Shape 275"/>
        <p:cNvGrpSpPr/>
        <p:nvPr/>
      </p:nvGrpSpPr>
      <p:grpSpPr>
        <a:xfrm>
          <a:off x="0" y="0"/>
          <a:ext cx="0" cy="0"/>
          <a:chOff x="0" y="0"/>
          <a:chExt cx="0" cy="0"/>
        </a:xfrm>
      </p:grpSpPr>
      <p:sp>
        <p:nvSpPr>
          <p:cNvPr id="276" name="Google Shape;276;p40"/>
          <p:cNvSpPr txBox="1"/>
          <p:nvPr/>
        </p:nvSpPr>
        <p:spPr>
          <a:xfrm>
            <a:off x="278295" y="351233"/>
            <a:ext cx="10190921"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FFFF"/>
                </a:solidFill>
                <a:latin typeface="Calibri"/>
                <a:ea typeface="Calibri"/>
                <a:cs typeface="Calibri"/>
                <a:sym typeface="Calibri"/>
              </a:rPr>
              <a:t>Multiple Linear Regression</a:t>
            </a:r>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2800">
              <a:solidFill>
                <a:srgbClr val="00FFFF"/>
              </a:solidFill>
              <a:latin typeface="Calibri"/>
              <a:ea typeface="Calibri"/>
              <a:cs typeface="Calibri"/>
              <a:sym typeface="Calibri"/>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Need to chose the variables which are contributing to predict the value for dependent variable </a:t>
            </a:r>
            <a:endParaRPr/>
          </a:p>
        </p:txBody>
      </p:sp>
      <p:sp>
        <p:nvSpPr>
          <p:cNvPr id="277" name="Google Shape;277;p40"/>
          <p:cNvSpPr/>
          <p:nvPr/>
        </p:nvSpPr>
        <p:spPr>
          <a:xfrm>
            <a:off x="2525482" y="2351299"/>
            <a:ext cx="1393371" cy="653142"/>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40"/>
          <p:cNvSpPr txBox="1"/>
          <p:nvPr/>
        </p:nvSpPr>
        <p:spPr>
          <a:xfrm>
            <a:off x="5196113" y="3804141"/>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Y</a:t>
            </a:r>
            <a:endParaRPr/>
          </a:p>
        </p:txBody>
      </p:sp>
      <p:sp>
        <p:nvSpPr>
          <p:cNvPr id="279" name="Google Shape;279;p40"/>
          <p:cNvSpPr/>
          <p:nvPr/>
        </p:nvSpPr>
        <p:spPr>
          <a:xfrm>
            <a:off x="5515430" y="3160002"/>
            <a:ext cx="1393371" cy="653142"/>
          </a:xfrm>
          <a:prstGeom prst="rect">
            <a:avLst/>
          </a:prstGeom>
          <a:solidFill>
            <a:schemeClr val="accent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40"/>
          <p:cNvSpPr txBox="1"/>
          <p:nvPr/>
        </p:nvSpPr>
        <p:spPr>
          <a:xfrm>
            <a:off x="5493658" y="3255741"/>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Y</a:t>
            </a:r>
            <a:endParaRPr/>
          </a:p>
        </p:txBody>
      </p:sp>
      <p:sp>
        <p:nvSpPr>
          <p:cNvPr id="281" name="Google Shape;281;p40"/>
          <p:cNvSpPr/>
          <p:nvPr/>
        </p:nvSpPr>
        <p:spPr>
          <a:xfrm>
            <a:off x="8423485" y="3419863"/>
            <a:ext cx="1393371" cy="653142"/>
          </a:xfrm>
          <a:prstGeom prst="rect">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40"/>
          <p:cNvSpPr/>
          <p:nvPr/>
        </p:nvSpPr>
        <p:spPr>
          <a:xfrm>
            <a:off x="7668742" y="1575245"/>
            <a:ext cx="1393371" cy="653142"/>
          </a:xfrm>
          <a:prstGeom prst="rect">
            <a:avLst/>
          </a:prstGeom>
          <a:solidFill>
            <a:srgbClr val="00B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40"/>
          <p:cNvSpPr txBox="1"/>
          <p:nvPr/>
        </p:nvSpPr>
        <p:spPr>
          <a:xfrm>
            <a:off x="4738915" y="1120744"/>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Y</a:t>
            </a:r>
            <a:endParaRPr/>
          </a:p>
        </p:txBody>
      </p:sp>
      <p:sp>
        <p:nvSpPr>
          <p:cNvPr id="284" name="Google Shape;284;p40"/>
          <p:cNvSpPr/>
          <p:nvPr/>
        </p:nvSpPr>
        <p:spPr>
          <a:xfrm>
            <a:off x="4891315" y="1291771"/>
            <a:ext cx="1393371" cy="653142"/>
          </a:xfrm>
          <a:prstGeom prst="rect">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40"/>
          <p:cNvSpPr txBox="1"/>
          <p:nvPr/>
        </p:nvSpPr>
        <p:spPr>
          <a:xfrm>
            <a:off x="4891315" y="1416537"/>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X3</a:t>
            </a:r>
            <a:endParaRPr/>
          </a:p>
        </p:txBody>
      </p:sp>
      <p:sp>
        <p:nvSpPr>
          <p:cNvPr id="286" name="Google Shape;286;p40"/>
          <p:cNvSpPr/>
          <p:nvPr/>
        </p:nvSpPr>
        <p:spPr>
          <a:xfrm>
            <a:off x="2576284" y="3911602"/>
            <a:ext cx="1393371" cy="65314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40"/>
          <p:cNvSpPr txBox="1"/>
          <p:nvPr/>
        </p:nvSpPr>
        <p:spPr>
          <a:xfrm>
            <a:off x="2576284" y="4038118"/>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X1</a:t>
            </a:r>
            <a:endParaRPr/>
          </a:p>
        </p:txBody>
      </p:sp>
      <p:sp>
        <p:nvSpPr>
          <p:cNvPr id="288" name="Google Shape;288;p40"/>
          <p:cNvSpPr txBox="1"/>
          <p:nvPr/>
        </p:nvSpPr>
        <p:spPr>
          <a:xfrm>
            <a:off x="7668742" y="1714080"/>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X4</a:t>
            </a:r>
            <a:endParaRPr/>
          </a:p>
        </p:txBody>
      </p:sp>
      <p:sp>
        <p:nvSpPr>
          <p:cNvPr id="289" name="Google Shape;289;p40"/>
          <p:cNvSpPr txBox="1"/>
          <p:nvPr/>
        </p:nvSpPr>
        <p:spPr>
          <a:xfrm>
            <a:off x="8423485" y="3562383"/>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X5</a:t>
            </a:r>
            <a:endParaRPr/>
          </a:p>
        </p:txBody>
      </p:sp>
      <p:sp>
        <p:nvSpPr>
          <p:cNvPr id="290" name="Google Shape;290;p40"/>
          <p:cNvSpPr txBox="1"/>
          <p:nvPr/>
        </p:nvSpPr>
        <p:spPr>
          <a:xfrm>
            <a:off x="2539992" y="2458409"/>
            <a:ext cx="15094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X2</a:t>
            </a:r>
            <a:endParaRPr/>
          </a:p>
        </p:txBody>
      </p:sp>
      <p:cxnSp>
        <p:nvCxnSpPr>
          <p:cNvPr id="291" name="Google Shape;291;p40"/>
          <p:cNvCxnSpPr>
            <a:stCxn id="282" idx="2"/>
          </p:cNvCxnSpPr>
          <p:nvPr/>
        </p:nvCxnSpPr>
        <p:spPr>
          <a:xfrm flipH="1">
            <a:off x="6545927" y="2228387"/>
            <a:ext cx="1819500" cy="931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2" name="Google Shape;292;p40"/>
          <p:cNvCxnSpPr/>
          <p:nvPr/>
        </p:nvCxnSpPr>
        <p:spPr>
          <a:xfrm>
            <a:off x="5861713" y="1938332"/>
            <a:ext cx="539088" cy="1154577"/>
          </a:xfrm>
          <a:prstGeom prst="straightConnector1">
            <a:avLst/>
          </a:prstGeom>
          <a:noFill/>
          <a:ln cap="flat" cmpd="sng" w="9525">
            <a:solidFill>
              <a:schemeClr val="accent1"/>
            </a:solidFill>
            <a:prstDash val="solid"/>
            <a:miter lim="800000"/>
            <a:headEnd len="sm" w="sm" type="none"/>
            <a:tailEnd len="med" w="med" type="triangle"/>
          </a:ln>
        </p:spPr>
      </p:cxnSp>
      <p:cxnSp>
        <p:nvCxnSpPr>
          <p:cNvPr id="293" name="Google Shape;293;p40"/>
          <p:cNvCxnSpPr/>
          <p:nvPr/>
        </p:nvCxnSpPr>
        <p:spPr>
          <a:xfrm>
            <a:off x="3884629" y="2713696"/>
            <a:ext cx="2478855" cy="446306"/>
          </a:xfrm>
          <a:prstGeom prst="straightConnector1">
            <a:avLst/>
          </a:prstGeom>
          <a:noFill/>
          <a:ln cap="flat" cmpd="sng" w="9525">
            <a:solidFill>
              <a:schemeClr val="accent1"/>
            </a:solidFill>
            <a:prstDash val="solid"/>
            <a:miter lim="800000"/>
            <a:headEnd len="sm" w="sm" type="none"/>
            <a:tailEnd len="med" w="med" type="triangle"/>
          </a:ln>
        </p:spPr>
      </p:cxnSp>
      <p:cxnSp>
        <p:nvCxnSpPr>
          <p:cNvPr id="294" name="Google Shape;294;p40"/>
          <p:cNvCxnSpPr>
            <a:endCxn id="279" idx="1"/>
          </p:cNvCxnSpPr>
          <p:nvPr/>
        </p:nvCxnSpPr>
        <p:spPr>
          <a:xfrm flipH="1" rot="10800000">
            <a:off x="3969530" y="3486573"/>
            <a:ext cx="1545900" cy="779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5" name="Google Shape;295;p40"/>
          <p:cNvCxnSpPr>
            <a:stCxn id="289" idx="1"/>
          </p:cNvCxnSpPr>
          <p:nvPr/>
        </p:nvCxnSpPr>
        <p:spPr>
          <a:xfrm rot="10800000">
            <a:off x="6893185" y="3456016"/>
            <a:ext cx="1530300" cy="337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96" name="Google Shape;296;p40"/>
          <p:cNvCxnSpPr/>
          <p:nvPr/>
        </p:nvCxnSpPr>
        <p:spPr>
          <a:xfrm>
            <a:off x="7806632" y="1635454"/>
            <a:ext cx="1074057" cy="365544"/>
          </a:xfrm>
          <a:prstGeom prst="straightConnector1">
            <a:avLst/>
          </a:prstGeom>
          <a:noFill/>
          <a:ln cap="flat" cmpd="sng" w="9525">
            <a:solidFill>
              <a:srgbClr val="FF0000"/>
            </a:solidFill>
            <a:prstDash val="solid"/>
            <a:miter lim="800000"/>
            <a:headEnd len="sm" w="sm" type="none"/>
            <a:tailEnd len="sm" w="sm" type="none"/>
          </a:ln>
        </p:spPr>
      </p:cxnSp>
      <p:cxnSp>
        <p:nvCxnSpPr>
          <p:cNvPr id="297" name="Google Shape;297;p40"/>
          <p:cNvCxnSpPr/>
          <p:nvPr/>
        </p:nvCxnSpPr>
        <p:spPr>
          <a:xfrm flipH="1">
            <a:off x="5355771" y="1291771"/>
            <a:ext cx="505942" cy="586431"/>
          </a:xfrm>
          <a:prstGeom prst="straightConnector1">
            <a:avLst/>
          </a:prstGeom>
          <a:noFill/>
          <a:ln cap="flat" cmpd="sng" w="9525">
            <a:solidFill>
              <a:srgbClr val="FF0000"/>
            </a:solidFill>
            <a:prstDash val="solid"/>
            <a:miter lim="800000"/>
            <a:headEnd len="sm" w="sm" type="none"/>
            <a:tailEnd len="sm" w="sm" type="none"/>
          </a:ln>
        </p:spPr>
      </p:cxnSp>
      <p:cxnSp>
        <p:nvCxnSpPr>
          <p:cNvPr id="298" name="Google Shape;298;p40"/>
          <p:cNvCxnSpPr/>
          <p:nvPr/>
        </p:nvCxnSpPr>
        <p:spPr>
          <a:xfrm flipH="1">
            <a:off x="8090690" y="1618342"/>
            <a:ext cx="505942" cy="586431"/>
          </a:xfrm>
          <a:prstGeom prst="straightConnector1">
            <a:avLst/>
          </a:prstGeom>
          <a:noFill/>
          <a:ln cap="flat" cmpd="sng" w="9525">
            <a:solidFill>
              <a:srgbClr val="FF0000"/>
            </a:solidFill>
            <a:prstDash val="solid"/>
            <a:miter lim="800000"/>
            <a:headEnd len="sm" w="sm" type="none"/>
            <a:tailEnd len="sm" w="sm" type="none"/>
          </a:ln>
        </p:spPr>
      </p:cxnSp>
      <p:cxnSp>
        <p:nvCxnSpPr>
          <p:cNvPr id="299" name="Google Shape;299;p40"/>
          <p:cNvCxnSpPr/>
          <p:nvPr/>
        </p:nvCxnSpPr>
        <p:spPr>
          <a:xfrm>
            <a:off x="5050971" y="1426662"/>
            <a:ext cx="1074057" cy="365544"/>
          </a:xfrm>
          <a:prstGeom prst="straightConnector1">
            <a:avLst/>
          </a:prstGeom>
          <a:noFill/>
          <a:ln cap="flat" cmpd="sng" w="9525">
            <a:solidFill>
              <a:srgbClr val="FF0000"/>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3" name="Shape 303"/>
        <p:cNvGrpSpPr/>
        <p:nvPr/>
      </p:nvGrpSpPr>
      <p:grpSpPr>
        <a:xfrm>
          <a:off x="0" y="0"/>
          <a:ext cx="0" cy="0"/>
          <a:chOff x="0" y="0"/>
          <a:chExt cx="0" cy="0"/>
        </a:xfrm>
      </p:grpSpPr>
      <p:sp>
        <p:nvSpPr>
          <p:cNvPr id="304" name="Google Shape;304;p41"/>
          <p:cNvSpPr/>
          <p:nvPr/>
        </p:nvSpPr>
        <p:spPr>
          <a:xfrm>
            <a:off x="0" y="581752"/>
            <a:ext cx="11723427"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p:txBody>
      </p:sp>
      <p:pic>
        <p:nvPicPr>
          <p:cNvPr descr="Indian Decimal Coin – Definitive One Rupee 2011 to 2018 Floral Pattern  Coin. – Jkscoinworld" id="305" name="Google Shape;305;p41"/>
          <p:cNvPicPr preferRelativeResize="0"/>
          <p:nvPr/>
        </p:nvPicPr>
        <p:blipFill rotWithShape="1">
          <a:blip r:embed="rId3">
            <a:alphaModFix/>
          </a:blip>
          <a:srcRect b="0" l="0" r="0" t="0"/>
          <a:stretch/>
        </p:blipFill>
        <p:spPr>
          <a:xfrm>
            <a:off x="3211204" y="2293180"/>
            <a:ext cx="685800" cy="685800"/>
          </a:xfrm>
          <a:prstGeom prst="rect">
            <a:avLst/>
          </a:prstGeom>
          <a:noFill/>
          <a:ln>
            <a:noFill/>
          </a:ln>
        </p:spPr>
      </p:pic>
      <p:pic>
        <p:nvPicPr>
          <p:cNvPr descr="Indian Decimal Coin – Definitive One Rupee 2011 to 2018 Floral Pattern  Coin. – Jkscoinworld" id="306" name="Google Shape;306;p41"/>
          <p:cNvPicPr preferRelativeResize="0"/>
          <p:nvPr/>
        </p:nvPicPr>
        <p:blipFill rotWithShape="1">
          <a:blip r:embed="rId3">
            <a:alphaModFix/>
          </a:blip>
          <a:srcRect b="0" l="0" r="0" t="0"/>
          <a:stretch/>
        </p:blipFill>
        <p:spPr>
          <a:xfrm>
            <a:off x="3211204" y="3049511"/>
            <a:ext cx="685800" cy="685800"/>
          </a:xfrm>
          <a:prstGeom prst="rect">
            <a:avLst/>
          </a:prstGeom>
          <a:noFill/>
          <a:ln>
            <a:noFill/>
          </a:ln>
        </p:spPr>
      </p:pic>
      <p:pic>
        <p:nvPicPr>
          <p:cNvPr descr="Indian Decimal Coin – Definitive One Rupee 2011 to 2018 Floral Pattern  Coin. – Jkscoinworld" id="307" name="Google Shape;307;p41"/>
          <p:cNvPicPr preferRelativeResize="0"/>
          <p:nvPr/>
        </p:nvPicPr>
        <p:blipFill rotWithShape="1">
          <a:blip r:embed="rId3">
            <a:alphaModFix/>
          </a:blip>
          <a:srcRect b="0" l="0" r="0" t="0"/>
          <a:stretch/>
        </p:blipFill>
        <p:spPr>
          <a:xfrm>
            <a:off x="3224852" y="3788154"/>
            <a:ext cx="685800" cy="685800"/>
          </a:xfrm>
          <a:prstGeom prst="rect">
            <a:avLst/>
          </a:prstGeom>
          <a:noFill/>
          <a:ln>
            <a:noFill/>
          </a:ln>
        </p:spPr>
      </p:pic>
      <p:pic>
        <p:nvPicPr>
          <p:cNvPr descr="Indian Decimal Coin – Definitive One Rupee 2011 to 2018 Floral Pattern  Coin. – Jkscoinworld" id="308" name="Google Shape;308;p41"/>
          <p:cNvPicPr preferRelativeResize="0"/>
          <p:nvPr/>
        </p:nvPicPr>
        <p:blipFill rotWithShape="1">
          <a:blip r:embed="rId3">
            <a:alphaModFix/>
          </a:blip>
          <a:srcRect b="0" l="0" r="0" t="0"/>
          <a:stretch/>
        </p:blipFill>
        <p:spPr>
          <a:xfrm>
            <a:off x="3224852" y="4544485"/>
            <a:ext cx="685800" cy="685800"/>
          </a:xfrm>
          <a:prstGeom prst="rect">
            <a:avLst/>
          </a:prstGeom>
          <a:noFill/>
          <a:ln>
            <a:noFill/>
          </a:ln>
        </p:spPr>
      </p:pic>
      <p:pic>
        <p:nvPicPr>
          <p:cNvPr descr="Indian Decimal Coin – Definitive One Rupee 2011 to 2018 Floral Pattern  Coin. – Jkscoinworld" id="309" name="Google Shape;309;p41"/>
          <p:cNvPicPr preferRelativeResize="0"/>
          <p:nvPr/>
        </p:nvPicPr>
        <p:blipFill rotWithShape="1">
          <a:blip r:embed="rId3">
            <a:alphaModFix/>
          </a:blip>
          <a:srcRect b="0" l="0" r="0" t="0"/>
          <a:stretch/>
        </p:blipFill>
        <p:spPr>
          <a:xfrm>
            <a:off x="3211204" y="5328392"/>
            <a:ext cx="685800" cy="685800"/>
          </a:xfrm>
          <a:prstGeom prst="rect">
            <a:avLst/>
          </a:prstGeom>
          <a:noFill/>
          <a:ln>
            <a:noFill/>
          </a:ln>
        </p:spPr>
      </p:pic>
      <p:sp>
        <p:nvSpPr>
          <p:cNvPr id="310" name="Google Shape;310;p41"/>
          <p:cNvSpPr txBox="1"/>
          <p:nvPr/>
        </p:nvSpPr>
        <p:spPr>
          <a:xfrm>
            <a:off x="4419600" y="2293180"/>
            <a:ext cx="838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0.5</a:t>
            </a:r>
            <a:endParaRPr sz="2800">
              <a:solidFill>
                <a:schemeClr val="lt1"/>
              </a:solidFill>
              <a:latin typeface="Calibri"/>
              <a:ea typeface="Calibri"/>
              <a:cs typeface="Calibri"/>
              <a:sym typeface="Calibri"/>
            </a:endParaRPr>
          </a:p>
        </p:txBody>
      </p:sp>
      <p:sp>
        <p:nvSpPr>
          <p:cNvPr id="311" name="Google Shape;311;p41"/>
          <p:cNvSpPr txBox="1"/>
          <p:nvPr/>
        </p:nvSpPr>
        <p:spPr>
          <a:xfrm>
            <a:off x="4419600" y="3045530"/>
            <a:ext cx="838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0.25</a:t>
            </a:r>
            <a:endParaRPr sz="2800">
              <a:solidFill>
                <a:schemeClr val="lt1"/>
              </a:solidFill>
              <a:latin typeface="Calibri"/>
              <a:ea typeface="Calibri"/>
              <a:cs typeface="Calibri"/>
              <a:sym typeface="Calibri"/>
            </a:endParaRPr>
          </a:p>
        </p:txBody>
      </p:sp>
      <p:sp>
        <p:nvSpPr>
          <p:cNvPr id="312" name="Google Shape;312;p41"/>
          <p:cNvSpPr txBox="1"/>
          <p:nvPr/>
        </p:nvSpPr>
        <p:spPr>
          <a:xfrm>
            <a:off x="4459405" y="3854235"/>
            <a:ext cx="838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0.12</a:t>
            </a:r>
            <a:endParaRPr sz="2800">
              <a:solidFill>
                <a:schemeClr val="lt1"/>
              </a:solidFill>
              <a:latin typeface="Calibri"/>
              <a:ea typeface="Calibri"/>
              <a:cs typeface="Calibri"/>
              <a:sym typeface="Calibri"/>
            </a:endParaRPr>
          </a:p>
        </p:txBody>
      </p:sp>
      <p:sp>
        <p:nvSpPr>
          <p:cNvPr id="313" name="Google Shape;313;p41"/>
          <p:cNvSpPr txBox="1"/>
          <p:nvPr/>
        </p:nvSpPr>
        <p:spPr>
          <a:xfrm>
            <a:off x="4419600" y="4639065"/>
            <a:ext cx="9906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0.06</a:t>
            </a:r>
            <a:endParaRPr sz="2800">
              <a:solidFill>
                <a:schemeClr val="lt1"/>
              </a:solidFill>
              <a:latin typeface="Calibri"/>
              <a:ea typeface="Calibri"/>
              <a:cs typeface="Calibri"/>
              <a:sym typeface="Calibri"/>
            </a:endParaRPr>
          </a:p>
        </p:txBody>
      </p:sp>
      <p:sp>
        <p:nvSpPr>
          <p:cNvPr id="314" name="Google Shape;314;p41"/>
          <p:cNvSpPr txBox="1"/>
          <p:nvPr/>
        </p:nvSpPr>
        <p:spPr>
          <a:xfrm>
            <a:off x="4495231" y="5396720"/>
            <a:ext cx="9906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0.03</a:t>
            </a:r>
            <a:endParaRPr sz="2800">
              <a:solidFill>
                <a:schemeClr val="lt1"/>
              </a:solidFill>
              <a:latin typeface="Calibri"/>
              <a:ea typeface="Calibri"/>
              <a:cs typeface="Calibri"/>
              <a:sym typeface="Calibri"/>
            </a:endParaRPr>
          </a:p>
        </p:txBody>
      </p:sp>
      <p:pic>
        <p:nvPicPr>
          <p:cNvPr descr="The Man Who Flipped a Coin: A Short Story – Christopher John Lindsay" id="315" name="Google Shape;315;p41"/>
          <p:cNvPicPr preferRelativeResize="0"/>
          <p:nvPr/>
        </p:nvPicPr>
        <p:blipFill rotWithShape="1">
          <a:blip r:embed="rId4">
            <a:alphaModFix/>
          </a:blip>
          <a:srcRect b="0" l="0" r="0" t="0"/>
          <a:stretch/>
        </p:blipFill>
        <p:spPr>
          <a:xfrm flipH="1">
            <a:off x="419100" y="2468319"/>
            <a:ext cx="2362200" cy="3998501"/>
          </a:xfrm>
          <a:prstGeom prst="rect">
            <a:avLst/>
          </a:prstGeom>
          <a:noFill/>
          <a:ln>
            <a:noFill/>
          </a:ln>
        </p:spPr>
      </p:pic>
      <p:sp>
        <p:nvSpPr>
          <p:cNvPr id="316" name="Google Shape;316;p41"/>
          <p:cNvSpPr txBox="1"/>
          <p:nvPr/>
        </p:nvSpPr>
        <p:spPr>
          <a:xfrm>
            <a:off x="0" y="1102164"/>
            <a:ext cx="596748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H</a:t>
            </a:r>
            <a:r>
              <a:rPr baseline="-25000" lang="en-US" sz="2400">
                <a:solidFill>
                  <a:schemeClr val="lt1"/>
                </a:solidFill>
                <a:latin typeface="Calibri"/>
                <a:ea typeface="Calibri"/>
                <a:cs typeface="Calibri"/>
                <a:sym typeface="Calibri"/>
              </a:rPr>
              <a:t>0</a:t>
            </a:r>
            <a:r>
              <a:rPr lang="en-US" sz="2400">
                <a:solidFill>
                  <a:schemeClr val="lt1"/>
                </a:solidFill>
                <a:latin typeface="Calibri"/>
                <a:ea typeface="Calibri"/>
                <a:cs typeface="Calibri"/>
                <a:sym typeface="Calibri"/>
              </a:rPr>
              <a:t> : Coin is Fair (Null Hypothesis)</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H</a:t>
            </a:r>
            <a:r>
              <a:rPr baseline="-25000" lang="en-US" sz="2400">
                <a:solidFill>
                  <a:schemeClr val="lt1"/>
                </a:solidFill>
                <a:latin typeface="Calibri"/>
                <a:ea typeface="Calibri"/>
                <a:cs typeface="Calibri"/>
                <a:sym typeface="Calibri"/>
              </a:rPr>
              <a:t>a</a:t>
            </a:r>
            <a:r>
              <a:rPr lang="en-US" sz="2400">
                <a:solidFill>
                  <a:schemeClr val="lt1"/>
                </a:solidFill>
                <a:latin typeface="Calibri"/>
                <a:ea typeface="Calibri"/>
                <a:cs typeface="Calibri"/>
                <a:sym typeface="Calibri"/>
              </a:rPr>
              <a:t> : Coin is not Fair</a:t>
            </a:r>
            <a:endParaRPr sz="2400">
              <a:solidFill>
                <a:schemeClr val="lt1"/>
              </a:solidFill>
              <a:latin typeface="Calibri"/>
              <a:ea typeface="Calibri"/>
              <a:cs typeface="Calibri"/>
              <a:sym typeface="Calibri"/>
            </a:endParaRPr>
          </a:p>
        </p:txBody>
      </p:sp>
      <p:sp>
        <p:nvSpPr>
          <p:cNvPr id="317" name="Google Shape;317;p41"/>
          <p:cNvSpPr txBox="1"/>
          <p:nvPr/>
        </p:nvSpPr>
        <p:spPr>
          <a:xfrm>
            <a:off x="6096000" y="2636080"/>
            <a:ext cx="5605817"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C000"/>
              </a:buClr>
              <a:buSzPts val="2800"/>
              <a:buFont typeface="Noto Sans Symbols"/>
              <a:buChar char="✔"/>
            </a:pPr>
            <a:r>
              <a:rPr lang="en-US" sz="2800">
                <a:solidFill>
                  <a:srgbClr val="FFC000"/>
                </a:solidFill>
                <a:latin typeface="Calibri"/>
                <a:ea typeface="Calibri"/>
                <a:cs typeface="Calibri"/>
                <a:sym typeface="Calibri"/>
              </a:rPr>
              <a:t>A low p-value (&lt; 0.05) indicates that you can reject the null hypothesis</a:t>
            </a:r>
            <a:r>
              <a:rPr lang="en-US" sz="1800">
                <a:solidFill>
                  <a:srgbClr val="FFC000"/>
                </a:solidFill>
                <a:latin typeface="Calibri"/>
                <a:ea typeface="Calibri"/>
                <a:cs typeface="Calibri"/>
                <a:sym typeface="Calibri"/>
              </a:rPr>
              <a:t>.</a:t>
            </a:r>
            <a:endParaRPr sz="1800">
              <a:solidFill>
                <a:srgbClr val="FFC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42"/>
          <p:cNvSpPr txBox="1"/>
          <p:nvPr/>
        </p:nvSpPr>
        <p:spPr>
          <a:xfrm>
            <a:off x="278295" y="351233"/>
            <a:ext cx="12138992"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C000"/>
                </a:solidFill>
                <a:latin typeface="Poppins"/>
                <a:ea typeface="Poppins"/>
                <a:cs typeface="Poppins"/>
                <a:sym typeface="Poppins"/>
              </a:rPr>
              <a:t>Interpretation of p-Value in the result of liner regression</a:t>
            </a:r>
            <a:endParaRPr sz="28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Poppins"/>
                <a:ea typeface="Poppins"/>
                <a:cs typeface="Poppins"/>
                <a:sym typeface="Poppins"/>
              </a:rPr>
              <a:t>The p-value for each term tests the </a:t>
            </a:r>
            <a:r>
              <a:rPr lang="en-US" sz="2800">
                <a:solidFill>
                  <a:srgbClr val="FFC000"/>
                </a:solidFill>
                <a:latin typeface="Poppins"/>
                <a:ea typeface="Poppins"/>
                <a:cs typeface="Poppins"/>
                <a:sym typeface="Poppins"/>
              </a:rPr>
              <a:t>null hypothesis that the coefficient is equal to zero( independent variable has less importance)</a:t>
            </a:r>
            <a:endParaRPr/>
          </a:p>
          <a:p>
            <a:pPr indent="0" lvl="0" marL="0" marR="0" rtl="0" algn="l">
              <a:spcBef>
                <a:spcPts val="0"/>
              </a:spcBef>
              <a:spcAft>
                <a:spcPts val="0"/>
              </a:spcAft>
              <a:buNone/>
            </a:pPr>
            <a:r>
              <a:t/>
            </a:r>
            <a:endParaRPr sz="28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Poppins"/>
                <a:ea typeface="Poppins"/>
                <a:cs typeface="Poppins"/>
                <a:sym typeface="Poppins"/>
              </a:rPr>
              <a:t>A low p-value (&lt; 0.05) indicates that you can reject the null hypothesis</a:t>
            </a:r>
            <a:endParaRPr/>
          </a:p>
          <a:p>
            <a:pPr indent="0" lvl="0" marL="0" marR="0" rtl="0" algn="l">
              <a:spcBef>
                <a:spcPts val="0"/>
              </a:spcBef>
              <a:spcAft>
                <a:spcPts val="0"/>
              </a:spcAft>
              <a:buNone/>
            </a:pPr>
            <a:r>
              <a:t/>
            </a:r>
            <a:endParaRPr sz="28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Poppins"/>
                <a:ea typeface="Poppins"/>
                <a:cs typeface="Poppins"/>
                <a:sym typeface="Poppins"/>
              </a:rPr>
              <a:t>A predictor(Independent Variable) that has a low p-value is likely to be a meaningful addition to your model because changes in the predictor's value are related to changes in the response variable.</a:t>
            </a:r>
            <a:endParaRPr/>
          </a:p>
          <a:p>
            <a:pPr indent="-165100" lvl="0" marL="342900" marR="0" rtl="0" algn="l">
              <a:spcBef>
                <a:spcPts val="0"/>
              </a:spcBef>
              <a:spcAft>
                <a:spcPts val="0"/>
              </a:spcAft>
              <a:buClr>
                <a:schemeClr val="dk1"/>
              </a:buClr>
              <a:buSzPts val="2800"/>
              <a:buFont typeface="Noto Sans Symbols"/>
              <a:buNone/>
            </a:pPr>
            <a:r>
              <a:t/>
            </a:r>
            <a:endParaRPr sz="28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Poppins"/>
                <a:ea typeface="Poppins"/>
                <a:cs typeface="Poppins"/>
                <a:sym typeface="Poppins"/>
              </a:rPr>
              <a:t>Conversely, a larger (insignificant) p-value suggests that changes in the predictor are not associated with changes in the</a:t>
            </a:r>
            <a:endParaRPr sz="2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sp>
        <p:nvSpPr>
          <p:cNvPr id="327" name="Google Shape;327;p43"/>
          <p:cNvSpPr txBox="1"/>
          <p:nvPr/>
        </p:nvSpPr>
        <p:spPr>
          <a:xfrm>
            <a:off x="516834" y="214196"/>
            <a:ext cx="8772939"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Poppins"/>
                <a:ea typeface="Poppins"/>
                <a:cs typeface="Poppins"/>
                <a:sym typeface="Poppins"/>
              </a:rPr>
              <a:t>Interpretation of p-Value in the result of liner regression</a:t>
            </a:r>
            <a:endParaRPr/>
          </a:p>
          <a:p>
            <a:pPr indent="0" lvl="0" marL="0" marR="0" rtl="0" algn="l">
              <a:spcBef>
                <a:spcPts val="0"/>
              </a:spcBef>
              <a:spcAft>
                <a:spcPts val="0"/>
              </a:spcAft>
              <a:buNone/>
            </a:pPr>
            <a:r>
              <a:t/>
            </a:r>
            <a:endParaRPr sz="1800">
              <a:solidFill>
                <a:srgbClr val="FFC000"/>
              </a:solidFill>
              <a:latin typeface="Poppins"/>
              <a:ea typeface="Poppins"/>
              <a:cs typeface="Poppins"/>
              <a:sym typeface="Poppins"/>
            </a:endParaRPr>
          </a:p>
        </p:txBody>
      </p:sp>
      <p:pic>
        <p:nvPicPr>
          <p:cNvPr id="328" name="Google Shape;328;p43"/>
          <p:cNvPicPr preferRelativeResize="0"/>
          <p:nvPr/>
        </p:nvPicPr>
        <p:blipFill rotWithShape="1">
          <a:blip r:embed="rId3">
            <a:alphaModFix/>
          </a:blip>
          <a:srcRect b="60204" l="0" r="60485" t="18094"/>
          <a:stretch/>
        </p:blipFill>
        <p:spPr>
          <a:xfrm>
            <a:off x="516835" y="1258380"/>
            <a:ext cx="7465325" cy="2305157"/>
          </a:xfrm>
          <a:prstGeom prst="rect">
            <a:avLst/>
          </a:prstGeom>
          <a:noFill/>
          <a:ln>
            <a:noFill/>
          </a:ln>
        </p:spPr>
      </p:pic>
      <p:sp>
        <p:nvSpPr>
          <p:cNvPr id="329" name="Google Shape;329;p43"/>
          <p:cNvSpPr/>
          <p:nvPr/>
        </p:nvSpPr>
        <p:spPr>
          <a:xfrm>
            <a:off x="516834" y="4016411"/>
            <a:ext cx="10645254" cy="181588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Poppins"/>
                <a:ea typeface="Poppins"/>
                <a:cs typeface="Poppins"/>
                <a:sym typeface="Poppins"/>
              </a:rPr>
              <a:t>We use the coefficient p-values to determine which terms to keep in the regression model. </a:t>
            </a:r>
            <a:r>
              <a:rPr lang="en-US" sz="2800">
                <a:solidFill>
                  <a:srgbClr val="FFC000"/>
                </a:solidFill>
                <a:latin typeface="Poppins"/>
                <a:ea typeface="Poppins"/>
                <a:cs typeface="Poppins"/>
                <a:sym typeface="Poppins"/>
              </a:rPr>
              <a:t>In the model above, we should consider removing East.</a:t>
            </a:r>
            <a:endParaRPr/>
          </a:p>
          <a:p>
            <a:pPr indent="0" lvl="0" marL="0" marR="0" rtl="0" algn="l">
              <a:spcBef>
                <a:spcPts val="0"/>
              </a:spcBef>
              <a:spcAft>
                <a:spcPts val="0"/>
              </a:spcAft>
              <a:buNone/>
            </a:pPr>
            <a:r>
              <a:t/>
            </a:r>
            <a:endParaRPr sz="2800">
              <a:solidFill>
                <a:srgbClr val="FFC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26"/>
          <p:cNvSpPr txBox="1"/>
          <p:nvPr/>
        </p:nvSpPr>
        <p:spPr>
          <a:xfrm>
            <a:off x="0" y="284831"/>
            <a:ext cx="11359663"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1000"/>
              </a:spcBef>
              <a:spcAft>
                <a:spcPts val="0"/>
              </a:spcAft>
              <a:buClr>
                <a:srgbClr val="00FFFF"/>
              </a:buClr>
              <a:buSzPts val="2800"/>
              <a:buFont typeface="Arial"/>
              <a:buNone/>
            </a:pPr>
            <a:r>
              <a:rPr b="0" i="0" lang="en-US" sz="2800" u="none" cap="none" strike="noStrike">
                <a:solidFill>
                  <a:srgbClr val="00FFFF"/>
                </a:solidFill>
                <a:latin typeface="Calibri"/>
                <a:ea typeface="Calibri"/>
                <a:cs typeface="Calibri"/>
                <a:sym typeface="Calibri"/>
              </a:rPr>
              <a:t>What is data modeling/model building : </a:t>
            </a:r>
            <a:r>
              <a:rPr b="0" i="0" lang="en-US" sz="2800" u="none" cap="none" strike="noStrike">
                <a:solidFill>
                  <a:schemeClr val="lt1"/>
                </a:solidFill>
                <a:latin typeface="Calibri"/>
                <a:ea typeface="Calibri"/>
                <a:cs typeface="Calibri"/>
                <a:sym typeface="Calibri"/>
              </a:rPr>
              <a:t>Use a suitable machine learning algorithm to build model</a:t>
            </a:r>
            <a:endParaRPr/>
          </a:p>
          <a:p>
            <a:pPr indent="-228600" lvl="0" marL="228600" marR="0" rtl="0" algn="l">
              <a:lnSpc>
                <a:spcPct val="90000"/>
              </a:lnSpc>
              <a:spcBef>
                <a:spcPts val="100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steps involved in training or building a model are : </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Select  suitable model technique (data mining technique)</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Select the suitable algorithm</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 check accuracy of the model created using chosen algorithm</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Compare accuracy of the models generated by different algorithms </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44"/>
          <p:cNvSpPr txBox="1"/>
          <p:nvPr/>
        </p:nvSpPr>
        <p:spPr>
          <a:xfrm>
            <a:off x="0" y="138959"/>
            <a:ext cx="12192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C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35" name="Google Shape;335;p44"/>
          <p:cNvSpPr/>
          <p:nvPr/>
        </p:nvSpPr>
        <p:spPr>
          <a:xfrm>
            <a:off x="0" y="581752"/>
            <a:ext cx="1172342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36" name="Google Shape;336;p44"/>
          <p:cNvSpPr txBox="1"/>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There are essentially five methods of building a multiple linear regression model.</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Chuck Everything In and Hope for the Best</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Backward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Forward Selection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Bidirectional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Score Comparison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337" name="Google Shape;337;p44"/>
          <p:cNvSpPr/>
          <p:nvPr/>
        </p:nvSpPr>
        <p:spPr>
          <a:xfrm>
            <a:off x="228599" y="261450"/>
            <a:ext cx="11266227" cy="526297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2400"/>
              <a:buFont typeface="Calibri"/>
              <a:buNone/>
            </a:pPr>
            <a:r>
              <a:rPr b="0" i="0" lang="en-US" sz="2400" u="none" cap="none" strike="noStrike">
                <a:solidFill>
                  <a:srgbClr val="FFC000"/>
                </a:solidFill>
                <a:latin typeface="Calibri"/>
                <a:ea typeface="Calibri"/>
                <a:cs typeface="Calibri"/>
                <a:sym typeface="Calibri"/>
              </a:rPr>
              <a:t>There are essentially five methods of building a multiple linear regression model.</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342900" lvl="0" marL="342900" marR="0" rtl="0" algn="l">
              <a:lnSpc>
                <a:spcPct val="100000"/>
              </a:lnSpc>
              <a:spcBef>
                <a:spcPts val="0"/>
              </a:spcBef>
              <a:spcAft>
                <a:spcPts val="0"/>
              </a:spcAft>
              <a:buClr>
                <a:srgbClr val="0070C0"/>
              </a:buClr>
              <a:buSzPts val="2400"/>
              <a:buFont typeface="Noto Sans Symbols"/>
              <a:buChar char="✔"/>
            </a:pPr>
            <a:r>
              <a:rPr b="0" i="0" lang="en-US" sz="2400" u="none" cap="none" strike="noStrike">
                <a:solidFill>
                  <a:srgbClr val="0070C0"/>
                </a:solidFill>
                <a:latin typeface="Calibri"/>
                <a:ea typeface="Calibri"/>
                <a:cs typeface="Calibri"/>
                <a:sym typeface="Calibri"/>
              </a:rPr>
              <a:t>Use Everything In and Hope for the Best</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Consider all the attributes (Independent variables) for building model</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342900" lvl="0" marL="342900" marR="0" rtl="0" algn="l">
              <a:lnSpc>
                <a:spcPct val="100000"/>
              </a:lnSpc>
              <a:spcBef>
                <a:spcPts val="0"/>
              </a:spcBef>
              <a:spcAft>
                <a:spcPts val="0"/>
              </a:spcAft>
              <a:buClr>
                <a:srgbClr val="00B0F0"/>
              </a:buClr>
              <a:buSzPts val="2400"/>
              <a:buFont typeface="Noto Sans Symbols"/>
              <a:buChar char="✔"/>
            </a:pPr>
            <a:r>
              <a:rPr b="0" i="0" lang="en-US" sz="2400" u="none" cap="none" strike="noStrike">
                <a:solidFill>
                  <a:srgbClr val="00B0F0"/>
                </a:solidFill>
                <a:latin typeface="Calibri"/>
                <a:ea typeface="Calibri"/>
                <a:cs typeface="Calibri"/>
                <a:sym typeface="Calibri"/>
              </a:rPr>
              <a:t>Backward Elimination</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1: Select a significance level  to stay in the model  (ex . 0.05)</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2 : Fit the full model with all possible predictors </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3 : Consider the predictor  with the  highest p-value . If P&gt; SL , go to step 4 , otherwise go to finish</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4 :  Remove the predictor</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5 : Fit the model  without this variable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1" name="Shape 341"/>
        <p:cNvGrpSpPr/>
        <p:nvPr/>
      </p:nvGrpSpPr>
      <p:grpSpPr>
        <a:xfrm>
          <a:off x="0" y="0"/>
          <a:ext cx="0" cy="0"/>
          <a:chOff x="0" y="0"/>
          <a:chExt cx="0" cy="0"/>
        </a:xfrm>
      </p:grpSpPr>
      <p:sp>
        <p:nvSpPr>
          <p:cNvPr id="342" name="Google Shape;342;p45"/>
          <p:cNvSpPr/>
          <p:nvPr/>
        </p:nvSpPr>
        <p:spPr>
          <a:xfrm>
            <a:off x="0" y="581752"/>
            <a:ext cx="1172342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pic>
        <p:nvPicPr>
          <p:cNvPr id="343" name="Google Shape;343;p45"/>
          <p:cNvPicPr preferRelativeResize="0"/>
          <p:nvPr/>
        </p:nvPicPr>
        <p:blipFill rotWithShape="1">
          <a:blip r:embed="rId3">
            <a:alphaModFix/>
          </a:blip>
          <a:srcRect b="0" l="0" r="0" t="0"/>
          <a:stretch/>
        </p:blipFill>
        <p:spPr>
          <a:xfrm>
            <a:off x="3261917" y="437732"/>
            <a:ext cx="5827492" cy="61506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sp>
        <p:nvSpPr>
          <p:cNvPr id="348" name="Google Shape;348;p46"/>
          <p:cNvSpPr txBox="1"/>
          <p:nvPr/>
        </p:nvSpPr>
        <p:spPr>
          <a:xfrm>
            <a:off x="0" y="138959"/>
            <a:ext cx="12192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C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49" name="Google Shape;349;p46"/>
          <p:cNvSpPr/>
          <p:nvPr/>
        </p:nvSpPr>
        <p:spPr>
          <a:xfrm>
            <a:off x="0" y="581752"/>
            <a:ext cx="1172342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50" name="Google Shape;350;p46"/>
          <p:cNvSpPr txBox="1"/>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There are essentially five methods of building a multiple linear regression model.</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Chuck Everything In and Hope for the Best</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Backward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Forward Selection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Bidirectional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Score Comparison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351" name="Google Shape;351;p46"/>
          <p:cNvSpPr/>
          <p:nvPr/>
        </p:nvSpPr>
        <p:spPr>
          <a:xfrm>
            <a:off x="228599" y="261450"/>
            <a:ext cx="11266227" cy="415498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342900" lvl="0" marL="342900" marR="0" rtl="0" algn="l">
              <a:lnSpc>
                <a:spcPct val="100000"/>
              </a:lnSpc>
              <a:spcBef>
                <a:spcPts val="0"/>
              </a:spcBef>
              <a:spcAft>
                <a:spcPts val="0"/>
              </a:spcAft>
              <a:buClr>
                <a:srgbClr val="00B0F0"/>
              </a:buClr>
              <a:buSzPts val="2400"/>
              <a:buFont typeface="Noto Sans Symbols"/>
              <a:buChar char="✔"/>
            </a:pPr>
            <a:r>
              <a:rPr b="0" i="0" lang="en-US" sz="2400" u="none" cap="none" strike="noStrike">
                <a:solidFill>
                  <a:srgbClr val="00B0F0"/>
                </a:solidFill>
                <a:latin typeface="Calibri"/>
                <a:ea typeface="Calibri"/>
                <a:cs typeface="Calibri"/>
                <a:sym typeface="Calibri"/>
              </a:rPr>
              <a:t>Forward Selection</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1: Select a significance level  to stay in the model  (ex . 0.05)</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2 : Fit all simple  regression models  </a:t>
            </a:r>
            <a:r>
              <a:rPr b="0" i="0" lang="en-US" sz="2400" u="none" cap="none" strike="noStrike">
                <a:solidFill>
                  <a:srgbClr val="FFFF00"/>
                </a:solidFill>
                <a:latin typeface="Calibri"/>
                <a:ea typeface="Calibri"/>
                <a:cs typeface="Calibri"/>
                <a:sym typeface="Calibri"/>
              </a:rPr>
              <a:t>y-X</a:t>
            </a:r>
            <a:r>
              <a:rPr b="0" baseline="-25000" i="0" lang="en-US" sz="2400" u="none" cap="none" strike="noStrike">
                <a:solidFill>
                  <a:srgbClr val="FFFF00"/>
                </a:solidFill>
                <a:latin typeface="Calibri"/>
                <a:ea typeface="Calibri"/>
                <a:cs typeface="Calibri"/>
                <a:sym typeface="Calibri"/>
              </a:rPr>
              <a:t>n  </a:t>
            </a:r>
            <a:r>
              <a:rPr b="0" i="0" lang="en-US" sz="2400" u="none" cap="none" strike="noStrike">
                <a:solidFill>
                  <a:srgbClr val="FFFFFF"/>
                </a:solidFill>
                <a:latin typeface="Calibri"/>
                <a:ea typeface="Calibri"/>
                <a:cs typeface="Calibri"/>
                <a:sym typeface="Calibri"/>
              </a:rPr>
              <a:t>select the one with lowest P-value</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3 :  Keep this variable and fit all possible models with one extra predictor added to one(s) you already have</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4 : Consider the predictor  with the lowest P-value .If P&lt;SL , go to step 3,otherwise go to FIN and keep the previous model</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5" name="Shape 355"/>
        <p:cNvGrpSpPr/>
        <p:nvPr/>
      </p:nvGrpSpPr>
      <p:grpSpPr>
        <a:xfrm>
          <a:off x="0" y="0"/>
          <a:ext cx="0" cy="0"/>
          <a:chOff x="0" y="0"/>
          <a:chExt cx="0" cy="0"/>
        </a:xfrm>
      </p:grpSpPr>
      <p:sp>
        <p:nvSpPr>
          <p:cNvPr id="356" name="Google Shape;356;p47"/>
          <p:cNvSpPr txBox="1"/>
          <p:nvPr/>
        </p:nvSpPr>
        <p:spPr>
          <a:xfrm>
            <a:off x="0" y="138959"/>
            <a:ext cx="12192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C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57" name="Google Shape;357;p47"/>
          <p:cNvSpPr/>
          <p:nvPr/>
        </p:nvSpPr>
        <p:spPr>
          <a:xfrm>
            <a:off x="0" y="581752"/>
            <a:ext cx="1172342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58" name="Google Shape;358;p47"/>
          <p:cNvSpPr txBox="1"/>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There are essentially five methods of building a multiple linear regression model.</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Chuck Everything In and Hope for the Best</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Backward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Forward Selection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Bidirectional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Score Comparison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p:txBody>
      </p:sp>
      <p:pic>
        <p:nvPicPr>
          <p:cNvPr descr="Example of forward stepwise selection with five variables [43]. | Download  Scientific Diagram" id="359" name="Google Shape;359;p47"/>
          <p:cNvPicPr preferRelativeResize="0"/>
          <p:nvPr/>
        </p:nvPicPr>
        <p:blipFill rotWithShape="1">
          <a:blip r:embed="rId3">
            <a:alphaModFix/>
          </a:blip>
          <a:srcRect b="0" l="0" r="0" t="0"/>
          <a:stretch/>
        </p:blipFill>
        <p:spPr>
          <a:xfrm>
            <a:off x="3645657" y="381396"/>
            <a:ext cx="6112491" cy="61124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3" name="Shape 363"/>
        <p:cNvGrpSpPr/>
        <p:nvPr/>
      </p:nvGrpSpPr>
      <p:grpSpPr>
        <a:xfrm>
          <a:off x="0" y="0"/>
          <a:ext cx="0" cy="0"/>
          <a:chOff x="0" y="0"/>
          <a:chExt cx="0" cy="0"/>
        </a:xfrm>
      </p:grpSpPr>
      <p:sp>
        <p:nvSpPr>
          <p:cNvPr id="364" name="Google Shape;364;p48"/>
          <p:cNvSpPr txBox="1"/>
          <p:nvPr/>
        </p:nvSpPr>
        <p:spPr>
          <a:xfrm>
            <a:off x="0" y="138959"/>
            <a:ext cx="12192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C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65" name="Google Shape;365;p48"/>
          <p:cNvSpPr/>
          <p:nvPr/>
        </p:nvSpPr>
        <p:spPr>
          <a:xfrm>
            <a:off x="0" y="581752"/>
            <a:ext cx="1172342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66" name="Google Shape;366;p48"/>
          <p:cNvSpPr txBox="1"/>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There are essentially five methods of building a multiple linear regression model.</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Chuck Everything In and Hope for the Best</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Backward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Forward Selection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Bidirectional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Score Comparison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367" name="Google Shape;367;p48"/>
          <p:cNvSpPr/>
          <p:nvPr/>
        </p:nvSpPr>
        <p:spPr>
          <a:xfrm>
            <a:off x="228599" y="261450"/>
            <a:ext cx="11266227" cy="45243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342900" lvl="0" marL="342900" marR="0" rtl="0" algn="l">
              <a:lnSpc>
                <a:spcPct val="100000"/>
              </a:lnSpc>
              <a:spcBef>
                <a:spcPts val="0"/>
              </a:spcBef>
              <a:spcAft>
                <a:spcPts val="0"/>
              </a:spcAft>
              <a:buClr>
                <a:srgbClr val="00B0F0"/>
              </a:buClr>
              <a:buSzPts val="2400"/>
              <a:buFont typeface="Noto Sans Symbols"/>
              <a:buChar char="✔"/>
            </a:pPr>
            <a:r>
              <a:rPr b="0" i="0" lang="en-US" sz="2400" u="none" cap="none" strike="noStrike">
                <a:solidFill>
                  <a:srgbClr val="00B0F0"/>
                </a:solidFill>
                <a:latin typeface="Calibri"/>
                <a:ea typeface="Calibri"/>
                <a:cs typeface="Calibri"/>
                <a:sym typeface="Calibri"/>
              </a:rPr>
              <a:t>Bidirectional  Elimination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1: Select a significance level  to enter and stay in the model  (ex . Enter=0.05,stay=0.05)</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2 : Perform the next step of forward  selection (new variables must have  P&lt;Enter to enter)</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3 : Perform ALL steps  of backward  elimination  (old variables must have p&lt;stay to stay)</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4 :  Now new variable can enter and  no old variables can exit , then model is ready</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1" name="Shape 371"/>
        <p:cNvGrpSpPr/>
        <p:nvPr/>
      </p:nvGrpSpPr>
      <p:grpSpPr>
        <a:xfrm>
          <a:off x="0" y="0"/>
          <a:ext cx="0" cy="0"/>
          <a:chOff x="0" y="0"/>
          <a:chExt cx="0" cy="0"/>
        </a:xfrm>
      </p:grpSpPr>
      <p:sp>
        <p:nvSpPr>
          <p:cNvPr id="372" name="Google Shape;372;p49"/>
          <p:cNvSpPr txBox="1"/>
          <p:nvPr/>
        </p:nvSpPr>
        <p:spPr>
          <a:xfrm>
            <a:off x="0" y="138959"/>
            <a:ext cx="12192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C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73" name="Google Shape;373;p49"/>
          <p:cNvSpPr/>
          <p:nvPr/>
        </p:nvSpPr>
        <p:spPr>
          <a:xfrm>
            <a:off x="0" y="581752"/>
            <a:ext cx="11723427"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
        <p:nvSpPr>
          <p:cNvPr id="374" name="Google Shape;374;p49"/>
          <p:cNvSpPr txBox="1"/>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There are essentially five methods of building a multiple linear regression model.</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Chuck Everything In and Hope for the Best</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Backward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Forward Selection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Bidirectional Elimination</a:t>
            </a:r>
            <a:endParaRPr/>
          </a:p>
          <a:p>
            <a:pPr indent="-514350" lvl="1" marL="880110" marR="0" rtl="0" algn="l">
              <a:lnSpc>
                <a:spcPct val="90000"/>
              </a:lnSpc>
              <a:spcBef>
                <a:spcPts val="50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Score Comparison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375" name="Google Shape;375;p49"/>
          <p:cNvSpPr/>
          <p:nvPr/>
        </p:nvSpPr>
        <p:spPr>
          <a:xfrm>
            <a:off x="228599" y="261450"/>
            <a:ext cx="11266227" cy="37856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342900" lvl="0" marL="342900" marR="0" rtl="0" algn="l">
              <a:lnSpc>
                <a:spcPct val="100000"/>
              </a:lnSpc>
              <a:spcBef>
                <a:spcPts val="0"/>
              </a:spcBef>
              <a:spcAft>
                <a:spcPts val="0"/>
              </a:spcAft>
              <a:buClr>
                <a:srgbClr val="00B0F0"/>
              </a:buClr>
              <a:buSzPts val="2400"/>
              <a:buFont typeface="Noto Sans Symbols"/>
              <a:buChar char="✔"/>
            </a:pPr>
            <a:r>
              <a:rPr b="0" i="0" lang="en-US" sz="2400" u="none" cap="none" strike="noStrike">
                <a:solidFill>
                  <a:srgbClr val="00B0F0"/>
                </a:solidFill>
                <a:latin typeface="Calibri"/>
                <a:ea typeface="Calibri"/>
                <a:cs typeface="Calibri"/>
                <a:sym typeface="Calibri"/>
              </a:rPr>
              <a:t>Score Comparison</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1: Select  a  criterion of goodness  of  fit</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2: Construct all possible regression Models </a:t>
            </a:r>
            <a:r>
              <a:rPr b="0" i="0" lang="en-US" sz="2400" u="none" cap="none" strike="noStrike">
                <a:solidFill>
                  <a:srgbClr val="FFC000"/>
                </a:solidFill>
                <a:latin typeface="Calibri"/>
                <a:ea typeface="Calibri"/>
                <a:cs typeface="Calibri"/>
                <a:sym typeface="Calibri"/>
              </a:rPr>
              <a:t>2</a:t>
            </a:r>
            <a:r>
              <a:rPr b="0" baseline="30000" i="0" lang="en-US" sz="2400" u="none" cap="none" strike="noStrike">
                <a:solidFill>
                  <a:srgbClr val="FFC000"/>
                </a:solidFill>
                <a:latin typeface="Calibri"/>
                <a:ea typeface="Calibri"/>
                <a:cs typeface="Calibri"/>
                <a:sym typeface="Calibri"/>
              </a:rPr>
              <a:t>N</a:t>
            </a:r>
            <a:r>
              <a:rPr b="0" i="0" lang="en-US" sz="2400" u="none" cap="none" strike="noStrike">
                <a:solidFill>
                  <a:srgbClr val="FFC000"/>
                </a:solidFill>
                <a:latin typeface="Calibri"/>
                <a:ea typeface="Calibri"/>
                <a:cs typeface="Calibri"/>
                <a:sym typeface="Calibri"/>
              </a:rPr>
              <a:t> – 1 total </a:t>
            </a:r>
            <a:r>
              <a:rPr b="0" i="0" lang="en-US" sz="2400" u="none" cap="none" strike="noStrike">
                <a:solidFill>
                  <a:srgbClr val="FFFFFF"/>
                </a:solidFill>
                <a:latin typeface="Calibri"/>
                <a:ea typeface="Calibri"/>
                <a:cs typeface="Calibri"/>
                <a:sym typeface="Calibri"/>
              </a:rPr>
              <a:t>combinations</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Step 3 : Select the one with the best criterion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9" name="Shape 379"/>
        <p:cNvGrpSpPr/>
        <p:nvPr/>
      </p:nvGrpSpPr>
      <p:grpSpPr>
        <a:xfrm>
          <a:off x="0" y="0"/>
          <a:ext cx="0" cy="0"/>
          <a:chOff x="0" y="0"/>
          <a:chExt cx="0" cy="0"/>
        </a:xfrm>
      </p:grpSpPr>
      <p:pic>
        <p:nvPicPr>
          <p:cNvPr descr="ML Polynomial Regression" id="380" name="Google Shape;380;p50"/>
          <p:cNvPicPr preferRelativeResize="0"/>
          <p:nvPr/>
        </p:nvPicPr>
        <p:blipFill rotWithShape="1">
          <a:blip r:embed="rId3">
            <a:alphaModFix/>
          </a:blip>
          <a:srcRect b="0" l="0" r="0" t="0"/>
          <a:stretch/>
        </p:blipFill>
        <p:spPr>
          <a:xfrm>
            <a:off x="817763" y="2142216"/>
            <a:ext cx="8477434" cy="4238717"/>
          </a:xfrm>
          <a:prstGeom prst="rect">
            <a:avLst/>
          </a:prstGeom>
          <a:solidFill>
            <a:schemeClr val="lt1"/>
          </a:solidFill>
          <a:ln>
            <a:noFill/>
          </a:ln>
        </p:spPr>
      </p:pic>
      <p:sp>
        <p:nvSpPr>
          <p:cNvPr id="381" name="Google Shape;381;p50"/>
          <p:cNvSpPr/>
          <p:nvPr/>
        </p:nvSpPr>
        <p:spPr>
          <a:xfrm>
            <a:off x="179210" y="218134"/>
            <a:ext cx="10645254"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C000"/>
                </a:solidFill>
                <a:latin typeface="Poppins"/>
                <a:ea typeface="Poppins"/>
                <a:cs typeface="Poppins"/>
                <a:sym typeface="Poppins"/>
              </a:rPr>
              <a:t>Polynomial Regression</a:t>
            </a:r>
            <a:endParaRPr/>
          </a:p>
          <a:p>
            <a:pPr indent="0" lvl="0" marL="0" marR="0" rtl="0" algn="l">
              <a:spcBef>
                <a:spcPts val="0"/>
              </a:spcBef>
              <a:spcAft>
                <a:spcPts val="0"/>
              </a:spcAft>
              <a:buNone/>
            </a:pPr>
            <a:r>
              <a:t/>
            </a:r>
            <a:endParaRPr sz="2800">
              <a:solidFill>
                <a:srgbClr val="FFC000"/>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5" name="Shape 385"/>
        <p:cNvGrpSpPr/>
        <p:nvPr/>
      </p:nvGrpSpPr>
      <p:grpSpPr>
        <a:xfrm>
          <a:off x="0" y="0"/>
          <a:ext cx="0" cy="0"/>
          <a:chOff x="0" y="0"/>
          <a:chExt cx="0" cy="0"/>
        </a:xfrm>
      </p:grpSpPr>
      <p:sp>
        <p:nvSpPr>
          <p:cNvPr id="386" name="Google Shape;386;p51"/>
          <p:cNvSpPr txBox="1"/>
          <p:nvPr/>
        </p:nvSpPr>
        <p:spPr>
          <a:xfrm>
            <a:off x="245660" y="166254"/>
            <a:ext cx="11668836"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Polynomial Regression</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The polynomial models can be used in those situations where the relationship between study and explanatory variables is curvilinear</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If your data points clearly will not fit a linear regression (a straight line through all data points), it might be ideal for polynomial regression.</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Polynomial regression, like linear regression, uses the relationship between the variables x and y to find the best way to draw a line through the data points.</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52"/>
          <p:cNvSpPr/>
          <p:nvPr/>
        </p:nvSpPr>
        <p:spPr>
          <a:xfrm>
            <a:off x="121605" y="255474"/>
            <a:ext cx="403828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FFFF"/>
                </a:solidFill>
                <a:latin typeface="Poppins"/>
                <a:ea typeface="Poppins"/>
                <a:cs typeface="Poppins"/>
                <a:sym typeface="Poppins"/>
              </a:rPr>
              <a:t>polynomial regression?  </a:t>
            </a:r>
            <a:endParaRPr/>
          </a:p>
        </p:txBody>
      </p:sp>
      <p:pic>
        <p:nvPicPr>
          <p:cNvPr id="392" name="Google Shape;392;p52"/>
          <p:cNvPicPr preferRelativeResize="0"/>
          <p:nvPr/>
        </p:nvPicPr>
        <p:blipFill rotWithShape="1">
          <a:blip r:embed="rId3">
            <a:alphaModFix/>
          </a:blip>
          <a:srcRect b="48656" l="784" r="84552" t="15107"/>
          <a:stretch/>
        </p:blipFill>
        <p:spPr>
          <a:xfrm>
            <a:off x="393750" y="1172045"/>
            <a:ext cx="2285060" cy="3174663"/>
          </a:xfrm>
          <a:prstGeom prst="rect">
            <a:avLst/>
          </a:prstGeom>
          <a:noFill/>
          <a:ln>
            <a:noFill/>
          </a:ln>
        </p:spPr>
      </p:pic>
      <p:sp>
        <p:nvSpPr>
          <p:cNvPr id="393" name="Google Shape;393;p52"/>
          <p:cNvSpPr txBox="1"/>
          <p:nvPr/>
        </p:nvSpPr>
        <p:spPr>
          <a:xfrm>
            <a:off x="3302337" y="2747338"/>
            <a:ext cx="31265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linear regression model</a:t>
            </a:r>
            <a:endParaRPr sz="1800">
              <a:solidFill>
                <a:schemeClr val="lt1"/>
              </a:solidFill>
              <a:latin typeface="Calibri"/>
              <a:ea typeface="Calibri"/>
              <a:cs typeface="Calibri"/>
              <a:sym typeface="Calibri"/>
            </a:endParaRPr>
          </a:p>
        </p:txBody>
      </p:sp>
      <p:pic>
        <p:nvPicPr>
          <p:cNvPr id="394" name="Google Shape;394;p52"/>
          <p:cNvPicPr preferRelativeResize="0"/>
          <p:nvPr/>
        </p:nvPicPr>
        <p:blipFill rotWithShape="1">
          <a:blip r:embed="rId4">
            <a:alphaModFix/>
          </a:blip>
          <a:srcRect b="0" l="696" r="0" t="4333"/>
          <a:stretch/>
        </p:blipFill>
        <p:spPr>
          <a:xfrm>
            <a:off x="6096000" y="1172045"/>
            <a:ext cx="5354388" cy="4073759"/>
          </a:xfrm>
          <a:prstGeom prst="rect">
            <a:avLst/>
          </a:prstGeom>
          <a:noFill/>
          <a:ln>
            <a:noFill/>
          </a:ln>
        </p:spPr>
      </p:pic>
      <p:cxnSp>
        <p:nvCxnSpPr>
          <p:cNvPr id="395" name="Google Shape;395;p52"/>
          <p:cNvCxnSpPr/>
          <p:nvPr/>
        </p:nvCxnSpPr>
        <p:spPr>
          <a:xfrm flipH="1" rot="10800000">
            <a:off x="3168272" y="3116671"/>
            <a:ext cx="2850391" cy="2"/>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sp>
        <p:nvSpPr>
          <p:cNvPr id="400" name="Google Shape;400;p53"/>
          <p:cNvSpPr txBox="1"/>
          <p:nvPr/>
        </p:nvSpPr>
        <p:spPr>
          <a:xfrm>
            <a:off x="313898" y="111663"/>
            <a:ext cx="11354937" cy="32932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Level 2 = Level ^ 2  (add powers of the original features as new features.)</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401" name="Google Shape;401;p53"/>
          <p:cNvPicPr preferRelativeResize="0"/>
          <p:nvPr/>
        </p:nvPicPr>
        <p:blipFill rotWithShape="1">
          <a:blip r:embed="rId3">
            <a:alphaModFix/>
          </a:blip>
          <a:srcRect b="46534" l="335" r="81334" t="12719"/>
          <a:stretch/>
        </p:blipFill>
        <p:spPr>
          <a:xfrm>
            <a:off x="95534" y="1091969"/>
            <a:ext cx="3425588" cy="4281333"/>
          </a:xfrm>
          <a:prstGeom prst="rect">
            <a:avLst/>
          </a:prstGeom>
          <a:noFill/>
          <a:ln>
            <a:noFill/>
          </a:ln>
        </p:spPr>
      </p:pic>
      <p:sp>
        <p:nvSpPr>
          <p:cNvPr id="402" name="Google Shape;402;p53"/>
          <p:cNvSpPr txBox="1"/>
          <p:nvPr/>
        </p:nvSpPr>
        <p:spPr>
          <a:xfrm>
            <a:off x="3805741" y="2743200"/>
            <a:ext cx="312656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regression model</a:t>
            </a:r>
            <a:endParaRPr b="0" i="0" sz="1800" u="none" cap="none" strike="noStrike">
              <a:solidFill>
                <a:srgbClr val="FFFFFF"/>
              </a:solidFill>
              <a:latin typeface="Calibri"/>
              <a:ea typeface="Calibri"/>
              <a:cs typeface="Calibri"/>
              <a:sym typeface="Calibri"/>
            </a:endParaRPr>
          </a:p>
        </p:txBody>
      </p:sp>
      <p:cxnSp>
        <p:nvCxnSpPr>
          <p:cNvPr id="403" name="Google Shape;403;p53"/>
          <p:cNvCxnSpPr/>
          <p:nvPr/>
        </p:nvCxnSpPr>
        <p:spPr>
          <a:xfrm>
            <a:off x="3521122" y="3116671"/>
            <a:ext cx="2497541" cy="0"/>
          </a:xfrm>
          <a:prstGeom prst="straightConnector1">
            <a:avLst/>
          </a:prstGeom>
          <a:noFill/>
          <a:ln cap="flat" cmpd="sng" w="9525">
            <a:solidFill>
              <a:schemeClr val="accent1"/>
            </a:solidFill>
            <a:prstDash val="solid"/>
            <a:miter lim="800000"/>
            <a:headEnd len="sm" w="sm" type="none"/>
            <a:tailEnd len="med" w="med" type="triangle"/>
          </a:ln>
        </p:spPr>
      </p:cxnSp>
      <p:pic>
        <p:nvPicPr>
          <p:cNvPr id="404" name="Google Shape;404;p53"/>
          <p:cNvPicPr preferRelativeResize="0"/>
          <p:nvPr/>
        </p:nvPicPr>
        <p:blipFill rotWithShape="1">
          <a:blip r:embed="rId4">
            <a:alphaModFix/>
          </a:blip>
          <a:srcRect b="0" l="0" r="0" t="0"/>
          <a:stretch/>
        </p:blipFill>
        <p:spPr>
          <a:xfrm>
            <a:off x="6101147" y="1119265"/>
            <a:ext cx="5485203" cy="40494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pic>
        <p:nvPicPr>
          <p:cNvPr descr="Different Machine Learning Categories and Algorithms | Download Scientific  Diagram" id="173" name="Google Shape;173;p27"/>
          <p:cNvPicPr preferRelativeResize="0"/>
          <p:nvPr/>
        </p:nvPicPr>
        <p:blipFill rotWithShape="1">
          <a:blip r:embed="rId3">
            <a:alphaModFix/>
          </a:blip>
          <a:srcRect b="0" l="0" r="0" t="0"/>
          <a:stretch/>
        </p:blipFill>
        <p:spPr>
          <a:xfrm>
            <a:off x="2047875" y="185738"/>
            <a:ext cx="8096250" cy="64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8" name="Shape 408"/>
        <p:cNvGrpSpPr/>
        <p:nvPr/>
      </p:nvGrpSpPr>
      <p:grpSpPr>
        <a:xfrm>
          <a:off x="0" y="0"/>
          <a:ext cx="0" cy="0"/>
          <a:chOff x="0" y="0"/>
          <a:chExt cx="0" cy="0"/>
        </a:xfrm>
      </p:grpSpPr>
      <p:sp>
        <p:nvSpPr>
          <p:cNvPr id="409" name="Google Shape;409;p54"/>
          <p:cNvSpPr txBox="1"/>
          <p:nvPr/>
        </p:nvSpPr>
        <p:spPr>
          <a:xfrm>
            <a:off x="313898" y="111663"/>
            <a:ext cx="11354937" cy="32932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Level 3 = Level ^ 3  (add powers of the original features as new features.)</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
        <p:nvSpPr>
          <p:cNvPr id="410" name="Google Shape;410;p54"/>
          <p:cNvSpPr txBox="1"/>
          <p:nvPr/>
        </p:nvSpPr>
        <p:spPr>
          <a:xfrm>
            <a:off x="3939776" y="2747339"/>
            <a:ext cx="312656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regression model</a:t>
            </a:r>
            <a:endParaRPr b="0" i="0" sz="1800" u="none" cap="none" strike="noStrike">
              <a:solidFill>
                <a:srgbClr val="FFFFFF"/>
              </a:solidFill>
              <a:latin typeface="Calibri"/>
              <a:ea typeface="Calibri"/>
              <a:cs typeface="Calibri"/>
              <a:sym typeface="Calibri"/>
            </a:endParaRPr>
          </a:p>
        </p:txBody>
      </p:sp>
      <p:cxnSp>
        <p:nvCxnSpPr>
          <p:cNvPr id="411" name="Google Shape;411;p54"/>
          <p:cNvCxnSpPr/>
          <p:nvPr/>
        </p:nvCxnSpPr>
        <p:spPr>
          <a:xfrm flipH="1" rot="10800000">
            <a:off x="3434809" y="3116671"/>
            <a:ext cx="2495549" cy="2"/>
          </a:xfrm>
          <a:prstGeom prst="straightConnector1">
            <a:avLst/>
          </a:prstGeom>
          <a:noFill/>
          <a:ln cap="flat" cmpd="sng" w="9525">
            <a:solidFill>
              <a:schemeClr val="accent1"/>
            </a:solidFill>
            <a:prstDash val="solid"/>
            <a:miter lim="800000"/>
            <a:headEnd len="sm" w="sm" type="none"/>
            <a:tailEnd len="med" w="med" type="triangle"/>
          </a:ln>
        </p:spPr>
      </p:cxnSp>
      <p:pic>
        <p:nvPicPr>
          <p:cNvPr id="412" name="Google Shape;412;p54"/>
          <p:cNvPicPr preferRelativeResize="0"/>
          <p:nvPr/>
        </p:nvPicPr>
        <p:blipFill rotWithShape="1">
          <a:blip r:embed="rId3">
            <a:alphaModFix/>
          </a:blip>
          <a:srcRect b="47463" l="337" r="75708" t="15086"/>
          <a:stretch/>
        </p:blipFill>
        <p:spPr>
          <a:xfrm>
            <a:off x="47361" y="1091968"/>
            <a:ext cx="3741820" cy="3288963"/>
          </a:xfrm>
          <a:prstGeom prst="rect">
            <a:avLst/>
          </a:prstGeom>
          <a:noFill/>
          <a:ln>
            <a:noFill/>
          </a:ln>
        </p:spPr>
      </p:pic>
      <p:pic>
        <p:nvPicPr>
          <p:cNvPr id="413" name="Google Shape;413;p54"/>
          <p:cNvPicPr preferRelativeResize="0"/>
          <p:nvPr/>
        </p:nvPicPr>
        <p:blipFill rotWithShape="1">
          <a:blip r:embed="rId4">
            <a:alphaModFix/>
          </a:blip>
          <a:srcRect b="0" l="0" r="0" t="0"/>
          <a:stretch/>
        </p:blipFill>
        <p:spPr>
          <a:xfrm>
            <a:off x="6018663" y="1234031"/>
            <a:ext cx="5881116" cy="434168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7" name="Shape 417"/>
        <p:cNvGrpSpPr/>
        <p:nvPr/>
      </p:nvGrpSpPr>
      <p:grpSpPr>
        <a:xfrm>
          <a:off x="0" y="0"/>
          <a:ext cx="0" cy="0"/>
          <a:chOff x="0" y="0"/>
          <a:chExt cx="0" cy="0"/>
        </a:xfrm>
      </p:grpSpPr>
      <p:sp>
        <p:nvSpPr>
          <p:cNvPr id="418" name="Google Shape;418;p55"/>
          <p:cNvSpPr txBox="1"/>
          <p:nvPr/>
        </p:nvSpPr>
        <p:spPr>
          <a:xfrm>
            <a:off x="313898" y="166254"/>
            <a:ext cx="11354937"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In the plot of the best fit line is, we can see that the straight line is unable to capture the patterns in the data.</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To overcome under-fitting, we need to increase the complexity of the model.</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To generate a higher order equation we can add powers of the original features as new features.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Linear regressor  for given example is </a:t>
            </a:r>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a:t>
            </a:r>
            <a:r>
              <a:rPr lang="en-US" sz="2400">
                <a:solidFill>
                  <a:srgbClr val="FFC000"/>
                </a:solidFill>
                <a:latin typeface="Poppins"/>
                <a:ea typeface="Poppins"/>
                <a:cs typeface="Poppins"/>
                <a:sym typeface="Poppins"/>
              </a:rPr>
              <a:t>Independent Variable(Feature)</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salary= b0+b1*Level ^1+b2*Level^2+b3*Level*3</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a:t>
            </a:r>
            <a:r>
              <a:rPr lang="en-US" sz="2400">
                <a:solidFill>
                  <a:srgbClr val="FFC000"/>
                </a:solidFill>
                <a:latin typeface="Poppins"/>
                <a:ea typeface="Poppins"/>
                <a:cs typeface="Poppins"/>
                <a:sym typeface="Poppins"/>
              </a:rPr>
              <a:t>Dependent Variable</a:t>
            </a:r>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cxnSp>
        <p:nvCxnSpPr>
          <p:cNvPr id="419" name="Google Shape;419;p55"/>
          <p:cNvCxnSpPr/>
          <p:nvPr/>
        </p:nvCxnSpPr>
        <p:spPr>
          <a:xfrm>
            <a:off x="4373217" y="3299791"/>
            <a:ext cx="1987826" cy="0"/>
          </a:xfrm>
          <a:prstGeom prst="straightConnector1">
            <a:avLst/>
          </a:prstGeom>
          <a:noFill/>
          <a:ln cap="flat" cmpd="sng" w="9525">
            <a:solidFill>
              <a:schemeClr val="accent1"/>
            </a:solidFill>
            <a:prstDash val="solid"/>
            <a:miter lim="800000"/>
            <a:headEnd len="sm" w="sm" type="none"/>
            <a:tailEnd len="sm" w="sm" type="none"/>
          </a:ln>
        </p:spPr>
      </p:cxnSp>
      <p:cxnSp>
        <p:nvCxnSpPr>
          <p:cNvPr id="420" name="Google Shape;420;p55"/>
          <p:cNvCxnSpPr/>
          <p:nvPr/>
        </p:nvCxnSpPr>
        <p:spPr>
          <a:xfrm>
            <a:off x="4373217" y="3299791"/>
            <a:ext cx="0" cy="520148"/>
          </a:xfrm>
          <a:prstGeom prst="straightConnector1">
            <a:avLst/>
          </a:prstGeom>
          <a:noFill/>
          <a:ln cap="flat" cmpd="sng" w="9525">
            <a:solidFill>
              <a:schemeClr val="accent1"/>
            </a:solidFill>
            <a:prstDash val="solid"/>
            <a:miter lim="800000"/>
            <a:headEnd len="sm" w="sm" type="none"/>
            <a:tailEnd len="med" w="med" type="triangle"/>
          </a:ln>
        </p:spPr>
      </p:cxnSp>
      <p:cxnSp>
        <p:nvCxnSpPr>
          <p:cNvPr id="421" name="Google Shape;421;p55"/>
          <p:cNvCxnSpPr/>
          <p:nvPr/>
        </p:nvCxnSpPr>
        <p:spPr>
          <a:xfrm rot="10800000">
            <a:off x="1868557" y="4174435"/>
            <a:ext cx="0" cy="689113"/>
          </a:xfrm>
          <a:prstGeom prst="straightConnector1">
            <a:avLst/>
          </a:prstGeom>
          <a:noFill/>
          <a:ln cap="flat" cmpd="sng" w="9525">
            <a:solidFill>
              <a:schemeClr val="accent1"/>
            </a:solidFill>
            <a:prstDash val="solid"/>
            <a:miter lim="800000"/>
            <a:headEnd len="sm" w="sm" type="none"/>
            <a:tailEnd len="med" w="med" type="triangle"/>
          </a:ln>
        </p:spPr>
      </p:cxnSp>
      <p:cxnSp>
        <p:nvCxnSpPr>
          <p:cNvPr id="422" name="Google Shape;422;p55"/>
          <p:cNvCxnSpPr/>
          <p:nvPr/>
        </p:nvCxnSpPr>
        <p:spPr>
          <a:xfrm>
            <a:off x="1868557" y="4863548"/>
            <a:ext cx="1736035"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6" name="Shape 426"/>
        <p:cNvGrpSpPr/>
        <p:nvPr/>
      </p:nvGrpSpPr>
      <p:grpSpPr>
        <a:xfrm>
          <a:off x="0" y="0"/>
          <a:ext cx="0" cy="0"/>
          <a:chOff x="0" y="0"/>
          <a:chExt cx="0" cy="0"/>
        </a:xfrm>
      </p:grpSpPr>
      <p:sp>
        <p:nvSpPr>
          <p:cNvPr id="427" name="Google Shape;427;p56"/>
          <p:cNvSpPr txBox="1"/>
          <p:nvPr/>
        </p:nvSpPr>
        <p:spPr>
          <a:xfrm>
            <a:off x="0" y="166254"/>
            <a:ext cx="12192000" cy="2923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Polynomial Regression</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428" name="Google Shape;428;p56"/>
          <p:cNvPicPr preferRelativeResize="0"/>
          <p:nvPr/>
        </p:nvPicPr>
        <p:blipFill rotWithShape="1">
          <a:blip r:embed="rId3">
            <a:alphaModFix/>
          </a:blip>
          <a:srcRect b="34319" l="0" r="0" t="0"/>
          <a:stretch/>
        </p:blipFill>
        <p:spPr>
          <a:xfrm>
            <a:off x="263857" y="862084"/>
            <a:ext cx="8077200" cy="2438400"/>
          </a:xfrm>
          <a:prstGeom prst="rect">
            <a:avLst/>
          </a:prstGeom>
          <a:noFill/>
          <a:ln>
            <a:noFill/>
          </a:ln>
        </p:spPr>
      </p:pic>
      <p:pic>
        <p:nvPicPr>
          <p:cNvPr id="429" name="Google Shape;429;p56"/>
          <p:cNvPicPr preferRelativeResize="0"/>
          <p:nvPr/>
        </p:nvPicPr>
        <p:blipFill rotWithShape="1">
          <a:blip r:embed="rId4">
            <a:alphaModFix/>
          </a:blip>
          <a:srcRect b="0" l="0" r="0" t="0"/>
          <a:stretch/>
        </p:blipFill>
        <p:spPr>
          <a:xfrm>
            <a:off x="263157" y="3688301"/>
            <a:ext cx="8077900" cy="12010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4" name="Shape 434"/>
        <p:cNvGrpSpPr/>
        <p:nvPr/>
      </p:nvGrpSpPr>
      <p:grpSpPr>
        <a:xfrm>
          <a:off x="0" y="0"/>
          <a:ext cx="0" cy="0"/>
          <a:chOff x="0" y="0"/>
          <a:chExt cx="0" cy="0"/>
        </a:xfrm>
      </p:grpSpPr>
      <p:sp>
        <p:nvSpPr>
          <p:cNvPr id="435" name="Google Shape;435;p57"/>
          <p:cNvSpPr txBox="1"/>
          <p:nvPr/>
        </p:nvSpPr>
        <p:spPr>
          <a:xfrm>
            <a:off x="-1" y="166254"/>
            <a:ext cx="7828547" cy="6617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Variance </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variance is an algorithm’s flexibility to learn patterns in the observed data.</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Variance is the amount that an algorithm will change if a different dataset is used.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 model is of high variance when, for instance, it tries too hard that it not only captures the pattern of meaningful features but also that the meaningless error (overfitting).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descr="4-example-ml" id="436" name="Google Shape;436;p57"/>
          <p:cNvPicPr preferRelativeResize="0"/>
          <p:nvPr/>
        </p:nvPicPr>
        <p:blipFill rotWithShape="1">
          <a:blip r:embed="rId3">
            <a:alphaModFix/>
          </a:blip>
          <a:srcRect b="0" l="0" r="0" t="0"/>
          <a:stretch/>
        </p:blipFill>
        <p:spPr>
          <a:xfrm>
            <a:off x="8128502" y="1410384"/>
            <a:ext cx="3662446" cy="27926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1" name="Shape 441"/>
        <p:cNvGrpSpPr/>
        <p:nvPr/>
      </p:nvGrpSpPr>
      <p:grpSpPr>
        <a:xfrm>
          <a:off x="0" y="0"/>
          <a:ext cx="0" cy="0"/>
          <a:chOff x="0" y="0"/>
          <a:chExt cx="0" cy="0"/>
        </a:xfrm>
      </p:grpSpPr>
      <p:sp>
        <p:nvSpPr>
          <p:cNvPr id="442" name="Google Shape;442;p58"/>
          <p:cNvSpPr txBox="1"/>
          <p:nvPr/>
        </p:nvSpPr>
        <p:spPr>
          <a:xfrm>
            <a:off x="0" y="0"/>
            <a:ext cx="7828547" cy="87100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Bias </a:t>
            </a:r>
            <a:endParaRPr/>
          </a:p>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3200"/>
              <a:buFont typeface="Noto Sans Symbols"/>
              <a:buChar char="✔"/>
            </a:pPr>
            <a:r>
              <a:rPr b="0" i="0" lang="en-US" sz="3200" u="none" cap="none" strike="noStrike">
                <a:solidFill>
                  <a:srgbClr val="FFFFFF"/>
                </a:solidFill>
                <a:latin typeface="Poppins"/>
                <a:ea typeface="Poppins"/>
                <a:cs typeface="Poppins"/>
                <a:sym typeface="Poppins"/>
              </a:rPr>
              <a:t> </a:t>
            </a:r>
            <a:r>
              <a:rPr b="0" i="0" lang="en-US" sz="2400" u="none" cap="none" strike="noStrike">
                <a:solidFill>
                  <a:srgbClr val="FFFFFF"/>
                </a:solidFill>
                <a:latin typeface="Poppins"/>
                <a:ea typeface="Poppins"/>
                <a:cs typeface="Poppins"/>
                <a:sym typeface="Poppins"/>
              </a:rPr>
              <a:t>Bias is measured by the differences between the expected predicted values and the observed values</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Bias is the simple assumptions that our model makes about our data to be able to predict new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the Bias is high, assumptions made by our model are too basic, the model can’t capture the important features of our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This means that our model hasn’t captured patterns in the training data and hence cannot perform well on the testing data too. If this is the case, our model cannot perform on new data and cannot be sent into production.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descr="2-bias-ml" id="443" name="Google Shape;443;p58"/>
          <p:cNvPicPr preferRelativeResize="0"/>
          <p:nvPr/>
        </p:nvPicPr>
        <p:blipFill rotWithShape="1">
          <a:blip r:embed="rId3">
            <a:alphaModFix/>
          </a:blip>
          <a:srcRect b="0" l="0" r="0" t="0"/>
          <a:stretch/>
        </p:blipFill>
        <p:spPr>
          <a:xfrm>
            <a:off x="7828547" y="821064"/>
            <a:ext cx="3962400" cy="436053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sp>
        <p:nvSpPr>
          <p:cNvPr id="449" name="Google Shape;449;p59"/>
          <p:cNvSpPr txBox="1"/>
          <p:nvPr/>
        </p:nvSpPr>
        <p:spPr>
          <a:xfrm>
            <a:off x="0" y="0"/>
            <a:ext cx="6706797" cy="8833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Uderfitting</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a model is unable to capture the essence of the training data properly because of a low number of parameters then this phenomenon is known as Underfitting</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High bias error, Low variance error, high error rate in the training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Very less amount of data to build the model</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Since our model performs badly on the training data, it consequently performs badly on the testing data as well.</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450" name="Google Shape;450;p59"/>
          <p:cNvPicPr preferRelativeResize="0"/>
          <p:nvPr/>
        </p:nvPicPr>
        <p:blipFill rotWithShape="1">
          <a:blip r:embed="rId3">
            <a:alphaModFix/>
          </a:blip>
          <a:srcRect b="0" l="0" r="0" t="0"/>
          <a:stretch/>
        </p:blipFill>
        <p:spPr>
          <a:xfrm>
            <a:off x="6706797" y="931547"/>
            <a:ext cx="5485203" cy="506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sp>
        <p:nvSpPr>
          <p:cNvPr id="456" name="Google Shape;456;p60"/>
          <p:cNvSpPr txBox="1"/>
          <p:nvPr/>
        </p:nvSpPr>
        <p:spPr>
          <a:xfrm>
            <a:off x="0" y="0"/>
            <a:ext cx="6706797" cy="84638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Overfitting</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a model is built using so many predictors that it captures noise along with the underlying pattern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It tries to fit the model too closely to the training data leaving very less scope for generalizability. This phenomenon is known as Overfitting.</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Low bias error, High variance error</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the model has a low error rate in training data but a high error rate in testing data, we can say the model is overfitting the training data set</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This usually happens when hyperparameters have been tuned to produce a low error rate on the training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457" name="Google Shape;457;p60"/>
          <p:cNvPicPr preferRelativeResize="0"/>
          <p:nvPr/>
        </p:nvPicPr>
        <p:blipFill rotWithShape="1">
          <a:blip r:embed="rId3">
            <a:alphaModFix/>
          </a:blip>
          <a:srcRect b="0" l="0" r="0" t="0"/>
          <a:stretch/>
        </p:blipFill>
        <p:spPr>
          <a:xfrm>
            <a:off x="6546376" y="1667168"/>
            <a:ext cx="5485203" cy="434168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1" name="Shape 461"/>
        <p:cNvGrpSpPr/>
        <p:nvPr/>
      </p:nvGrpSpPr>
      <p:grpSpPr>
        <a:xfrm>
          <a:off x="0" y="0"/>
          <a:ext cx="0" cy="0"/>
          <a:chOff x="0" y="0"/>
          <a:chExt cx="0" cy="0"/>
        </a:xfrm>
      </p:grpSpPr>
      <p:sp>
        <p:nvSpPr>
          <p:cNvPr id="462" name="Google Shape;462;p61"/>
          <p:cNvSpPr txBox="1"/>
          <p:nvPr/>
        </p:nvSpPr>
        <p:spPr>
          <a:xfrm>
            <a:off x="245660" y="166254"/>
            <a:ext cx="11668836"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Multicollinearity</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463" name="Google Shape;463;p61"/>
          <p:cNvSpPr/>
          <p:nvPr/>
        </p:nvSpPr>
        <p:spPr>
          <a:xfrm>
            <a:off x="98304" y="926309"/>
            <a:ext cx="11723427"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highlight>
                  <a:srgbClr val="0000FF"/>
                </a:highlight>
                <a:latin typeface="Poppins"/>
                <a:ea typeface="Poppins"/>
                <a:cs typeface="Poppins"/>
                <a:sym typeface="Poppins"/>
              </a:rPr>
              <a:t>Multicollinearity exists when:</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highlight>
                <a:srgbClr val="0000FF"/>
              </a:highlight>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highlight>
                  <a:srgbClr val="0000FF"/>
                </a:highlight>
                <a:latin typeface="Poppins"/>
                <a:ea typeface="Poppins"/>
                <a:cs typeface="Poppins"/>
                <a:sym typeface="Poppins"/>
              </a:rPr>
              <a:t>One independent variable is correlated with another independent variable.</a:t>
            </a:r>
            <a:endParaRPr/>
          </a:p>
          <a:p>
            <a:pPr indent="0" lvl="0" marL="0" marR="0" rtl="0" algn="l">
              <a:spcBef>
                <a:spcPts val="0"/>
              </a:spcBef>
              <a:spcAft>
                <a:spcPts val="0"/>
              </a:spcAft>
              <a:buNone/>
            </a:pPr>
            <a:r>
              <a:t/>
            </a:r>
            <a:endParaRPr sz="2400">
              <a:solidFill>
                <a:schemeClr val="lt1"/>
              </a:solidFill>
              <a:highlight>
                <a:srgbClr val="0000FF"/>
              </a:highlight>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highlight>
                  <a:srgbClr val="0000FF"/>
                </a:highlight>
                <a:latin typeface="Poppins"/>
                <a:ea typeface="Poppins"/>
                <a:cs typeface="Poppins"/>
                <a:sym typeface="Poppins"/>
              </a:rPr>
              <a:t>One independent variable is correlated with a linear combination of two or more independent variables.</a:t>
            </a:r>
            <a:endParaRPr/>
          </a:p>
          <a:p>
            <a:pPr indent="0" lvl="0" marL="0" marR="0" rtl="0" algn="l">
              <a:spcBef>
                <a:spcPts val="0"/>
              </a:spcBef>
              <a:spcAft>
                <a:spcPts val="0"/>
              </a:spcAft>
              <a:buNone/>
            </a:pPr>
            <a:r>
              <a:t/>
            </a:r>
            <a:endParaRPr sz="2400">
              <a:solidFill>
                <a:schemeClr val="lt1"/>
              </a:solidFill>
              <a:highlight>
                <a:srgbClr val="0000FF"/>
              </a:highlight>
              <a:latin typeface="Poppins"/>
              <a:ea typeface="Poppins"/>
              <a:cs typeface="Poppins"/>
              <a:sym typeface="Poppins"/>
            </a:endParaRPr>
          </a:p>
          <a:p>
            <a:pPr indent="0" lvl="0" marL="0" marR="0" rtl="0" algn="l">
              <a:spcBef>
                <a:spcPts val="0"/>
              </a:spcBef>
              <a:spcAft>
                <a:spcPts val="0"/>
              </a:spcAft>
              <a:buNone/>
            </a:pPr>
            <a:r>
              <a:rPr lang="en-US" sz="2400">
                <a:solidFill>
                  <a:schemeClr val="lt1"/>
                </a:solidFill>
                <a:highlight>
                  <a:srgbClr val="0000FF"/>
                </a:highlight>
                <a:latin typeface="Poppins"/>
                <a:ea typeface="Poppins"/>
                <a:cs typeface="Poppins"/>
                <a:sym typeface="Poppins"/>
              </a:rPr>
              <a:t>Independent variable</a:t>
            </a:r>
            <a:endParaRPr/>
          </a:p>
          <a:p>
            <a:pPr indent="0" lvl="0" marL="0" marR="0" rtl="0" algn="l">
              <a:spcBef>
                <a:spcPts val="0"/>
              </a:spcBef>
              <a:spcAft>
                <a:spcPts val="0"/>
              </a:spcAft>
              <a:buNone/>
            </a:pPr>
            <a:r>
              <a:rPr lang="en-US" sz="2400">
                <a:solidFill>
                  <a:schemeClr val="lt1"/>
                </a:solidFill>
                <a:highlight>
                  <a:srgbClr val="0000FF"/>
                </a:highlight>
                <a:latin typeface="Poppins"/>
                <a:ea typeface="Poppins"/>
                <a:cs typeface="Poppins"/>
                <a:sym typeface="Poppins"/>
              </a:rPr>
              <a:t>  Y= b0+b1 * X1 + b2 * X2 + b3 *X3 + penalty</a:t>
            </a:r>
            <a:endParaRPr/>
          </a:p>
          <a:p>
            <a:pPr indent="0" lvl="0" marL="0" marR="0" rtl="0" algn="l">
              <a:spcBef>
                <a:spcPts val="0"/>
              </a:spcBef>
              <a:spcAft>
                <a:spcPts val="0"/>
              </a:spcAft>
              <a:buNone/>
            </a:pPr>
            <a:r>
              <a:t/>
            </a:r>
            <a:endParaRPr sz="2400">
              <a:solidFill>
                <a:schemeClr val="lt1"/>
              </a:solidFill>
              <a:highlight>
                <a:srgbClr val="0000FF"/>
              </a:highlight>
              <a:latin typeface="Poppins"/>
              <a:ea typeface="Poppins"/>
              <a:cs typeface="Poppins"/>
              <a:sym typeface="Poppins"/>
            </a:endParaRPr>
          </a:p>
          <a:p>
            <a:pPr indent="0" lvl="0" marL="0" marR="0" rtl="0" algn="l">
              <a:spcBef>
                <a:spcPts val="0"/>
              </a:spcBef>
              <a:spcAft>
                <a:spcPts val="0"/>
              </a:spcAft>
              <a:buNone/>
            </a:pPr>
            <a:r>
              <a:rPr lang="en-US" sz="2400">
                <a:solidFill>
                  <a:schemeClr val="lt1"/>
                </a:solidFill>
                <a:highlight>
                  <a:srgbClr val="0000FF"/>
                </a:highlight>
                <a:latin typeface="Poppins"/>
                <a:ea typeface="Poppins"/>
                <a:cs typeface="Poppins"/>
                <a:sym typeface="Poppins"/>
              </a:rPr>
              <a:t>Total exp   industry exp + teaching exp</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7" name="Shape 467"/>
        <p:cNvGrpSpPr/>
        <p:nvPr/>
      </p:nvGrpSpPr>
      <p:grpSpPr>
        <a:xfrm>
          <a:off x="0" y="0"/>
          <a:ext cx="0" cy="0"/>
          <a:chOff x="0" y="0"/>
          <a:chExt cx="0" cy="0"/>
        </a:xfrm>
      </p:grpSpPr>
      <p:sp>
        <p:nvSpPr>
          <p:cNvPr id="468" name="Google Shape;468;p62"/>
          <p:cNvSpPr/>
          <p:nvPr/>
        </p:nvSpPr>
        <p:spPr>
          <a:xfrm>
            <a:off x="135812" y="0"/>
            <a:ext cx="11723427"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00"/>
              </a:solidFill>
              <a:latin typeface="Poppins"/>
              <a:ea typeface="Poppins"/>
              <a:cs typeface="Poppins"/>
              <a:sym typeface="Poppins"/>
            </a:endParaRPr>
          </a:p>
          <a:p>
            <a:pPr indent="0" lvl="0" marL="0" marR="0" rtl="0" algn="l">
              <a:spcBef>
                <a:spcPts val="0"/>
              </a:spcBef>
              <a:spcAft>
                <a:spcPts val="0"/>
              </a:spcAft>
              <a:buNone/>
            </a:pPr>
            <a:r>
              <a:rPr lang="en-US" sz="2400">
                <a:solidFill>
                  <a:srgbClr val="FFC000"/>
                </a:solidFill>
                <a:latin typeface="Poppins"/>
                <a:ea typeface="Poppins"/>
                <a:cs typeface="Poppins"/>
                <a:sym typeface="Poppins"/>
              </a:rPr>
              <a:t>The Multicollinearity Problem</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As part of regression analysis, researchers examine regression coefficients to assess the </a:t>
            </a:r>
            <a:r>
              <a:rPr lang="en-US" sz="2400">
                <a:solidFill>
                  <a:srgbClr val="FFC000"/>
                </a:solidFill>
                <a:latin typeface="Poppins"/>
                <a:ea typeface="Poppins"/>
                <a:cs typeface="Poppins"/>
                <a:sym typeface="Poppins"/>
              </a:rPr>
              <a:t>relative influence of independent variables on the dependent variable</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When independent variables show multicollinearity, there will be problems figuring out the specific variable that contributes to the variance in the dependent variable.</a:t>
            </a:r>
            <a:endParaRPr/>
          </a:p>
        </p:txBody>
      </p:sp>
      <p:pic>
        <p:nvPicPr>
          <p:cNvPr descr="https://stattrek.com/img/multicollinearity.gif" id="469" name="Google Shape;469;p62"/>
          <p:cNvPicPr preferRelativeResize="0"/>
          <p:nvPr/>
        </p:nvPicPr>
        <p:blipFill rotWithShape="1">
          <a:blip r:embed="rId3">
            <a:alphaModFix/>
          </a:blip>
          <a:srcRect b="0" l="0" r="0" t="0"/>
          <a:stretch/>
        </p:blipFill>
        <p:spPr>
          <a:xfrm>
            <a:off x="4540615" y="1807058"/>
            <a:ext cx="4286250" cy="28479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3" name="Shape 473"/>
        <p:cNvGrpSpPr/>
        <p:nvPr/>
      </p:nvGrpSpPr>
      <p:grpSpPr>
        <a:xfrm>
          <a:off x="0" y="0"/>
          <a:ext cx="0" cy="0"/>
          <a:chOff x="0" y="0"/>
          <a:chExt cx="0" cy="0"/>
        </a:xfrm>
      </p:grpSpPr>
      <p:sp>
        <p:nvSpPr>
          <p:cNvPr id="474" name="Google Shape;474;p63"/>
          <p:cNvSpPr/>
          <p:nvPr/>
        </p:nvSpPr>
        <p:spPr>
          <a:xfrm>
            <a:off x="0" y="-100636"/>
            <a:ext cx="11723427"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00"/>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Multicollinearity makes it hard to assess the relative importance of independent variables, but it does not affect the usefulness of the regression equation for prediction. Even when multicollinearity is great, the least-squares regression equation can be highly predictive. So, if you are only interested in prediction, multicollinearity is not a problem.</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28"/>
          <p:cNvSpPr txBox="1"/>
          <p:nvPr/>
        </p:nvSpPr>
        <p:spPr>
          <a:xfrm>
            <a:off x="305970" y="191865"/>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b="0" i="0" lang="en-US" sz="2800" u="sng" cap="none" strike="noStrike">
                <a:solidFill>
                  <a:srgbClr val="00B050"/>
                </a:solidFill>
                <a:latin typeface="Calibri"/>
                <a:ea typeface="Calibri"/>
                <a:cs typeface="Calibri"/>
                <a:sym typeface="Calibri"/>
              </a:rPr>
              <a:t> Supervised Machine Learning</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sng" cap="none" strike="noStrike">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sng" cap="none" strike="noStrike">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b="0" i="0" sz="2800" u="none" cap="none" strike="noStrike">
              <a:solidFill>
                <a:srgbClr val="F2F2F2"/>
              </a:solidFill>
              <a:latin typeface="Calibri"/>
              <a:ea typeface="Calibri"/>
              <a:cs typeface="Calibri"/>
              <a:sym typeface="Calibri"/>
            </a:endParaRPr>
          </a:p>
        </p:txBody>
      </p:sp>
      <p:sp>
        <p:nvSpPr>
          <p:cNvPr id="179" name="Google Shape;179;p28"/>
          <p:cNvSpPr/>
          <p:nvPr/>
        </p:nvSpPr>
        <p:spPr>
          <a:xfrm>
            <a:off x="3949148" y="1139685"/>
            <a:ext cx="3034747" cy="530089"/>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Supervised Machine Learning</a:t>
            </a:r>
            <a:endParaRPr b="0" i="0" sz="1800" u="none" cap="none" strike="noStrike">
              <a:solidFill>
                <a:schemeClr val="lt1"/>
              </a:solidFill>
              <a:latin typeface="Calibri"/>
              <a:ea typeface="Calibri"/>
              <a:cs typeface="Calibri"/>
              <a:sym typeface="Calibri"/>
            </a:endParaRPr>
          </a:p>
        </p:txBody>
      </p:sp>
      <p:cxnSp>
        <p:nvCxnSpPr>
          <p:cNvPr id="180" name="Google Shape;180;p28"/>
          <p:cNvCxnSpPr/>
          <p:nvPr/>
        </p:nvCxnSpPr>
        <p:spPr>
          <a:xfrm flipH="1">
            <a:off x="3949148" y="1656522"/>
            <a:ext cx="1497495" cy="742121"/>
          </a:xfrm>
          <a:prstGeom prst="straightConnector1">
            <a:avLst/>
          </a:prstGeom>
          <a:noFill/>
          <a:ln cap="flat" cmpd="sng" w="9525">
            <a:solidFill>
              <a:schemeClr val="accent1"/>
            </a:solidFill>
            <a:prstDash val="solid"/>
            <a:miter lim="800000"/>
            <a:headEnd len="sm" w="sm" type="none"/>
            <a:tailEnd len="med" w="med" type="triangle"/>
          </a:ln>
        </p:spPr>
      </p:cxnSp>
      <p:cxnSp>
        <p:nvCxnSpPr>
          <p:cNvPr id="181" name="Google Shape;181;p28"/>
          <p:cNvCxnSpPr/>
          <p:nvPr/>
        </p:nvCxnSpPr>
        <p:spPr>
          <a:xfrm>
            <a:off x="5522842" y="1656522"/>
            <a:ext cx="2417857" cy="725845"/>
          </a:xfrm>
          <a:prstGeom prst="straightConnector1">
            <a:avLst/>
          </a:prstGeom>
          <a:noFill/>
          <a:ln cap="flat" cmpd="sng" w="9525">
            <a:solidFill>
              <a:schemeClr val="accent1"/>
            </a:solidFill>
            <a:prstDash val="solid"/>
            <a:miter lim="800000"/>
            <a:headEnd len="sm" w="sm" type="none"/>
            <a:tailEnd len="med" w="med" type="triangle"/>
          </a:ln>
        </p:spPr>
      </p:cxnSp>
      <p:sp>
        <p:nvSpPr>
          <p:cNvPr id="182" name="Google Shape;182;p28"/>
          <p:cNvSpPr/>
          <p:nvPr/>
        </p:nvSpPr>
        <p:spPr>
          <a:xfrm>
            <a:off x="2467349" y="2398643"/>
            <a:ext cx="3034747" cy="530089"/>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Regression</a:t>
            </a:r>
            <a:endParaRPr b="0" i="0" sz="1800" u="none" cap="none" strike="noStrike">
              <a:solidFill>
                <a:schemeClr val="lt1"/>
              </a:solidFill>
              <a:latin typeface="Calibri"/>
              <a:ea typeface="Calibri"/>
              <a:cs typeface="Calibri"/>
              <a:sym typeface="Calibri"/>
            </a:endParaRPr>
          </a:p>
        </p:txBody>
      </p:sp>
      <p:sp>
        <p:nvSpPr>
          <p:cNvPr id="183" name="Google Shape;183;p28"/>
          <p:cNvSpPr/>
          <p:nvPr/>
        </p:nvSpPr>
        <p:spPr>
          <a:xfrm>
            <a:off x="7173147" y="2382367"/>
            <a:ext cx="3034747" cy="530089"/>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Classification</a:t>
            </a:r>
            <a:endParaRPr b="0" i="0" sz="1800" u="none" cap="none" strike="noStrike">
              <a:solidFill>
                <a:schemeClr val="lt1"/>
              </a:solidFill>
              <a:latin typeface="Calibri"/>
              <a:ea typeface="Calibri"/>
              <a:cs typeface="Calibri"/>
              <a:sym typeface="Calibri"/>
            </a:endParaRPr>
          </a:p>
        </p:txBody>
      </p:sp>
      <p:cxnSp>
        <p:nvCxnSpPr>
          <p:cNvPr id="184" name="Google Shape;184;p28"/>
          <p:cNvCxnSpPr/>
          <p:nvPr/>
        </p:nvCxnSpPr>
        <p:spPr>
          <a:xfrm>
            <a:off x="2887469" y="2918792"/>
            <a:ext cx="0" cy="3216965"/>
          </a:xfrm>
          <a:prstGeom prst="straightConnector1">
            <a:avLst/>
          </a:prstGeom>
          <a:noFill/>
          <a:ln cap="flat" cmpd="sng" w="9525">
            <a:solidFill>
              <a:schemeClr val="accent1"/>
            </a:solidFill>
            <a:prstDash val="solid"/>
            <a:miter lim="800000"/>
            <a:headEnd len="sm" w="sm" type="none"/>
            <a:tailEnd len="sm" w="sm" type="none"/>
          </a:ln>
        </p:spPr>
      </p:cxnSp>
      <p:cxnSp>
        <p:nvCxnSpPr>
          <p:cNvPr id="185" name="Google Shape;185;p28"/>
          <p:cNvCxnSpPr/>
          <p:nvPr/>
        </p:nvCxnSpPr>
        <p:spPr>
          <a:xfrm>
            <a:off x="2862470" y="3299791"/>
            <a:ext cx="59634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6" name="Google Shape;186;p28"/>
          <p:cNvCxnSpPr/>
          <p:nvPr/>
        </p:nvCxnSpPr>
        <p:spPr>
          <a:xfrm>
            <a:off x="2915478" y="3942522"/>
            <a:ext cx="59634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7" name="Google Shape;187;p28"/>
          <p:cNvCxnSpPr/>
          <p:nvPr/>
        </p:nvCxnSpPr>
        <p:spPr>
          <a:xfrm>
            <a:off x="2915478" y="4545496"/>
            <a:ext cx="59634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8" name="Google Shape;188;p28"/>
          <p:cNvCxnSpPr/>
          <p:nvPr/>
        </p:nvCxnSpPr>
        <p:spPr>
          <a:xfrm>
            <a:off x="2887469" y="5353879"/>
            <a:ext cx="596347" cy="0"/>
          </a:xfrm>
          <a:prstGeom prst="straightConnector1">
            <a:avLst/>
          </a:prstGeom>
          <a:noFill/>
          <a:ln cap="flat" cmpd="sng" w="9525">
            <a:solidFill>
              <a:schemeClr val="accent1"/>
            </a:solidFill>
            <a:prstDash val="solid"/>
            <a:miter lim="800000"/>
            <a:headEnd len="sm" w="sm" type="none"/>
            <a:tailEnd len="med" w="med" type="triangle"/>
          </a:ln>
        </p:spPr>
      </p:cxnSp>
      <p:sp>
        <p:nvSpPr>
          <p:cNvPr id="189" name="Google Shape;189;p28"/>
          <p:cNvSpPr/>
          <p:nvPr/>
        </p:nvSpPr>
        <p:spPr>
          <a:xfrm>
            <a:off x="3458817" y="3107632"/>
            <a:ext cx="2031764" cy="397568"/>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Simple Linear</a:t>
            </a:r>
            <a:endParaRPr b="0" i="0" sz="1800" u="none" cap="none" strike="noStrike">
              <a:solidFill>
                <a:schemeClr val="lt1"/>
              </a:solidFill>
              <a:latin typeface="Calibri"/>
              <a:ea typeface="Calibri"/>
              <a:cs typeface="Calibri"/>
              <a:sym typeface="Calibri"/>
            </a:endParaRPr>
          </a:p>
        </p:txBody>
      </p:sp>
      <p:sp>
        <p:nvSpPr>
          <p:cNvPr id="190" name="Google Shape;190;p28"/>
          <p:cNvSpPr/>
          <p:nvPr/>
        </p:nvSpPr>
        <p:spPr>
          <a:xfrm>
            <a:off x="3511825" y="3743738"/>
            <a:ext cx="2031764" cy="397568"/>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Multiple Linear</a:t>
            </a:r>
            <a:endParaRPr b="0" i="0" sz="1800" u="none" cap="none" strike="noStrike">
              <a:solidFill>
                <a:schemeClr val="lt1"/>
              </a:solidFill>
              <a:latin typeface="Calibri"/>
              <a:ea typeface="Calibri"/>
              <a:cs typeface="Calibri"/>
              <a:sym typeface="Calibri"/>
            </a:endParaRPr>
          </a:p>
        </p:txBody>
      </p:sp>
      <p:sp>
        <p:nvSpPr>
          <p:cNvPr id="191" name="Google Shape;191;p28"/>
          <p:cNvSpPr/>
          <p:nvPr/>
        </p:nvSpPr>
        <p:spPr>
          <a:xfrm>
            <a:off x="3533564" y="4379844"/>
            <a:ext cx="2031764" cy="397568"/>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Polynomial</a:t>
            </a:r>
            <a:endParaRPr b="0" i="0" sz="1800" u="none" cap="none" strike="noStrike">
              <a:solidFill>
                <a:schemeClr val="lt1"/>
              </a:solidFill>
              <a:latin typeface="Calibri"/>
              <a:ea typeface="Calibri"/>
              <a:cs typeface="Calibri"/>
              <a:sym typeface="Calibri"/>
            </a:endParaRPr>
          </a:p>
        </p:txBody>
      </p:sp>
      <p:sp>
        <p:nvSpPr>
          <p:cNvPr id="192" name="Google Shape;192;p28"/>
          <p:cNvSpPr/>
          <p:nvPr/>
        </p:nvSpPr>
        <p:spPr>
          <a:xfrm>
            <a:off x="3491078" y="5155095"/>
            <a:ext cx="2031764" cy="397568"/>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Ridge Regression</a:t>
            </a:r>
            <a:endParaRPr b="0" i="0" sz="1800" u="none" cap="none" strike="noStrike">
              <a:solidFill>
                <a:schemeClr val="lt1"/>
              </a:solidFill>
              <a:latin typeface="Calibri"/>
              <a:ea typeface="Calibri"/>
              <a:cs typeface="Calibri"/>
              <a:sym typeface="Calibri"/>
            </a:endParaRPr>
          </a:p>
        </p:txBody>
      </p:sp>
      <p:cxnSp>
        <p:nvCxnSpPr>
          <p:cNvPr id="193" name="Google Shape;193;p28"/>
          <p:cNvCxnSpPr/>
          <p:nvPr/>
        </p:nvCxnSpPr>
        <p:spPr>
          <a:xfrm>
            <a:off x="2887469" y="6135757"/>
            <a:ext cx="596347" cy="0"/>
          </a:xfrm>
          <a:prstGeom prst="straightConnector1">
            <a:avLst/>
          </a:prstGeom>
          <a:noFill/>
          <a:ln cap="flat" cmpd="sng" w="9525">
            <a:solidFill>
              <a:schemeClr val="accent1"/>
            </a:solidFill>
            <a:prstDash val="solid"/>
            <a:miter lim="800000"/>
            <a:headEnd len="sm" w="sm" type="none"/>
            <a:tailEnd len="med" w="med" type="triangle"/>
          </a:ln>
        </p:spPr>
      </p:cxnSp>
      <p:sp>
        <p:nvSpPr>
          <p:cNvPr id="194" name="Google Shape;194;p28"/>
          <p:cNvSpPr/>
          <p:nvPr/>
        </p:nvSpPr>
        <p:spPr>
          <a:xfrm>
            <a:off x="3458817" y="5874026"/>
            <a:ext cx="2031764" cy="397568"/>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Lasso Regression</a:t>
            </a:r>
            <a:endParaRPr b="0" i="0" sz="1800" u="none" cap="none" strike="noStrike">
              <a:solidFill>
                <a:schemeClr val="lt1"/>
              </a:solidFill>
              <a:latin typeface="Calibri"/>
              <a:ea typeface="Calibri"/>
              <a:cs typeface="Calibri"/>
              <a:sym typeface="Calibri"/>
            </a:endParaRPr>
          </a:p>
        </p:txBody>
      </p:sp>
      <p:cxnSp>
        <p:nvCxnSpPr>
          <p:cNvPr id="195" name="Google Shape;195;p28"/>
          <p:cNvCxnSpPr/>
          <p:nvPr/>
        </p:nvCxnSpPr>
        <p:spPr>
          <a:xfrm>
            <a:off x="7940699" y="2928732"/>
            <a:ext cx="0" cy="2446648"/>
          </a:xfrm>
          <a:prstGeom prst="straightConnector1">
            <a:avLst/>
          </a:prstGeom>
          <a:noFill/>
          <a:ln cap="flat" cmpd="sng" w="9525">
            <a:solidFill>
              <a:schemeClr val="accent1"/>
            </a:solidFill>
            <a:prstDash val="solid"/>
            <a:miter lim="800000"/>
            <a:headEnd len="sm" w="sm" type="none"/>
            <a:tailEnd len="sm" w="sm" type="none"/>
          </a:ln>
        </p:spPr>
      </p:cxnSp>
      <p:sp>
        <p:nvSpPr>
          <p:cNvPr id="196" name="Google Shape;196;p28"/>
          <p:cNvSpPr/>
          <p:nvPr/>
        </p:nvSpPr>
        <p:spPr>
          <a:xfrm>
            <a:off x="8537046" y="3044683"/>
            <a:ext cx="2031764" cy="397568"/>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Logistic Regression</a:t>
            </a:r>
            <a:endParaRPr b="0" i="0" sz="1800" u="none" cap="none" strike="noStrike">
              <a:solidFill>
                <a:schemeClr val="lt1"/>
              </a:solidFill>
              <a:latin typeface="Calibri"/>
              <a:ea typeface="Calibri"/>
              <a:cs typeface="Calibri"/>
              <a:sym typeface="Calibri"/>
            </a:endParaRPr>
          </a:p>
        </p:txBody>
      </p:sp>
      <p:sp>
        <p:nvSpPr>
          <p:cNvPr id="197" name="Google Shape;197;p28"/>
          <p:cNvSpPr/>
          <p:nvPr/>
        </p:nvSpPr>
        <p:spPr>
          <a:xfrm>
            <a:off x="8537044" y="3679127"/>
            <a:ext cx="2098699" cy="493685"/>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Decision Tree Regression</a:t>
            </a:r>
            <a:endParaRPr b="0" i="0" sz="1800" u="none" cap="none" strike="noStrike">
              <a:solidFill>
                <a:schemeClr val="lt1"/>
              </a:solidFill>
              <a:latin typeface="Calibri"/>
              <a:ea typeface="Calibri"/>
              <a:cs typeface="Calibri"/>
              <a:sym typeface="Calibri"/>
            </a:endParaRPr>
          </a:p>
        </p:txBody>
      </p:sp>
      <p:cxnSp>
        <p:nvCxnSpPr>
          <p:cNvPr id="198" name="Google Shape;198;p28"/>
          <p:cNvCxnSpPr/>
          <p:nvPr/>
        </p:nvCxnSpPr>
        <p:spPr>
          <a:xfrm>
            <a:off x="7940699" y="3230216"/>
            <a:ext cx="59634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9" name="Google Shape;199;p28"/>
          <p:cNvCxnSpPr/>
          <p:nvPr/>
        </p:nvCxnSpPr>
        <p:spPr>
          <a:xfrm>
            <a:off x="7940698" y="3906077"/>
            <a:ext cx="596347" cy="0"/>
          </a:xfrm>
          <a:prstGeom prst="straightConnector1">
            <a:avLst/>
          </a:prstGeom>
          <a:noFill/>
          <a:ln cap="flat" cmpd="sng" w="9525">
            <a:solidFill>
              <a:schemeClr val="accent1"/>
            </a:solidFill>
            <a:prstDash val="solid"/>
            <a:miter lim="800000"/>
            <a:headEnd len="sm" w="sm" type="none"/>
            <a:tailEnd len="med" w="med" type="triangle"/>
          </a:ln>
        </p:spPr>
      </p:cxnSp>
      <p:sp>
        <p:nvSpPr>
          <p:cNvPr id="200" name="Google Shape;200;p28"/>
          <p:cNvSpPr/>
          <p:nvPr/>
        </p:nvSpPr>
        <p:spPr>
          <a:xfrm>
            <a:off x="8554245" y="4324366"/>
            <a:ext cx="2081505" cy="480933"/>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Random Forest</a:t>
            </a:r>
            <a:endParaRPr b="0" i="0" sz="1800" u="none" cap="none" strike="noStrike">
              <a:solidFill>
                <a:schemeClr val="lt1"/>
              </a:solidFill>
              <a:latin typeface="Calibri"/>
              <a:ea typeface="Calibri"/>
              <a:cs typeface="Calibri"/>
              <a:sym typeface="Calibri"/>
            </a:endParaRPr>
          </a:p>
        </p:txBody>
      </p:sp>
      <p:sp>
        <p:nvSpPr>
          <p:cNvPr id="201" name="Google Shape;201;p28"/>
          <p:cNvSpPr/>
          <p:nvPr/>
        </p:nvSpPr>
        <p:spPr>
          <a:xfrm>
            <a:off x="8494566" y="5134914"/>
            <a:ext cx="2081505" cy="480933"/>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Support Vector Machine</a:t>
            </a:r>
            <a:endParaRPr b="0" i="0" sz="1800" u="none" cap="none" strike="noStrike">
              <a:solidFill>
                <a:schemeClr val="lt1"/>
              </a:solidFill>
              <a:latin typeface="Calibri"/>
              <a:ea typeface="Calibri"/>
              <a:cs typeface="Calibri"/>
              <a:sym typeface="Calibri"/>
            </a:endParaRPr>
          </a:p>
        </p:txBody>
      </p:sp>
      <p:cxnSp>
        <p:nvCxnSpPr>
          <p:cNvPr id="202" name="Google Shape;202;p28"/>
          <p:cNvCxnSpPr/>
          <p:nvPr/>
        </p:nvCxnSpPr>
        <p:spPr>
          <a:xfrm>
            <a:off x="7940697" y="4581940"/>
            <a:ext cx="596347"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3" name="Google Shape;203;p28"/>
          <p:cNvCxnSpPr/>
          <p:nvPr/>
        </p:nvCxnSpPr>
        <p:spPr>
          <a:xfrm>
            <a:off x="7940696" y="5378694"/>
            <a:ext cx="596347"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sp>
        <p:nvSpPr>
          <p:cNvPr id="480" name="Google Shape;480;p64"/>
          <p:cNvSpPr txBox="1"/>
          <p:nvPr/>
        </p:nvSpPr>
        <p:spPr>
          <a:xfrm>
            <a:off x="245660" y="166254"/>
            <a:ext cx="11668836" cy="3662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Ridge Regression</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481" name="Google Shape;481;p64"/>
          <p:cNvSpPr txBox="1"/>
          <p:nvPr/>
        </p:nvSpPr>
        <p:spPr>
          <a:xfrm>
            <a:off x="277504" y="697758"/>
            <a:ext cx="11781974" cy="609397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When multicollinearity occurs, least squares estimates are unbiased, but their variances are large so they may be far from the true value.</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Ridge regression adds a penalty term to the linear regression cost function to prevent overfitting and reduce the impact of multicollinearity.</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 Ridge regression  looks at all independent variables and it tries to adjust the coefficients to make good predictions while also keeping them  for getting too large </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By adding a degree of bias to the regression estimates, ridge regression reduces the standard errors by keeping less values of coefficient of independent variables and avoids overfitting</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1800">
              <a:solidFill>
                <a:schemeClr val="lt1"/>
              </a:solidFill>
              <a:latin typeface="Poppins"/>
              <a:ea typeface="Poppins"/>
              <a:cs typeface="Poppins"/>
              <a:sym typeface="Poppins"/>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5" name="Shape 485"/>
        <p:cNvGrpSpPr/>
        <p:nvPr/>
      </p:nvGrpSpPr>
      <p:grpSpPr>
        <a:xfrm>
          <a:off x="0" y="0"/>
          <a:ext cx="0" cy="0"/>
          <a:chOff x="0" y="0"/>
          <a:chExt cx="0" cy="0"/>
        </a:xfrm>
      </p:grpSpPr>
      <p:sp>
        <p:nvSpPr>
          <p:cNvPr id="486" name="Google Shape;486;p65"/>
          <p:cNvSpPr txBox="1"/>
          <p:nvPr/>
        </p:nvSpPr>
        <p:spPr>
          <a:xfrm>
            <a:off x="245660" y="153002"/>
            <a:ext cx="11668836" cy="3662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Ridge Regression</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487" name="Google Shape;487;p65"/>
          <p:cNvSpPr txBox="1"/>
          <p:nvPr/>
        </p:nvSpPr>
        <p:spPr>
          <a:xfrm>
            <a:off x="277504" y="697758"/>
            <a:ext cx="1178197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Equation of ridge regression is </a:t>
            </a:r>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a:t>
            </a:r>
            <a:endParaRPr/>
          </a:p>
          <a:p>
            <a:pPr indent="0" lvl="0" marL="0" marR="0" rtl="0" algn="l">
              <a:spcBef>
                <a:spcPts val="0"/>
              </a:spcBef>
              <a:spcAft>
                <a:spcPts val="0"/>
              </a:spcAft>
              <a:buNone/>
            </a:pPr>
            <a:r>
              <a:rPr b="0" i="0" lang="en-US" sz="4800">
                <a:solidFill>
                  <a:srgbClr val="FFFFFF"/>
                </a:solidFill>
                <a:latin typeface="Arial"/>
                <a:ea typeface="Arial"/>
                <a:cs typeface="Arial"/>
                <a:sym typeface="Arial"/>
              </a:rPr>
              <a:t>Y = β₀ + β₁ * </a:t>
            </a:r>
            <a:r>
              <a:rPr b="0" i="0" lang="en-US" sz="4800">
                <a:solidFill>
                  <a:srgbClr val="FF0000"/>
                </a:solidFill>
                <a:latin typeface="Arial"/>
                <a:ea typeface="Arial"/>
                <a:cs typeface="Arial"/>
                <a:sym typeface="Arial"/>
              </a:rPr>
              <a:t>X₁</a:t>
            </a:r>
            <a:r>
              <a:rPr b="0" i="0" lang="en-US" sz="4800">
                <a:solidFill>
                  <a:srgbClr val="FFFFFF"/>
                </a:solidFill>
                <a:latin typeface="Arial"/>
                <a:ea typeface="Arial"/>
                <a:cs typeface="Arial"/>
                <a:sym typeface="Arial"/>
              </a:rPr>
              <a:t> + β₂ * </a:t>
            </a:r>
            <a:r>
              <a:rPr b="0" i="0" lang="en-US" sz="4800">
                <a:solidFill>
                  <a:srgbClr val="FF0000"/>
                </a:solidFill>
                <a:latin typeface="Arial"/>
                <a:ea typeface="Arial"/>
                <a:cs typeface="Arial"/>
                <a:sym typeface="Arial"/>
              </a:rPr>
              <a:t>X₂</a:t>
            </a:r>
            <a:r>
              <a:rPr b="0" i="0" lang="en-US" sz="4800">
                <a:solidFill>
                  <a:srgbClr val="FFFFFF"/>
                </a:solidFill>
                <a:latin typeface="Arial"/>
                <a:ea typeface="Arial"/>
                <a:cs typeface="Arial"/>
                <a:sym typeface="Arial"/>
              </a:rPr>
              <a:t> + β3 * </a:t>
            </a:r>
            <a:r>
              <a:rPr b="0" i="0" lang="en-US" sz="4800">
                <a:solidFill>
                  <a:srgbClr val="FF0000"/>
                </a:solidFill>
                <a:latin typeface="Arial"/>
                <a:ea typeface="Arial"/>
                <a:cs typeface="Arial"/>
                <a:sym typeface="Arial"/>
              </a:rPr>
              <a:t>X3 + penalty</a:t>
            </a:r>
            <a:endParaRPr/>
          </a:p>
          <a:p>
            <a:pPr indent="0" lvl="0" marL="0" marR="0" rtl="0" algn="l">
              <a:spcBef>
                <a:spcPts val="0"/>
              </a:spcBef>
              <a:spcAft>
                <a:spcPts val="0"/>
              </a:spcAft>
              <a:buNone/>
            </a:pPr>
            <a:r>
              <a:rPr lang="en-US" sz="4800">
                <a:solidFill>
                  <a:srgbClr val="FF0000"/>
                </a:solidFill>
                <a:latin typeface="Arial"/>
                <a:ea typeface="Arial"/>
                <a:cs typeface="Arial"/>
                <a:sym typeface="Arial"/>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2" name="Shape 492"/>
        <p:cNvGrpSpPr/>
        <p:nvPr/>
      </p:nvGrpSpPr>
      <p:grpSpPr>
        <a:xfrm>
          <a:off x="0" y="0"/>
          <a:ext cx="0" cy="0"/>
          <a:chOff x="0" y="0"/>
          <a:chExt cx="0" cy="0"/>
        </a:xfrm>
      </p:grpSpPr>
      <p:sp>
        <p:nvSpPr>
          <p:cNvPr id="493" name="Google Shape;493;p66"/>
          <p:cNvSpPr txBox="1"/>
          <p:nvPr/>
        </p:nvSpPr>
        <p:spPr>
          <a:xfrm>
            <a:off x="245660" y="166254"/>
            <a:ext cx="11668836" cy="3662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Lasso(Least Absolute Shrinkage and Selection Operator) Regression</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494" name="Google Shape;494;p66"/>
          <p:cNvSpPr txBox="1"/>
          <p:nvPr/>
        </p:nvSpPr>
        <p:spPr>
          <a:xfrm>
            <a:off x="277504" y="697758"/>
            <a:ext cx="11781974" cy="498598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US" sz="2400">
                <a:solidFill>
                  <a:schemeClr val="lt1"/>
                </a:solidFill>
                <a:highlight>
                  <a:srgbClr val="FF00FF"/>
                </a:highlight>
                <a:latin typeface="Poppins"/>
                <a:ea typeface="Poppins"/>
                <a:cs typeface="Poppins"/>
                <a:sym typeface="Poppins"/>
              </a:rPr>
              <a:t>It is a linear regression technique </a:t>
            </a:r>
            <a:r>
              <a:rPr lang="en-US" sz="2400">
                <a:solidFill>
                  <a:schemeClr val="dk1"/>
                </a:solidFill>
                <a:highlight>
                  <a:srgbClr val="FF00FF"/>
                </a:highlight>
                <a:latin typeface="Poppins"/>
                <a:ea typeface="Poppins"/>
                <a:cs typeface="Poppins"/>
                <a:sym typeface="Poppins"/>
              </a:rPr>
              <a:t>used for feature selection </a:t>
            </a:r>
            <a:r>
              <a:rPr lang="en-US" sz="2400">
                <a:solidFill>
                  <a:schemeClr val="lt1"/>
                </a:solidFill>
                <a:highlight>
                  <a:srgbClr val="FF00FF"/>
                </a:highlight>
                <a:latin typeface="Poppins"/>
                <a:ea typeface="Poppins"/>
                <a:cs typeface="Poppins"/>
                <a:sym typeface="Poppins"/>
              </a:rPr>
              <a:t>: In case of many independent variables, it selects a subset of the most important features and sets the coefficients of less important features to zero. </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highlight>
                  <a:srgbClr val="FF00FF"/>
                </a:highlight>
                <a:latin typeface="Poppins"/>
                <a:ea typeface="Poppins"/>
                <a:cs typeface="Poppins"/>
                <a:sym typeface="Poppins"/>
              </a:rPr>
              <a:t>LASSO regression is also </a:t>
            </a:r>
            <a:r>
              <a:rPr lang="en-US" sz="2400">
                <a:solidFill>
                  <a:schemeClr val="dk1"/>
                </a:solidFill>
                <a:highlight>
                  <a:srgbClr val="FF00FF"/>
                </a:highlight>
                <a:latin typeface="Poppins"/>
                <a:ea typeface="Poppins"/>
                <a:cs typeface="Poppins"/>
                <a:sym typeface="Poppins"/>
              </a:rPr>
              <a:t>used for overfitting prevention</a:t>
            </a:r>
            <a:r>
              <a:rPr lang="en-US" sz="2400">
                <a:solidFill>
                  <a:schemeClr val="lt1"/>
                </a:solidFill>
                <a:highlight>
                  <a:srgbClr val="FF00FF"/>
                </a:highlight>
                <a:latin typeface="Poppins"/>
                <a:ea typeface="Poppins"/>
                <a:cs typeface="Poppins"/>
                <a:sym typeface="Poppins"/>
              </a:rPr>
              <a:t>, it reduces the standard errors by keeping less values of coefficient of independent variables and avoids overfitting</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1800">
              <a:solidFill>
                <a:schemeClr val="lt1"/>
              </a:solidFill>
              <a:latin typeface="Poppins"/>
              <a:ea typeface="Poppins"/>
              <a:cs typeface="Poppins"/>
              <a:sym typeface="Poppins"/>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8" name="Shape 498"/>
        <p:cNvGrpSpPr/>
        <p:nvPr/>
      </p:nvGrpSpPr>
      <p:grpSpPr>
        <a:xfrm>
          <a:off x="0" y="0"/>
          <a:ext cx="0" cy="0"/>
          <a:chOff x="0" y="0"/>
          <a:chExt cx="0" cy="0"/>
        </a:xfrm>
      </p:grpSpPr>
      <p:sp>
        <p:nvSpPr>
          <p:cNvPr id="499" name="Google Shape;499;p67"/>
          <p:cNvSpPr txBox="1"/>
          <p:nvPr/>
        </p:nvSpPr>
        <p:spPr>
          <a:xfrm>
            <a:off x="132522" y="126498"/>
            <a:ext cx="11668836" cy="3662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Lasso Regression equation</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500" name="Google Shape;500;p67"/>
          <p:cNvSpPr txBox="1"/>
          <p:nvPr/>
        </p:nvSpPr>
        <p:spPr>
          <a:xfrm>
            <a:off x="277504" y="697758"/>
            <a:ext cx="11781974"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Equation of Lasso regression is </a:t>
            </a:r>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a:t>
            </a:r>
            <a:endParaRPr/>
          </a:p>
          <a:p>
            <a:pPr indent="0" lvl="0" marL="0" marR="0" rtl="0" algn="l">
              <a:spcBef>
                <a:spcPts val="0"/>
              </a:spcBef>
              <a:spcAft>
                <a:spcPts val="0"/>
              </a:spcAft>
              <a:buNone/>
            </a:pPr>
            <a:r>
              <a:rPr b="0" i="0" lang="en-US" sz="4800">
                <a:solidFill>
                  <a:srgbClr val="FFFFFF"/>
                </a:solidFill>
                <a:highlight>
                  <a:srgbClr val="FF00FF"/>
                </a:highlight>
                <a:latin typeface="Arial"/>
                <a:ea typeface="Arial"/>
                <a:cs typeface="Arial"/>
                <a:sym typeface="Arial"/>
              </a:rPr>
              <a:t>y = β0 + β1x1 + β2x2 + ... + βnxn + </a:t>
            </a:r>
            <a:r>
              <a:rPr b="0" i="0" lang="en-US" sz="4800">
                <a:solidFill>
                  <a:srgbClr val="C00000"/>
                </a:solidFill>
                <a:highlight>
                  <a:srgbClr val="FF00FF"/>
                </a:highlight>
                <a:latin typeface="Arial"/>
                <a:ea typeface="Arial"/>
                <a:cs typeface="Arial"/>
                <a:sym typeface="Arial"/>
              </a:rPr>
              <a:t>λΣ|βi|</a:t>
            </a:r>
            <a:endParaRPr sz="1800">
              <a:solidFill>
                <a:srgbClr val="C0000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Calibri"/>
              <a:ea typeface="Calibri"/>
              <a:cs typeface="Calibri"/>
              <a:sym typeface="Calibri"/>
            </a:endParaRPr>
          </a:p>
          <a:p>
            <a:pPr indent="-571500" lvl="0" marL="571500" marR="0" rtl="0" algn="l">
              <a:spcBef>
                <a:spcPts val="0"/>
              </a:spcBef>
              <a:spcAft>
                <a:spcPts val="0"/>
              </a:spcAft>
              <a:buClr>
                <a:schemeClr val="lt1"/>
              </a:buClr>
              <a:buSzPts val="4000"/>
              <a:buFont typeface="Noto Sans Symbols"/>
              <a:buChar char="✔"/>
            </a:pPr>
            <a:r>
              <a:rPr lang="en-US" sz="4000">
                <a:solidFill>
                  <a:schemeClr val="lt1"/>
                </a:solidFill>
                <a:latin typeface="Calibri"/>
                <a:ea typeface="Calibri"/>
                <a:cs typeface="Calibri"/>
                <a:sym typeface="Calibri"/>
              </a:rPr>
              <a:t> In above equation the extra lasso term added is </a:t>
            </a:r>
            <a:r>
              <a:rPr b="0" i="0" lang="en-US" sz="4000">
                <a:solidFill>
                  <a:srgbClr val="FFFF00"/>
                </a:solidFill>
                <a:latin typeface="Arial"/>
                <a:ea typeface="Arial"/>
                <a:cs typeface="Arial"/>
                <a:sym typeface="Arial"/>
              </a:rPr>
              <a:t>λΣ|βi|</a:t>
            </a:r>
            <a:r>
              <a:rPr lang="en-US" sz="4000">
                <a:solidFill>
                  <a:schemeClr val="lt1"/>
                </a:solidFill>
                <a:latin typeface="Calibri"/>
                <a:ea typeface="Calibri"/>
                <a:cs typeface="Calibri"/>
                <a:sym typeface="Calibri"/>
              </a:rPr>
              <a:t> , λ (lambda) is a positive number that we choose beforehand. It controls how much we want to push some coefficients towards zero. The larger λ is, the more coefficients will be forced to become zero.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4" name="Shape 504"/>
        <p:cNvGrpSpPr/>
        <p:nvPr/>
      </p:nvGrpSpPr>
      <p:grpSpPr>
        <a:xfrm>
          <a:off x="0" y="0"/>
          <a:ext cx="0" cy="0"/>
          <a:chOff x="0" y="0"/>
          <a:chExt cx="0" cy="0"/>
        </a:xfrm>
      </p:grpSpPr>
      <p:sp>
        <p:nvSpPr>
          <p:cNvPr id="505" name="Google Shape;505;p68"/>
          <p:cNvSpPr txBox="1"/>
          <p:nvPr/>
        </p:nvSpPr>
        <p:spPr>
          <a:xfrm>
            <a:off x="132522" y="126498"/>
            <a:ext cx="11668836" cy="92025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B050"/>
                </a:solidFill>
                <a:latin typeface="Poppins"/>
                <a:ea typeface="Poppins"/>
                <a:cs typeface="Poppins"/>
                <a:sym typeface="Poppins"/>
              </a:rPr>
              <a:t>Lasso Regression decides which predictors are not important by analyzing the data during training  process</a:t>
            </a:r>
            <a:endParaRPr/>
          </a:p>
          <a:p>
            <a:pPr indent="0" lvl="0" marL="0" marR="0" rtl="0" algn="l">
              <a:spcBef>
                <a:spcPts val="0"/>
              </a:spcBef>
              <a:spcAft>
                <a:spcPts val="0"/>
              </a:spcAft>
              <a:buNone/>
            </a:pPr>
            <a:r>
              <a:t/>
            </a:r>
            <a:endParaRPr sz="2400">
              <a:solidFill>
                <a:srgbClr val="FFFFFF"/>
              </a:solidFill>
              <a:latin typeface="Poppins"/>
              <a:ea typeface="Poppins"/>
              <a:cs typeface="Poppins"/>
              <a:sym typeface="Poppins"/>
            </a:endParaRPr>
          </a:p>
          <a:p>
            <a:pPr indent="-342900" lvl="0" marL="342900" marR="0" rtl="0" algn="l">
              <a:spcBef>
                <a:spcPts val="0"/>
              </a:spcBef>
              <a:spcAft>
                <a:spcPts val="0"/>
              </a:spcAft>
              <a:buClr>
                <a:srgbClr val="00FFFF"/>
              </a:buClr>
              <a:buSzPts val="2400"/>
              <a:buFont typeface="Noto Sans Symbols"/>
              <a:buChar char="✔"/>
            </a:pPr>
            <a:r>
              <a:rPr lang="en-US" sz="2400">
                <a:solidFill>
                  <a:srgbClr val="00FFFF"/>
                </a:solidFill>
                <a:highlight>
                  <a:srgbClr val="FF00FF"/>
                </a:highlight>
                <a:latin typeface="Poppins"/>
                <a:ea typeface="Poppins"/>
                <a:cs typeface="Poppins"/>
                <a:sym typeface="Poppins"/>
              </a:rPr>
              <a:t>Assign initial coefficients :  </a:t>
            </a:r>
            <a:r>
              <a:rPr lang="en-US" sz="2400">
                <a:solidFill>
                  <a:srgbClr val="FFFFFF"/>
                </a:solidFill>
                <a:highlight>
                  <a:srgbClr val="FF00FF"/>
                </a:highlight>
                <a:latin typeface="Poppins"/>
                <a:ea typeface="Poppins"/>
                <a:cs typeface="Poppins"/>
                <a:sym typeface="Poppins"/>
              </a:rPr>
              <a:t>Lasso starts with some initial coefficients for each predictor, just like regular linear regression. These coefficients represent the initial belief about how important each predictor is.</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342900" lvl="0" marL="342900" marR="0" rtl="0" algn="l">
              <a:spcBef>
                <a:spcPts val="0"/>
              </a:spcBef>
              <a:spcAft>
                <a:spcPts val="0"/>
              </a:spcAft>
              <a:buClr>
                <a:srgbClr val="00FFFF"/>
              </a:buClr>
              <a:buSzPts val="2400"/>
              <a:buFont typeface="Noto Sans Symbols"/>
              <a:buChar char="✔"/>
            </a:pPr>
            <a:r>
              <a:rPr lang="en-US" sz="2400">
                <a:solidFill>
                  <a:srgbClr val="00FFFF"/>
                </a:solidFill>
                <a:latin typeface="Poppins"/>
                <a:ea typeface="Poppins"/>
                <a:cs typeface="Poppins"/>
                <a:sym typeface="Poppins"/>
              </a:rPr>
              <a:t>Adjusting Coefficients: </a:t>
            </a:r>
            <a:r>
              <a:rPr lang="en-US" sz="2400">
                <a:solidFill>
                  <a:srgbClr val="FFFFFF"/>
                </a:solidFill>
                <a:latin typeface="Poppins"/>
                <a:ea typeface="Poppins"/>
                <a:cs typeface="Poppins"/>
                <a:sym typeface="Poppins"/>
              </a:rPr>
              <a:t>Lasso then tries to adjust these coefficients to fit the data. It does this by minimizing the following equation:</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FFFFFF"/>
              </a:solidFill>
              <a:latin typeface="Poppins"/>
              <a:ea typeface="Poppins"/>
              <a:cs typeface="Poppins"/>
              <a:sym typeface="Poppins"/>
            </a:endParaRPr>
          </a:p>
          <a:p>
            <a:pPr indent="0" lvl="0" marL="0" marR="0" rtl="0" algn="l">
              <a:spcBef>
                <a:spcPts val="0"/>
              </a:spcBef>
              <a:spcAft>
                <a:spcPts val="0"/>
              </a:spcAft>
              <a:buNone/>
            </a:pPr>
            <a:r>
              <a:rPr lang="en-US" sz="2400">
                <a:solidFill>
                  <a:srgbClr val="FFFFFF"/>
                </a:solidFill>
                <a:highlight>
                  <a:srgbClr val="FF00FF"/>
                </a:highlight>
                <a:latin typeface="Poppins"/>
                <a:ea typeface="Poppins"/>
                <a:cs typeface="Poppins"/>
                <a:sym typeface="Poppins"/>
              </a:rPr>
              <a:t>                Loss Function = (Sum of Squared Residuals) + λΣ|βi|</a:t>
            </a:r>
            <a:endParaRPr/>
          </a:p>
          <a:p>
            <a:pPr indent="0" lvl="0" marL="0" marR="0" rtl="0" algn="l">
              <a:spcBef>
                <a:spcPts val="0"/>
              </a:spcBef>
              <a:spcAft>
                <a:spcPts val="0"/>
              </a:spcAft>
              <a:buNone/>
            </a:pPr>
            <a:r>
              <a:rPr lang="en-US" sz="2400">
                <a:solidFill>
                  <a:srgbClr val="FFFFFF"/>
                </a:solidFill>
                <a:highlight>
                  <a:srgbClr val="FF00FF"/>
                </a:highlight>
                <a:latin typeface="Poppins"/>
                <a:ea typeface="Poppins"/>
                <a:cs typeface="Poppins"/>
                <a:sym typeface="Poppins"/>
              </a:rPr>
              <a:t>                 </a:t>
            </a:r>
            <a:endParaRPr/>
          </a:p>
          <a:p>
            <a:pPr indent="0" lvl="0" marL="0" marR="0" rtl="0" algn="l">
              <a:spcBef>
                <a:spcPts val="0"/>
              </a:spcBef>
              <a:spcAft>
                <a:spcPts val="0"/>
              </a:spcAft>
              <a:buNone/>
            </a:pPr>
            <a:r>
              <a:rPr lang="en-US" sz="2400">
                <a:solidFill>
                  <a:srgbClr val="FFFFFF"/>
                </a:solidFill>
                <a:latin typeface="Poppins"/>
                <a:ea typeface="Poppins"/>
                <a:cs typeface="Poppins"/>
                <a:sym typeface="Poppins"/>
              </a:rPr>
              <a:t>                  1. The "Sum of Squared Residuals" part measures how well the model fits the actual data points, it is difference between expected output and actual output</a:t>
            </a:r>
            <a:endParaRPr/>
          </a:p>
          <a:p>
            <a:pPr indent="0" lvl="0" marL="0" marR="0" rtl="0" algn="l">
              <a:spcBef>
                <a:spcPts val="0"/>
              </a:spcBef>
              <a:spcAft>
                <a:spcPts val="0"/>
              </a:spcAft>
              <a:buNone/>
            </a:pPr>
            <a:r>
              <a:rPr lang="en-US" sz="2400">
                <a:solidFill>
                  <a:srgbClr val="FFFFFF"/>
                </a:solidFill>
                <a:latin typeface="Poppins"/>
                <a:ea typeface="Poppins"/>
                <a:cs typeface="Poppins"/>
                <a:sym typeface="Poppins"/>
              </a:rPr>
              <a:t>                  2. The "λΣ|βi|" part is the regularization term. It penalizes the coefficients (βi) for being too large. This is where the magic happens.</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9" name="Shape 509"/>
        <p:cNvGrpSpPr/>
        <p:nvPr/>
      </p:nvGrpSpPr>
      <p:grpSpPr>
        <a:xfrm>
          <a:off x="0" y="0"/>
          <a:ext cx="0" cy="0"/>
          <a:chOff x="0" y="0"/>
          <a:chExt cx="0" cy="0"/>
        </a:xfrm>
      </p:grpSpPr>
      <p:sp>
        <p:nvSpPr>
          <p:cNvPr id="510" name="Google Shape;510;p69"/>
          <p:cNvSpPr txBox="1"/>
          <p:nvPr/>
        </p:nvSpPr>
        <p:spPr>
          <a:xfrm>
            <a:off x="132522" y="126498"/>
            <a:ext cx="11668836" cy="69865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FFFF"/>
              </a:buClr>
              <a:buSzPts val="2400"/>
              <a:buFont typeface="Noto Sans Symbols"/>
              <a:buChar char="✔"/>
            </a:pPr>
            <a:r>
              <a:rPr lang="en-US" sz="2400">
                <a:solidFill>
                  <a:srgbClr val="00FFFF"/>
                </a:solidFill>
                <a:latin typeface="Poppins"/>
                <a:ea typeface="Poppins"/>
                <a:cs typeface="Poppins"/>
                <a:sym typeface="Poppins"/>
              </a:rPr>
              <a:t>Shrinking Coefficients Toward Zero:  </a:t>
            </a:r>
            <a:r>
              <a:rPr lang="en-US" sz="2400">
                <a:solidFill>
                  <a:schemeClr val="lt1"/>
                </a:solidFill>
                <a:latin typeface="Poppins"/>
                <a:ea typeface="Poppins"/>
                <a:cs typeface="Poppins"/>
                <a:sym typeface="Poppins"/>
              </a:rPr>
              <a:t>The regularization term (λΣ|βi|)pushes some coefficients to become exactly zero. </a:t>
            </a:r>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342900" lvl="0" marL="342900" marR="0" rtl="0" algn="l">
              <a:spcBef>
                <a:spcPts val="0"/>
              </a:spcBef>
              <a:spcAft>
                <a:spcPts val="0"/>
              </a:spcAft>
              <a:buClr>
                <a:srgbClr val="00FFFF"/>
              </a:buClr>
              <a:buSzPts val="2400"/>
              <a:buFont typeface="Noto Sans Symbols"/>
              <a:buChar char="✔"/>
            </a:pPr>
            <a:r>
              <a:rPr lang="en-US" sz="2400">
                <a:solidFill>
                  <a:srgbClr val="00FFFF"/>
                </a:solidFill>
                <a:highlight>
                  <a:srgbClr val="FF00FF"/>
                </a:highlight>
                <a:latin typeface="Poppins"/>
                <a:ea typeface="Poppins"/>
                <a:cs typeface="Poppins"/>
                <a:sym typeface="Poppins"/>
              </a:rPr>
              <a:t>Choosing Important Predictors: </a:t>
            </a:r>
            <a:r>
              <a:rPr lang="en-US" sz="2400">
                <a:solidFill>
                  <a:schemeClr val="lt1"/>
                </a:solidFill>
                <a:highlight>
                  <a:srgbClr val="FF00FF"/>
                </a:highlight>
                <a:latin typeface="Poppins"/>
                <a:ea typeface="Poppins"/>
                <a:cs typeface="Poppins"/>
                <a:sym typeface="Poppins"/>
              </a:rPr>
              <a:t>Lasso decides which predictors are not important by looking at which coefficients become zero.</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342900" lvl="0" marL="342900" marR="0" rtl="0" algn="l">
              <a:spcBef>
                <a:spcPts val="0"/>
              </a:spcBef>
              <a:spcAft>
                <a:spcPts val="0"/>
              </a:spcAft>
              <a:buClr>
                <a:srgbClr val="00FFFF"/>
              </a:buClr>
              <a:buSzPts val="2400"/>
              <a:buFont typeface="Noto Sans Symbols"/>
              <a:buChar char="✔"/>
            </a:pPr>
            <a:r>
              <a:rPr lang="en-US" sz="2400">
                <a:solidFill>
                  <a:srgbClr val="00FFFF"/>
                </a:solidFill>
                <a:latin typeface="Poppins"/>
                <a:ea typeface="Poppins"/>
                <a:cs typeface="Poppins"/>
                <a:sym typeface="Poppins"/>
              </a:rPr>
              <a:t>Selecting a Suitable Lambda (λ): </a:t>
            </a:r>
            <a:r>
              <a:rPr lang="en-US" sz="2400">
                <a:solidFill>
                  <a:schemeClr val="lt1"/>
                </a:solidFill>
                <a:latin typeface="Poppins"/>
                <a:ea typeface="Poppins"/>
                <a:cs typeface="Poppins"/>
                <a:sym typeface="Poppins"/>
              </a:rPr>
              <a:t>The λ value controls the strength of the penalty term. If you choose a larger λ, it will be more likely that more coefficients become zero, leading to a simpler model with fewer predictors. If you choose a smaller λ, fewer coefficients may become zero, and more predictors will be retained in the model.</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rPr lang="en-US" sz="2400">
                <a:solidFill>
                  <a:srgbClr val="00FFFF"/>
                </a:solidFill>
                <a:latin typeface="Poppins"/>
                <a:ea typeface="Poppins"/>
                <a:cs typeface="Poppins"/>
                <a:sym typeface="Poppins"/>
              </a:rPr>
              <a:t>                       Y  =   b0 + b1 *x1+ b2 *x2 + penalty</a:t>
            </a:r>
            <a:endParaRPr/>
          </a:p>
          <a:p>
            <a:pPr indent="0" lvl="0" marL="0" marR="0" rtl="0" algn="l">
              <a:spcBef>
                <a:spcPts val="0"/>
              </a:spcBef>
              <a:spcAft>
                <a:spcPts val="0"/>
              </a:spcAft>
              <a:buNone/>
            </a:pPr>
            <a:r>
              <a:rPr lang="en-US" sz="2400">
                <a:solidFill>
                  <a:srgbClr val="00FFFF"/>
                </a:solidFill>
                <a:latin typeface="Poppins"/>
                <a:ea typeface="Poppins"/>
                <a:cs typeface="Poppins"/>
                <a:sym typeface="Poppins"/>
              </a:rPr>
              <a:t>                                            10        5                 o</a:t>
            </a:r>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5          3          7</a:t>
            </a:r>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3          0          12</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4" name="Shape 514"/>
        <p:cNvGrpSpPr/>
        <p:nvPr/>
      </p:nvGrpSpPr>
      <p:grpSpPr>
        <a:xfrm>
          <a:off x="0" y="0"/>
          <a:ext cx="0" cy="0"/>
          <a:chOff x="0" y="0"/>
          <a:chExt cx="0" cy="0"/>
        </a:xfrm>
      </p:grpSpPr>
      <p:sp>
        <p:nvSpPr>
          <p:cNvPr id="515" name="Google Shape;515;p70"/>
          <p:cNvSpPr txBox="1"/>
          <p:nvPr/>
        </p:nvSpPr>
        <p:spPr>
          <a:xfrm>
            <a:off x="132522" y="126498"/>
            <a:ext cx="11668836"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Revise</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Explain simple linear regression model using suitable example</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Explain multiple linear regression model using suitable example</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Explain polynomial regression model using suitable example</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Explain the terms bias, variance ,overfitting and underfitting</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Explain the need of ridge regression. State and explain equation of ridge regression</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Explain the need of lasso regression. Sate and explain equation of lasso regression</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Explain how Lasso Regression decides which predictors are not important for prediction of target variable</a:t>
            </a:r>
            <a:endParaRPr sz="2400">
              <a:solidFill>
                <a:schemeClr val="lt1"/>
              </a:solidFill>
              <a:latin typeface="Poppins"/>
              <a:ea typeface="Poppins"/>
              <a:cs typeface="Poppins"/>
              <a:sym typeface="Poppins"/>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sp>
        <p:nvSpPr>
          <p:cNvPr id="208" name="Google Shape;208;p29"/>
          <p:cNvSpPr txBox="1"/>
          <p:nvPr/>
        </p:nvSpPr>
        <p:spPr>
          <a:xfrm>
            <a:off x="0" y="271577"/>
            <a:ext cx="11359663" cy="4963031"/>
          </a:xfrm>
          <a:prstGeom prst="rect">
            <a:avLst/>
          </a:prstGeom>
          <a:noFill/>
          <a:ln>
            <a:noFill/>
          </a:ln>
        </p:spPr>
        <p:txBody>
          <a:bodyPr anchorCtr="0" anchor="t" bIns="45700" lIns="0" spcFirstLastPara="1" rIns="0" wrap="square" tIns="45700">
            <a:normAutofit/>
          </a:bodyPr>
          <a:lstStyle/>
          <a:p>
            <a:pPr indent="0" lvl="0" marL="0" marR="0" rtl="0" algn="l">
              <a:lnSpc>
                <a:spcPct val="80000"/>
              </a:lnSpc>
              <a:spcBef>
                <a:spcPts val="1000"/>
              </a:spcBef>
              <a:spcAft>
                <a:spcPts val="0"/>
              </a:spcAft>
              <a:buClr>
                <a:srgbClr val="00FFFF"/>
              </a:buClr>
              <a:buSzPts val="2800"/>
              <a:buFont typeface="Arial"/>
              <a:buNone/>
            </a:pPr>
            <a:r>
              <a:rPr b="0" i="0" lang="en-US" sz="2800" u="none" cap="none" strike="noStrike">
                <a:solidFill>
                  <a:srgbClr val="00FFFF"/>
                </a:solidFill>
                <a:latin typeface="Calibri"/>
                <a:ea typeface="Calibri"/>
                <a:cs typeface="Calibri"/>
                <a:sym typeface="Calibri"/>
              </a:rPr>
              <a:t>Regression</a:t>
            </a:r>
            <a:endParaRPr/>
          </a:p>
          <a:p>
            <a:pPr indent="-165100" lvl="0" marL="342900" marR="0" rtl="0" algn="l">
              <a:lnSpc>
                <a:spcPct val="80000"/>
              </a:lnSpc>
              <a:spcBef>
                <a:spcPts val="1000"/>
              </a:spcBef>
              <a:spcAft>
                <a:spcPts val="0"/>
              </a:spcAft>
              <a:buClr>
                <a:schemeClr val="dk1"/>
              </a:buClr>
              <a:buSzPts val="2800"/>
              <a:buFont typeface="Noto Sans Symbols"/>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8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Regression is a method of modeling a target value based on independent predictors.</a:t>
            </a:r>
            <a:endParaRPr/>
          </a:p>
          <a:p>
            <a:pPr indent="-342900" lvl="0" marL="342900" marR="0" rtl="0" algn="l">
              <a:lnSpc>
                <a:spcPct val="8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This method is mostly used for forecasting and finding out cause and effect relationship between variables. </a:t>
            </a:r>
            <a:endParaRPr/>
          </a:p>
          <a:p>
            <a:pPr indent="-342900" lvl="0" marL="342900" marR="0" rtl="0" algn="l">
              <a:lnSpc>
                <a:spcPct val="8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Regression techniques mostly differ based on the number of independent variables and the type of relationship between the independent and dependent variables.</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Poppins"/>
              <a:ea typeface="Poppins"/>
              <a:cs typeface="Poppins"/>
              <a:sym typeface="Poppins"/>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p30"/>
          <p:cNvSpPr txBox="1"/>
          <p:nvPr/>
        </p:nvSpPr>
        <p:spPr>
          <a:xfrm>
            <a:off x="0" y="271577"/>
            <a:ext cx="11555896" cy="5678649"/>
          </a:xfrm>
          <a:prstGeom prst="rect">
            <a:avLst/>
          </a:prstGeom>
          <a:noFill/>
          <a:ln>
            <a:noFill/>
          </a:ln>
        </p:spPr>
        <p:txBody>
          <a:bodyPr anchorCtr="0" anchor="t" bIns="45700" lIns="0" spcFirstLastPara="1" rIns="0" wrap="square" tIns="45700">
            <a:normAutofit lnSpcReduction="10000"/>
          </a:bodyPr>
          <a:lstStyle/>
          <a:p>
            <a:pPr indent="-228600" lvl="0" marL="228600" marR="0" rtl="0" algn="l">
              <a:lnSpc>
                <a:spcPct val="90000"/>
              </a:lnSpc>
              <a:spcBef>
                <a:spcPts val="1000"/>
              </a:spcBef>
              <a:spcAft>
                <a:spcPts val="0"/>
              </a:spcAft>
              <a:buClr>
                <a:srgbClr val="00FFFF"/>
              </a:buClr>
              <a:buSzPts val="2800"/>
              <a:buFont typeface="Arial"/>
              <a:buChar char="•"/>
            </a:pPr>
            <a:r>
              <a:rPr b="0" i="0" lang="en-US" sz="2800" u="none" cap="none" strike="noStrike">
                <a:solidFill>
                  <a:srgbClr val="00FFFF"/>
                </a:solidFill>
                <a:latin typeface="Calibri"/>
                <a:ea typeface="Calibri"/>
                <a:cs typeface="Calibri"/>
                <a:sym typeface="Calibri"/>
              </a:rPr>
              <a:t>Independent variable</a:t>
            </a:r>
            <a:r>
              <a:rPr b="0" i="0" lang="en-US" sz="2800" u="none" cap="none" strike="noStrike">
                <a:solidFill>
                  <a:schemeClr val="lt1"/>
                </a:solidFill>
                <a:latin typeface="Calibri"/>
                <a:ea typeface="Calibri"/>
                <a:cs typeface="Calibri"/>
                <a:sym typeface="Calibri"/>
              </a:rPr>
              <a:t> </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Independent variables are the ones that you include in the model to explain or predict changes in the dependent variable.</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Independent variables are also known as predictors</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On graphs, analysts place independent variables on the horizontal, or X, axis.</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In machine learning, independent variables are known as features.</a:t>
            </a:r>
            <a:endParaRPr/>
          </a:p>
          <a:p>
            <a:pPr indent="-165100" lvl="0" marL="342900" marR="0" rtl="0" algn="l">
              <a:lnSpc>
                <a:spcPct val="90000"/>
              </a:lnSpc>
              <a:spcBef>
                <a:spcPts val="1000"/>
              </a:spcBef>
              <a:spcAft>
                <a:spcPts val="0"/>
              </a:spcAft>
              <a:buClr>
                <a:schemeClr val="dk1"/>
              </a:buClr>
              <a:buSzPts val="2800"/>
              <a:buFont typeface="Noto Sans Symbols"/>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90000"/>
              </a:lnSpc>
              <a:spcBef>
                <a:spcPts val="1000"/>
              </a:spcBef>
              <a:spcAft>
                <a:spcPts val="0"/>
              </a:spcAft>
              <a:buClr>
                <a:srgbClr val="00FFFF"/>
              </a:buClr>
              <a:buSzPts val="2800"/>
              <a:buFont typeface="Noto Sans Symbols"/>
              <a:buChar char="✔"/>
            </a:pPr>
            <a:r>
              <a:rPr b="0" i="0" lang="en-US" sz="2800" u="none" cap="none" strike="noStrike">
                <a:solidFill>
                  <a:srgbClr val="00FFFF"/>
                </a:solidFill>
                <a:latin typeface="Calibri"/>
                <a:ea typeface="Calibri"/>
                <a:cs typeface="Calibri"/>
                <a:sym typeface="Calibri"/>
              </a:rPr>
              <a:t>For example, in a politicians strength study, the independent variables</a:t>
            </a:r>
            <a:endParaRPr/>
          </a:p>
          <a:p>
            <a:pPr indent="0" lvl="0" marL="0" marR="0" rtl="0" algn="l">
              <a:lnSpc>
                <a:spcPct val="90000"/>
              </a:lnSpc>
              <a:spcBef>
                <a:spcPts val="1000"/>
              </a:spcBef>
              <a:spcAft>
                <a:spcPts val="0"/>
              </a:spcAft>
              <a:buClr>
                <a:srgbClr val="00FFFF"/>
              </a:buClr>
              <a:buSzPts val="2800"/>
              <a:buFont typeface="Arial"/>
              <a:buNone/>
            </a:pPr>
            <a:r>
              <a:rPr b="0" i="0" lang="en-US" sz="2800" u="none" cap="none" strike="noStrike">
                <a:solidFill>
                  <a:srgbClr val="00FFFF"/>
                </a:solidFill>
                <a:latin typeface="Calibri"/>
                <a:ea typeface="Calibri"/>
                <a:cs typeface="Calibri"/>
                <a:sym typeface="Calibri"/>
              </a:rPr>
              <a:t>     might be political party (categorical) and gender of politician(categorical)</a:t>
            </a:r>
            <a:endParaRPr/>
          </a:p>
          <a:p>
            <a:pPr indent="-342900" lvl="0" marL="342900" marR="0" rtl="0" algn="l">
              <a:lnSpc>
                <a:spcPct val="90000"/>
              </a:lnSpc>
              <a:spcBef>
                <a:spcPts val="1000"/>
              </a:spcBef>
              <a:spcAft>
                <a:spcPts val="0"/>
              </a:spcAft>
              <a:buClr>
                <a:srgbClr val="00FFFF"/>
              </a:buClr>
              <a:buSzPts val="2800"/>
              <a:buFont typeface="Noto Sans Symbols"/>
              <a:buChar char="✔"/>
            </a:pPr>
            <a:r>
              <a:rPr b="0" i="0" lang="en-US" sz="2800" u="none" cap="none" strike="noStrike">
                <a:solidFill>
                  <a:srgbClr val="00FFFF"/>
                </a:solidFill>
                <a:latin typeface="Calibri"/>
                <a:ea typeface="Calibri"/>
                <a:cs typeface="Calibri"/>
                <a:sym typeface="Calibri"/>
              </a:rPr>
              <a:t>For example, in a plant growth study, the independent variables might be soil moisture (continuous) and type of fertilizer (categorical).</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Poppins"/>
              <a:ea typeface="Poppins"/>
              <a:cs typeface="Poppins"/>
              <a:sym typeface="Poppins"/>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sp>
        <p:nvSpPr>
          <p:cNvPr id="218" name="Google Shape;218;p31"/>
          <p:cNvSpPr txBox="1"/>
          <p:nvPr/>
        </p:nvSpPr>
        <p:spPr>
          <a:xfrm>
            <a:off x="0" y="271577"/>
            <a:ext cx="11555896" cy="5718406"/>
          </a:xfrm>
          <a:prstGeom prst="rect">
            <a:avLst/>
          </a:prstGeom>
          <a:noFill/>
          <a:ln>
            <a:noFill/>
          </a:ln>
        </p:spPr>
        <p:txBody>
          <a:bodyPr anchorCtr="0" anchor="t" bIns="45700" lIns="0" spcFirstLastPara="1" rIns="0" wrap="square" tIns="45700">
            <a:normAutofit lnSpcReduction="10000"/>
          </a:bodyPr>
          <a:lstStyle/>
          <a:p>
            <a:pPr indent="-228600" lvl="0" marL="228600" marR="0" rtl="0" algn="l">
              <a:lnSpc>
                <a:spcPct val="90000"/>
              </a:lnSpc>
              <a:spcBef>
                <a:spcPts val="1000"/>
              </a:spcBef>
              <a:spcAft>
                <a:spcPts val="0"/>
              </a:spcAft>
              <a:buClr>
                <a:srgbClr val="00FFFF"/>
              </a:buClr>
              <a:buSzPts val="2800"/>
              <a:buFont typeface="Arial"/>
              <a:buChar char="•"/>
            </a:pPr>
            <a:r>
              <a:rPr b="0" i="0" lang="en-US" sz="2800" u="none" cap="none" strike="noStrike">
                <a:solidFill>
                  <a:srgbClr val="00FFFF"/>
                </a:solidFill>
                <a:latin typeface="Calibri"/>
                <a:ea typeface="Calibri"/>
                <a:cs typeface="Calibri"/>
                <a:sym typeface="Calibri"/>
              </a:rPr>
              <a:t>Independent variable</a:t>
            </a:r>
            <a:r>
              <a:rPr b="0" i="0" lang="en-US" sz="2800" u="none" cap="none" strike="noStrike">
                <a:solidFill>
                  <a:schemeClr val="lt1"/>
                </a:solidFill>
                <a:latin typeface="Calibri"/>
                <a:ea typeface="Calibri"/>
                <a:cs typeface="Calibri"/>
                <a:sym typeface="Calibri"/>
              </a:rPr>
              <a:t> </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Independent variables are the ones that you include in the model to explain or predict changes in the dependent variable.</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Independent variables are also known as predictors</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On graphs, analysts place independent variables on the horizontal, or X, axis.</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In machine learning, independent variables are known as features.</a:t>
            </a:r>
            <a:endParaRPr/>
          </a:p>
          <a:p>
            <a:pPr indent="-165100" lvl="0" marL="342900" marR="0" rtl="0" algn="l">
              <a:lnSpc>
                <a:spcPct val="90000"/>
              </a:lnSpc>
              <a:spcBef>
                <a:spcPts val="1000"/>
              </a:spcBef>
              <a:spcAft>
                <a:spcPts val="0"/>
              </a:spcAft>
              <a:buClr>
                <a:schemeClr val="dk1"/>
              </a:buClr>
              <a:buSzPts val="2800"/>
              <a:buFont typeface="Noto Sans Symbols"/>
              <a:buNone/>
            </a:pPr>
            <a:r>
              <a:t/>
            </a:r>
            <a:endParaRPr b="0" i="0" sz="2800" u="none" cap="none" strike="noStrike">
              <a:solidFill>
                <a:schemeClr val="lt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90000"/>
              </a:lnSpc>
              <a:spcBef>
                <a:spcPts val="1000"/>
              </a:spcBef>
              <a:spcAft>
                <a:spcPts val="0"/>
              </a:spcAft>
              <a:buClr>
                <a:srgbClr val="00FFFF"/>
              </a:buClr>
              <a:buSzPts val="2800"/>
              <a:buFont typeface="Noto Sans Symbols"/>
              <a:buChar char="✔"/>
            </a:pPr>
            <a:r>
              <a:rPr b="0" i="0" lang="en-US" sz="2800" u="none" cap="none" strike="noStrike">
                <a:solidFill>
                  <a:srgbClr val="00FFFF"/>
                </a:solidFill>
                <a:latin typeface="Calibri"/>
                <a:ea typeface="Calibri"/>
                <a:cs typeface="Calibri"/>
                <a:sym typeface="Calibri"/>
              </a:rPr>
              <a:t>For example, in a politicians strength study, the independent variables</a:t>
            </a:r>
            <a:endParaRPr/>
          </a:p>
          <a:p>
            <a:pPr indent="0" lvl="0" marL="0" marR="0" rtl="0" algn="l">
              <a:lnSpc>
                <a:spcPct val="90000"/>
              </a:lnSpc>
              <a:spcBef>
                <a:spcPts val="1000"/>
              </a:spcBef>
              <a:spcAft>
                <a:spcPts val="0"/>
              </a:spcAft>
              <a:buClr>
                <a:srgbClr val="00FFFF"/>
              </a:buClr>
              <a:buSzPts val="2800"/>
              <a:buFont typeface="Arial"/>
              <a:buNone/>
            </a:pPr>
            <a:r>
              <a:rPr b="0" i="0" lang="en-US" sz="2800" u="none" cap="none" strike="noStrike">
                <a:solidFill>
                  <a:srgbClr val="00FFFF"/>
                </a:solidFill>
                <a:latin typeface="Calibri"/>
                <a:ea typeface="Calibri"/>
                <a:cs typeface="Calibri"/>
                <a:sym typeface="Calibri"/>
              </a:rPr>
              <a:t>     might be political party (categorical) and gender of politician(categorical)</a:t>
            </a:r>
            <a:endParaRPr/>
          </a:p>
          <a:p>
            <a:pPr indent="-342900" lvl="0" marL="342900" marR="0" rtl="0" algn="l">
              <a:lnSpc>
                <a:spcPct val="90000"/>
              </a:lnSpc>
              <a:spcBef>
                <a:spcPts val="1000"/>
              </a:spcBef>
              <a:spcAft>
                <a:spcPts val="0"/>
              </a:spcAft>
              <a:buClr>
                <a:srgbClr val="00FFFF"/>
              </a:buClr>
              <a:buSzPts val="2800"/>
              <a:buFont typeface="Noto Sans Symbols"/>
              <a:buChar char="✔"/>
            </a:pPr>
            <a:r>
              <a:rPr b="0" i="0" lang="en-US" sz="2800" u="none" cap="none" strike="noStrike">
                <a:solidFill>
                  <a:srgbClr val="00FFFF"/>
                </a:solidFill>
                <a:latin typeface="Calibri"/>
                <a:ea typeface="Calibri"/>
                <a:cs typeface="Calibri"/>
                <a:sym typeface="Calibri"/>
              </a:rPr>
              <a:t>For example, in a plant growth study, the independent variables might be soil moisture (continuous) and type of fertilizer (categorical).</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Poppins"/>
              <a:ea typeface="Poppins"/>
              <a:cs typeface="Poppins"/>
              <a:sym typeface="Poppins"/>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sp>
        <p:nvSpPr>
          <p:cNvPr id="223" name="Google Shape;223;p32"/>
          <p:cNvSpPr txBox="1"/>
          <p:nvPr/>
        </p:nvSpPr>
        <p:spPr>
          <a:xfrm>
            <a:off x="-1" y="271576"/>
            <a:ext cx="11953461" cy="6288249"/>
          </a:xfrm>
          <a:prstGeom prst="rect">
            <a:avLst/>
          </a:prstGeom>
          <a:noFill/>
          <a:ln>
            <a:noFill/>
          </a:ln>
        </p:spPr>
        <p:txBody>
          <a:bodyPr anchorCtr="0" anchor="t" bIns="45700" lIns="0" spcFirstLastPara="1" rIns="0" wrap="square" tIns="45700">
            <a:normAutofit/>
          </a:bodyPr>
          <a:lstStyle/>
          <a:p>
            <a:pPr indent="-228600" lvl="0" marL="228600" marR="0" rtl="0" algn="l">
              <a:lnSpc>
                <a:spcPct val="90000"/>
              </a:lnSpc>
              <a:spcBef>
                <a:spcPts val="1000"/>
              </a:spcBef>
              <a:spcAft>
                <a:spcPts val="0"/>
              </a:spcAft>
              <a:buClr>
                <a:srgbClr val="00FFFF"/>
              </a:buClr>
              <a:buSzPts val="2800"/>
              <a:buFont typeface="Arial"/>
              <a:buChar char="•"/>
            </a:pPr>
            <a:r>
              <a:rPr b="0" i="0" lang="en-US" sz="2800" u="none" cap="none" strike="noStrike">
                <a:solidFill>
                  <a:srgbClr val="00FFFF"/>
                </a:solidFill>
                <a:latin typeface="Calibri"/>
                <a:ea typeface="Calibri"/>
                <a:cs typeface="Calibri"/>
                <a:sym typeface="Calibri"/>
              </a:rPr>
              <a:t>dependent variable</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The dependent variable (DV) is what you want to use the model to explain or predict.</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dependent variables are also known as  response variable</a:t>
            </a:r>
            <a:endParaRPr/>
          </a:p>
          <a:p>
            <a:pPr indent="-342900" lvl="0" marL="342900" marR="0" rtl="0" algn="l">
              <a:lnSpc>
                <a:spcPct val="90000"/>
              </a:lnSpc>
              <a:spcBef>
                <a:spcPts val="1000"/>
              </a:spcBef>
              <a:spcAft>
                <a:spcPts val="0"/>
              </a:spcAft>
              <a:buClr>
                <a:schemeClr val="lt1"/>
              </a:buClr>
              <a:buSzPts val="2800"/>
              <a:buFont typeface="Noto Sans Symbols"/>
              <a:buChar char="✔"/>
            </a:pPr>
            <a:r>
              <a:rPr b="0" i="0" lang="en-US" sz="2800" u="none" cap="none" strike="noStrike">
                <a:solidFill>
                  <a:schemeClr val="lt1"/>
                </a:solidFill>
                <a:latin typeface="Calibri"/>
                <a:ea typeface="Calibri"/>
                <a:cs typeface="Calibri"/>
                <a:sym typeface="Calibri"/>
              </a:rPr>
              <a:t>On graphs, analysts place dependent variable on the vertical, or Y, axis.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342900" lvl="0" marL="342900" marR="0" rtl="0" algn="l">
              <a:lnSpc>
                <a:spcPct val="90000"/>
              </a:lnSpc>
              <a:spcBef>
                <a:spcPts val="1000"/>
              </a:spcBef>
              <a:spcAft>
                <a:spcPts val="0"/>
              </a:spcAft>
              <a:buClr>
                <a:srgbClr val="00FFFF"/>
              </a:buClr>
              <a:buSzPts val="2800"/>
              <a:buFont typeface="Noto Sans Symbols"/>
              <a:buChar char="✔"/>
            </a:pPr>
            <a:r>
              <a:rPr b="0" i="0" lang="en-US" sz="2800" u="none" cap="none" strike="noStrike">
                <a:solidFill>
                  <a:srgbClr val="00FFFF"/>
                </a:solidFill>
                <a:latin typeface="Calibri"/>
                <a:ea typeface="Calibri"/>
                <a:cs typeface="Calibri"/>
                <a:sym typeface="Calibri"/>
              </a:rPr>
              <a:t>For example, in a politicians strength (dependent variable) study, the independent variables might be political party (categorical) and gender of politician(categorical)</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00FFFF"/>
              </a:solidFill>
              <a:latin typeface="Calibri"/>
              <a:ea typeface="Calibri"/>
              <a:cs typeface="Calibri"/>
              <a:sym typeface="Calibri"/>
            </a:endParaRPr>
          </a:p>
          <a:p>
            <a:pPr indent="-342900" lvl="0" marL="342900" marR="0" rtl="0" algn="l">
              <a:lnSpc>
                <a:spcPct val="90000"/>
              </a:lnSpc>
              <a:spcBef>
                <a:spcPts val="1000"/>
              </a:spcBef>
              <a:spcAft>
                <a:spcPts val="0"/>
              </a:spcAft>
              <a:buClr>
                <a:srgbClr val="00FFFF"/>
              </a:buClr>
              <a:buSzPts val="2800"/>
              <a:buFont typeface="Noto Sans Symbols"/>
              <a:buChar char="✔"/>
            </a:pPr>
            <a:r>
              <a:rPr b="0" i="0" lang="en-US" sz="2800" u="none" cap="none" strike="noStrike">
                <a:solidFill>
                  <a:srgbClr val="00FFFF"/>
                </a:solidFill>
                <a:latin typeface="Calibri"/>
                <a:ea typeface="Calibri"/>
                <a:cs typeface="Calibri"/>
                <a:sym typeface="Calibri"/>
              </a:rPr>
              <a:t>For example, in a plant growth (dependent variable)study, the independent variables might be soil moisture (continuous) and type of fertilizer (categorical).</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7" name="Shape 227"/>
        <p:cNvGrpSpPr/>
        <p:nvPr/>
      </p:nvGrpSpPr>
      <p:grpSpPr>
        <a:xfrm>
          <a:off x="0" y="0"/>
          <a:ext cx="0" cy="0"/>
          <a:chOff x="0" y="0"/>
          <a:chExt cx="0" cy="0"/>
        </a:xfrm>
      </p:grpSpPr>
      <p:sp>
        <p:nvSpPr>
          <p:cNvPr id="228" name="Google Shape;228;p33"/>
          <p:cNvSpPr txBox="1"/>
          <p:nvPr/>
        </p:nvSpPr>
        <p:spPr>
          <a:xfrm>
            <a:off x="119269" y="186401"/>
            <a:ext cx="11953461" cy="6288249"/>
          </a:xfrm>
          <a:prstGeom prst="rect">
            <a:avLst/>
          </a:prstGeom>
          <a:noFill/>
          <a:ln>
            <a:noFill/>
          </a:ln>
        </p:spPr>
        <p:txBody>
          <a:bodyPr anchorCtr="0" anchor="t" bIns="45700" lIns="0" spcFirstLastPara="1" rIns="0" wrap="square" tIns="45700">
            <a:normAutofit fontScale="92500" lnSpcReduction="10000"/>
          </a:bodyPr>
          <a:lstStyle/>
          <a:p>
            <a:pPr indent="0" lvl="0" marL="0" marR="0" rtl="0" algn="l">
              <a:lnSpc>
                <a:spcPct val="90000"/>
              </a:lnSpc>
              <a:spcBef>
                <a:spcPts val="1000"/>
              </a:spcBef>
              <a:spcAft>
                <a:spcPts val="0"/>
              </a:spcAft>
              <a:buClr>
                <a:srgbClr val="00B050"/>
              </a:buClr>
              <a:buSzPct val="100000"/>
              <a:buFont typeface="Arial"/>
              <a:buNone/>
            </a:pPr>
            <a:r>
              <a:rPr b="0" i="0" lang="en-US" sz="2800" u="none" cap="none" strike="noStrike">
                <a:solidFill>
                  <a:srgbClr val="00B050"/>
                </a:solidFill>
                <a:latin typeface="Calibri"/>
                <a:ea typeface="Calibri"/>
                <a:cs typeface="Calibri"/>
                <a:sym typeface="Calibri"/>
              </a:rPr>
              <a:t>Simple Linear regression</a:t>
            </a:r>
            <a:endParaRPr/>
          </a:p>
          <a:p>
            <a:pPr indent="-228600" lvl="0" marL="228600" marR="0" rtl="0" algn="l">
              <a:lnSpc>
                <a:spcPct val="90000"/>
              </a:lnSpc>
              <a:spcBef>
                <a:spcPts val="1000"/>
              </a:spcBef>
              <a:spcAft>
                <a:spcPts val="0"/>
              </a:spcAft>
              <a:buClr>
                <a:schemeClr val="lt1"/>
              </a:buClr>
              <a:buSzPct val="100000"/>
              <a:buFont typeface="Noto Sans Symbols"/>
              <a:buChar char="✔"/>
            </a:pPr>
            <a:r>
              <a:rPr b="0" i="0" lang="en-US" sz="2800" u="none" cap="none" strike="noStrike">
                <a:solidFill>
                  <a:schemeClr val="lt1"/>
                </a:solidFill>
                <a:latin typeface="Calibri"/>
                <a:ea typeface="Calibri"/>
                <a:cs typeface="Calibri"/>
                <a:sym typeface="Calibri"/>
              </a:rPr>
              <a:t> Straight line regression analysis involves a response variable y and a single predictor variable x  and models y is a linear function of x</a:t>
            </a:r>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rgbClr val="00B05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rgbClr val="00B05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a:p>
            <a:pPr indent="-178435" lvl="0" marL="342900" marR="0" rtl="0" algn="l">
              <a:lnSpc>
                <a:spcPct val="90000"/>
              </a:lnSpc>
              <a:spcBef>
                <a:spcPts val="1000"/>
              </a:spcBef>
              <a:spcAft>
                <a:spcPts val="0"/>
              </a:spcAft>
              <a:buClr>
                <a:schemeClr val="dk1"/>
              </a:buClr>
              <a:buSzPct val="100000"/>
              <a:buFont typeface="Noto Sans Symbols"/>
              <a:buNone/>
            </a:pPr>
            <a:r>
              <a:t/>
            </a:r>
            <a:endParaRPr b="0" i="0" sz="2800" u="none" cap="none" strike="noStrike">
              <a:solidFill>
                <a:schemeClr val="lt1"/>
              </a:solidFill>
              <a:latin typeface="Poppins"/>
              <a:ea typeface="Poppins"/>
              <a:cs typeface="Poppins"/>
              <a:sym typeface="Poppins"/>
            </a:endParaRPr>
          </a:p>
          <a:p>
            <a:pPr indent="-342900" lvl="0" marL="342900" marR="0" rtl="0" algn="l">
              <a:lnSpc>
                <a:spcPct val="90000"/>
              </a:lnSpc>
              <a:spcBef>
                <a:spcPts val="1000"/>
              </a:spcBef>
              <a:spcAft>
                <a:spcPts val="0"/>
              </a:spcAft>
              <a:buClr>
                <a:schemeClr val="lt1"/>
              </a:buClr>
              <a:buSzPct val="100000"/>
              <a:buFont typeface="Noto Sans Symbols"/>
              <a:buChar char="✔"/>
            </a:pPr>
            <a:r>
              <a:rPr b="0" i="0" lang="en-US" sz="2800" u="none" cap="none" strike="noStrike">
                <a:solidFill>
                  <a:schemeClr val="lt1"/>
                </a:solidFill>
                <a:latin typeface="Poppins"/>
                <a:ea typeface="Poppins"/>
                <a:cs typeface="Poppins"/>
                <a:sym typeface="Poppins"/>
              </a:rPr>
              <a:t>where b0 (y-intercept) and b1 (slope) are regression coefficients </a:t>
            </a:r>
            <a:endParaRPr/>
          </a:p>
          <a:p>
            <a:pPr indent="-178435" lvl="0" marL="342900" marR="0" rtl="0" algn="l">
              <a:lnSpc>
                <a:spcPct val="90000"/>
              </a:lnSpc>
              <a:spcBef>
                <a:spcPts val="1000"/>
              </a:spcBef>
              <a:spcAft>
                <a:spcPts val="0"/>
              </a:spcAft>
              <a:buClr>
                <a:schemeClr val="dk1"/>
              </a:buClr>
              <a:buSzPct val="100000"/>
              <a:buFont typeface="Noto Sans Symbols"/>
              <a:buNone/>
            </a:pPr>
            <a:r>
              <a:t/>
            </a:r>
            <a:endParaRPr b="0" i="0" sz="2800" u="none" cap="none" strike="noStrike">
              <a:solidFill>
                <a:schemeClr val="lt1"/>
              </a:solidFill>
              <a:latin typeface="Poppins"/>
              <a:ea typeface="Poppins"/>
              <a:cs typeface="Poppins"/>
              <a:sym typeface="Poppins"/>
            </a:endParaRPr>
          </a:p>
          <a:p>
            <a:pPr indent="-342900" lvl="0" marL="342900" marR="0" rtl="0" algn="l">
              <a:lnSpc>
                <a:spcPct val="90000"/>
              </a:lnSpc>
              <a:spcBef>
                <a:spcPts val="1000"/>
              </a:spcBef>
              <a:spcAft>
                <a:spcPts val="0"/>
              </a:spcAft>
              <a:buClr>
                <a:schemeClr val="lt1"/>
              </a:buClr>
              <a:buSzPct val="100000"/>
              <a:buFont typeface="Noto Sans Symbols"/>
              <a:buChar char="✔"/>
            </a:pPr>
            <a:r>
              <a:rPr b="0" i="0" lang="en-US" sz="2800" u="none" cap="none" strike="noStrike">
                <a:solidFill>
                  <a:schemeClr val="lt1"/>
                </a:solidFill>
                <a:latin typeface="Poppins"/>
                <a:ea typeface="Poppins"/>
                <a:cs typeface="Poppins"/>
                <a:sym typeface="Poppins"/>
              </a:rPr>
              <a:t>  These coefficients can be solved by the </a:t>
            </a:r>
            <a:r>
              <a:rPr b="0" i="0" lang="en-US" sz="2800" u="none" cap="none" strike="noStrike">
                <a:solidFill>
                  <a:srgbClr val="00B0F0"/>
                </a:solidFill>
                <a:latin typeface="Poppins"/>
                <a:ea typeface="Poppins"/>
                <a:cs typeface="Poppins"/>
                <a:sym typeface="Poppins"/>
              </a:rPr>
              <a:t>method of least squares which estimates the best fitting straight line </a:t>
            </a:r>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p:txBody>
      </p:sp>
      <p:pic>
        <p:nvPicPr>
          <p:cNvPr id="229" name="Google Shape;229;p33"/>
          <p:cNvPicPr preferRelativeResize="0"/>
          <p:nvPr/>
        </p:nvPicPr>
        <p:blipFill rotWithShape="1">
          <a:blip r:embed="rId3">
            <a:alphaModFix/>
          </a:blip>
          <a:srcRect b="0" l="0" r="8120" t="0"/>
          <a:stretch/>
        </p:blipFill>
        <p:spPr>
          <a:xfrm>
            <a:off x="894621" y="1819979"/>
            <a:ext cx="8325134" cy="26928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