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y="6858000" cx="12192000"/>
  <p:notesSz cx="6858000" cy="9144000"/>
  <p:embeddedFontLst>
    <p:embeddedFont>
      <p:font typeface="Poppins"/>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font" Target="fonts/Poppins-bold.fntdata"/><Relationship Id="rId14" Type="http://schemas.openxmlformats.org/officeDocument/2006/relationships/slide" Target="slides/slide10.xml"/><Relationship Id="rId36" Type="http://schemas.openxmlformats.org/officeDocument/2006/relationships/font" Target="fonts/Poppins-regular.fntdata"/><Relationship Id="rId17" Type="http://schemas.openxmlformats.org/officeDocument/2006/relationships/slide" Target="slides/slide13.xml"/><Relationship Id="rId39" Type="http://schemas.openxmlformats.org/officeDocument/2006/relationships/font" Target="fonts/Poppins-boldItalic.fntdata"/><Relationship Id="rId16" Type="http://schemas.openxmlformats.org/officeDocument/2006/relationships/slide" Target="slides/slide12.xml"/><Relationship Id="rId38" Type="http://schemas.openxmlformats.org/officeDocument/2006/relationships/font" Target="fonts/Poppins-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6" name="Google Shape;166;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0" name="Google Shape;180;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7" name="Google Shape;187;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4" name="Google Shape;194;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n-US" sz="1200">
                <a:solidFill>
                  <a:schemeClr val="dk1"/>
                </a:solidFill>
                <a:latin typeface="Calibri"/>
                <a:ea typeface="Calibri"/>
                <a:cs typeface="Calibri"/>
                <a:sym typeface="Calibri"/>
              </a:rPr>
              <a:t>Think of a student who studied a certain set of questions and then gave a mock exam which contains those exact questions they studied. They might do well on the mock exam but on the real exam, which contains unseen questions, they might not necessarily do well. If the student gets a 95% in the mock exam but a 50% in the real exam, we can call it overfitting.</a:t>
            </a:r>
            <a:endParaRPr/>
          </a:p>
          <a:p>
            <a:pPr indent="0" lvl="0" marL="0" rtl="0" algn="l">
              <a:spcBef>
                <a:spcPts val="0"/>
              </a:spcBef>
              <a:spcAft>
                <a:spcPts val="0"/>
              </a:spcAft>
              <a:buNone/>
            </a:pPr>
            <a:r>
              <a:t/>
            </a:r>
            <a:endParaRPr/>
          </a:p>
        </p:txBody>
      </p:sp>
      <p:sp>
        <p:nvSpPr>
          <p:cNvPr id="195" name="Google Shape;195;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1" name="Google Shape;201;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1" name="Google Shape;251;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Parameters : </a:t>
            </a:r>
            <a:r>
              <a:rPr b="0" i="0" lang="en-US" sz="1200">
                <a:solidFill>
                  <a:schemeClr val="dk1"/>
                </a:solidFill>
                <a:latin typeface="Calibri"/>
                <a:ea typeface="Calibri"/>
                <a:cs typeface="Calibri"/>
                <a:sym typeface="Calibri"/>
              </a:rPr>
              <a:t>When a model is being trained on a data set, it determines the </a:t>
            </a:r>
            <a:r>
              <a:rPr b="1" i="0" lang="en-US" sz="1200">
                <a:solidFill>
                  <a:schemeClr val="dk1"/>
                </a:solidFill>
                <a:latin typeface="Calibri"/>
                <a:ea typeface="Calibri"/>
                <a:cs typeface="Calibri"/>
                <a:sym typeface="Calibri"/>
              </a:rPr>
              <a:t>best parameters </a:t>
            </a:r>
            <a:r>
              <a:rPr b="0" i="0" lang="en-US" sz="1200">
                <a:solidFill>
                  <a:schemeClr val="dk1"/>
                </a:solidFill>
                <a:latin typeface="Calibri"/>
                <a:ea typeface="Calibri"/>
                <a:cs typeface="Calibri"/>
                <a:sym typeface="Calibri"/>
              </a:rPr>
              <a:t>for each predictor variable.</a:t>
            </a:r>
            <a:endParaRPr/>
          </a:p>
          <a:p>
            <a:pPr indent="0" lvl="0" marL="0" rtl="0" algn="l">
              <a:spcBef>
                <a:spcPts val="0"/>
              </a:spcBef>
              <a:spcAft>
                <a:spcPts val="0"/>
              </a:spcAft>
              <a:buNone/>
            </a:pPr>
            <a:r>
              <a:rPr b="0" i="0" lang="en-US" sz="1200">
                <a:solidFill>
                  <a:schemeClr val="dk1"/>
                </a:solidFill>
                <a:latin typeface="Calibri"/>
                <a:ea typeface="Calibri"/>
                <a:cs typeface="Calibri"/>
                <a:sym typeface="Calibri"/>
              </a:rPr>
              <a:t>Ex. in a linear regression, where the coefficients are determined for each variable used in the model. The coefficients in this case are the parameters: they are found via the training process.</a:t>
            </a:r>
            <a:endParaRPr/>
          </a:p>
          <a:p>
            <a:pPr indent="0" lvl="0" marL="0" rtl="0" algn="l">
              <a:spcBef>
                <a:spcPts val="0"/>
              </a:spcBef>
              <a:spcAft>
                <a:spcPts val="0"/>
              </a:spcAft>
              <a:buNone/>
            </a:pPr>
            <a:r>
              <a:t/>
            </a:r>
            <a:endParaRPr b="0" i="0" sz="12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
        <p:nvSpPr>
          <p:cNvPr id="252" name="Google Shape;252;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9" name="Google Shape;269;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sz="1200">
                <a:solidFill>
                  <a:schemeClr val="lt1"/>
                </a:solidFill>
                <a:latin typeface="Poppins"/>
                <a:ea typeface="Poppins"/>
                <a:cs typeface="Poppins"/>
                <a:sym typeface="Poppins"/>
              </a:rPr>
              <a:t>Ex. 1.  The degree of order is hyperparameter of the polynomial regression model</a:t>
            </a:r>
            <a:endParaRPr/>
          </a:p>
          <a:p>
            <a:pPr indent="0" lvl="0" marL="0" rtl="0" algn="l">
              <a:spcBef>
                <a:spcPts val="0"/>
              </a:spcBef>
              <a:spcAft>
                <a:spcPts val="0"/>
              </a:spcAft>
              <a:buNone/>
            </a:pPr>
            <a:r>
              <a:rPr b="1" lang="en-US" sz="1200">
                <a:solidFill>
                  <a:schemeClr val="lt1"/>
                </a:solidFill>
                <a:latin typeface="Poppins"/>
                <a:ea typeface="Poppins"/>
                <a:cs typeface="Poppins"/>
                <a:sym typeface="Poppins"/>
              </a:rPr>
              <a:t>In model comparison we can compare polynomial regression model with degree 2, 3 ,4 etc . And will select the model with good accuracy.</a:t>
            </a:r>
            <a:endParaRPr/>
          </a:p>
          <a:p>
            <a:pPr indent="0" lvl="0" marL="0" rtl="0" algn="l">
              <a:spcBef>
                <a:spcPts val="0"/>
              </a:spcBef>
              <a:spcAft>
                <a:spcPts val="0"/>
              </a:spcAft>
              <a:buNone/>
            </a:pPr>
            <a:r>
              <a:rPr b="1" lang="en-US" sz="1200">
                <a:solidFill>
                  <a:schemeClr val="lt1"/>
                </a:solidFill>
                <a:latin typeface="Poppins"/>
                <a:ea typeface="Poppins"/>
                <a:cs typeface="Poppins"/>
                <a:sym typeface="Poppins"/>
              </a:rPr>
              <a:t> 2. </a:t>
            </a:r>
            <a:r>
              <a:rPr b="1" i="0" lang="en-US" sz="1200">
                <a:solidFill>
                  <a:schemeClr val="dk1"/>
                </a:solidFill>
                <a:latin typeface="Calibri"/>
                <a:ea typeface="Calibri"/>
                <a:cs typeface="Calibri"/>
                <a:sym typeface="Calibri"/>
              </a:rPr>
              <a:t>The decision tree has max depth and min number of observations in leaf as hyperparameters.</a:t>
            </a:r>
            <a:endParaRPr/>
          </a:p>
          <a:p>
            <a:pPr indent="0" lvl="0" marL="0" rtl="0" algn="l">
              <a:spcBef>
                <a:spcPts val="0"/>
              </a:spcBef>
              <a:spcAft>
                <a:spcPts val="0"/>
              </a:spcAft>
              <a:buNone/>
            </a:pPr>
            <a:r>
              <a:rPr b="1" i="0" lang="en-US" sz="1200">
                <a:solidFill>
                  <a:schemeClr val="dk1"/>
                </a:solidFill>
                <a:latin typeface="Calibri"/>
                <a:ea typeface="Calibri"/>
                <a:cs typeface="Calibri"/>
                <a:sym typeface="Calibri"/>
              </a:rPr>
              <a:t>And we need to compare the various decision tree models built using different values of maximum depth and minimum number of observations to consider etc.</a:t>
            </a:r>
            <a:endParaRPr/>
          </a:p>
          <a:p>
            <a:pPr indent="0" lvl="0" marL="0" rtl="0" algn="l">
              <a:spcBef>
                <a:spcPts val="0"/>
              </a:spcBef>
              <a:spcAft>
                <a:spcPts val="0"/>
              </a:spcAft>
              <a:buNone/>
            </a:pPr>
            <a:r>
              <a:t/>
            </a:r>
            <a:endParaRPr b="1" i="0" sz="1200">
              <a:solidFill>
                <a:schemeClr val="dk1"/>
              </a:solidFill>
              <a:latin typeface="Calibri"/>
              <a:ea typeface="Calibri"/>
              <a:cs typeface="Calibri"/>
              <a:sym typeface="Calibri"/>
            </a:endParaRPr>
          </a:p>
          <a:p>
            <a:pPr indent="0" lvl="0" marL="0" rtl="0" algn="l">
              <a:spcBef>
                <a:spcPts val="0"/>
              </a:spcBef>
              <a:spcAft>
                <a:spcPts val="0"/>
              </a:spcAft>
              <a:buNone/>
            </a:pPr>
            <a:r>
              <a:rPr b="1" i="0" lang="en-US" sz="1200">
                <a:solidFill>
                  <a:schemeClr val="dk1"/>
                </a:solidFill>
                <a:latin typeface="Calibri"/>
                <a:ea typeface="Calibri"/>
                <a:cs typeface="Calibri"/>
                <a:sym typeface="Calibri"/>
              </a:rPr>
              <a:t>Three important aspects of making good model :</a:t>
            </a:r>
            <a:endParaRPr/>
          </a:p>
          <a:p>
            <a:pPr indent="-228600" lvl="0" marL="228600" rtl="0" algn="l">
              <a:spcBef>
                <a:spcPts val="0"/>
              </a:spcBef>
              <a:spcAft>
                <a:spcPts val="0"/>
              </a:spcAft>
              <a:buClr>
                <a:schemeClr val="dk1"/>
              </a:buClr>
              <a:buSzPts val="1200"/>
              <a:buFont typeface="Calibri"/>
              <a:buAutoNum type="arabicParenR"/>
            </a:pPr>
            <a:r>
              <a:rPr b="1" i="0" lang="en-US" sz="1200">
                <a:solidFill>
                  <a:schemeClr val="dk1"/>
                </a:solidFill>
                <a:latin typeface="Calibri"/>
                <a:ea typeface="Calibri"/>
                <a:cs typeface="Calibri"/>
                <a:sym typeface="Calibri"/>
              </a:rPr>
              <a:t>Type of model (Suitable to relationship between attributes linear, nonlinear etc)</a:t>
            </a:r>
            <a:endParaRPr/>
          </a:p>
          <a:p>
            <a:pPr indent="-228600" lvl="0" marL="228600" rtl="0" algn="l">
              <a:spcBef>
                <a:spcPts val="0"/>
              </a:spcBef>
              <a:spcAft>
                <a:spcPts val="0"/>
              </a:spcAft>
              <a:buClr>
                <a:schemeClr val="dk1"/>
              </a:buClr>
              <a:buSzPts val="1200"/>
              <a:buFont typeface="Calibri"/>
              <a:buAutoNum type="arabicParenR"/>
            </a:pPr>
            <a:r>
              <a:rPr b="1" i="0" lang="en-US" sz="1200">
                <a:solidFill>
                  <a:schemeClr val="dk1"/>
                </a:solidFill>
                <a:latin typeface="Calibri"/>
                <a:ea typeface="Calibri"/>
                <a:cs typeface="Calibri"/>
                <a:sym typeface="Calibri"/>
              </a:rPr>
              <a:t>Feature selection (selection of independent variables)</a:t>
            </a:r>
            <a:endParaRPr/>
          </a:p>
          <a:p>
            <a:pPr indent="-228600" lvl="0" marL="228600" rtl="0" algn="l">
              <a:spcBef>
                <a:spcPts val="0"/>
              </a:spcBef>
              <a:spcAft>
                <a:spcPts val="0"/>
              </a:spcAft>
              <a:buClr>
                <a:schemeClr val="dk1"/>
              </a:buClr>
              <a:buSzPts val="1200"/>
              <a:buFont typeface="Calibri"/>
              <a:buAutoNum type="arabicParenR"/>
            </a:pPr>
            <a:r>
              <a:rPr b="1" i="0" lang="en-US" sz="1200">
                <a:solidFill>
                  <a:schemeClr val="dk1"/>
                </a:solidFill>
                <a:latin typeface="Calibri"/>
                <a:ea typeface="Calibri"/>
                <a:cs typeface="Calibri"/>
                <a:sym typeface="Calibri"/>
              </a:rPr>
              <a:t>best hyperparameters to use (Hyperparameter tuning)</a:t>
            </a:r>
            <a:endParaRPr/>
          </a:p>
          <a:p>
            <a:pPr indent="0" lvl="0" marL="0" rtl="0" algn="l">
              <a:spcBef>
                <a:spcPts val="0"/>
              </a:spcBef>
              <a:spcAft>
                <a:spcPts val="0"/>
              </a:spcAft>
              <a:buNone/>
            </a:pPr>
            <a:r>
              <a:t/>
            </a:r>
            <a:endParaRPr b="0" i="0" sz="12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
        <p:nvSpPr>
          <p:cNvPr id="270" name="Google Shape;270;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 name="Google Shape;300;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 name="Google Shape;330;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7" name="Google Shape;337;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2" name="Google Shape;142;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When we train a machine learning model, we don’t just want it to learn to model the training data. We want it to generalize to  the data it hasn’t seen before.                                    Fortunately, there’s a very convenient way to measure an algorithm’s generalization performance: we measure its performance on a held-out test set, consisting of examples it hasn’t seen before. If an algorithm works well on the training set but fails to generalize, we say it is overfitting. </a:t>
            </a:r>
            <a:endParaRPr/>
          </a:p>
          <a:p>
            <a:pPr indent="0" lvl="0" marL="0" rtl="0" algn="l">
              <a:spcBef>
                <a:spcPts val="0"/>
              </a:spcBef>
              <a:spcAft>
                <a:spcPts val="0"/>
              </a:spcAft>
              <a:buNone/>
            </a:pPr>
            <a:r>
              <a:t/>
            </a:r>
            <a:endParaRPr/>
          </a:p>
        </p:txBody>
      </p:sp>
      <p:sp>
        <p:nvSpPr>
          <p:cNvPr id="143" name="Google Shape;143;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2" name="Google Shape;22;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7" name="Shape 87"/>
        <p:cNvGrpSpPr/>
        <p:nvPr/>
      </p:nvGrpSpPr>
      <p:grpSpPr>
        <a:xfrm>
          <a:off x="0" y="0"/>
          <a:ext cx="0" cy="0"/>
          <a:chOff x="0" y="0"/>
          <a:chExt cx="0" cy="0"/>
        </a:xfrm>
      </p:grpSpPr>
      <p:sp>
        <p:nvSpPr>
          <p:cNvPr id="88" name="Google Shape;88;p13"/>
          <p:cNvSpPr txBox="1"/>
          <p:nvPr/>
        </p:nvSpPr>
        <p:spPr>
          <a:xfrm>
            <a:off x="3049172" y="3254667"/>
            <a:ext cx="6098344" cy="341632"/>
          </a:xfrm>
          <a:prstGeom prst="rect">
            <a:avLst/>
          </a:prstGeom>
          <a:noFill/>
          <a:ln>
            <a:noFill/>
          </a:ln>
        </p:spPr>
        <p:txBody>
          <a:bodyPr anchorCtr="0" anchor="t" bIns="45700" lIns="91425" spcFirstLastPara="1" rIns="91425" wrap="square" tIns="45700">
            <a:spAutoFit/>
          </a:bodyPr>
          <a:lstStyle/>
          <a:p>
            <a:pPr indent="-176213" lvl="0" marL="176213" marR="0" rtl="0" algn="l">
              <a:lnSpc>
                <a:spcPct val="90000"/>
              </a:lnSpc>
              <a:spcBef>
                <a:spcPts val="0"/>
              </a:spcBef>
              <a:spcAft>
                <a:spcPts val="0"/>
              </a:spcAft>
              <a:buClr>
                <a:schemeClr val="dk1"/>
              </a:buClr>
              <a:buSzPts val="2000"/>
              <a:buFont typeface="Courier New"/>
              <a:buChar char="o"/>
            </a:pPr>
            <a:r>
              <a:rPr b="0" i="0" lang="en-US" sz="1800" u="none" cap="none" strike="noStrike">
                <a:solidFill>
                  <a:schemeClr val="dk1"/>
                </a:solidFill>
                <a:latin typeface="Calibri"/>
                <a:ea typeface="Calibri"/>
                <a:cs typeface="Calibri"/>
                <a:sym typeface="Calibri"/>
              </a:rPr>
              <a:t>Up until 2005… humans had created 130 </a:t>
            </a:r>
            <a:r>
              <a:rPr b="1" i="0" lang="en-US" sz="1800" u="none" cap="none" strike="noStrike">
                <a:solidFill>
                  <a:schemeClr val="dk1"/>
                </a:solidFill>
                <a:latin typeface="Calibri"/>
                <a:ea typeface="Calibri"/>
                <a:cs typeface="Calibri"/>
                <a:sym typeface="Calibri"/>
              </a:rPr>
              <a:t>exabytes</a:t>
            </a:r>
            <a:r>
              <a:rPr b="0" i="0" lang="en-US" sz="1800" u="none" cap="none" strike="noStrike">
                <a:solidFill>
                  <a:schemeClr val="dk1"/>
                </a:solidFill>
                <a:latin typeface="Calibri"/>
                <a:ea typeface="Calibri"/>
                <a:cs typeface="Calibri"/>
                <a:sym typeface="Calibri"/>
              </a:rPr>
              <a:t> of data </a:t>
            </a:r>
            <a:endParaRPr/>
          </a:p>
        </p:txBody>
      </p:sp>
      <p:sp>
        <p:nvSpPr>
          <p:cNvPr id="89" name="Google Shape;89;p13"/>
          <p:cNvSpPr txBox="1"/>
          <p:nvPr/>
        </p:nvSpPr>
        <p:spPr>
          <a:xfrm>
            <a:off x="0" y="166254"/>
            <a:ext cx="12192000" cy="513986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rgbClr val="00B0F0"/>
                </a:solidFill>
                <a:latin typeface="Calibri"/>
                <a:ea typeface="Calibri"/>
                <a:cs typeface="Calibri"/>
                <a:sym typeface="Calibri"/>
              </a:rPr>
              <a:t>Unit 3 Model evaluation</a:t>
            </a:r>
            <a:endParaRPr/>
          </a:p>
          <a:p>
            <a:pPr indent="0" lvl="0" marL="0" marR="0" rtl="0" algn="l">
              <a:spcBef>
                <a:spcPts val="0"/>
              </a:spcBef>
              <a:spcAft>
                <a:spcPts val="0"/>
              </a:spcAft>
              <a:buNone/>
            </a:pPr>
            <a:r>
              <a:rPr lang="en-US" sz="2400">
                <a:solidFill>
                  <a:schemeClr val="lt1"/>
                </a:solidFill>
                <a:latin typeface="Calibri"/>
                <a:ea typeface="Calibri"/>
                <a:cs typeface="Calibri"/>
                <a:sym typeface="Calibri"/>
              </a:rPr>
              <a:t> Evaluating Regression Models</a:t>
            </a:r>
            <a:endParaRPr/>
          </a:p>
          <a:p>
            <a:pPr indent="0" lvl="0" marL="0" marR="0" rtl="0" algn="l">
              <a:spcBef>
                <a:spcPts val="0"/>
              </a:spcBef>
              <a:spcAft>
                <a:spcPts val="0"/>
              </a:spcAft>
              <a:buNone/>
            </a:pPr>
            <a:r>
              <a:rPr lang="en-US" sz="2400">
                <a:solidFill>
                  <a:schemeClr val="lt1"/>
                </a:solidFill>
                <a:latin typeface="Calibri"/>
                <a:ea typeface="Calibri"/>
                <a:cs typeface="Calibri"/>
                <a:sym typeface="Calibri"/>
              </a:rPr>
              <a:t> Model Selection</a:t>
            </a:r>
            <a:endParaRPr/>
          </a:p>
          <a:p>
            <a:pPr indent="0" lvl="0" marL="0" marR="0" rtl="0" algn="l">
              <a:spcBef>
                <a:spcPts val="0"/>
              </a:spcBef>
              <a:spcAft>
                <a:spcPts val="0"/>
              </a:spcAft>
              <a:buNone/>
            </a:pPr>
            <a:r>
              <a:rPr lang="en-US" sz="2400">
                <a:solidFill>
                  <a:schemeClr val="lt1"/>
                </a:solidFill>
                <a:latin typeface="Calibri"/>
                <a:ea typeface="Calibri"/>
                <a:cs typeface="Calibri"/>
                <a:sym typeface="Calibri"/>
              </a:rPr>
              <a:t> Bagging</a:t>
            </a:r>
            <a:endParaRPr/>
          </a:p>
          <a:p>
            <a:pPr indent="0" lvl="0" marL="0" marR="0" rtl="0" algn="l">
              <a:spcBef>
                <a:spcPts val="0"/>
              </a:spcBef>
              <a:spcAft>
                <a:spcPts val="0"/>
              </a:spcAft>
              <a:buNone/>
            </a:pPr>
            <a:r>
              <a:rPr lang="en-US" sz="2400">
                <a:solidFill>
                  <a:schemeClr val="lt1"/>
                </a:solidFill>
                <a:latin typeface="Calibri"/>
                <a:ea typeface="Calibri"/>
                <a:cs typeface="Calibri"/>
                <a:sym typeface="Calibri"/>
              </a:rPr>
              <a:t> Ensemble Methods.</a:t>
            </a:r>
            <a:endParaRPr/>
          </a:p>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4000">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9" name="Shape 149"/>
        <p:cNvGrpSpPr/>
        <p:nvPr/>
      </p:nvGrpSpPr>
      <p:grpSpPr>
        <a:xfrm>
          <a:off x="0" y="0"/>
          <a:ext cx="0" cy="0"/>
          <a:chOff x="0" y="0"/>
          <a:chExt cx="0" cy="0"/>
        </a:xfrm>
      </p:grpSpPr>
      <p:sp>
        <p:nvSpPr>
          <p:cNvPr id="150" name="Google Shape;150;p22"/>
          <p:cNvSpPr txBox="1"/>
          <p:nvPr/>
        </p:nvSpPr>
        <p:spPr>
          <a:xfrm>
            <a:off x="0" y="166254"/>
            <a:ext cx="12192000" cy="25545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2400"/>
              <a:buFont typeface="Poppins"/>
              <a:buNone/>
            </a:pPr>
            <a:r>
              <a:rPr b="0" i="0" lang="en-US" sz="2400" u="none" cap="none" strike="noStrike">
                <a:solidFill>
                  <a:srgbClr val="FFFFFF"/>
                </a:solidFill>
                <a:latin typeface="Poppins"/>
                <a:ea typeface="Poppins"/>
                <a:cs typeface="Poppins"/>
                <a:sym typeface="Poppins"/>
              </a:rPr>
              <a:t>Components if generalization error </a:t>
            </a:r>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190500" lvl="0" marL="34290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FFFFFF"/>
              </a:solidFill>
              <a:latin typeface="Poppins"/>
              <a:ea typeface="Poppins"/>
              <a:cs typeface="Poppins"/>
              <a:sym typeface="Poppins"/>
            </a:endParaRPr>
          </a:p>
          <a:p>
            <a:pPr indent="-190500" lvl="0" marL="34290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4000"/>
              <a:buFont typeface="Calibri"/>
              <a:buNone/>
            </a:pPr>
            <a:r>
              <a:t/>
            </a:r>
            <a:endParaRPr b="0" i="0" sz="4000" u="none" cap="none" strike="noStrike">
              <a:solidFill>
                <a:srgbClr val="FFFFFF"/>
              </a:solidFill>
              <a:latin typeface="Poppins"/>
              <a:ea typeface="Poppins"/>
              <a:cs typeface="Poppins"/>
              <a:sym typeface="Poppins"/>
            </a:endParaRPr>
          </a:p>
        </p:txBody>
      </p:sp>
      <p:grpSp>
        <p:nvGrpSpPr>
          <p:cNvPr id="151" name="Google Shape;151;p22"/>
          <p:cNvGrpSpPr/>
          <p:nvPr/>
        </p:nvGrpSpPr>
        <p:grpSpPr>
          <a:xfrm>
            <a:off x="1667320" y="1674097"/>
            <a:ext cx="8463046" cy="2778609"/>
            <a:chOff x="66632" y="551413"/>
            <a:chExt cx="8463046" cy="2778609"/>
          </a:xfrm>
        </p:grpSpPr>
        <p:sp>
          <p:nvSpPr>
            <p:cNvPr id="152" name="Google Shape;152;p22"/>
            <p:cNvSpPr/>
            <p:nvPr/>
          </p:nvSpPr>
          <p:spPr>
            <a:xfrm>
              <a:off x="6564938" y="958470"/>
              <a:ext cx="1964740" cy="1964841"/>
            </a:xfrm>
            <a:prstGeom prst="ellipse">
              <a:avLst/>
            </a:prstGeom>
            <a:gradFill>
              <a:gsLst>
                <a:gs pos="0">
                  <a:srgbClr val="6EA5DA"/>
                </a:gs>
                <a:gs pos="50000">
                  <a:srgbClr val="529BDA"/>
                </a:gs>
                <a:gs pos="100000">
                  <a:srgbClr val="4188C8"/>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2"/>
            <p:cNvSpPr/>
            <p:nvPr/>
          </p:nvSpPr>
          <p:spPr>
            <a:xfrm>
              <a:off x="6630654" y="1023976"/>
              <a:ext cx="1834151" cy="1833829"/>
            </a:xfrm>
            <a:prstGeom prst="ellipse">
              <a:avLst/>
            </a:prstGeom>
            <a:solidFill>
              <a:schemeClr val="lt1">
                <a:alpha val="89803"/>
              </a:schemeClr>
            </a:solidFill>
            <a:ln cap="flat" cmpd="sng" w="9525">
              <a:solidFill>
                <a:srgbClr val="599BD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2"/>
            <p:cNvSpPr txBox="1"/>
            <p:nvPr/>
          </p:nvSpPr>
          <p:spPr>
            <a:xfrm>
              <a:off x="6892675" y="1286001"/>
              <a:ext cx="1310108" cy="1309779"/>
            </a:xfrm>
            <a:prstGeom prst="rect">
              <a:avLst/>
            </a:prstGeom>
            <a:noFill/>
            <a:ln>
              <a:noFill/>
            </a:ln>
          </p:spPr>
          <p:txBody>
            <a:bodyPr anchorCtr="0" anchor="ctr" bIns="22850" lIns="22850" spcFirstLastPara="1" rIns="22850" wrap="square" tIns="22850">
              <a:noAutofit/>
            </a:bodyPr>
            <a:lstStyle/>
            <a:p>
              <a:pPr indent="0" lvl="0" marL="0" marR="0" rtl="0" algn="ctr">
                <a:lnSpc>
                  <a:spcPct val="90000"/>
                </a:lnSpc>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Overfitting</a:t>
              </a:r>
              <a:endParaRPr sz="1800">
                <a:solidFill>
                  <a:schemeClr val="dk1"/>
                </a:solidFill>
                <a:latin typeface="Calibri"/>
                <a:ea typeface="Calibri"/>
                <a:cs typeface="Calibri"/>
                <a:sym typeface="Calibri"/>
              </a:endParaRPr>
            </a:p>
          </p:txBody>
        </p:sp>
        <p:sp>
          <p:nvSpPr>
            <p:cNvPr id="155" name="Google Shape;155;p22"/>
            <p:cNvSpPr/>
            <p:nvPr/>
          </p:nvSpPr>
          <p:spPr>
            <a:xfrm rot="2700000">
              <a:off x="4526039" y="958331"/>
              <a:ext cx="1964773" cy="1964773"/>
            </a:xfrm>
            <a:prstGeom prst="teardrop">
              <a:avLst>
                <a:gd fmla="val 100000" name="adj"/>
              </a:avLst>
            </a:prstGeom>
            <a:gradFill>
              <a:gsLst>
                <a:gs pos="0">
                  <a:srgbClr val="6EA5DA"/>
                </a:gs>
                <a:gs pos="50000">
                  <a:srgbClr val="529BDA"/>
                </a:gs>
                <a:gs pos="100000">
                  <a:srgbClr val="4188C8"/>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2"/>
            <p:cNvSpPr/>
            <p:nvPr/>
          </p:nvSpPr>
          <p:spPr>
            <a:xfrm>
              <a:off x="4600197" y="1023976"/>
              <a:ext cx="1834151" cy="1833829"/>
            </a:xfrm>
            <a:prstGeom prst="ellipse">
              <a:avLst/>
            </a:prstGeom>
            <a:solidFill>
              <a:schemeClr val="lt1">
                <a:alpha val="89803"/>
              </a:schemeClr>
            </a:solidFill>
            <a:ln cap="flat" cmpd="sng" w="9525">
              <a:solidFill>
                <a:srgbClr val="599BD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2"/>
            <p:cNvSpPr txBox="1"/>
            <p:nvPr/>
          </p:nvSpPr>
          <p:spPr>
            <a:xfrm>
              <a:off x="4862218" y="1286001"/>
              <a:ext cx="1310108" cy="1309779"/>
            </a:xfrm>
            <a:prstGeom prst="rect">
              <a:avLst/>
            </a:prstGeom>
            <a:noFill/>
            <a:ln>
              <a:noFill/>
            </a:ln>
          </p:spPr>
          <p:txBody>
            <a:bodyPr anchorCtr="0" anchor="ctr" bIns="22850" lIns="22850" spcFirstLastPara="1" rIns="22850" wrap="square" tIns="22850">
              <a:noAutofit/>
            </a:bodyPr>
            <a:lstStyle/>
            <a:p>
              <a:pPr indent="0" lvl="0" marL="0" marR="0" rtl="0" algn="ctr">
                <a:lnSpc>
                  <a:spcPct val="90000"/>
                </a:lnSpc>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Underfitting</a:t>
              </a:r>
              <a:endParaRPr sz="1800">
                <a:solidFill>
                  <a:schemeClr val="dk1"/>
                </a:solidFill>
                <a:latin typeface="Calibri"/>
                <a:ea typeface="Calibri"/>
                <a:cs typeface="Calibri"/>
                <a:sym typeface="Calibri"/>
              </a:endParaRPr>
            </a:p>
          </p:txBody>
        </p:sp>
        <p:sp>
          <p:nvSpPr>
            <p:cNvPr id="158" name="Google Shape;158;p22"/>
            <p:cNvSpPr/>
            <p:nvPr/>
          </p:nvSpPr>
          <p:spPr>
            <a:xfrm rot="2700000">
              <a:off x="2504007" y="958331"/>
              <a:ext cx="1964773" cy="1964773"/>
            </a:xfrm>
            <a:prstGeom prst="teardrop">
              <a:avLst>
                <a:gd fmla="val 100000" name="adj"/>
              </a:avLst>
            </a:prstGeom>
            <a:gradFill>
              <a:gsLst>
                <a:gs pos="0">
                  <a:srgbClr val="6EA5DA"/>
                </a:gs>
                <a:gs pos="50000">
                  <a:srgbClr val="529BDA"/>
                </a:gs>
                <a:gs pos="100000">
                  <a:srgbClr val="4188C8"/>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2"/>
            <p:cNvSpPr/>
            <p:nvPr/>
          </p:nvSpPr>
          <p:spPr>
            <a:xfrm>
              <a:off x="2569739" y="1023976"/>
              <a:ext cx="1834151" cy="1833829"/>
            </a:xfrm>
            <a:prstGeom prst="ellipse">
              <a:avLst/>
            </a:prstGeom>
            <a:solidFill>
              <a:schemeClr val="lt1">
                <a:alpha val="89803"/>
              </a:schemeClr>
            </a:solidFill>
            <a:ln cap="flat" cmpd="sng" w="9525">
              <a:solidFill>
                <a:srgbClr val="599BD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2"/>
            <p:cNvSpPr txBox="1"/>
            <p:nvPr/>
          </p:nvSpPr>
          <p:spPr>
            <a:xfrm>
              <a:off x="2831761" y="1286001"/>
              <a:ext cx="1310108" cy="1309779"/>
            </a:xfrm>
            <a:prstGeom prst="rect">
              <a:avLst/>
            </a:prstGeom>
            <a:noFill/>
            <a:ln>
              <a:noFill/>
            </a:ln>
          </p:spPr>
          <p:txBody>
            <a:bodyPr anchorCtr="0" anchor="ctr" bIns="22850" lIns="22850" spcFirstLastPara="1" rIns="22850" wrap="square" tIns="22850">
              <a:noAutofit/>
            </a:bodyPr>
            <a:lstStyle/>
            <a:p>
              <a:pPr indent="0" lvl="0" marL="0" marR="0" rtl="0" algn="ctr">
                <a:lnSpc>
                  <a:spcPct val="90000"/>
                </a:lnSpc>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Variance</a:t>
              </a:r>
              <a:endParaRPr sz="1800">
                <a:solidFill>
                  <a:schemeClr val="dk1"/>
                </a:solidFill>
                <a:latin typeface="Calibri"/>
                <a:ea typeface="Calibri"/>
                <a:cs typeface="Calibri"/>
                <a:sym typeface="Calibri"/>
              </a:endParaRPr>
            </a:p>
          </p:txBody>
        </p:sp>
        <p:sp>
          <p:nvSpPr>
            <p:cNvPr id="161" name="Google Shape;161;p22"/>
            <p:cNvSpPr/>
            <p:nvPr/>
          </p:nvSpPr>
          <p:spPr>
            <a:xfrm rot="2700000">
              <a:off x="473550" y="958331"/>
              <a:ext cx="1964773" cy="1964773"/>
            </a:xfrm>
            <a:prstGeom prst="teardrop">
              <a:avLst>
                <a:gd fmla="val 100000" name="adj"/>
              </a:avLst>
            </a:prstGeom>
            <a:gradFill>
              <a:gsLst>
                <a:gs pos="0">
                  <a:srgbClr val="6EA5DA"/>
                </a:gs>
                <a:gs pos="50000">
                  <a:srgbClr val="529BDA"/>
                </a:gs>
                <a:gs pos="100000">
                  <a:srgbClr val="4188C8"/>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2"/>
            <p:cNvSpPr/>
            <p:nvPr/>
          </p:nvSpPr>
          <p:spPr>
            <a:xfrm>
              <a:off x="539282" y="1023976"/>
              <a:ext cx="1834151" cy="1833829"/>
            </a:xfrm>
            <a:prstGeom prst="ellipse">
              <a:avLst/>
            </a:prstGeom>
            <a:solidFill>
              <a:schemeClr val="lt1">
                <a:alpha val="89803"/>
              </a:schemeClr>
            </a:solidFill>
            <a:ln cap="flat" cmpd="sng" w="9525">
              <a:solidFill>
                <a:srgbClr val="599BD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2"/>
            <p:cNvSpPr txBox="1"/>
            <p:nvPr/>
          </p:nvSpPr>
          <p:spPr>
            <a:xfrm>
              <a:off x="801304" y="1286001"/>
              <a:ext cx="1310108" cy="1309779"/>
            </a:xfrm>
            <a:prstGeom prst="rect">
              <a:avLst/>
            </a:prstGeom>
            <a:noFill/>
            <a:ln>
              <a:noFill/>
            </a:ln>
          </p:spPr>
          <p:txBody>
            <a:bodyPr anchorCtr="0" anchor="ctr" bIns="22850" lIns="22850" spcFirstLastPara="1" rIns="22850" wrap="square" tIns="22850">
              <a:noAutofit/>
            </a:bodyPr>
            <a:lstStyle/>
            <a:p>
              <a:pPr indent="0" lvl="0" marL="0" marR="0" rtl="0" algn="ctr">
                <a:lnSpc>
                  <a:spcPct val="90000"/>
                </a:lnSpc>
                <a:spcBef>
                  <a:spcPts val="0"/>
                </a:spcBef>
                <a:spcAft>
                  <a:spcPts val="0"/>
                </a:spcAft>
                <a:buClr>
                  <a:schemeClr val="dk1"/>
                </a:buClr>
                <a:buSzPts val="1800"/>
                <a:buFont typeface="Calibri"/>
                <a:buNone/>
              </a:pPr>
              <a:r>
                <a:rPr lang="en-US" sz="1800">
                  <a:solidFill>
                    <a:schemeClr val="dk1"/>
                  </a:solidFill>
                  <a:latin typeface="Calibri"/>
                  <a:ea typeface="Calibri"/>
                  <a:cs typeface="Calibri"/>
                  <a:sym typeface="Calibri"/>
                </a:rPr>
                <a:t>Bias</a:t>
              </a:r>
              <a:endParaRPr sz="1800">
                <a:solidFill>
                  <a:schemeClr val="dk1"/>
                </a:solidFill>
                <a:latin typeface="Calibri"/>
                <a:ea typeface="Calibri"/>
                <a:cs typeface="Calibri"/>
                <a:sym typeface="Calibri"/>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8" name="Shape 168"/>
        <p:cNvGrpSpPr/>
        <p:nvPr/>
      </p:nvGrpSpPr>
      <p:grpSpPr>
        <a:xfrm>
          <a:off x="0" y="0"/>
          <a:ext cx="0" cy="0"/>
          <a:chOff x="0" y="0"/>
          <a:chExt cx="0" cy="0"/>
        </a:xfrm>
      </p:grpSpPr>
      <p:sp>
        <p:nvSpPr>
          <p:cNvPr id="169" name="Google Shape;169;p23"/>
          <p:cNvSpPr txBox="1"/>
          <p:nvPr/>
        </p:nvSpPr>
        <p:spPr>
          <a:xfrm>
            <a:off x="-1" y="166254"/>
            <a:ext cx="7828547" cy="661719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2400"/>
              <a:buFont typeface="Poppins"/>
              <a:buNone/>
            </a:pPr>
            <a:r>
              <a:rPr b="0" i="0" lang="en-US" sz="2400" u="none" cap="none" strike="noStrike">
                <a:solidFill>
                  <a:srgbClr val="FFFFFF"/>
                </a:solidFill>
                <a:latin typeface="Poppins"/>
                <a:ea typeface="Poppins"/>
                <a:cs typeface="Poppins"/>
                <a:sym typeface="Poppins"/>
              </a:rPr>
              <a:t>Variance </a:t>
            </a:r>
            <a:endParaRPr/>
          </a:p>
          <a:p>
            <a:pPr indent="-342900" lvl="0" marL="342900" marR="0" rtl="0" algn="l">
              <a:lnSpc>
                <a:spcPct val="100000"/>
              </a:lnSpc>
              <a:spcBef>
                <a:spcPts val="0"/>
              </a:spcBef>
              <a:spcAft>
                <a:spcPts val="0"/>
              </a:spcAft>
              <a:buClr>
                <a:srgbClr val="FFFFFF"/>
              </a:buClr>
              <a:buSzPts val="2400"/>
              <a:buFont typeface="Noto Sans Symbols"/>
              <a:buChar char="✔"/>
            </a:pPr>
            <a:r>
              <a:rPr b="0" i="0" lang="en-US" sz="2400" u="none" cap="none" strike="noStrike">
                <a:solidFill>
                  <a:srgbClr val="FFFFFF"/>
                </a:solidFill>
                <a:latin typeface="Poppins"/>
                <a:ea typeface="Poppins"/>
                <a:cs typeface="Poppins"/>
                <a:sym typeface="Poppins"/>
              </a:rPr>
              <a:t>variance is an algorithm’s flexibility to learn patterns in the observed data.</a:t>
            </a:r>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342900" lvl="0" marL="342900" marR="0" rtl="0" algn="l">
              <a:lnSpc>
                <a:spcPct val="100000"/>
              </a:lnSpc>
              <a:spcBef>
                <a:spcPts val="0"/>
              </a:spcBef>
              <a:spcAft>
                <a:spcPts val="0"/>
              </a:spcAft>
              <a:buClr>
                <a:srgbClr val="FFFFFF"/>
              </a:buClr>
              <a:buSzPts val="2400"/>
              <a:buFont typeface="Noto Sans Symbols"/>
              <a:buChar char="✔"/>
            </a:pPr>
            <a:r>
              <a:rPr b="0" i="0" lang="en-US" sz="2400" u="none" cap="none" strike="noStrike">
                <a:solidFill>
                  <a:srgbClr val="FFFFFF"/>
                </a:solidFill>
                <a:latin typeface="Poppins"/>
                <a:ea typeface="Poppins"/>
                <a:cs typeface="Poppins"/>
                <a:sym typeface="Poppins"/>
              </a:rPr>
              <a:t>Variance is the amount that an algorithm will change if a different dataset is used.</a:t>
            </a:r>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342900" lvl="0" marL="342900" marR="0" rtl="0" algn="l">
              <a:lnSpc>
                <a:spcPct val="100000"/>
              </a:lnSpc>
              <a:spcBef>
                <a:spcPts val="0"/>
              </a:spcBef>
              <a:spcAft>
                <a:spcPts val="0"/>
              </a:spcAft>
              <a:buClr>
                <a:srgbClr val="FFFFFF"/>
              </a:buClr>
              <a:buSzPts val="2400"/>
              <a:buFont typeface="Noto Sans Symbols"/>
              <a:buChar char="✔"/>
            </a:pPr>
            <a:r>
              <a:rPr b="0" i="0" lang="en-US" sz="2400" u="none" cap="none" strike="noStrike">
                <a:solidFill>
                  <a:srgbClr val="FFFFFF"/>
                </a:solidFill>
                <a:latin typeface="Poppins"/>
                <a:ea typeface="Poppins"/>
                <a:cs typeface="Poppins"/>
                <a:sym typeface="Poppins"/>
              </a:rPr>
              <a:t>A model is of high variance when, for instance, it tries too hard that it not only captures the pattern of meaningful features but also that the meaningless error (overfitting). </a:t>
            </a:r>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190500" lvl="0" marL="34290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4000"/>
              <a:buFont typeface="Calibri"/>
              <a:buNone/>
            </a:pPr>
            <a:r>
              <a:t/>
            </a:r>
            <a:endParaRPr b="0" i="0" sz="4000" u="none" cap="none" strike="noStrike">
              <a:solidFill>
                <a:srgbClr val="FFFFFF"/>
              </a:solidFill>
              <a:latin typeface="Poppins"/>
              <a:ea typeface="Poppins"/>
              <a:cs typeface="Poppins"/>
              <a:sym typeface="Poppins"/>
            </a:endParaRPr>
          </a:p>
        </p:txBody>
      </p:sp>
      <p:pic>
        <p:nvPicPr>
          <p:cNvPr descr="4-example-ml" id="170" name="Google Shape;170;p23"/>
          <p:cNvPicPr preferRelativeResize="0"/>
          <p:nvPr/>
        </p:nvPicPr>
        <p:blipFill rotWithShape="1">
          <a:blip r:embed="rId3">
            <a:alphaModFix/>
          </a:blip>
          <a:srcRect b="0" l="0" r="0" t="0"/>
          <a:stretch/>
        </p:blipFill>
        <p:spPr>
          <a:xfrm>
            <a:off x="8128502" y="1410384"/>
            <a:ext cx="3662446" cy="279264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5" name="Shape 175"/>
        <p:cNvGrpSpPr/>
        <p:nvPr/>
      </p:nvGrpSpPr>
      <p:grpSpPr>
        <a:xfrm>
          <a:off x="0" y="0"/>
          <a:ext cx="0" cy="0"/>
          <a:chOff x="0" y="0"/>
          <a:chExt cx="0" cy="0"/>
        </a:xfrm>
      </p:grpSpPr>
      <p:sp>
        <p:nvSpPr>
          <p:cNvPr id="176" name="Google Shape;176;p24"/>
          <p:cNvSpPr txBox="1"/>
          <p:nvPr/>
        </p:nvSpPr>
        <p:spPr>
          <a:xfrm>
            <a:off x="0" y="0"/>
            <a:ext cx="7828547" cy="87100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2400"/>
              <a:buFont typeface="Poppins"/>
              <a:buNone/>
            </a:pPr>
            <a:r>
              <a:rPr b="0" i="0" lang="en-US" sz="2400" u="none" cap="none" strike="noStrike">
                <a:solidFill>
                  <a:srgbClr val="FFFFFF"/>
                </a:solidFill>
                <a:latin typeface="Poppins"/>
                <a:ea typeface="Poppins"/>
                <a:cs typeface="Poppins"/>
                <a:sym typeface="Poppins"/>
              </a:rPr>
              <a:t>Bias </a:t>
            </a:r>
            <a:endParaRPr/>
          </a:p>
          <a:p>
            <a:pPr indent="0" lvl="0" marL="0" marR="0" rtl="0" algn="l">
              <a:lnSpc>
                <a:spcPct val="100000"/>
              </a:lnSpc>
              <a:spcBef>
                <a:spcPts val="0"/>
              </a:spcBef>
              <a:spcAft>
                <a:spcPts val="0"/>
              </a:spcAft>
              <a:buClr>
                <a:schemeClr val="dk1"/>
              </a:buClr>
              <a:buSzPts val="3200"/>
              <a:buFont typeface="Calibri"/>
              <a:buNone/>
            </a:pPr>
            <a:r>
              <a:t/>
            </a:r>
            <a:endParaRPr b="0" i="0" sz="3200" u="none" cap="none" strike="noStrike">
              <a:solidFill>
                <a:srgbClr val="FFFFFF"/>
              </a:solidFill>
              <a:latin typeface="Poppins"/>
              <a:ea typeface="Poppins"/>
              <a:cs typeface="Poppins"/>
              <a:sym typeface="Poppins"/>
            </a:endParaRPr>
          </a:p>
          <a:p>
            <a:pPr indent="-342900" lvl="0" marL="342900" marR="0" rtl="0" algn="l">
              <a:lnSpc>
                <a:spcPct val="100000"/>
              </a:lnSpc>
              <a:spcBef>
                <a:spcPts val="0"/>
              </a:spcBef>
              <a:spcAft>
                <a:spcPts val="0"/>
              </a:spcAft>
              <a:buClr>
                <a:srgbClr val="FFFFFF"/>
              </a:buClr>
              <a:buSzPts val="3200"/>
              <a:buFont typeface="Noto Sans Symbols"/>
              <a:buChar char="✔"/>
            </a:pPr>
            <a:r>
              <a:rPr b="0" i="0" lang="en-US" sz="3200" u="none" cap="none" strike="noStrike">
                <a:solidFill>
                  <a:srgbClr val="FFFFFF"/>
                </a:solidFill>
                <a:latin typeface="Poppins"/>
                <a:ea typeface="Poppins"/>
                <a:cs typeface="Poppins"/>
                <a:sym typeface="Poppins"/>
              </a:rPr>
              <a:t> </a:t>
            </a:r>
            <a:r>
              <a:rPr b="0" i="0" lang="en-US" sz="2400" u="none" cap="none" strike="noStrike">
                <a:solidFill>
                  <a:srgbClr val="FFFFFF"/>
                </a:solidFill>
                <a:latin typeface="Poppins"/>
                <a:ea typeface="Poppins"/>
                <a:cs typeface="Poppins"/>
                <a:sym typeface="Poppins"/>
              </a:rPr>
              <a:t>Bias is measured by the differences between the expected predicted values and the observed values</a:t>
            </a:r>
            <a:endParaRPr/>
          </a:p>
          <a:p>
            <a:pPr indent="-190500" lvl="0" marL="34290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FFFFFF"/>
              </a:solidFill>
              <a:latin typeface="Poppins"/>
              <a:ea typeface="Poppins"/>
              <a:cs typeface="Poppins"/>
              <a:sym typeface="Poppins"/>
            </a:endParaRPr>
          </a:p>
          <a:p>
            <a:pPr indent="-342900" lvl="0" marL="342900" marR="0" rtl="0" algn="l">
              <a:lnSpc>
                <a:spcPct val="100000"/>
              </a:lnSpc>
              <a:spcBef>
                <a:spcPts val="0"/>
              </a:spcBef>
              <a:spcAft>
                <a:spcPts val="0"/>
              </a:spcAft>
              <a:buClr>
                <a:srgbClr val="FFFFFF"/>
              </a:buClr>
              <a:buSzPts val="2400"/>
              <a:buFont typeface="Noto Sans Symbols"/>
              <a:buChar char="✔"/>
            </a:pPr>
            <a:r>
              <a:rPr b="0" i="0" lang="en-US" sz="2400" u="none" cap="none" strike="noStrike">
                <a:solidFill>
                  <a:srgbClr val="FFFFFF"/>
                </a:solidFill>
                <a:latin typeface="Poppins"/>
                <a:ea typeface="Poppins"/>
                <a:cs typeface="Poppins"/>
                <a:sym typeface="Poppins"/>
              </a:rPr>
              <a:t>Bias is the simple assumptions that our model makes about our data to be able to predict new data.</a:t>
            </a:r>
            <a:endParaRPr/>
          </a:p>
          <a:p>
            <a:pPr indent="-190500" lvl="0" marL="34290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FFFFFF"/>
              </a:solidFill>
              <a:latin typeface="Poppins"/>
              <a:ea typeface="Poppins"/>
              <a:cs typeface="Poppins"/>
              <a:sym typeface="Poppins"/>
            </a:endParaRPr>
          </a:p>
          <a:p>
            <a:pPr indent="-342900" lvl="0" marL="342900" marR="0" rtl="0" algn="l">
              <a:lnSpc>
                <a:spcPct val="100000"/>
              </a:lnSpc>
              <a:spcBef>
                <a:spcPts val="0"/>
              </a:spcBef>
              <a:spcAft>
                <a:spcPts val="0"/>
              </a:spcAft>
              <a:buClr>
                <a:srgbClr val="FFFFFF"/>
              </a:buClr>
              <a:buSzPts val="2400"/>
              <a:buFont typeface="Noto Sans Symbols"/>
              <a:buChar char="✔"/>
            </a:pPr>
            <a:r>
              <a:rPr b="0" i="0" lang="en-US" sz="2400" u="none" cap="none" strike="noStrike">
                <a:solidFill>
                  <a:srgbClr val="FFFFFF"/>
                </a:solidFill>
                <a:latin typeface="Poppins"/>
                <a:ea typeface="Poppins"/>
                <a:cs typeface="Poppins"/>
                <a:sym typeface="Poppins"/>
              </a:rPr>
              <a:t>When the Bias is high, assumptions made by our model are too basic, the model can’t capture the important features of our data.</a:t>
            </a:r>
            <a:endParaRPr/>
          </a:p>
          <a:p>
            <a:pPr indent="-190500" lvl="0" marL="34290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FFFFFF"/>
              </a:solidFill>
              <a:latin typeface="Poppins"/>
              <a:ea typeface="Poppins"/>
              <a:cs typeface="Poppins"/>
              <a:sym typeface="Poppins"/>
            </a:endParaRPr>
          </a:p>
          <a:p>
            <a:pPr indent="-342900" lvl="0" marL="342900" marR="0" rtl="0" algn="l">
              <a:lnSpc>
                <a:spcPct val="100000"/>
              </a:lnSpc>
              <a:spcBef>
                <a:spcPts val="0"/>
              </a:spcBef>
              <a:spcAft>
                <a:spcPts val="0"/>
              </a:spcAft>
              <a:buClr>
                <a:srgbClr val="FFFFFF"/>
              </a:buClr>
              <a:buSzPts val="2400"/>
              <a:buFont typeface="Noto Sans Symbols"/>
              <a:buChar char="✔"/>
            </a:pPr>
            <a:r>
              <a:rPr b="0" i="0" lang="en-US" sz="2400" u="none" cap="none" strike="noStrike">
                <a:solidFill>
                  <a:srgbClr val="FFFFFF"/>
                </a:solidFill>
                <a:latin typeface="Poppins"/>
                <a:ea typeface="Poppins"/>
                <a:cs typeface="Poppins"/>
                <a:sym typeface="Poppins"/>
              </a:rPr>
              <a:t>This means that our model hasn’t captured patterns in the training data and hence cannot perform well on the testing data too. If this is the case, our model cannot perform on new data and cannot be sent into production. </a:t>
            </a:r>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190500" lvl="0" marL="34290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FFFFFF"/>
              </a:solidFill>
              <a:latin typeface="Poppins"/>
              <a:ea typeface="Poppins"/>
              <a:cs typeface="Poppins"/>
              <a:sym typeface="Poppins"/>
            </a:endParaRPr>
          </a:p>
          <a:p>
            <a:pPr indent="-190500" lvl="0" marL="34290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4000"/>
              <a:buFont typeface="Calibri"/>
              <a:buNone/>
            </a:pPr>
            <a:r>
              <a:t/>
            </a:r>
            <a:endParaRPr b="0" i="0" sz="4000" u="none" cap="none" strike="noStrike">
              <a:solidFill>
                <a:srgbClr val="FFFFFF"/>
              </a:solidFill>
              <a:latin typeface="Poppins"/>
              <a:ea typeface="Poppins"/>
              <a:cs typeface="Poppins"/>
              <a:sym typeface="Poppins"/>
            </a:endParaRPr>
          </a:p>
        </p:txBody>
      </p:sp>
      <p:pic>
        <p:nvPicPr>
          <p:cNvPr descr="2-bias-ml" id="177" name="Google Shape;177;p24"/>
          <p:cNvPicPr preferRelativeResize="0"/>
          <p:nvPr/>
        </p:nvPicPr>
        <p:blipFill rotWithShape="1">
          <a:blip r:embed="rId3">
            <a:alphaModFix/>
          </a:blip>
          <a:srcRect b="0" l="0" r="0" t="0"/>
          <a:stretch/>
        </p:blipFill>
        <p:spPr>
          <a:xfrm>
            <a:off x="7828547" y="821064"/>
            <a:ext cx="3962400" cy="436053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2" name="Shape 182"/>
        <p:cNvGrpSpPr/>
        <p:nvPr/>
      </p:nvGrpSpPr>
      <p:grpSpPr>
        <a:xfrm>
          <a:off x="0" y="0"/>
          <a:ext cx="0" cy="0"/>
          <a:chOff x="0" y="0"/>
          <a:chExt cx="0" cy="0"/>
        </a:xfrm>
      </p:grpSpPr>
      <p:sp>
        <p:nvSpPr>
          <p:cNvPr id="183" name="Google Shape;183;p25"/>
          <p:cNvSpPr txBox="1"/>
          <p:nvPr/>
        </p:nvSpPr>
        <p:spPr>
          <a:xfrm>
            <a:off x="0" y="0"/>
            <a:ext cx="6706797" cy="88331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2400"/>
              <a:buFont typeface="Poppins"/>
              <a:buNone/>
            </a:pPr>
            <a:r>
              <a:rPr b="0" i="0" lang="en-US" sz="2400" u="none" cap="none" strike="noStrike">
                <a:solidFill>
                  <a:srgbClr val="FFFFFF"/>
                </a:solidFill>
                <a:latin typeface="Poppins"/>
                <a:ea typeface="Poppins"/>
                <a:cs typeface="Poppins"/>
                <a:sym typeface="Poppins"/>
              </a:rPr>
              <a:t>Uderfitting</a:t>
            </a:r>
            <a:endParaRPr b="0" i="0" sz="2400" u="none" cap="none" strike="noStrike">
              <a:solidFill>
                <a:srgbClr val="FFFFFF"/>
              </a:solidFill>
              <a:latin typeface="Poppins"/>
              <a:ea typeface="Poppins"/>
              <a:cs typeface="Poppins"/>
              <a:sym typeface="Poppins"/>
            </a:endParaRPr>
          </a:p>
          <a:p>
            <a:pPr indent="-342900" lvl="0" marL="342900" marR="0" rtl="0" algn="l">
              <a:lnSpc>
                <a:spcPct val="100000"/>
              </a:lnSpc>
              <a:spcBef>
                <a:spcPts val="0"/>
              </a:spcBef>
              <a:spcAft>
                <a:spcPts val="0"/>
              </a:spcAft>
              <a:buClr>
                <a:srgbClr val="FFFFFF"/>
              </a:buClr>
              <a:buSzPts val="2400"/>
              <a:buFont typeface="Noto Sans Symbols"/>
              <a:buChar char="✔"/>
            </a:pPr>
            <a:r>
              <a:rPr b="0" i="0" lang="en-US" sz="2400" u="none" cap="none" strike="noStrike">
                <a:solidFill>
                  <a:srgbClr val="FFFFFF"/>
                </a:solidFill>
                <a:latin typeface="Poppins"/>
                <a:ea typeface="Poppins"/>
                <a:cs typeface="Poppins"/>
                <a:sym typeface="Poppins"/>
              </a:rPr>
              <a:t>When a model is unable to capture the essence of the training data properly because of a low number of parameters then this phenomenon is known as Underfitting</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342900" lvl="0" marL="342900" marR="0" rtl="0" algn="l">
              <a:lnSpc>
                <a:spcPct val="100000"/>
              </a:lnSpc>
              <a:spcBef>
                <a:spcPts val="0"/>
              </a:spcBef>
              <a:spcAft>
                <a:spcPts val="0"/>
              </a:spcAft>
              <a:buClr>
                <a:srgbClr val="FFFFFF"/>
              </a:buClr>
              <a:buSzPts val="2400"/>
              <a:buFont typeface="Noto Sans Symbols"/>
              <a:buChar char="✔"/>
            </a:pPr>
            <a:r>
              <a:rPr b="0" i="0" lang="en-US" sz="2400" u="none" cap="none" strike="noStrike">
                <a:solidFill>
                  <a:srgbClr val="FFFFFF"/>
                </a:solidFill>
                <a:latin typeface="Poppins"/>
                <a:ea typeface="Poppins"/>
                <a:cs typeface="Poppins"/>
                <a:sym typeface="Poppins"/>
              </a:rPr>
              <a:t>High bias error, Low variance error, high error rate in the training data</a:t>
            </a:r>
            <a:endParaRPr/>
          </a:p>
          <a:p>
            <a:pPr indent="-190500" lvl="0" marL="34290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FFFFFF"/>
              </a:solidFill>
              <a:latin typeface="Poppins"/>
              <a:ea typeface="Poppins"/>
              <a:cs typeface="Poppins"/>
              <a:sym typeface="Poppins"/>
            </a:endParaRPr>
          </a:p>
          <a:p>
            <a:pPr indent="-342900" lvl="0" marL="342900" marR="0" rtl="0" algn="l">
              <a:lnSpc>
                <a:spcPct val="100000"/>
              </a:lnSpc>
              <a:spcBef>
                <a:spcPts val="0"/>
              </a:spcBef>
              <a:spcAft>
                <a:spcPts val="0"/>
              </a:spcAft>
              <a:buClr>
                <a:srgbClr val="FFFFFF"/>
              </a:buClr>
              <a:buSzPts val="2400"/>
              <a:buFont typeface="Noto Sans Symbols"/>
              <a:buChar char="✔"/>
            </a:pPr>
            <a:r>
              <a:rPr b="0" i="0" lang="en-US" sz="2400" u="none" cap="none" strike="noStrike">
                <a:solidFill>
                  <a:srgbClr val="FFFFFF"/>
                </a:solidFill>
                <a:latin typeface="Poppins"/>
                <a:ea typeface="Poppins"/>
                <a:cs typeface="Poppins"/>
                <a:sym typeface="Poppins"/>
              </a:rPr>
              <a:t>Very less amount of data to build the model</a:t>
            </a:r>
            <a:endParaRPr/>
          </a:p>
          <a:p>
            <a:pPr indent="-190500" lvl="0" marL="34290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FFFFFF"/>
              </a:solidFill>
              <a:latin typeface="Poppins"/>
              <a:ea typeface="Poppins"/>
              <a:cs typeface="Poppins"/>
              <a:sym typeface="Poppins"/>
            </a:endParaRPr>
          </a:p>
          <a:p>
            <a:pPr indent="-342900" lvl="0" marL="342900" marR="0" rtl="0" algn="l">
              <a:lnSpc>
                <a:spcPct val="100000"/>
              </a:lnSpc>
              <a:spcBef>
                <a:spcPts val="0"/>
              </a:spcBef>
              <a:spcAft>
                <a:spcPts val="0"/>
              </a:spcAft>
              <a:buClr>
                <a:srgbClr val="FFFFFF"/>
              </a:buClr>
              <a:buSzPts val="2400"/>
              <a:buFont typeface="Noto Sans Symbols"/>
              <a:buChar char="✔"/>
            </a:pPr>
            <a:r>
              <a:rPr b="0" i="0" lang="en-US" sz="2400" u="none" cap="none" strike="noStrike">
                <a:solidFill>
                  <a:srgbClr val="FFFFFF"/>
                </a:solidFill>
                <a:latin typeface="Poppins"/>
                <a:ea typeface="Poppins"/>
                <a:cs typeface="Poppins"/>
                <a:sym typeface="Poppins"/>
              </a:rPr>
              <a:t>Since our model performs badly on the training data, it consequently performs badly on the testing data as well.</a:t>
            </a:r>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190500" lvl="0" marL="34290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FFFFFF"/>
              </a:solidFill>
              <a:latin typeface="Poppins"/>
              <a:ea typeface="Poppins"/>
              <a:cs typeface="Poppins"/>
              <a:sym typeface="Poppins"/>
            </a:endParaRPr>
          </a:p>
          <a:p>
            <a:pPr indent="-190500" lvl="0" marL="34290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190500" lvl="0" marL="34290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FFFFFF"/>
              </a:solidFill>
              <a:latin typeface="Poppins"/>
              <a:ea typeface="Poppins"/>
              <a:cs typeface="Poppins"/>
              <a:sym typeface="Poppins"/>
            </a:endParaRPr>
          </a:p>
          <a:p>
            <a:pPr indent="-190500" lvl="0" marL="34290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4000"/>
              <a:buFont typeface="Calibri"/>
              <a:buNone/>
            </a:pPr>
            <a:r>
              <a:t/>
            </a:r>
            <a:endParaRPr b="0" i="0" sz="4000" u="none" cap="none" strike="noStrike">
              <a:solidFill>
                <a:srgbClr val="FFFFFF"/>
              </a:solidFill>
              <a:latin typeface="Poppins"/>
              <a:ea typeface="Poppins"/>
              <a:cs typeface="Poppins"/>
              <a:sym typeface="Poppins"/>
            </a:endParaRPr>
          </a:p>
        </p:txBody>
      </p:sp>
      <p:pic>
        <p:nvPicPr>
          <p:cNvPr id="184" name="Google Shape;184;p25"/>
          <p:cNvPicPr preferRelativeResize="0"/>
          <p:nvPr/>
        </p:nvPicPr>
        <p:blipFill rotWithShape="1">
          <a:blip r:embed="rId3">
            <a:alphaModFix/>
          </a:blip>
          <a:srcRect b="0" l="0" r="0" t="0"/>
          <a:stretch/>
        </p:blipFill>
        <p:spPr>
          <a:xfrm>
            <a:off x="6706797" y="931547"/>
            <a:ext cx="5485203" cy="5068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9" name="Shape 189"/>
        <p:cNvGrpSpPr/>
        <p:nvPr/>
      </p:nvGrpSpPr>
      <p:grpSpPr>
        <a:xfrm>
          <a:off x="0" y="0"/>
          <a:ext cx="0" cy="0"/>
          <a:chOff x="0" y="0"/>
          <a:chExt cx="0" cy="0"/>
        </a:xfrm>
      </p:grpSpPr>
      <p:sp>
        <p:nvSpPr>
          <p:cNvPr id="190" name="Google Shape;190;p26"/>
          <p:cNvSpPr txBox="1"/>
          <p:nvPr/>
        </p:nvSpPr>
        <p:spPr>
          <a:xfrm>
            <a:off x="0" y="166254"/>
            <a:ext cx="12192000" cy="25545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190500" lvl="0" marL="34290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FFFFFF"/>
              </a:solidFill>
              <a:latin typeface="Poppins"/>
              <a:ea typeface="Poppins"/>
              <a:cs typeface="Poppins"/>
              <a:sym typeface="Poppins"/>
            </a:endParaRPr>
          </a:p>
          <a:p>
            <a:pPr indent="-190500" lvl="0" marL="34290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4000"/>
              <a:buFont typeface="Calibri"/>
              <a:buNone/>
            </a:pPr>
            <a:r>
              <a:t/>
            </a:r>
            <a:endParaRPr b="0" i="0" sz="4000" u="none" cap="none" strike="noStrike">
              <a:solidFill>
                <a:srgbClr val="FFFFFF"/>
              </a:solidFill>
              <a:latin typeface="Poppins"/>
              <a:ea typeface="Poppins"/>
              <a:cs typeface="Poppins"/>
              <a:sym typeface="Poppins"/>
            </a:endParaRPr>
          </a:p>
        </p:txBody>
      </p:sp>
      <p:sp>
        <p:nvSpPr>
          <p:cNvPr id="191" name="Google Shape;191;p26"/>
          <p:cNvSpPr txBox="1"/>
          <p:nvPr/>
        </p:nvSpPr>
        <p:spPr>
          <a:xfrm>
            <a:off x="208547" y="519181"/>
            <a:ext cx="11588712" cy="50783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2400"/>
              <a:buFont typeface="Calibri"/>
              <a:buNone/>
            </a:pPr>
            <a:r>
              <a:rPr b="0" i="0" lang="en-US" sz="2400" u="none" cap="none" strike="noStrike">
                <a:solidFill>
                  <a:srgbClr val="FFFFFF"/>
                </a:solidFill>
                <a:latin typeface="Calibri"/>
                <a:ea typeface="Calibri"/>
                <a:cs typeface="Calibri"/>
                <a:sym typeface="Calibri"/>
              </a:rPr>
              <a:t>Summary </a:t>
            </a:r>
            <a:endParaRPr/>
          </a:p>
          <a:p>
            <a:pPr indent="0" lvl="0" marL="0" marR="0" rtl="0" algn="l">
              <a:lnSpc>
                <a:spcPct val="100000"/>
              </a:lnSpc>
              <a:spcBef>
                <a:spcPts val="0"/>
              </a:spcBef>
              <a:spcAft>
                <a:spcPts val="0"/>
              </a:spcAft>
              <a:buClr>
                <a:schemeClr val="dk1"/>
              </a:buClr>
              <a:buSzPts val="2500"/>
              <a:buFont typeface="Calibri"/>
              <a:buNone/>
            </a:pPr>
            <a:r>
              <a:t/>
            </a:r>
            <a:endParaRPr b="0" i="0" sz="2500" u="none" cap="none" strike="noStrike">
              <a:solidFill>
                <a:srgbClr val="FFFFFF"/>
              </a:solidFill>
              <a:highlight>
                <a:srgbClr val="FF00FF"/>
              </a:highlight>
              <a:latin typeface="Calibri"/>
              <a:ea typeface="Calibri"/>
              <a:cs typeface="Calibri"/>
              <a:sym typeface="Calibri"/>
            </a:endParaRPr>
          </a:p>
          <a:p>
            <a:pPr indent="-342900" lvl="0" marL="342900" marR="0" rtl="0" algn="l">
              <a:lnSpc>
                <a:spcPct val="100000"/>
              </a:lnSpc>
              <a:spcBef>
                <a:spcPts val="0"/>
              </a:spcBef>
              <a:spcAft>
                <a:spcPts val="0"/>
              </a:spcAft>
              <a:buClr>
                <a:srgbClr val="FFFFFF"/>
              </a:buClr>
              <a:buSzPts val="2500"/>
              <a:buFont typeface="Noto Sans Symbols"/>
              <a:buChar char="✔"/>
            </a:pPr>
            <a:r>
              <a:rPr b="0" i="0" lang="en-US" sz="2500" u="none" cap="none" strike="noStrike">
                <a:solidFill>
                  <a:srgbClr val="FFFFFF"/>
                </a:solidFill>
                <a:highlight>
                  <a:srgbClr val="FF00FF"/>
                </a:highlight>
                <a:latin typeface="Calibri"/>
                <a:ea typeface="Calibri"/>
                <a:cs typeface="Calibri"/>
                <a:sym typeface="Calibri"/>
              </a:rPr>
              <a:t>Model has high bias , failed to learn important patterns in the data , and when used with new data set will give underfitting</a:t>
            </a:r>
            <a:endParaRPr b="0" i="0" sz="2500" u="none" cap="none" strike="noStrike">
              <a:solidFill>
                <a:srgbClr val="FFFFFF"/>
              </a:solidFill>
              <a:highlight>
                <a:srgbClr val="FF00FF"/>
              </a:highlight>
              <a:latin typeface="Calibri"/>
              <a:ea typeface="Calibri"/>
              <a:cs typeface="Calibri"/>
              <a:sym typeface="Calibri"/>
            </a:endParaRPr>
          </a:p>
          <a:p>
            <a:pPr indent="-184150" lvl="0" marL="342900" marR="0" rtl="0" algn="l">
              <a:lnSpc>
                <a:spcPct val="100000"/>
              </a:lnSpc>
              <a:spcBef>
                <a:spcPts val="0"/>
              </a:spcBef>
              <a:spcAft>
                <a:spcPts val="0"/>
              </a:spcAft>
              <a:buClr>
                <a:schemeClr val="dk1"/>
              </a:buClr>
              <a:buSzPts val="2500"/>
              <a:buFont typeface="Noto Sans Symbols"/>
              <a:buNone/>
            </a:pPr>
            <a:r>
              <a:t/>
            </a:r>
            <a:endParaRPr b="0" i="0" sz="2500" u="none" cap="none" strike="noStrike">
              <a:solidFill>
                <a:srgbClr val="FFFFFF"/>
              </a:solidFill>
              <a:highlight>
                <a:srgbClr val="FF00FF"/>
              </a:highlight>
              <a:latin typeface="Calibri"/>
              <a:ea typeface="Calibri"/>
              <a:cs typeface="Calibri"/>
              <a:sym typeface="Calibri"/>
            </a:endParaRPr>
          </a:p>
          <a:p>
            <a:pPr indent="-342900" lvl="0" marL="342900" marR="0" rtl="0" algn="l">
              <a:lnSpc>
                <a:spcPct val="100000"/>
              </a:lnSpc>
              <a:spcBef>
                <a:spcPts val="0"/>
              </a:spcBef>
              <a:spcAft>
                <a:spcPts val="0"/>
              </a:spcAft>
              <a:buClr>
                <a:srgbClr val="FFFFFF"/>
              </a:buClr>
              <a:buSzPts val="2500"/>
              <a:buFont typeface="Noto Sans Symbols"/>
              <a:buChar char="✔"/>
            </a:pPr>
            <a:r>
              <a:rPr b="0" i="0" lang="en-US" sz="2500" u="none" cap="none" strike="noStrike">
                <a:solidFill>
                  <a:srgbClr val="FFFFFF"/>
                </a:solidFill>
                <a:highlight>
                  <a:srgbClr val="FF00FF"/>
                </a:highlight>
                <a:latin typeface="Calibri"/>
                <a:ea typeface="Calibri"/>
                <a:cs typeface="Calibri"/>
                <a:sym typeface="Calibri"/>
              </a:rPr>
              <a:t>Model has high variance , trying to be nice to training data , trying to model everything in the data including noise and will fail for the new data </a:t>
            </a:r>
            <a:endParaRPr/>
          </a:p>
          <a:p>
            <a:pPr indent="-184150" lvl="0" marL="342900" marR="0" rtl="0" algn="l">
              <a:lnSpc>
                <a:spcPct val="100000"/>
              </a:lnSpc>
              <a:spcBef>
                <a:spcPts val="0"/>
              </a:spcBef>
              <a:spcAft>
                <a:spcPts val="0"/>
              </a:spcAft>
              <a:buClr>
                <a:schemeClr val="dk1"/>
              </a:buClr>
              <a:buSzPts val="2500"/>
              <a:buFont typeface="Noto Sans Symbols"/>
              <a:buNone/>
            </a:pPr>
            <a:r>
              <a:t/>
            </a:r>
            <a:endParaRPr b="0" i="0" sz="2500" u="none" cap="none" strike="noStrike">
              <a:solidFill>
                <a:srgbClr val="FFFFFF"/>
              </a:solidFill>
              <a:highlight>
                <a:srgbClr val="FF00FF"/>
              </a:highlight>
              <a:latin typeface="Calibri"/>
              <a:ea typeface="Calibri"/>
              <a:cs typeface="Calibri"/>
              <a:sym typeface="Calibri"/>
            </a:endParaRPr>
          </a:p>
          <a:p>
            <a:pPr indent="-342900" lvl="0" marL="342900" marR="0" rtl="0" algn="l">
              <a:lnSpc>
                <a:spcPct val="100000"/>
              </a:lnSpc>
              <a:spcBef>
                <a:spcPts val="0"/>
              </a:spcBef>
              <a:spcAft>
                <a:spcPts val="0"/>
              </a:spcAft>
              <a:buClr>
                <a:srgbClr val="FFFFFF"/>
              </a:buClr>
              <a:buSzPts val="2500"/>
              <a:buFont typeface="Noto Sans Symbols"/>
              <a:buChar char="✔"/>
            </a:pPr>
            <a:r>
              <a:rPr b="0" i="0" lang="en-US" sz="2500" u="none" cap="none" strike="noStrike">
                <a:solidFill>
                  <a:srgbClr val="FFFFFF"/>
                </a:solidFill>
                <a:highlight>
                  <a:srgbClr val="FF00FF"/>
                </a:highlight>
                <a:latin typeface="Calibri"/>
                <a:ea typeface="Calibri"/>
                <a:cs typeface="Calibri"/>
                <a:sym typeface="Calibri"/>
              </a:rPr>
              <a:t>The aim is to get the low value for bias and variance so that model can be generalized to unseen data and have less generalization error </a:t>
            </a:r>
            <a:endParaRPr/>
          </a:p>
          <a:p>
            <a:pPr indent="-184150" lvl="0" marL="342900" marR="0" rtl="0" algn="l">
              <a:lnSpc>
                <a:spcPct val="100000"/>
              </a:lnSpc>
              <a:spcBef>
                <a:spcPts val="0"/>
              </a:spcBef>
              <a:spcAft>
                <a:spcPts val="0"/>
              </a:spcAft>
              <a:buClr>
                <a:schemeClr val="dk1"/>
              </a:buClr>
              <a:buSzPts val="2500"/>
              <a:buFont typeface="Noto Sans Symbols"/>
              <a:buNone/>
            </a:pPr>
            <a:r>
              <a:t/>
            </a:r>
            <a:endParaRPr b="0" i="0" sz="2500" u="none" cap="none" strike="noStrike">
              <a:solidFill>
                <a:srgbClr val="FFFFFF"/>
              </a:solidFill>
              <a:highlight>
                <a:srgbClr val="FF00FF"/>
              </a:highlight>
              <a:latin typeface="Calibri"/>
              <a:ea typeface="Calibri"/>
              <a:cs typeface="Calibri"/>
              <a:sym typeface="Calibri"/>
            </a:endParaRPr>
          </a:p>
          <a:p>
            <a:pPr indent="-342900" lvl="0" marL="342900" marR="0" rtl="0" algn="l">
              <a:lnSpc>
                <a:spcPct val="100000"/>
              </a:lnSpc>
              <a:spcBef>
                <a:spcPts val="0"/>
              </a:spcBef>
              <a:spcAft>
                <a:spcPts val="0"/>
              </a:spcAft>
              <a:buClr>
                <a:srgbClr val="FFFFFF"/>
              </a:buClr>
              <a:buSzPts val="2500"/>
              <a:buFont typeface="Noto Sans Symbols"/>
              <a:buChar char="✔"/>
            </a:pPr>
            <a:r>
              <a:rPr b="0" i="0" lang="en-US" sz="2500" u="none" cap="none" strike="noStrike">
                <a:solidFill>
                  <a:srgbClr val="FFFFFF"/>
                </a:solidFill>
                <a:highlight>
                  <a:srgbClr val="FF00FF"/>
                </a:highlight>
                <a:latin typeface="Calibri"/>
                <a:ea typeface="Calibri"/>
                <a:cs typeface="Calibri"/>
                <a:sym typeface="Calibri"/>
              </a:rPr>
              <a:t>To get optimum low value for bias and </a:t>
            </a:r>
            <a:r>
              <a:rPr lang="en-US" sz="2500">
                <a:solidFill>
                  <a:srgbClr val="FFFFFF"/>
                </a:solidFill>
                <a:highlight>
                  <a:srgbClr val="FF00FF"/>
                </a:highlight>
                <a:latin typeface="Calibri"/>
                <a:ea typeface="Calibri"/>
                <a:cs typeface="Calibri"/>
                <a:sym typeface="Calibri"/>
              </a:rPr>
              <a:t>variance</a:t>
            </a:r>
            <a:r>
              <a:rPr b="0" i="0" lang="en-US" sz="2500" u="none" cap="none" strike="noStrike">
                <a:solidFill>
                  <a:srgbClr val="FFFFFF"/>
                </a:solidFill>
                <a:highlight>
                  <a:srgbClr val="FF00FF"/>
                </a:highlight>
                <a:latin typeface="Calibri"/>
                <a:ea typeface="Calibri"/>
                <a:cs typeface="Calibri"/>
                <a:sym typeface="Calibri"/>
              </a:rPr>
              <a:t> is called as bias-variance trade off that can be used to minimize the generalization error</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6" name="Shape 196"/>
        <p:cNvGrpSpPr/>
        <p:nvPr/>
      </p:nvGrpSpPr>
      <p:grpSpPr>
        <a:xfrm>
          <a:off x="0" y="0"/>
          <a:ext cx="0" cy="0"/>
          <a:chOff x="0" y="0"/>
          <a:chExt cx="0" cy="0"/>
        </a:xfrm>
      </p:grpSpPr>
      <p:sp>
        <p:nvSpPr>
          <p:cNvPr id="197" name="Google Shape;197;p27"/>
          <p:cNvSpPr txBox="1"/>
          <p:nvPr/>
        </p:nvSpPr>
        <p:spPr>
          <a:xfrm>
            <a:off x="0" y="0"/>
            <a:ext cx="6706797" cy="846385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2400"/>
              <a:buFont typeface="Poppins"/>
              <a:buNone/>
            </a:pPr>
            <a:r>
              <a:rPr b="0" i="0" lang="en-US" sz="2400" u="none" cap="none" strike="noStrike">
                <a:solidFill>
                  <a:srgbClr val="FFFFFF"/>
                </a:solidFill>
                <a:latin typeface="Poppins"/>
                <a:ea typeface="Poppins"/>
                <a:cs typeface="Poppins"/>
                <a:sym typeface="Poppins"/>
              </a:rPr>
              <a:t>Overfitting</a:t>
            </a:r>
            <a:endParaRPr/>
          </a:p>
          <a:p>
            <a:pPr indent="-342900" lvl="0" marL="342900" marR="0" rtl="0" algn="l">
              <a:lnSpc>
                <a:spcPct val="100000"/>
              </a:lnSpc>
              <a:spcBef>
                <a:spcPts val="0"/>
              </a:spcBef>
              <a:spcAft>
                <a:spcPts val="0"/>
              </a:spcAft>
              <a:buClr>
                <a:srgbClr val="FFFFFF"/>
              </a:buClr>
              <a:buSzPts val="2400"/>
              <a:buFont typeface="Noto Sans Symbols"/>
              <a:buChar char="✔"/>
            </a:pPr>
            <a:r>
              <a:rPr b="0" i="0" lang="en-US" sz="2400" u="none" cap="none" strike="noStrike">
                <a:solidFill>
                  <a:srgbClr val="FFFFFF"/>
                </a:solidFill>
                <a:latin typeface="Poppins"/>
                <a:ea typeface="Poppins"/>
                <a:cs typeface="Poppins"/>
                <a:sym typeface="Poppins"/>
              </a:rPr>
              <a:t>When a model is built using so many predictors that it captures noise along with the underlying pattern </a:t>
            </a:r>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342900" lvl="0" marL="342900" marR="0" rtl="0" algn="l">
              <a:lnSpc>
                <a:spcPct val="100000"/>
              </a:lnSpc>
              <a:spcBef>
                <a:spcPts val="0"/>
              </a:spcBef>
              <a:spcAft>
                <a:spcPts val="0"/>
              </a:spcAft>
              <a:buClr>
                <a:srgbClr val="FFFFFF"/>
              </a:buClr>
              <a:buSzPts val="2400"/>
              <a:buFont typeface="Noto Sans Symbols"/>
              <a:buChar char="✔"/>
            </a:pPr>
            <a:r>
              <a:rPr b="0" i="0" lang="en-US" sz="2400" u="none" cap="none" strike="noStrike">
                <a:solidFill>
                  <a:srgbClr val="FFFFFF"/>
                </a:solidFill>
                <a:latin typeface="Poppins"/>
                <a:ea typeface="Poppins"/>
                <a:cs typeface="Poppins"/>
                <a:sym typeface="Poppins"/>
              </a:rPr>
              <a:t>It tries to fit the model too closely to the training data leaving very less scope for generalizability. This phenomenon is known as Overfitting.</a:t>
            </a:r>
            <a:endParaRPr/>
          </a:p>
          <a:p>
            <a:pPr indent="-342900" lvl="0" marL="342900" marR="0" rtl="0" algn="l">
              <a:lnSpc>
                <a:spcPct val="100000"/>
              </a:lnSpc>
              <a:spcBef>
                <a:spcPts val="0"/>
              </a:spcBef>
              <a:spcAft>
                <a:spcPts val="0"/>
              </a:spcAft>
              <a:buClr>
                <a:srgbClr val="FFFFFF"/>
              </a:buClr>
              <a:buSzPts val="2400"/>
              <a:buFont typeface="Noto Sans Symbols"/>
              <a:buChar char="✔"/>
            </a:pPr>
            <a:r>
              <a:rPr b="0" i="0" lang="en-US" sz="2400" u="none" cap="none" strike="noStrike">
                <a:solidFill>
                  <a:srgbClr val="FFFFFF"/>
                </a:solidFill>
                <a:latin typeface="Poppins"/>
                <a:ea typeface="Poppins"/>
                <a:cs typeface="Poppins"/>
                <a:sym typeface="Poppins"/>
              </a:rPr>
              <a:t>Low bias error, High variance error</a:t>
            </a:r>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342900" lvl="0" marL="342900" marR="0" rtl="0" algn="l">
              <a:lnSpc>
                <a:spcPct val="100000"/>
              </a:lnSpc>
              <a:spcBef>
                <a:spcPts val="0"/>
              </a:spcBef>
              <a:spcAft>
                <a:spcPts val="0"/>
              </a:spcAft>
              <a:buClr>
                <a:srgbClr val="FFFFFF"/>
              </a:buClr>
              <a:buSzPts val="2400"/>
              <a:buFont typeface="Noto Sans Symbols"/>
              <a:buChar char="✔"/>
            </a:pPr>
            <a:r>
              <a:rPr b="0" i="0" lang="en-US" sz="2400" u="none" cap="none" strike="noStrike">
                <a:solidFill>
                  <a:srgbClr val="FFFFFF"/>
                </a:solidFill>
                <a:latin typeface="Poppins"/>
                <a:ea typeface="Poppins"/>
                <a:cs typeface="Poppins"/>
                <a:sym typeface="Poppins"/>
              </a:rPr>
              <a:t>When the model has a low error rate in training data but a high error rate in testing data, we can say the model is overfitting the training data set</a:t>
            </a:r>
            <a:endParaRPr/>
          </a:p>
          <a:p>
            <a:pPr indent="-342900" lvl="0" marL="342900" marR="0" rtl="0" algn="l">
              <a:lnSpc>
                <a:spcPct val="100000"/>
              </a:lnSpc>
              <a:spcBef>
                <a:spcPts val="0"/>
              </a:spcBef>
              <a:spcAft>
                <a:spcPts val="0"/>
              </a:spcAft>
              <a:buClr>
                <a:srgbClr val="FFFFFF"/>
              </a:buClr>
              <a:buSzPts val="2400"/>
              <a:buFont typeface="Noto Sans Symbols"/>
              <a:buChar char="✔"/>
            </a:pPr>
            <a:r>
              <a:rPr b="0" i="0" lang="en-US" sz="2400" u="none" cap="none" strike="noStrike">
                <a:solidFill>
                  <a:srgbClr val="FFFFFF"/>
                </a:solidFill>
                <a:latin typeface="Poppins"/>
                <a:ea typeface="Poppins"/>
                <a:cs typeface="Poppins"/>
                <a:sym typeface="Poppins"/>
              </a:rPr>
              <a:t>This usually happens when hyperparameters have been tuned to produce a low error rate on the training data.</a:t>
            </a:r>
            <a:endParaRPr/>
          </a:p>
          <a:p>
            <a:pPr indent="-190500" lvl="0" marL="34290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FFFFFF"/>
              </a:solidFill>
              <a:latin typeface="Poppins"/>
              <a:ea typeface="Poppins"/>
              <a:cs typeface="Poppins"/>
              <a:sym typeface="Poppins"/>
            </a:endParaRPr>
          </a:p>
          <a:p>
            <a:pPr indent="-190500" lvl="0" marL="34290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4000"/>
              <a:buFont typeface="Calibri"/>
              <a:buNone/>
            </a:pPr>
            <a:r>
              <a:t/>
            </a:r>
            <a:endParaRPr b="0" i="0" sz="4000" u="none" cap="none" strike="noStrike">
              <a:solidFill>
                <a:srgbClr val="FFFFFF"/>
              </a:solidFill>
              <a:latin typeface="Poppins"/>
              <a:ea typeface="Poppins"/>
              <a:cs typeface="Poppins"/>
              <a:sym typeface="Poppins"/>
            </a:endParaRPr>
          </a:p>
        </p:txBody>
      </p:sp>
      <p:pic>
        <p:nvPicPr>
          <p:cNvPr id="198" name="Google Shape;198;p27"/>
          <p:cNvPicPr preferRelativeResize="0"/>
          <p:nvPr/>
        </p:nvPicPr>
        <p:blipFill rotWithShape="1">
          <a:blip r:embed="rId3">
            <a:alphaModFix/>
          </a:blip>
          <a:srcRect b="0" l="0" r="0" t="0"/>
          <a:stretch/>
        </p:blipFill>
        <p:spPr>
          <a:xfrm>
            <a:off x="6546376" y="1667168"/>
            <a:ext cx="5485203" cy="434168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3" name="Shape 203"/>
        <p:cNvGrpSpPr/>
        <p:nvPr/>
      </p:nvGrpSpPr>
      <p:grpSpPr>
        <a:xfrm>
          <a:off x="0" y="0"/>
          <a:ext cx="0" cy="0"/>
          <a:chOff x="0" y="0"/>
          <a:chExt cx="0" cy="0"/>
        </a:xfrm>
      </p:grpSpPr>
      <p:sp>
        <p:nvSpPr>
          <p:cNvPr id="204" name="Google Shape;204;p28"/>
          <p:cNvSpPr txBox="1"/>
          <p:nvPr/>
        </p:nvSpPr>
        <p:spPr>
          <a:xfrm>
            <a:off x="0" y="166254"/>
            <a:ext cx="12192000" cy="25545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2400"/>
              <a:buFont typeface="Poppins"/>
              <a:buNone/>
            </a:pPr>
            <a:r>
              <a:rPr b="0" i="0" lang="en-US" sz="2400" u="none" cap="none" strike="noStrike">
                <a:solidFill>
                  <a:srgbClr val="FFFFFF"/>
                </a:solidFill>
                <a:latin typeface="Poppins"/>
                <a:ea typeface="Poppins"/>
                <a:cs typeface="Poppins"/>
                <a:sym typeface="Poppins"/>
              </a:rPr>
              <a:t>How to measure Generalization Error</a:t>
            </a:r>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190500" lvl="0" marL="34290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FFFFFF"/>
              </a:solidFill>
              <a:latin typeface="Poppins"/>
              <a:ea typeface="Poppins"/>
              <a:cs typeface="Poppins"/>
              <a:sym typeface="Poppins"/>
            </a:endParaRPr>
          </a:p>
          <a:p>
            <a:pPr indent="-190500" lvl="0" marL="34290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4000"/>
              <a:buFont typeface="Calibri"/>
              <a:buNone/>
            </a:pPr>
            <a:r>
              <a:t/>
            </a:r>
            <a:endParaRPr b="0" i="0" sz="4000" u="none" cap="none" strike="noStrike">
              <a:solidFill>
                <a:srgbClr val="FFFFFF"/>
              </a:solidFill>
              <a:latin typeface="Poppins"/>
              <a:ea typeface="Poppins"/>
              <a:cs typeface="Poppins"/>
              <a:sym typeface="Poppins"/>
            </a:endParaRPr>
          </a:p>
        </p:txBody>
      </p:sp>
      <p:pic>
        <p:nvPicPr>
          <p:cNvPr id="205" name="Google Shape;205;p28"/>
          <p:cNvPicPr preferRelativeResize="0"/>
          <p:nvPr/>
        </p:nvPicPr>
        <p:blipFill rotWithShape="1">
          <a:blip r:embed="rId3">
            <a:alphaModFix/>
          </a:blip>
          <a:srcRect b="0" l="0" r="0" t="0"/>
          <a:stretch/>
        </p:blipFill>
        <p:spPr>
          <a:xfrm>
            <a:off x="5374104" y="1134211"/>
            <a:ext cx="6817895" cy="3720267"/>
          </a:xfrm>
          <a:prstGeom prst="rect">
            <a:avLst/>
          </a:prstGeom>
          <a:noFill/>
          <a:ln>
            <a:noFill/>
          </a:ln>
        </p:spPr>
      </p:pic>
      <p:sp>
        <p:nvSpPr>
          <p:cNvPr id="206" name="Google Shape;206;p28"/>
          <p:cNvSpPr txBox="1"/>
          <p:nvPr/>
        </p:nvSpPr>
        <p:spPr>
          <a:xfrm>
            <a:off x="283334" y="1313644"/>
            <a:ext cx="4898266" cy="4524315"/>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FFFFFF"/>
              </a:buClr>
              <a:buSzPts val="2400"/>
              <a:buFont typeface="Noto Sans Symbols"/>
              <a:buChar char="✔"/>
            </a:pPr>
            <a:r>
              <a:rPr b="0" i="0" lang="en-US" sz="2400" u="none" cap="none" strike="noStrike">
                <a:solidFill>
                  <a:srgbClr val="FFFFFF"/>
                </a:solidFill>
                <a:latin typeface="Calibri"/>
                <a:ea typeface="Calibri"/>
                <a:cs typeface="Calibri"/>
                <a:sym typeface="Calibri"/>
              </a:rPr>
              <a:t>bias-variance tradeoff, a well-known problem in machine learning which involves minimizing two sources of error which prevent supervised learning algorithms </a:t>
            </a:r>
            <a:endParaRPr/>
          </a:p>
          <a:p>
            <a:pPr indent="0" lvl="0" marL="0" marR="0" rtl="0" algn="l">
              <a:lnSpc>
                <a:spcPct val="100000"/>
              </a:lnSpc>
              <a:spcBef>
                <a:spcPts val="0"/>
              </a:spcBef>
              <a:spcAft>
                <a:spcPts val="0"/>
              </a:spcAft>
              <a:buClr>
                <a:srgbClr val="FFFFFF"/>
              </a:buClr>
              <a:buSzPts val="2400"/>
              <a:buFont typeface="Calibri"/>
              <a:buNone/>
            </a:pPr>
            <a:r>
              <a:rPr b="0" i="0" lang="en-US" sz="2400" u="none" cap="none" strike="noStrike">
                <a:solidFill>
                  <a:srgbClr val="FFFFFF"/>
                </a:solidFill>
                <a:latin typeface="Calibri"/>
                <a:ea typeface="Calibri"/>
                <a:cs typeface="Calibri"/>
                <a:sym typeface="Calibri"/>
              </a:rPr>
              <a:t>     from generalizing well to new data.</a:t>
            </a:r>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FFFFFF"/>
              </a:buClr>
              <a:buSzPts val="2400"/>
              <a:buFont typeface="Calibri"/>
              <a:buNone/>
            </a:pPr>
            <a:r>
              <a:rPr b="0" i="0" lang="en-US" sz="2400" u="none" cap="none" strike="noStrike">
                <a:solidFill>
                  <a:srgbClr val="FFFFFF"/>
                </a:solidFill>
                <a:latin typeface="Calibri"/>
                <a:ea typeface="Calibri"/>
                <a:cs typeface="Calibri"/>
                <a:sym typeface="Calibri"/>
              </a:rPr>
              <a:t> </a:t>
            </a:r>
            <a:endParaRPr b="0" i="0" sz="2400" u="none" cap="none" strike="noStrike">
              <a:solidFill>
                <a:srgbClr val="FFFFFF"/>
              </a:solidFill>
              <a:latin typeface="Calibri"/>
              <a:ea typeface="Calibri"/>
              <a:cs typeface="Calibri"/>
              <a:sym typeface="Calibri"/>
            </a:endParaRPr>
          </a:p>
          <a:p>
            <a:pPr indent="-342900" lvl="0" marL="342900" marR="0" rtl="0" algn="l">
              <a:lnSpc>
                <a:spcPct val="100000"/>
              </a:lnSpc>
              <a:spcBef>
                <a:spcPts val="0"/>
              </a:spcBef>
              <a:spcAft>
                <a:spcPts val="0"/>
              </a:spcAft>
              <a:buClr>
                <a:srgbClr val="FFFFFF"/>
              </a:buClr>
              <a:buSzPts val="2400"/>
              <a:buFont typeface="Noto Sans Symbols"/>
              <a:buChar char="✔"/>
            </a:pPr>
            <a:r>
              <a:rPr b="0" i="0" lang="en-US" sz="2400" u="none" cap="none" strike="noStrike">
                <a:solidFill>
                  <a:srgbClr val="FFFFFF"/>
                </a:solidFill>
                <a:latin typeface="Calibri"/>
                <a:ea typeface="Calibri"/>
                <a:cs typeface="Calibri"/>
                <a:sym typeface="Calibri"/>
              </a:rPr>
              <a:t>Good (minimum) value for the generalization error is the point where both the bias and  variance are low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10" name="Shape 210"/>
        <p:cNvGrpSpPr/>
        <p:nvPr/>
      </p:nvGrpSpPr>
      <p:grpSpPr>
        <a:xfrm>
          <a:off x="0" y="0"/>
          <a:ext cx="0" cy="0"/>
          <a:chOff x="0" y="0"/>
          <a:chExt cx="0" cy="0"/>
        </a:xfrm>
      </p:grpSpPr>
      <p:sp>
        <p:nvSpPr>
          <p:cNvPr id="211" name="Google Shape;211;p29"/>
          <p:cNvSpPr txBox="1"/>
          <p:nvPr/>
        </p:nvSpPr>
        <p:spPr>
          <a:xfrm>
            <a:off x="313898" y="166254"/>
            <a:ext cx="11354937" cy="452431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2400"/>
              <a:buFont typeface="Poppins"/>
              <a:buNone/>
            </a:pPr>
            <a:r>
              <a:rPr b="0" i="0" lang="en-US" sz="2400" u="none" cap="none" strike="noStrike">
                <a:solidFill>
                  <a:srgbClr val="FFFFFF"/>
                </a:solidFill>
                <a:latin typeface="Poppins"/>
                <a:ea typeface="Poppins"/>
                <a:cs typeface="Poppins"/>
                <a:sym typeface="Poppins"/>
              </a:rPr>
              <a:t>Measures for In-sample Evaluation</a:t>
            </a:r>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342900" lvl="0" marL="342900" marR="0" rtl="0" algn="l">
              <a:lnSpc>
                <a:spcPct val="100000"/>
              </a:lnSpc>
              <a:spcBef>
                <a:spcPts val="0"/>
              </a:spcBef>
              <a:spcAft>
                <a:spcPts val="0"/>
              </a:spcAft>
              <a:buClr>
                <a:srgbClr val="FFFFFF"/>
              </a:buClr>
              <a:buSzPts val="2400"/>
              <a:buFont typeface="Noto Sans Symbols"/>
              <a:buChar char="✔"/>
            </a:pPr>
            <a:r>
              <a:rPr b="0" i="0" lang="en-US" sz="2400" u="none" cap="none" strike="noStrike">
                <a:solidFill>
                  <a:srgbClr val="FFFFFF"/>
                </a:solidFill>
                <a:latin typeface="Poppins"/>
                <a:ea typeface="Poppins"/>
                <a:cs typeface="Poppins"/>
                <a:sym typeface="Poppins"/>
              </a:rPr>
              <a:t>A good regression model is one where the difference between the actual or observed values and predicted values for the selected model is small and unbiased for train, validation and test data sets.</a:t>
            </a:r>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342900" lvl="0" marL="342900" marR="0" rtl="0" algn="l">
              <a:lnSpc>
                <a:spcPct val="100000"/>
              </a:lnSpc>
              <a:spcBef>
                <a:spcPts val="0"/>
              </a:spcBef>
              <a:spcAft>
                <a:spcPts val="0"/>
              </a:spcAft>
              <a:buClr>
                <a:srgbClr val="FFFFFF"/>
              </a:buClr>
              <a:buSzPts val="2400"/>
              <a:buFont typeface="Noto Sans Symbols"/>
              <a:buChar char="✔"/>
            </a:pPr>
            <a:r>
              <a:rPr b="0" i="0" lang="en-US" sz="2400" u="none" cap="none" strike="noStrike">
                <a:solidFill>
                  <a:srgbClr val="FFFFFF"/>
                </a:solidFill>
                <a:latin typeface="Poppins"/>
                <a:ea typeface="Poppins"/>
                <a:cs typeface="Poppins"/>
                <a:sym typeface="Poppins"/>
              </a:rPr>
              <a:t>Below statistical measures are a way to numerically determine how good the model fits on our data.</a:t>
            </a:r>
            <a:endParaRPr/>
          </a:p>
          <a:p>
            <a:pPr indent="0" lvl="0" marL="0" marR="0" rtl="0" algn="l">
              <a:lnSpc>
                <a:spcPct val="100000"/>
              </a:lnSpc>
              <a:spcBef>
                <a:spcPts val="0"/>
              </a:spcBef>
              <a:spcAft>
                <a:spcPts val="0"/>
              </a:spcAft>
              <a:buClr>
                <a:srgbClr val="FFFFFF"/>
              </a:buClr>
              <a:buSzPts val="2400"/>
              <a:buFont typeface="Poppins"/>
              <a:buNone/>
            </a:pPr>
            <a:r>
              <a:rPr b="0" i="0" lang="en-US" sz="2400" u="none" cap="none" strike="noStrike">
                <a:solidFill>
                  <a:srgbClr val="FFFFFF"/>
                </a:solidFill>
                <a:latin typeface="Poppins"/>
                <a:ea typeface="Poppins"/>
                <a:cs typeface="Poppins"/>
                <a:sym typeface="Poppins"/>
              </a:rPr>
              <a:t>           1. Mean Absolute error</a:t>
            </a:r>
            <a:endParaRPr/>
          </a:p>
          <a:p>
            <a:pPr indent="0" lvl="0" marL="0" marR="0" rtl="0" algn="l">
              <a:lnSpc>
                <a:spcPct val="100000"/>
              </a:lnSpc>
              <a:spcBef>
                <a:spcPts val="0"/>
              </a:spcBef>
              <a:spcAft>
                <a:spcPts val="0"/>
              </a:spcAft>
              <a:buClr>
                <a:srgbClr val="FFFFFF"/>
              </a:buClr>
              <a:buSzPts val="2400"/>
              <a:buFont typeface="Poppins"/>
              <a:buNone/>
            </a:pPr>
            <a:r>
              <a:rPr b="0" i="0" lang="en-US" sz="2400" u="none" cap="none" strike="noStrike">
                <a:solidFill>
                  <a:srgbClr val="FFFFFF"/>
                </a:solidFill>
                <a:latin typeface="Poppins"/>
                <a:ea typeface="Poppins"/>
                <a:cs typeface="Poppins"/>
                <a:sym typeface="Poppins"/>
              </a:rPr>
              <a:t>           2. Root Mean Square error</a:t>
            </a:r>
            <a:endParaRPr/>
          </a:p>
          <a:p>
            <a:pPr indent="0" lvl="0" marL="0" marR="0" rtl="0" algn="l">
              <a:lnSpc>
                <a:spcPct val="100000"/>
              </a:lnSpc>
              <a:spcBef>
                <a:spcPts val="0"/>
              </a:spcBef>
              <a:spcAft>
                <a:spcPts val="0"/>
              </a:spcAft>
              <a:buClr>
                <a:srgbClr val="FFFFFF"/>
              </a:buClr>
              <a:buSzPts val="2400"/>
              <a:buFont typeface="Poppins"/>
              <a:buNone/>
            </a:pPr>
            <a:r>
              <a:rPr b="0" i="0" lang="en-US" sz="2400" u="none" cap="none" strike="noStrike">
                <a:solidFill>
                  <a:srgbClr val="FFFFFF"/>
                </a:solidFill>
                <a:latin typeface="Poppins"/>
                <a:ea typeface="Poppins"/>
                <a:cs typeface="Poppins"/>
                <a:sym typeface="Poppins"/>
              </a:rPr>
              <a:t>           3. R Squared</a:t>
            </a:r>
            <a:endParaRPr/>
          </a:p>
          <a:p>
            <a:pPr indent="0" lvl="0" marL="0" marR="0" rtl="0" algn="l">
              <a:lnSpc>
                <a:spcPct val="100000"/>
              </a:lnSpc>
              <a:spcBef>
                <a:spcPts val="0"/>
              </a:spcBef>
              <a:spcAft>
                <a:spcPts val="0"/>
              </a:spcAft>
              <a:buClr>
                <a:srgbClr val="FFFFFF"/>
              </a:buClr>
              <a:buSzPts val="2400"/>
              <a:buFont typeface="Poppins"/>
              <a:buNone/>
            </a:pPr>
            <a:r>
              <a:rPr b="0" i="0" lang="en-US" sz="2400" u="none" cap="none" strike="noStrike">
                <a:solidFill>
                  <a:srgbClr val="FFFFFF"/>
                </a:solidFill>
                <a:latin typeface="Poppins"/>
                <a:ea typeface="Poppins"/>
                <a:cs typeface="Poppins"/>
                <a:sym typeface="Poppins"/>
              </a:rPr>
              <a:t>           4. Adjusted R Sqaure</a:t>
            </a:r>
            <a:endParaRPr b="0" i="0" sz="4000" u="none" cap="none" strike="noStrike">
              <a:solidFill>
                <a:srgbClr val="FFFFFF"/>
              </a:solidFill>
              <a:latin typeface="Poppins"/>
              <a:ea typeface="Poppins"/>
              <a:cs typeface="Poppins"/>
              <a:sym typeface="Poppi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15" name="Shape 215"/>
        <p:cNvGrpSpPr/>
        <p:nvPr/>
      </p:nvGrpSpPr>
      <p:grpSpPr>
        <a:xfrm>
          <a:off x="0" y="0"/>
          <a:ext cx="0" cy="0"/>
          <a:chOff x="0" y="0"/>
          <a:chExt cx="0" cy="0"/>
        </a:xfrm>
      </p:grpSpPr>
      <p:sp>
        <p:nvSpPr>
          <p:cNvPr id="216" name="Google Shape;216;p30"/>
          <p:cNvSpPr txBox="1"/>
          <p:nvPr/>
        </p:nvSpPr>
        <p:spPr>
          <a:xfrm>
            <a:off x="313898" y="95486"/>
            <a:ext cx="11354937" cy="7109639"/>
          </a:xfrm>
          <a:prstGeom prst="rect">
            <a:avLst/>
          </a:prstGeom>
          <a:noFill/>
          <a:ln>
            <a:noFill/>
          </a:ln>
        </p:spPr>
        <p:txBody>
          <a:bodyPr anchorCtr="0" anchor="t" bIns="45700" lIns="91425" spcFirstLastPara="1" rIns="91425" wrap="square" tIns="45700">
            <a:spAutoFit/>
          </a:bodyPr>
          <a:lstStyle/>
          <a:p>
            <a:pPr indent="-457200" lvl="0" marL="457200" marR="0" rtl="0" algn="l">
              <a:lnSpc>
                <a:spcPct val="100000"/>
              </a:lnSpc>
              <a:spcBef>
                <a:spcPts val="0"/>
              </a:spcBef>
              <a:spcAft>
                <a:spcPts val="0"/>
              </a:spcAft>
              <a:buClr>
                <a:srgbClr val="FFFFFF"/>
              </a:buClr>
              <a:buSzPts val="2400"/>
              <a:buFont typeface="Poppins"/>
              <a:buAutoNum type="arabicPeriod"/>
            </a:pPr>
            <a:r>
              <a:rPr b="0" i="0" lang="en-US" sz="2400" u="none" cap="none" strike="noStrike">
                <a:solidFill>
                  <a:srgbClr val="FFFFFF"/>
                </a:solidFill>
                <a:latin typeface="Poppins"/>
                <a:ea typeface="Poppins"/>
                <a:cs typeface="Poppins"/>
                <a:sym typeface="Poppins"/>
              </a:rPr>
              <a:t>Mean Absolute error</a:t>
            </a:r>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342900" lvl="0" marL="342900" marR="0" rtl="0" algn="l">
              <a:lnSpc>
                <a:spcPct val="100000"/>
              </a:lnSpc>
              <a:spcBef>
                <a:spcPts val="0"/>
              </a:spcBef>
              <a:spcAft>
                <a:spcPts val="0"/>
              </a:spcAft>
              <a:buClr>
                <a:srgbClr val="FFFFFF"/>
              </a:buClr>
              <a:buSzPts val="2400"/>
              <a:buFont typeface="Noto Sans Symbols"/>
              <a:buChar char="✔"/>
            </a:pPr>
            <a:r>
              <a:rPr b="0" i="0" lang="en-US" sz="2400" u="none" cap="none" strike="noStrike">
                <a:solidFill>
                  <a:srgbClr val="FFFFFF"/>
                </a:solidFill>
                <a:latin typeface="Poppins"/>
                <a:ea typeface="Poppins"/>
                <a:cs typeface="Poppins"/>
                <a:sym typeface="Poppins"/>
              </a:rPr>
              <a:t>This is the simplest of all the metrics</a:t>
            </a:r>
            <a:endParaRPr/>
          </a:p>
          <a:p>
            <a:pPr indent="-342900" lvl="0" marL="342900" marR="0" rtl="0" algn="l">
              <a:lnSpc>
                <a:spcPct val="100000"/>
              </a:lnSpc>
              <a:spcBef>
                <a:spcPts val="0"/>
              </a:spcBef>
              <a:spcAft>
                <a:spcPts val="0"/>
              </a:spcAft>
              <a:buClr>
                <a:srgbClr val="FFFFFF"/>
              </a:buClr>
              <a:buSzPts val="2400"/>
              <a:buFont typeface="Noto Sans Symbols"/>
              <a:buChar char="✔"/>
            </a:pPr>
            <a:r>
              <a:rPr b="0" i="0" lang="en-US" sz="2400" u="none" cap="none" strike="noStrike">
                <a:solidFill>
                  <a:srgbClr val="FFFFFF"/>
                </a:solidFill>
                <a:latin typeface="Poppins"/>
                <a:ea typeface="Poppins"/>
                <a:cs typeface="Poppins"/>
                <a:sym typeface="Poppins"/>
              </a:rPr>
              <a:t>It is measured by taking the average of the absolute difference between actual values and the predictions.</a:t>
            </a:r>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342900" lvl="0" marL="342900" marR="0" rtl="0" algn="l">
              <a:lnSpc>
                <a:spcPct val="100000"/>
              </a:lnSpc>
              <a:spcBef>
                <a:spcPts val="0"/>
              </a:spcBef>
              <a:spcAft>
                <a:spcPts val="0"/>
              </a:spcAft>
              <a:buClr>
                <a:srgbClr val="FFFFFF"/>
              </a:buClr>
              <a:buSzPts val="2400"/>
              <a:buFont typeface="Noto Sans Symbols"/>
              <a:buChar char="✔"/>
            </a:pPr>
            <a:r>
              <a:rPr b="0" i="0" lang="en-US" sz="2400" u="none" cap="none" strike="noStrike">
                <a:solidFill>
                  <a:srgbClr val="FFFFFF"/>
                </a:solidFill>
                <a:latin typeface="Poppins"/>
                <a:ea typeface="Poppins"/>
                <a:cs typeface="Poppins"/>
                <a:sym typeface="Poppins"/>
              </a:rPr>
              <a:t>Suppose we have model that predicted </a:t>
            </a:r>
            <a:endParaRPr/>
          </a:p>
          <a:p>
            <a:pPr indent="0" lvl="0" marL="0" marR="0" rtl="0" algn="l">
              <a:lnSpc>
                <a:spcPct val="100000"/>
              </a:lnSpc>
              <a:spcBef>
                <a:spcPts val="0"/>
              </a:spcBef>
              <a:spcAft>
                <a:spcPts val="0"/>
              </a:spcAft>
              <a:buClr>
                <a:srgbClr val="FFFFFF"/>
              </a:buClr>
              <a:buSzPts val="2400"/>
              <a:buFont typeface="Poppins"/>
              <a:buNone/>
            </a:pPr>
            <a:r>
              <a:rPr b="0" i="0" lang="en-US" sz="2400" u="none" cap="none" strike="noStrike">
                <a:solidFill>
                  <a:srgbClr val="FFFFFF"/>
                </a:solidFill>
                <a:latin typeface="Poppins"/>
                <a:ea typeface="Poppins"/>
                <a:cs typeface="Poppins"/>
                <a:sym typeface="Poppins"/>
              </a:rPr>
              <a:t>The salary of 2 employees which are</a:t>
            </a:r>
            <a:endParaRPr/>
          </a:p>
          <a:p>
            <a:pPr indent="0" lvl="0" marL="0" marR="0" rtl="0" algn="l">
              <a:lnSpc>
                <a:spcPct val="100000"/>
              </a:lnSpc>
              <a:spcBef>
                <a:spcPts val="0"/>
              </a:spcBef>
              <a:spcAft>
                <a:spcPts val="0"/>
              </a:spcAft>
              <a:buClr>
                <a:srgbClr val="FFFFFF"/>
              </a:buClr>
              <a:buSzPts val="2400"/>
              <a:buFont typeface="Poppins"/>
              <a:buNone/>
            </a:pPr>
            <a:r>
              <a:rPr b="0" i="0" lang="en-US" sz="2400" u="none" cap="none" strike="noStrike">
                <a:solidFill>
                  <a:srgbClr val="FFFFFF"/>
                </a:solidFill>
                <a:latin typeface="Poppins"/>
                <a:ea typeface="Poppins"/>
                <a:cs typeface="Poppins"/>
                <a:sym typeface="Poppins"/>
              </a:rPr>
              <a:t>10000,20000 where the actual salaries were</a:t>
            </a:r>
            <a:endParaRPr/>
          </a:p>
          <a:p>
            <a:pPr indent="0" lvl="0" marL="0" marR="0" rtl="0" algn="l">
              <a:lnSpc>
                <a:spcPct val="100000"/>
              </a:lnSpc>
              <a:spcBef>
                <a:spcPts val="0"/>
              </a:spcBef>
              <a:spcAft>
                <a:spcPts val="0"/>
              </a:spcAft>
              <a:buClr>
                <a:srgbClr val="FFFFFF"/>
              </a:buClr>
              <a:buSzPts val="2400"/>
              <a:buFont typeface="Poppins"/>
              <a:buNone/>
            </a:pPr>
            <a:r>
              <a:rPr b="0" i="0" lang="en-US" sz="2400" u="none" cap="none" strike="noStrike">
                <a:solidFill>
                  <a:srgbClr val="FFFFFF"/>
                </a:solidFill>
                <a:latin typeface="Poppins"/>
                <a:ea typeface="Poppins"/>
                <a:cs typeface="Poppins"/>
                <a:sym typeface="Poppins"/>
              </a:rPr>
              <a:t>5000,10000</a:t>
            </a:r>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rgbClr val="FFFFFF"/>
              </a:buClr>
              <a:buSzPts val="2400"/>
              <a:buFont typeface="Poppins"/>
              <a:buNone/>
            </a:pPr>
            <a:r>
              <a:rPr b="0" i="0" lang="en-US" sz="2400" u="none" cap="none" strike="noStrike">
                <a:solidFill>
                  <a:srgbClr val="FFFFFF"/>
                </a:solidFill>
                <a:latin typeface="Poppins"/>
                <a:ea typeface="Poppins"/>
                <a:cs typeface="Poppins"/>
                <a:sym typeface="Poppins"/>
              </a:rPr>
              <a:t>                  (10000-5000) +(20000-10000)             15000                7500 RS                                       MSE =                                                                =       2         =</a:t>
            </a:r>
            <a:endParaRPr/>
          </a:p>
          <a:p>
            <a:pPr indent="0" lvl="0" marL="0" marR="0" rtl="0" algn="l">
              <a:lnSpc>
                <a:spcPct val="100000"/>
              </a:lnSpc>
              <a:spcBef>
                <a:spcPts val="0"/>
              </a:spcBef>
              <a:spcAft>
                <a:spcPts val="0"/>
              </a:spcAft>
              <a:buClr>
                <a:srgbClr val="FFFFFF"/>
              </a:buClr>
              <a:buSzPts val="2400"/>
              <a:buFont typeface="Poppins"/>
              <a:buNone/>
            </a:pPr>
            <a:r>
              <a:rPr b="0" i="0" lang="en-US" sz="2400" u="none" cap="none" strike="noStrike">
                <a:solidFill>
                  <a:srgbClr val="FFFFFF"/>
                </a:solidFill>
                <a:latin typeface="Poppins"/>
                <a:ea typeface="Poppins"/>
                <a:cs typeface="Poppins"/>
                <a:sym typeface="Poppins"/>
              </a:rPr>
              <a:t>                                       2</a:t>
            </a:r>
            <a:endParaRPr/>
          </a:p>
          <a:p>
            <a:pPr indent="0" lvl="0" marL="0" marR="0" rtl="0" algn="l">
              <a:lnSpc>
                <a:spcPct val="100000"/>
              </a:lnSpc>
              <a:spcBef>
                <a:spcPts val="0"/>
              </a:spcBef>
              <a:spcAft>
                <a:spcPts val="0"/>
              </a:spcAft>
              <a:buClr>
                <a:srgbClr val="FFFFFF"/>
              </a:buClr>
              <a:buSzPts val="2400"/>
              <a:buFont typeface="Poppins"/>
              <a:buNone/>
            </a:pPr>
            <a:r>
              <a:rPr b="0" i="0" lang="en-US" sz="2400" u="none" cap="none" strike="noStrike">
                <a:solidFill>
                  <a:srgbClr val="FFFFFF"/>
                </a:solidFill>
                <a:latin typeface="Poppins"/>
                <a:ea typeface="Poppins"/>
                <a:cs typeface="Poppins"/>
                <a:sym typeface="Poppins"/>
              </a:rPr>
              <a:t>                                        </a:t>
            </a:r>
            <a:endParaRPr/>
          </a:p>
        </p:txBody>
      </p:sp>
      <p:pic>
        <p:nvPicPr>
          <p:cNvPr id="217" name="Google Shape;217;p30"/>
          <p:cNvPicPr preferRelativeResize="0"/>
          <p:nvPr/>
        </p:nvPicPr>
        <p:blipFill rotWithShape="1">
          <a:blip r:embed="rId3">
            <a:alphaModFix/>
          </a:blip>
          <a:srcRect b="0" l="0" r="0" t="0"/>
          <a:stretch/>
        </p:blipFill>
        <p:spPr>
          <a:xfrm>
            <a:off x="1419721" y="2359658"/>
            <a:ext cx="4394224" cy="1337837"/>
          </a:xfrm>
          <a:prstGeom prst="rect">
            <a:avLst/>
          </a:prstGeom>
          <a:noFill/>
          <a:ln>
            <a:noFill/>
          </a:ln>
        </p:spPr>
      </p:pic>
      <p:sp>
        <p:nvSpPr>
          <p:cNvPr id="218" name="Google Shape;218;p30"/>
          <p:cNvSpPr txBox="1"/>
          <p:nvPr/>
        </p:nvSpPr>
        <p:spPr>
          <a:xfrm>
            <a:off x="313898" y="2843910"/>
            <a:ext cx="1487959"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MAE       =</a:t>
            </a:r>
            <a:r>
              <a:rPr b="0" i="0" lang="en-US" sz="1800" u="none" cap="none" strike="noStrike">
                <a:solidFill>
                  <a:srgbClr val="000000"/>
                </a:solidFill>
                <a:latin typeface="Calibri"/>
                <a:ea typeface="Calibri"/>
                <a:cs typeface="Calibri"/>
                <a:sym typeface="Calibri"/>
              </a:rPr>
              <a:t>E</a:t>
            </a:r>
            <a:endParaRPr/>
          </a:p>
        </p:txBody>
      </p:sp>
      <p:cxnSp>
        <p:nvCxnSpPr>
          <p:cNvPr id="219" name="Google Shape;219;p30"/>
          <p:cNvCxnSpPr/>
          <p:nvPr/>
        </p:nvCxnSpPr>
        <p:spPr>
          <a:xfrm>
            <a:off x="1419721" y="6100549"/>
            <a:ext cx="5431455" cy="1"/>
          </a:xfrm>
          <a:prstGeom prst="straightConnector1">
            <a:avLst/>
          </a:prstGeom>
          <a:noFill/>
          <a:ln cap="flat" cmpd="sng" w="9525">
            <a:solidFill>
              <a:schemeClr val="accent1"/>
            </a:solidFill>
            <a:prstDash val="solid"/>
            <a:miter lim="800000"/>
            <a:headEnd len="sm" w="sm" type="none"/>
            <a:tailEnd len="sm" w="sm" type="none"/>
          </a:ln>
        </p:spPr>
      </p:cxnSp>
      <p:cxnSp>
        <p:nvCxnSpPr>
          <p:cNvPr id="220" name="Google Shape;220;p30"/>
          <p:cNvCxnSpPr/>
          <p:nvPr/>
        </p:nvCxnSpPr>
        <p:spPr>
          <a:xfrm>
            <a:off x="7506269" y="5977720"/>
            <a:ext cx="1064525" cy="0"/>
          </a:xfrm>
          <a:prstGeom prst="straightConnector1">
            <a:avLst/>
          </a:prstGeom>
          <a:noFill/>
          <a:ln cap="flat" cmpd="sng" w="9525">
            <a:solidFill>
              <a:schemeClr val="accent1"/>
            </a:solidFill>
            <a:prstDash val="solid"/>
            <a:miter lim="800000"/>
            <a:headEnd len="sm" w="sm" type="none"/>
            <a:tailEnd len="sm" w="sm"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24" name="Shape 224"/>
        <p:cNvGrpSpPr/>
        <p:nvPr/>
      </p:nvGrpSpPr>
      <p:grpSpPr>
        <a:xfrm>
          <a:off x="0" y="0"/>
          <a:ext cx="0" cy="0"/>
          <a:chOff x="0" y="0"/>
          <a:chExt cx="0" cy="0"/>
        </a:xfrm>
      </p:grpSpPr>
      <p:sp>
        <p:nvSpPr>
          <p:cNvPr id="225" name="Google Shape;225;p31"/>
          <p:cNvSpPr txBox="1"/>
          <p:nvPr/>
        </p:nvSpPr>
        <p:spPr>
          <a:xfrm>
            <a:off x="122829" y="590342"/>
            <a:ext cx="11517031" cy="830997"/>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rgbClr val="FFFFFF"/>
              </a:buClr>
              <a:buSzPts val="2400"/>
              <a:buFont typeface="Noto Sans Symbols"/>
              <a:buChar char="✔"/>
            </a:pPr>
            <a:r>
              <a:rPr b="0" i="0" lang="en-US" sz="2400" u="none" cap="none" strike="noStrike">
                <a:solidFill>
                  <a:srgbClr val="FFFFFF"/>
                </a:solidFill>
                <a:latin typeface="Poppins"/>
                <a:ea typeface="Poppins"/>
                <a:cs typeface="Poppins"/>
                <a:sym typeface="Poppins"/>
              </a:rPr>
              <a:t> MAE value 75000 tells us  that the model is predicting  75000 (RS) more or less on average than the actual values of salaries </a:t>
            </a:r>
            <a:endParaRPr b="0" i="0" sz="2400" u="none" cap="none" strike="noStrike">
              <a:solidFill>
                <a:srgbClr val="FFFFFF"/>
              </a:solidFill>
              <a:latin typeface="Poppins"/>
              <a:ea typeface="Poppins"/>
              <a:cs typeface="Poppins"/>
              <a:sym typeface="Poppi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3" name="Shape 93"/>
        <p:cNvGrpSpPr/>
        <p:nvPr/>
      </p:nvGrpSpPr>
      <p:grpSpPr>
        <a:xfrm>
          <a:off x="0" y="0"/>
          <a:ext cx="0" cy="0"/>
          <a:chOff x="0" y="0"/>
          <a:chExt cx="0" cy="0"/>
        </a:xfrm>
      </p:grpSpPr>
      <p:sp>
        <p:nvSpPr>
          <p:cNvPr id="94" name="Google Shape;94;p14"/>
          <p:cNvSpPr txBox="1"/>
          <p:nvPr/>
        </p:nvSpPr>
        <p:spPr>
          <a:xfrm>
            <a:off x="0" y="166254"/>
            <a:ext cx="12192000" cy="5509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FFFF"/>
              </a:buClr>
              <a:buSzPts val="2400"/>
              <a:buFont typeface="Poppins"/>
              <a:buNone/>
            </a:pPr>
            <a:r>
              <a:rPr b="0" i="0" lang="en-US" sz="2400" u="none" cap="none" strike="noStrike">
                <a:solidFill>
                  <a:srgbClr val="00FFFF"/>
                </a:solidFill>
                <a:latin typeface="Poppins"/>
                <a:ea typeface="Poppins"/>
                <a:cs typeface="Poppins"/>
                <a:sym typeface="Poppins"/>
              </a:rPr>
              <a:t>Residual  plots for  regression model evaluation</a:t>
            </a:r>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00FFFF"/>
              </a:solidFill>
              <a:latin typeface="Poppins"/>
              <a:ea typeface="Poppins"/>
              <a:cs typeface="Poppins"/>
              <a:sym typeface="Poppins"/>
            </a:endParaRPr>
          </a:p>
          <a:p>
            <a:pPr indent="0" lvl="0" marL="0" marR="0" rtl="0" algn="l">
              <a:lnSpc>
                <a:spcPct val="100000"/>
              </a:lnSpc>
              <a:spcBef>
                <a:spcPts val="0"/>
              </a:spcBef>
              <a:spcAft>
                <a:spcPts val="0"/>
              </a:spcAft>
              <a:buClr>
                <a:srgbClr val="FFD966"/>
              </a:buClr>
              <a:buSzPts val="2400"/>
              <a:buFont typeface="Poppins"/>
              <a:buNone/>
            </a:pPr>
            <a:r>
              <a:rPr b="0" i="0" lang="en-US" sz="2400" u="none" cap="none" strike="noStrike">
                <a:solidFill>
                  <a:srgbClr val="FFD966"/>
                </a:solidFill>
                <a:latin typeface="Poppins"/>
                <a:ea typeface="Poppins"/>
                <a:cs typeface="Poppins"/>
                <a:sym typeface="Poppins"/>
              </a:rPr>
              <a:t>Residuals</a:t>
            </a:r>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D966"/>
              </a:solidFill>
              <a:latin typeface="Poppins"/>
              <a:ea typeface="Poppins"/>
              <a:cs typeface="Poppins"/>
              <a:sym typeface="Poppins"/>
            </a:endParaRPr>
          </a:p>
          <a:p>
            <a:pPr indent="0" lvl="0" marL="0" marR="0" rtl="0" algn="l">
              <a:lnSpc>
                <a:spcPct val="100000"/>
              </a:lnSpc>
              <a:spcBef>
                <a:spcPts val="0"/>
              </a:spcBef>
              <a:spcAft>
                <a:spcPts val="0"/>
              </a:spcAft>
              <a:buClr>
                <a:srgbClr val="FFFFFF"/>
              </a:buClr>
              <a:buSzPts val="2400"/>
              <a:buFont typeface="Poppins"/>
              <a:buNone/>
            </a:pPr>
            <a:r>
              <a:rPr b="0" i="0" lang="en-US" sz="2400" u="none" cap="none" strike="noStrike">
                <a:solidFill>
                  <a:srgbClr val="FFFFFF"/>
                </a:solidFill>
                <a:latin typeface="Poppins"/>
                <a:ea typeface="Poppins"/>
                <a:cs typeface="Poppins"/>
                <a:sym typeface="Poppins"/>
              </a:rPr>
              <a:t>The residual data of the simple linear regression model is the difference between the observed data of the dependent variable y and the fitted values ŷ.</a:t>
            </a:r>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rgbClr val="FFFFFF"/>
              </a:buClr>
              <a:buSzPts val="2400"/>
              <a:buFont typeface="Poppins"/>
              <a:buNone/>
            </a:pPr>
            <a:r>
              <a:rPr b="0" i="0" lang="en-US" sz="2400" u="none" cap="none" strike="noStrike">
                <a:solidFill>
                  <a:srgbClr val="FFFFFF"/>
                </a:solidFill>
                <a:latin typeface="Poppins"/>
                <a:ea typeface="Poppins"/>
                <a:cs typeface="Poppins"/>
                <a:sym typeface="Poppins"/>
              </a:rPr>
              <a:t>            </a:t>
            </a:r>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4000"/>
              <a:buFont typeface="Calibri"/>
              <a:buNone/>
            </a:pPr>
            <a:r>
              <a:t/>
            </a:r>
            <a:endParaRPr b="0" i="0" sz="4000" u="none" cap="none" strike="noStrike">
              <a:solidFill>
                <a:srgbClr val="FFFFFF"/>
              </a:solidFill>
              <a:latin typeface="Poppins"/>
              <a:ea typeface="Poppins"/>
              <a:cs typeface="Poppins"/>
              <a:sym typeface="Poppins"/>
            </a:endParaRPr>
          </a:p>
        </p:txBody>
      </p:sp>
      <p:pic>
        <p:nvPicPr>
          <p:cNvPr descr="Illustration of residuals" id="95" name="Google Shape;95;p14"/>
          <p:cNvPicPr preferRelativeResize="0"/>
          <p:nvPr/>
        </p:nvPicPr>
        <p:blipFill rotWithShape="1">
          <a:blip r:embed="rId3">
            <a:alphaModFix/>
          </a:blip>
          <a:srcRect b="0" l="0" r="0" t="0"/>
          <a:stretch/>
        </p:blipFill>
        <p:spPr>
          <a:xfrm>
            <a:off x="6741993" y="2819993"/>
            <a:ext cx="4039737" cy="2504638"/>
          </a:xfrm>
          <a:prstGeom prst="rect">
            <a:avLst/>
          </a:prstGeom>
          <a:noFill/>
          <a:ln>
            <a:noFill/>
          </a:ln>
        </p:spPr>
      </p:pic>
      <p:sp>
        <p:nvSpPr>
          <p:cNvPr id="96" name="Google Shape;96;p14"/>
          <p:cNvSpPr/>
          <p:nvPr/>
        </p:nvSpPr>
        <p:spPr>
          <a:xfrm>
            <a:off x="411708" y="3480410"/>
            <a:ext cx="5684292"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B050"/>
              </a:buClr>
              <a:buSzPts val="2400"/>
              <a:buFont typeface="Calibri"/>
              <a:buNone/>
            </a:pPr>
            <a:r>
              <a:rPr b="1" i="0" lang="en-US" sz="2400" u="none" cap="none" strike="noStrike">
                <a:solidFill>
                  <a:srgbClr val="00B050"/>
                </a:solidFill>
                <a:latin typeface="Calibri"/>
                <a:ea typeface="Calibri"/>
                <a:cs typeface="Calibri"/>
                <a:sym typeface="Calibri"/>
              </a:rPr>
              <a:t>Residuals = Observed value – Fitted value</a:t>
            </a:r>
            <a:endParaRPr b="1" i="0" sz="2400" u="none" cap="none" strike="noStrike">
              <a:solidFill>
                <a:srgbClr val="00B050"/>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29" name="Shape 229"/>
        <p:cNvGrpSpPr/>
        <p:nvPr/>
      </p:nvGrpSpPr>
      <p:grpSpPr>
        <a:xfrm>
          <a:off x="0" y="0"/>
          <a:ext cx="0" cy="0"/>
          <a:chOff x="0" y="0"/>
          <a:chExt cx="0" cy="0"/>
        </a:xfrm>
      </p:grpSpPr>
      <p:sp>
        <p:nvSpPr>
          <p:cNvPr id="230" name="Google Shape;230;p32"/>
          <p:cNvSpPr txBox="1"/>
          <p:nvPr/>
        </p:nvSpPr>
        <p:spPr>
          <a:xfrm>
            <a:off x="313898" y="95486"/>
            <a:ext cx="11878101" cy="89562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2400"/>
              <a:buFont typeface="Poppins"/>
              <a:buNone/>
            </a:pPr>
            <a:r>
              <a:rPr b="0" i="0" lang="en-US" sz="2400" u="none" cap="none" strike="noStrike">
                <a:solidFill>
                  <a:srgbClr val="FFFFFF"/>
                </a:solidFill>
                <a:latin typeface="Poppins"/>
                <a:ea typeface="Poppins"/>
                <a:cs typeface="Poppins"/>
                <a:sym typeface="Poppins"/>
              </a:rPr>
              <a:t>2. Root Mean Square Error(RMSE) This is the simplest of all the metrics</a:t>
            </a:r>
            <a:endParaRPr/>
          </a:p>
          <a:p>
            <a:pPr indent="-342900" lvl="0" marL="342900" marR="0" rtl="0" algn="l">
              <a:lnSpc>
                <a:spcPct val="100000"/>
              </a:lnSpc>
              <a:spcBef>
                <a:spcPts val="0"/>
              </a:spcBef>
              <a:spcAft>
                <a:spcPts val="0"/>
              </a:spcAft>
              <a:buClr>
                <a:srgbClr val="FFFFFF"/>
              </a:buClr>
              <a:buSzPts val="2400"/>
              <a:buFont typeface="Noto Sans Symbols"/>
              <a:buChar char="✔"/>
            </a:pPr>
            <a:r>
              <a:rPr b="0" i="0" lang="en-US" sz="2400" u="none" cap="none" strike="noStrike">
                <a:solidFill>
                  <a:srgbClr val="FFFFFF"/>
                </a:solidFill>
                <a:latin typeface="Poppins"/>
                <a:ea typeface="Poppins"/>
                <a:cs typeface="Poppins"/>
                <a:sym typeface="Poppins"/>
              </a:rPr>
              <a:t>The Root Mean Square Error is measured by taking the square root of the average of the squared difference between the prediction and the actual value.</a:t>
            </a:r>
            <a:endParaRPr/>
          </a:p>
          <a:p>
            <a:pPr indent="-190500" lvl="0" marL="34290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FFFFFF"/>
              </a:solidFill>
              <a:latin typeface="Poppins"/>
              <a:ea typeface="Poppins"/>
              <a:cs typeface="Poppins"/>
              <a:sym typeface="Poppins"/>
            </a:endParaRPr>
          </a:p>
          <a:p>
            <a:pPr indent="-342900" lvl="0" marL="342900" marR="0" rtl="0" algn="l">
              <a:lnSpc>
                <a:spcPct val="100000"/>
              </a:lnSpc>
              <a:spcBef>
                <a:spcPts val="0"/>
              </a:spcBef>
              <a:spcAft>
                <a:spcPts val="0"/>
              </a:spcAft>
              <a:buClr>
                <a:srgbClr val="FFFFFF"/>
              </a:buClr>
              <a:buSzPts val="2400"/>
              <a:buFont typeface="Noto Sans Symbols"/>
              <a:buChar char="✔"/>
            </a:pPr>
            <a:r>
              <a:rPr b="0" i="0" lang="en-US" sz="2400" u="none" cap="none" strike="noStrike">
                <a:solidFill>
                  <a:srgbClr val="FFFFFF"/>
                </a:solidFill>
                <a:latin typeface="Poppins"/>
                <a:ea typeface="Poppins"/>
                <a:cs typeface="Poppins"/>
                <a:sym typeface="Poppins"/>
              </a:rPr>
              <a:t>It represents the sample standard deviation of the differences between predicted values and observed values(also called residuals).</a:t>
            </a:r>
            <a:endParaRPr/>
          </a:p>
          <a:p>
            <a:pPr indent="-190500" lvl="0" marL="34290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FFFFFF"/>
              </a:solidFill>
              <a:latin typeface="Poppins"/>
              <a:ea typeface="Poppins"/>
              <a:cs typeface="Poppins"/>
              <a:sym typeface="Poppins"/>
            </a:endParaRPr>
          </a:p>
          <a:p>
            <a:pPr indent="-190500" lvl="0" marL="34290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FFFFFF"/>
              </a:solidFill>
              <a:latin typeface="Poppins"/>
              <a:ea typeface="Poppins"/>
              <a:cs typeface="Poppins"/>
              <a:sym typeface="Poppins"/>
            </a:endParaRPr>
          </a:p>
          <a:p>
            <a:pPr indent="-190500" lvl="0" marL="34290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190500" lvl="0" marL="34290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FFFFFF"/>
              </a:solidFill>
              <a:latin typeface="Poppins"/>
              <a:ea typeface="Poppins"/>
              <a:cs typeface="Poppins"/>
              <a:sym typeface="Poppins"/>
            </a:endParaRPr>
          </a:p>
          <a:p>
            <a:pPr indent="-342900" lvl="0" marL="342900" marR="0" rtl="0" algn="l">
              <a:lnSpc>
                <a:spcPct val="100000"/>
              </a:lnSpc>
              <a:spcBef>
                <a:spcPts val="0"/>
              </a:spcBef>
              <a:spcAft>
                <a:spcPts val="0"/>
              </a:spcAft>
              <a:buClr>
                <a:srgbClr val="FFFFFF"/>
              </a:buClr>
              <a:buSzPts val="2400"/>
              <a:buFont typeface="Noto Sans Symbols"/>
              <a:buChar char="✔"/>
            </a:pPr>
            <a:r>
              <a:rPr b="0" i="0" lang="en-US" sz="2400" u="none" cap="none" strike="noStrike">
                <a:solidFill>
                  <a:srgbClr val="FFFFFF"/>
                </a:solidFill>
                <a:latin typeface="Poppins"/>
                <a:ea typeface="Poppins"/>
                <a:cs typeface="Poppins"/>
                <a:sym typeface="Poppins"/>
              </a:rPr>
              <a:t>Both MAE and RMSE are in the same units as the dependent variable</a:t>
            </a:r>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342900" lvl="0" marL="342900" marR="0" rtl="0" algn="l">
              <a:lnSpc>
                <a:spcPct val="100000"/>
              </a:lnSpc>
              <a:spcBef>
                <a:spcPts val="0"/>
              </a:spcBef>
              <a:spcAft>
                <a:spcPts val="0"/>
              </a:spcAft>
              <a:buClr>
                <a:srgbClr val="FFFFFF"/>
              </a:buClr>
              <a:buSzPts val="2400"/>
              <a:buFont typeface="Noto Sans Symbols"/>
              <a:buChar char="✔"/>
            </a:pPr>
            <a:r>
              <a:rPr b="0" i="0" lang="en-US" sz="2400" u="none" cap="none" strike="noStrike">
                <a:solidFill>
                  <a:srgbClr val="FFFFFF"/>
                </a:solidFill>
                <a:latin typeface="Poppins"/>
                <a:ea typeface="Poppins"/>
                <a:cs typeface="Poppins"/>
                <a:sym typeface="Poppins"/>
              </a:rPr>
              <a:t>As compared to MAE , RMSE have more impact of outliers</a:t>
            </a:r>
            <a:endParaRPr/>
          </a:p>
          <a:p>
            <a:pPr indent="0" lvl="0" marL="0" marR="0" rtl="0" algn="l">
              <a:lnSpc>
                <a:spcPct val="100000"/>
              </a:lnSpc>
              <a:spcBef>
                <a:spcPts val="0"/>
              </a:spcBef>
              <a:spcAft>
                <a:spcPts val="0"/>
              </a:spcAft>
              <a:buNone/>
            </a:pPr>
            <a:r>
              <a:t/>
            </a:r>
            <a:endParaRPr b="0" i="0" sz="2400" u="none" cap="none" strike="noStrike">
              <a:solidFill>
                <a:srgbClr val="FFFFFF"/>
              </a:solidFill>
              <a:latin typeface="Poppins"/>
              <a:ea typeface="Poppins"/>
              <a:cs typeface="Poppins"/>
              <a:sym typeface="Poppins"/>
            </a:endParaRPr>
          </a:p>
          <a:p>
            <a:pPr indent="-190500" lvl="0" marL="34290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FFFFFF"/>
              </a:solidFill>
              <a:latin typeface="Poppins"/>
              <a:ea typeface="Poppins"/>
              <a:cs typeface="Poppins"/>
              <a:sym typeface="Poppins"/>
            </a:endParaRPr>
          </a:p>
          <a:p>
            <a:pPr indent="-190500" lvl="0" marL="34290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FFFFFF"/>
              </a:solidFill>
              <a:latin typeface="Poppins"/>
              <a:ea typeface="Poppins"/>
              <a:cs typeface="Poppins"/>
              <a:sym typeface="Poppins"/>
            </a:endParaRPr>
          </a:p>
          <a:p>
            <a:pPr indent="-190500" lvl="0" marL="34290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FFFFFF"/>
              </a:solidFill>
              <a:latin typeface="Poppins"/>
              <a:ea typeface="Poppins"/>
              <a:cs typeface="Poppins"/>
              <a:sym typeface="Poppins"/>
            </a:endParaRPr>
          </a:p>
          <a:p>
            <a:pPr indent="-190500" lvl="0" marL="34290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FFFFFF"/>
              </a:solidFill>
              <a:latin typeface="Poppins"/>
              <a:ea typeface="Poppins"/>
              <a:cs typeface="Poppins"/>
              <a:sym typeface="Poppins"/>
            </a:endParaRPr>
          </a:p>
          <a:p>
            <a:pPr indent="-190500" lvl="0" marL="34290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p:txBody>
      </p:sp>
      <p:pic>
        <p:nvPicPr>
          <p:cNvPr id="231" name="Google Shape;231;p32"/>
          <p:cNvPicPr preferRelativeResize="0"/>
          <p:nvPr/>
        </p:nvPicPr>
        <p:blipFill rotWithShape="1">
          <a:blip r:embed="rId3">
            <a:alphaModFix/>
          </a:blip>
          <a:srcRect b="0" l="0" r="0" t="0"/>
          <a:stretch/>
        </p:blipFill>
        <p:spPr>
          <a:xfrm>
            <a:off x="1463017" y="2822713"/>
            <a:ext cx="3666215" cy="142180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35" name="Shape 235"/>
        <p:cNvGrpSpPr/>
        <p:nvPr/>
      </p:nvGrpSpPr>
      <p:grpSpPr>
        <a:xfrm>
          <a:off x="0" y="0"/>
          <a:ext cx="0" cy="0"/>
          <a:chOff x="0" y="0"/>
          <a:chExt cx="0" cy="0"/>
        </a:xfrm>
      </p:grpSpPr>
      <p:sp>
        <p:nvSpPr>
          <p:cNvPr id="236" name="Google Shape;236;p33"/>
          <p:cNvSpPr txBox="1"/>
          <p:nvPr/>
        </p:nvSpPr>
        <p:spPr>
          <a:xfrm>
            <a:off x="313898" y="95486"/>
            <a:ext cx="11878101" cy="784830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2400"/>
              <a:buFont typeface="Poppins"/>
              <a:buNone/>
            </a:pPr>
            <a:r>
              <a:rPr b="0" i="0" lang="en-US" sz="2400" u="none" cap="none" strike="noStrike">
                <a:solidFill>
                  <a:srgbClr val="FFFFFF"/>
                </a:solidFill>
                <a:latin typeface="Poppins"/>
                <a:ea typeface="Poppins"/>
                <a:cs typeface="Poppins"/>
                <a:sym typeface="Poppins"/>
              </a:rPr>
              <a:t>3. R Squared </a:t>
            </a:r>
            <a:endParaRPr/>
          </a:p>
          <a:p>
            <a:pPr indent="-342900" lvl="0" marL="342900" marR="0" rtl="0" algn="l">
              <a:lnSpc>
                <a:spcPct val="100000"/>
              </a:lnSpc>
              <a:spcBef>
                <a:spcPts val="0"/>
              </a:spcBef>
              <a:spcAft>
                <a:spcPts val="0"/>
              </a:spcAft>
              <a:buClr>
                <a:srgbClr val="FFFFFF"/>
              </a:buClr>
              <a:buSzPts val="2400"/>
              <a:buFont typeface="Noto Sans Symbols"/>
              <a:buChar char="✔"/>
            </a:pPr>
            <a:r>
              <a:rPr b="0" i="0" lang="en-US" sz="2400" u="none" cap="none" strike="noStrike">
                <a:solidFill>
                  <a:srgbClr val="FFFFFF"/>
                </a:solidFill>
                <a:latin typeface="Poppins"/>
                <a:ea typeface="Poppins"/>
                <a:cs typeface="Poppins"/>
                <a:sym typeface="Poppins"/>
              </a:rPr>
              <a:t>R-squared is a statistical measure of how close the data are to the fitted regression line. It is also known as the coefficient of determination.</a:t>
            </a:r>
            <a:endParaRPr/>
          </a:p>
          <a:p>
            <a:pPr indent="-342900" lvl="0" marL="342900" marR="0" rtl="0" algn="l">
              <a:lnSpc>
                <a:spcPct val="100000"/>
              </a:lnSpc>
              <a:spcBef>
                <a:spcPts val="0"/>
              </a:spcBef>
              <a:spcAft>
                <a:spcPts val="0"/>
              </a:spcAft>
              <a:buClr>
                <a:srgbClr val="FFFFFF"/>
              </a:buClr>
              <a:buSzPts val="2400"/>
              <a:buFont typeface="Noto Sans Symbols"/>
              <a:buChar char="✔"/>
            </a:pPr>
            <a:r>
              <a:rPr b="0" i="0" lang="en-US" sz="2400" u="none" cap="none" strike="noStrike">
                <a:solidFill>
                  <a:srgbClr val="FFFFFF"/>
                </a:solidFill>
                <a:latin typeface="Poppins"/>
                <a:ea typeface="Poppins"/>
                <a:cs typeface="Poppins"/>
                <a:sym typeface="Poppins"/>
              </a:rPr>
              <a:t>R-squared provides an estimate of the strength of the relationship between your model and the response variable</a:t>
            </a:r>
            <a:endParaRPr/>
          </a:p>
          <a:p>
            <a:pPr indent="-342900" lvl="0" marL="342900" marR="0" rtl="0" algn="l">
              <a:lnSpc>
                <a:spcPct val="100000"/>
              </a:lnSpc>
              <a:spcBef>
                <a:spcPts val="0"/>
              </a:spcBef>
              <a:spcAft>
                <a:spcPts val="0"/>
              </a:spcAft>
              <a:buClr>
                <a:srgbClr val="FFFFFF"/>
              </a:buClr>
              <a:buSzPts val="2400"/>
              <a:buFont typeface="Noto Sans Symbols"/>
              <a:buChar char="✔"/>
            </a:pPr>
            <a:r>
              <a:rPr lang="en-US" sz="2400">
                <a:solidFill>
                  <a:srgbClr val="FFFFFF"/>
                </a:solidFill>
                <a:latin typeface="Poppins"/>
                <a:ea typeface="Poppins"/>
                <a:cs typeface="Poppins"/>
                <a:sym typeface="Poppins"/>
              </a:rPr>
              <a:t>R-squared is also called as goodness of fit, which shows how well the data fit the regression model </a:t>
            </a:r>
            <a:endParaRPr b="0" i="0" sz="2400" u="none" cap="none" strike="noStrike">
              <a:solidFill>
                <a:srgbClr val="FFFFFF"/>
              </a:solidFill>
              <a:latin typeface="Poppins"/>
              <a:ea typeface="Poppins"/>
              <a:cs typeface="Poppins"/>
              <a:sym typeface="Poppins"/>
            </a:endParaRPr>
          </a:p>
          <a:p>
            <a:pPr indent="-190500" lvl="0" marL="34290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FFFFFF"/>
              </a:solidFill>
              <a:latin typeface="Poppins"/>
              <a:ea typeface="Poppins"/>
              <a:cs typeface="Poppins"/>
              <a:sym typeface="Poppins"/>
            </a:endParaRPr>
          </a:p>
          <a:p>
            <a:pPr indent="-190500" lvl="0" marL="34290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190500" lvl="0" marL="34290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rgbClr val="00FFFF"/>
              </a:buClr>
              <a:buSzPts val="2400"/>
              <a:buFont typeface="Poppins"/>
              <a:buNone/>
            </a:pPr>
            <a:r>
              <a:rPr b="0" i="0" lang="en-US" sz="2400" u="none" cap="none" strike="noStrike">
                <a:solidFill>
                  <a:srgbClr val="00FFFF"/>
                </a:solidFill>
                <a:latin typeface="Poppins"/>
                <a:ea typeface="Poppins"/>
                <a:cs typeface="Poppins"/>
                <a:sym typeface="Poppins"/>
              </a:rPr>
              <a:t>SSR = </a:t>
            </a:r>
            <a:r>
              <a:rPr b="0" i="0" lang="en-US" sz="2400" u="none" cap="none" strike="noStrike">
                <a:solidFill>
                  <a:srgbClr val="FFFFFF"/>
                </a:solidFill>
                <a:latin typeface="Poppins"/>
                <a:ea typeface="Poppins"/>
                <a:cs typeface="Poppins"/>
                <a:sym typeface="Poppins"/>
              </a:rPr>
              <a:t>Sum Square of Residuals(the squared difference between the observed and the predicted value)</a:t>
            </a:r>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rgbClr val="00FFFF"/>
              </a:buClr>
              <a:buSzPts val="2400"/>
              <a:buFont typeface="Poppins"/>
              <a:buNone/>
            </a:pPr>
            <a:r>
              <a:rPr b="0" i="0" lang="en-US" sz="2400" u="none" cap="none" strike="noStrike">
                <a:solidFill>
                  <a:srgbClr val="00FFFF"/>
                </a:solidFill>
                <a:latin typeface="Poppins"/>
                <a:ea typeface="Poppins"/>
                <a:cs typeface="Poppins"/>
                <a:sym typeface="Poppins"/>
              </a:rPr>
              <a:t>SST =</a:t>
            </a:r>
            <a:r>
              <a:rPr b="0" i="0" lang="en-US" sz="2400" u="none" cap="none" strike="noStrike">
                <a:solidFill>
                  <a:srgbClr val="FFFFFF"/>
                </a:solidFill>
                <a:latin typeface="Poppins"/>
                <a:ea typeface="Poppins"/>
                <a:cs typeface="Poppins"/>
                <a:sym typeface="Poppins"/>
              </a:rPr>
              <a:t> Sum Square of Total(the squared difference between the observed and average value)</a:t>
            </a:r>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p:txBody>
      </p:sp>
      <p:pic>
        <p:nvPicPr>
          <p:cNvPr id="237" name="Google Shape;237;p33"/>
          <p:cNvPicPr preferRelativeResize="0"/>
          <p:nvPr/>
        </p:nvPicPr>
        <p:blipFill rotWithShape="1">
          <a:blip r:embed="rId3">
            <a:alphaModFix/>
          </a:blip>
          <a:srcRect b="0" l="0" r="0" t="0"/>
          <a:stretch/>
        </p:blipFill>
        <p:spPr>
          <a:xfrm>
            <a:off x="756668" y="2847082"/>
            <a:ext cx="6970823" cy="138036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41" name="Shape 241"/>
        <p:cNvGrpSpPr/>
        <p:nvPr/>
      </p:nvGrpSpPr>
      <p:grpSpPr>
        <a:xfrm>
          <a:off x="0" y="0"/>
          <a:ext cx="0" cy="0"/>
          <a:chOff x="0" y="0"/>
          <a:chExt cx="0" cy="0"/>
        </a:xfrm>
      </p:grpSpPr>
      <p:sp>
        <p:nvSpPr>
          <p:cNvPr id="242" name="Google Shape;242;p34"/>
          <p:cNvSpPr txBox="1"/>
          <p:nvPr/>
        </p:nvSpPr>
        <p:spPr>
          <a:xfrm>
            <a:off x="313898" y="95486"/>
            <a:ext cx="11878101" cy="858696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2400"/>
              <a:buFont typeface="Poppins"/>
              <a:buNone/>
            </a:pPr>
            <a:r>
              <a:rPr b="0" i="0" lang="en-US" sz="2400" u="none" cap="none" strike="noStrike">
                <a:solidFill>
                  <a:srgbClr val="FFFFFF"/>
                </a:solidFill>
                <a:latin typeface="Poppins"/>
                <a:ea typeface="Poppins"/>
                <a:cs typeface="Poppins"/>
                <a:sym typeface="Poppins"/>
              </a:rPr>
              <a:t>4.  Adjusted R Squared </a:t>
            </a:r>
            <a:endParaRPr/>
          </a:p>
          <a:p>
            <a:pPr indent="-342900" lvl="0" marL="342900" marR="0" rtl="0" algn="l">
              <a:lnSpc>
                <a:spcPct val="100000"/>
              </a:lnSpc>
              <a:spcBef>
                <a:spcPts val="0"/>
              </a:spcBef>
              <a:spcAft>
                <a:spcPts val="0"/>
              </a:spcAft>
              <a:buClr>
                <a:srgbClr val="FFFFFF"/>
              </a:buClr>
              <a:buSzPts val="2400"/>
              <a:buFont typeface="Noto Sans Symbols"/>
              <a:buChar char="✔"/>
            </a:pPr>
            <a:r>
              <a:rPr b="0" i="0" lang="en-US" sz="2400" u="none" cap="none" strike="noStrike">
                <a:solidFill>
                  <a:srgbClr val="FFFFFF"/>
                </a:solidFill>
                <a:latin typeface="Poppins"/>
                <a:ea typeface="Poppins"/>
                <a:cs typeface="Poppins"/>
                <a:sym typeface="Poppins"/>
              </a:rPr>
              <a:t>Adjusted R2 is a corrected goodness-of-fit (model accuracy) measure for linear models. It identifies the percentage of variance in the target field that is explained by the input or inputs.</a:t>
            </a:r>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342900" lvl="0" marL="342900" marR="0" rtl="0" algn="l">
              <a:lnSpc>
                <a:spcPct val="100000"/>
              </a:lnSpc>
              <a:spcBef>
                <a:spcPts val="0"/>
              </a:spcBef>
              <a:spcAft>
                <a:spcPts val="0"/>
              </a:spcAft>
              <a:buClr>
                <a:srgbClr val="FFFFFF"/>
              </a:buClr>
              <a:buSzPts val="2400"/>
              <a:buFont typeface="Noto Sans Symbols"/>
              <a:buChar char="✔"/>
            </a:pPr>
            <a:r>
              <a:rPr b="0" i="0" lang="en-US" sz="2400" u="none" cap="none" strike="noStrike">
                <a:solidFill>
                  <a:srgbClr val="FFFFFF"/>
                </a:solidFill>
                <a:latin typeface="Poppins"/>
                <a:ea typeface="Poppins"/>
                <a:cs typeface="Poppins"/>
                <a:sym typeface="Poppins"/>
              </a:rPr>
              <a:t>R2 tends to optimistically estimate the fit of the linear regression. It always increases as the number of </a:t>
            </a:r>
            <a:r>
              <a:rPr lang="en-US" sz="2400">
                <a:solidFill>
                  <a:srgbClr val="FFFFFF"/>
                </a:solidFill>
                <a:latin typeface="Poppins"/>
                <a:ea typeface="Poppins"/>
                <a:cs typeface="Poppins"/>
                <a:sym typeface="Poppins"/>
              </a:rPr>
              <a:t>independent variables(effects)</a:t>
            </a:r>
            <a:r>
              <a:rPr b="0" i="0" lang="en-US" sz="2400" u="none" cap="none" strike="noStrike">
                <a:solidFill>
                  <a:srgbClr val="FFFFFF"/>
                </a:solidFill>
                <a:latin typeface="Poppins"/>
                <a:ea typeface="Poppins"/>
                <a:cs typeface="Poppins"/>
                <a:sym typeface="Poppins"/>
              </a:rPr>
              <a:t> are included in the model. </a:t>
            </a:r>
            <a:endParaRPr sz="2400">
              <a:solidFill>
                <a:srgbClr val="FFFFFF"/>
              </a:solidFill>
              <a:latin typeface="Poppins"/>
              <a:ea typeface="Poppins"/>
              <a:cs typeface="Poppins"/>
              <a:sym typeface="Poppins"/>
            </a:endParaRPr>
          </a:p>
          <a:p>
            <a:pPr indent="-190500" lvl="0" marL="34290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FFFFFF"/>
              </a:solidFill>
              <a:latin typeface="Poppins"/>
              <a:ea typeface="Poppins"/>
              <a:cs typeface="Poppins"/>
              <a:sym typeface="Poppins"/>
            </a:endParaRPr>
          </a:p>
          <a:p>
            <a:pPr indent="-342900" lvl="0" marL="342900" marR="0" rtl="0" algn="l">
              <a:lnSpc>
                <a:spcPct val="100000"/>
              </a:lnSpc>
              <a:spcBef>
                <a:spcPts val="0"/>
              </a:spcBef>
              <a:spcAft>
                <a:spcPts val="0"/>
              </a:spcAft>
              <a:buClr>
                <a:srgbClr val="FFFFFF"/>
              </a:buClr>
              <a:buSzPts val="2400"/>
              <a:buFont typeface="Noto Sans Symbols"/>
              <a:buChar char="✔"/>
            </a:pPr>
            <a:r>
              <a:rPr b="0" i="0" lang="en-US" sz="2400" u="none" cap="none" strike="noStrike">
                <a:solidFill>
                  <a:srgbClr val="FFFFFF"/>
                </a:solidFill>
                <a:latin typeface="Poppins"/>
                <a:ea typeface="Poppins"/>
                <a:cs typeface="Poppins"/>
                <a:sym typeface="Poppins"/>
              </a:rPr>
              <a:t>Adjusted R2 attempts to correct for this overestimation. Adjusted R2 might decrease if a specific independent variable( effect) does not improve the model.</a:t>
            </a:r>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190500" lvl="0" marL="34290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FFFFFF"/>
              </a:solidFill>
              <a:latin typeface="Poppins"/>
              <a:ea typeface="Poppins"/>
              <a:cs typeface="Poppins"/>
              <a:sym typeface="Poppins"/>
            </a:endParaRPr>
          </a:p>
          <a:p>
            <a:pPr indent="-190500" lvl="0" marL="34290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190500" lvl="0" marL="34290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FFFFFF"/>
              </a:solidFill>
              <a:latin typeface="Poppins"/>
              <a:ea typeface="Poppins"/>
              <a:cs typeface="Poppins"/>
              <a:sym typeface="Poppins"/>
            </a:endParaRPr>
          </a:p>
          <a:p>
            <a:pPr indent="-190500" lvl="0" marL="34290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FFFFFF"/>
              </a:solidFill>
              <a:latin typeface="Poppins"/>
              <a:ea typeface="Poppins"/>
              <a:cs typeface="Poppins"/>
              <a:sym typeface="Poppins"/>
            </a:endParaRPr>
          </a:p>
          <a:p>
            <a:pPr indent="-190500" lvl="0" marL="34290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FFFFFF"/>
              </a:solidFill>
              <a:latin typeface="Poppins"/>
              <a:ea typeface="Poppins"/>
              <a:cs typeface="Poppins"/>
              <a:sym typeface="Poppins"/>
            </a:endParaRPr>
          </a:p>
          <a:p>
            <a:pPr indent="-190500" lvl="0" marL="34290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46" name="Shape 246"/>
        <p:cNvGrpSpPr/>
        <p:nvPr/>
      </p:nvGrpSpPr>
      <p:grpSpPr>
        <a:xfrm>
          <a:off x="0" y="0"/>
          <a:ext cx="0" cy="0"/>
          <a:chOff x="0" y="0"/>
          <a:chExt cx="0" cy="0"/>
        </a:xfrm>
      </p:grpSpPr>
      <p:sp>
        <p:nvSpPr>
          <p:cNvPr id="247" name="Google Shape;247;p35"/>
          <p:cNvSpPr txBox="1"/>
          <p:nvPr/>
        </p:nvSpPr>
        <p:spPr>
          <a:xfrm>
            <a:off x="313898" y="95486"/>
            <a:ext cx="11878101" cy="415498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190500" lvl="0" marL="34290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FFFFFF"/>
              </a:solidFill>
              <a:latin typeface="Poppins"/>
              <a:ea typeface="Poppins"/>
              <a:cs typeface="Poppins"/>
              <a:sym typeface="Poppins"/>
            </a:endParaRPr>
          </a:p>
          <a:p>
            <a:pPr indent="-190500" lvl="0" marL="34290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190500" lvl="0" marL="34290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FFFFFF"/>
              </a:solidFill>
              <a:latin typeface="Poppins"/>
              <a:ea typeface="Poppins"/>
              <a:cs typeface="Poppins"/>
              <a:sym typeface="Poppins"/>
            </a:endParaRPr>
          </a:p>
          <a:p>
            <a:pPr indent="-190500" lvl="0" marL="34290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FFFFFF"/>
              </a:solidFill>
              <a:latin typeface="Poppins"/>
              <a:ea typeface="Poppins"/>
              <a:cs typeface="Poppins"/>
              <a:sym typeface="Poppins"/>
            </a:endParaRPr>
          </a:p>
          <a:p>
            <a:pPr indent="-190500" lvl="0" marL="34290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FFFFFF"/>
              </a:solidFill>
              <a:latin typeface="Poppins"/>
              <a:ea typeface="Poppins"/>
              <a:cs typeface="Poppins"/>
              <a:sym typeface="Poppins"/>
            </a:endParaRPr>
          </a:p>
          <a:p>
            <a:pPr indent="-190500" lvl="0" marL="34290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p:txBody>
      </p:sp>
      <p:pic>
        <p:nvPicPr>
          <p:cNvPr id="248" name="Google Shape;248;p35"/>
          <p:cNvPicPr preferRelativeResize="0"/>
          <p:nvPr/>
        </p:nvPicPr>
        <p:blipFill rotWithShape="1">
          <a:blip r:embed="rId3">
            <a:alphaModFix/>
          </a:blip>
          <a:srcRect b="0" l="0" r="0" t="0"/>
          <a:stretch/>
        </p:blipFill>
        <p:spPr>
          <a:xfrm>
            <a:off x="973044" y="681729"/>
            <a:ext cx="5890431" cy="298249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53" name="Shape 253"/>
        <p:cNvGrpSpPr/>
        <p:nvPr/>
      </p:nvGrpSpPr>
      <p:grpSpPr>
        <a:xfrm>
          <a:off x="0" y="0"/>
          <a:ext cx="0" cy="0"/>
          <a:chOff x="0" y="0"/>
          <a:chExt cx="0" cy="0"/>
        </a:xfrm>
      </p:grpSpPr>
      <p:sp>
        <p:nvSpPr>
          <p:cNvPr id="254" name="Google Shape;254;p36"/>
          <p:cNvSpPr txBox="1"/>
          <p:nvPr/>
        </p:nvSpPr>
        <p:spPr>
          <a:xfrm>
            <a:off x="0" y="166254"/>
            <a:ext cx="12192000" cy="440120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2400"/>
              <a:buFont typeface="Poppins"/>
              <a:buNone/>
            </a:pPr>
            <a:r>
              <a:rPr b="0" i="0" lang="en-US" sz="2400" u="none" cap="none" strike="noStrike">
                <a:solidFill>
                  <a:srgbClr val="FFFFFF"/>
                </a:solidFill>
                <a:latin typeface="Poppins"/>
                <a:ea typeface="Poppins"/>
                <a:cs typeface="Poppins"/>
                <a:sym typeface="Poppins"/>
              </a:rPr>
              <a:t>Model Selection</a:t>
            </a:r>
            <a:endParaRPr/>
          </a:p>
          <a:p>
            <a:pPr indent="-342900" lvl="0" marL="342900" marR="0" rtl="0" algn="l">
              <a:lnSpc>
                <a:spcPct val="100000"/>
              </a:lnSpc>
              <a:spcBef>
                <a:spcPts val="0"/>
              </a:spcBef>
              <a:spcAft>
                <a:spcPts val="0"/>
              </a:spcAft>
              <a:buClr>
                <a:srgbClr val="FFFFFF"/>
              </a:buClr>
              <a:buSzPts val="2400"/>
              <a:buFont typeface="Noto Sans Symbols"/>
              <a:buChar char="✔"/>
            </a:pPr>
            <a:r>
              <a:rPr b="0" i="0" lang="en-US" sz="2400" u="none" cap="none" strike="noStrike">
                <a:solidFill>
                  <a:srgbClr val="FFFFFF"/>
                </a:solidFill>
                <a:latin typeface="Poppins"/>
                <a:ea typeface="Poppins"/>
                <a:cs typeface="Poppins"/>
                <a:sym typeface="Poppins"/>
              </a:rPr>
              <a:t>In machine learning, we usually select our final model after evaluating several candidate models, This process is called model selection.</a:t>
            </a:r>
            <a:endParaRPr/>
          </a:p>
          <a:p>
            <a:pPr indent="-342900" lvl="0" marL="342900" marR="0" rtl="0" algn="l">
              <a:lnSpc>
                <a:spcPct val="100000"/>
              </a:lnSpc>
              <a:spcBef>
                <a:spcPts val="0"/>
              </a:spcBef>
              <a:spcAft>
                <a:spcPts val="0"/>
              </a:spcAft>
              <a:buClr>
                <a:srgbClr val="FFFFFF"/>
              </a:buClr>
              <a:buSzPts val="2400"/>
              <a:buFont typeface="Noto Sans Symbols"/>
              <a:buChar char="✔"/>
            </a:pPr>
            <a:r>
              <a:rPr b="0" i="0" lang="en-US" sz="2400" u="none" cap="none" strike="noStrike">
                <a:solidFill>
                  <a:srgbClr val="FFFFFF"/>
                </a:solidFill>
                <a:latin typeface="Poppins"/>
                <a:ea typeface="Poppins"/>
                <a:cs typeface="Poppins"/>
                <a:sym typeface="Poppins"/>
              </a:rPr>
              <a:t>Sometimes the models subject to comparison  are fundamentally different in nature (say, decision trees vs. linear models).</a:t>
            </a:r>
            <a:endParaRPr/>
          </a:p>
          <a:p>
            <a:pPr indent="-190500" lvl="0" marL="34290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190500" lvl="0" marL="34290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4000"/>
              <a:buFont typeface="Calibri"/>
              <a:buNone/>
            </a:pPr>
            <a:r>
              <a:t/>
            </a:r>
            <a:endParaRPr b="0" i="0" sz="4000" u="none" cap="none" strike="noStrike">
              <a:solidFill>
                <a:srgbClr val="FFFFFF"/>
              </a:solidFill>
              <a:latin typeface="Poppins"/>
              <a:ea typeface="Poppins"/>
              <a:cs typeface="Poppins"/>
              <a:sym typeface="Poppins"/>
            </a:endParaRPr>
          </a:p>
        </p:txBody>
      </p:sp>
      <p:sp>
        <p:nvSpPr>
          <p:cNvPr id="255" name="Google Shape;255;p36"/>
          <p:cNvSpPr/>
          <p:nvPr/>
        </p:nvSpPr>
        <p:spPr>
          <a:xfrm>
            <a:off x="128338" y="2743201"/>
            <a:ext cx="2117558" cy="1010652"/>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Model Training </a:t>
            </a:r>
            <a:endParaRPr/>
          </a:p>
        </p:txBody>
      </p:sp>
      <p:sp>
        <p:nvSpPr>
          <p:cNvPr id="256" name="Google Shape;256;p36"/>
          <p:cNvSpPr/>
          <p:nvPr/>
        </p:nvSpPr>
        <p:spPr>
          <a:xfrm>
            <a:off x="3930316" y="2518611"/>
            <a:ext cx="2486526" cy="1459831"/>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Compare different model (fundamentally different in nature</a:t>
            </a:r>
            <a:endParaRPr/>
          </a:p>
        </p:txBody>
      </p:sp>
      <p:sp>
        <p:nvSpPr>
          <p:cNvPr id="257" name="Google Shape;257;p36"/>
          <p:cNvSpPr/>
          <p:nvPr/>
        </p:nvSpPr>
        <p:spPr>
          <a:xfrm>
            <a:off x="8879307" y="2743200"/>
            <a:ext cx="2117558" cy="1010652"/>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Model parameters </a:t>
            </a:r>
            <a:endParaRPr/>
          </a:p>
        </p:txBody>
      </p:sp>
      <p:cxnSp>
        <p:nvCxnSpPr>
          <p:cNvPr id="258" name="Google Shape;258;p36"/>
          <p:cNvCxnSpPr>
            <a:stCxn id="255" idx="3"/>
          </p:cNvCxnSpPr>
          <p:nvPr/>
        </p:nvCxnSpPr>
        <p:spPr>
          <a:xfrm>
            <a:off x="2245896" y="3248527"/>
            <a:ext cx="1684500" cy="0"/>
          </a:xfrm>
          <a:prstGeom prst="straightConnector1">
            <a:avLst/>
          </a:prstGeom>
          <a:noFill/>
          <a:ln cap="flat" cmpd="sng" w="9525">
            <a:solidFill>
              <a:schemeClr val="accent1"/>
            </a:solidFill>
            <a:prstDash val="solid"/>
            <a:miter lim="800000"/>
            <a:headEnd len="sm" w="sm" type="none"/>
            <a:tailEnd len="med" w="med" type="triangle"/>
          </a:ln>
        </p:spPr>
      </p:cxnSp>
      <p:cxnSp>
        <p:nvCxnSpPr>
          <p:cNvPr id="259" name="Google Shape;259;p36"/>
          <p:cNvCxnSpPr/>
          <p:nvPr/>
        </p:nvCxnSpPr>
        <p:spPr>
          <a:xfrm>
            <a:off x="6416842" y="3248526"/>
            <a:ext cx="2462465" cy="0"/>
          </a:xfrm>
          <a:prstGeom prst="straightConnector1">
            <a:avLst/>
          </a:prstGeom>
          <a:noFill/>
          <a:ln cap="flat" cmpd="sng" w="9525">
            <a:solidFill>
              <a:schemeClr val="accent1"/>
            </a:solidFill>
            <a:prstDash val="solid"/>
            <a:miter lim="800000"/>
            <a:headEnd len="sm" w="sm" type="none"/>
            <a:tailEnd len="med" w="med" type="triangle"/>
          </a:ln>
        </p:spPr>
      </p:cxnSp>
      <p:sp>
        <p:nvSpPr>
          <p:cNvPr id="260" name="Google Shape;260;p36"/>
          <p:cNvSpPr/>
          <p:nvPr/>
        </p:nvSpPr>
        <p:spPr>
          <a:xfrm>
            <a:off x="128338" y="4468936"/>
            <a:ext cx="2117558" cy="1010652"/>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Build/train decision tree model</a:t>
            </a:r>
            <a:endParaRPr/>
          </a:p>
        </p:txBody>
      </p:sp>
      <p:sp>
        <p:nvSpPr>
          <p:cNvPr id="261" name="Google Shape;261;p36"/>
          <p:cNvSpPr/>
          <p:nvPr/>
        </p:nvSpPr>
        <p:spPr>
          <a:xfrm>
            <a:off x="128338" y="5689345"/>
            <a:ext cx="2117558" cy="1010652"/>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Build/train linear regression model</a:t>
            </a:r>
            <a:endParaRPr/>
          </a:p>
        </p:txBody>
      </p:sp>
      <p:sp>
        <p:nvSpPr>
          <p:cNvPr id="262" name="Google Shape;262;p36"/>
          <p:cNvSpPr/>
          <p:nvPr/>
        </p:nvSpPr>
        <p:spPr>
          <a:xfrm>
            <a:off x="3801979" y="4708358"/>
            <a:ext cx="2486526" cy="1459831"/>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Compare accuracy of decision tree and linear regression model</a:t>
            </a:r>
            <a:endParaRPr/>
          </a:p>
        </p:txBody>
      </p:sp>
      <p:cxnSp>
        <p:nvCxnSpPr>
          <p:cNvPr id="263" name="Google Shape;263;p36"/>
          <p:cNvCxnSpPr/>
          <p:nvPr/>
        </p:nvCxnSpPr>
        <p:spPr>
          <a:xfrm>
            <a:off x="6288505" y="5479588"/>
            <a:ext cx="2462465" cy="0"/>
          </a:xfrm>
          <a:prstGeom prst="straightConnector1">
            <a:avLst/>
          </a:prstGeom>
          <a:noFill/>
          <a:ln cap="flat" cmpd="sng" w="9525">
            <a:solidFill>
              <a:schemeClr val="accent1"/>
            </a:solidFill>
            <a:prstDash val="solid"/>
            <a:miter lim="800000"/>
            <a:headEnd len="sm" w="sm" type="none"/>
            <a:tailEnd len="med" w="med" type="triangle"/>
          </a:ln>
        </p:spPr>
      </p:cxnSp>
      <p:sp>
        <p:nvSpPr>
          <p:cNvPr id="264" name="Google Shape;264;p36"/>
          <p:cNvSpPr/>
          <p:nvPr/>
        </p:nvSpPr>
        <p:spPr>
          <a:xfrm>
            <a:off x="8750970" y="4932947"/>
            <a:ext cx="2486526" cy="1010652"/>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Model parameters/equation for best model </a:t>
            </a:r>
            <a:endParaRPr/>
          </a:p>
        </p:txBody>
      </p:sp>
      <p:cxnSp>
        <p:nvCxnSpPr>
          <p:cNvPr id="265" name="Google Shape;265;p36"/>
          <p:cNvCxnSpPr>
            <a:stCxn id="260" idx="3"/>
          </p:cNvCxnSpPr>
          <p:nvPr/>
        </p:nvCxnSpPr>
        <p:spPr>
          <a:xfrm>
            <a:off x="2245896" y="4974262"/>
            <a:ext cx="1556100" cy="3231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66" name="Google Shape;266;p36"/>
          <p:cNvCxnSpPr>
            <a:stCxn id="261" idx="3"/>
          </p:cNvCxnSpPr>
          <p:nvPr/>
        </p:nvCxnSpPr>
        <p:spPr>
          <a:xfrm flipH="1" rot="10800000">
            <a:off x="2245896" y="5297371"/>
            <a:ext cx="1556100" cy="897300"/>
          </a:xfrm>
          <a:prstGeom prst="straightConnector1">
            <a:avLst/>
          </a:prstGeom>
          <a:noFill/>
          <a:ln cap="flat" cmpd="sng" w="9525">
            <a:solidFill>
              <a:schemeClr val="accent1"/>
            </a:solidFill>
            <a:prstDash val="solid"/>
            <a:miter lim="800000"/>
            <a:headEnd len="sm" w="sm" type="none"/>
            <a:tailEnd len="med" w="med" type="triangl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71" name="Shape 271"/>
        <p:cNvGrpSpPr/>
        <p:nvPr/>
      </p:nvGrpSpPr>
      <p:grpSpPr>
        <a:xfrm>
          <a:off x="0" y="0"/>
          <a:ext cx="0" cy="0"/>
          <a:chOff x="0" y="0"/>
          <a:chExt cx="0" cy="0"/>
        </a:xfrm>
      </p:grpSpPr>
      <p:sp>
        <p:nvSpPr>
          <p:cNvPr id="272" name="Google Shape;272;p37"/>
          <p:cNvSpPr txBox="1"/>
          <p:nvPr/>
        </p:nvSpPr>
        <p:spPr>
          <a:xfrm>
            <a:off x="0" y="166254"/>
            <a:ext cx="12192000" cy="6494085"/>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FFFFFF"/>
              </a:buClr>
              <a:buSzPts val="2400"/>
              <a:buFont typeface="Noto Sans Symbols"/>
              <a:buChar char="✔"/>
            </a:pPr>
            <a:r>
              <a:rPr b="0" i="0" lang="en-US" sz="2400" u="none" cap="none" strike="noStrike">
                <a:solidFill>
                  <a:srgbClr val="FFFFFF"/>
                </a:solidFill>
                <a:latin typeface="Poppins"/>
                <a:ea typeface="Poppins"/>
                <a:cs typeface="Poppins"/>
                <a:sym typeface="Poppins"/>
              </a:rPr>
              <a:t>At other times, we are comparing members of the same class of models that have been trained with different hyperparameter settings.</a:t>
            </a:r>
            <a:endParaRPr/>
          </a:p>
          <a:p>
            <a:pPr indent="0" lvl="0" marL="0" marR="0" rtl="0" algn="l">
              <a:lnSpc>
                <a:spcPct val="100000"/>
              </a:lnSpc>
              <a:spcBef>
                <a:spcPts val="0"/>
              </a:spcBef>
              <a:spcAft>
                <a:spcPts val="0"/>
              </a:spcAft>
              <a:buClr>
                <a:srgbClr val="FFFFFF"/>
              </a:buClr>
              <a:buSzPts val="2400"/>
              <a:buFont typeface="Poppins"/>
              <a:buNone/>
            </a:pPr>
            <a:r>
              <a:rPr b="0" i="0" lang="en-US" sz="2400" u="none" cap="none" strike="noStrike">
                <a:solidFill>
                  <a:srgbClr val="FFFFFF"/>
                </a:solidFill>
                <a:latin typeface="Poppins"/>
                <a:ea typeface="Poppins"/>
                <a:cs typeface="Poppins"/>
                <a:sym typeface="Poppins"/>
              </a:rPr>
              <a:t>      </a:t>
            </a:r>
            <a:r>
              <a:rPr b="0" i="0" lang="en-US" sz="2400" u="none" cap="none" strike="noStrike">
                <a:solidFill>
                  <a:srgbClr val="FFC000"/>
                </a:solidFill>
                <a:latin typeface="Poppins"/>
                <a:ea typeface="Poppins"/>
                <a:cs typeface="Poppins"/>
                <a:sym typeface="Poppins"/>
              </a:rPr>
              <a:t>A hyperparameter </a:t>
            </a:r>
            <a:r>
              <a:rPr b="0" i="0" lang="en-US" sz="2400" u="none" cap="none" strike="noStrike">
                <a:solidFill>
                  <a:srgbClr val="FFFFFF"/>
                </a:solidFill>
                <a:latin typeface="Poppins"/>
                <a:ea typeface="Poppins"/>
                <a:cs typeface="Poppins"/>
                <a:sym typeface="Poppins"/>
              </a:rPr>
              <a:t>is a model argument whose value is set before the learning process begins.</a:t>
            </a:r>
            <a:endParaRPr/>
          </a:p>
          <a:p>
            <a:pPr indent="-190500" lvl="0" marL="34290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190500" lvl="0" marL="34290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4000"/>
              <a:buFont typeface="Calibri"/>
              <a:buNone/>
            </a:pPr>
            <a:r>
              <a:t/>
            </a:r>
            <a:endParaRPr b="0" i="0" sz="40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4000"/>
              <a:buFont typeface="Calibri"/>
              <a:buNone/>
            </a:pPr>
            <a:r>
              <a:t/>
            </a:r>
            <a:endParaRPr b="0" i="0" sz="40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4000"/>
              <a:buFont typeface="Calibri"/>
              <a:buNone/>
            </a:pPr>
            <a:r>
              <a:t/>
            </a:r>
            <a:endParaRPr b="0" i="0" sz="40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rgbClr val="F4B081"/>
              </a:buClr>
              <a:buSzPts val="2800"/>
              <a:buFont typeface="Calibri"/>
              <a:buNone/>
            </a:pPr>
            <a:r>
              <a:rPr b="1" i="0" lang="en-US" sz="2800" u="none" cap="none" strike="noStrike">
                <a:solidFill>
                  <a:srgbClr val="F4B081"/>
                </a:solidFill>
                <a:latin typeface="Calibri"/>
                <a:ea typeface="Calibri"/>
                <a:cs typeface="Calibri"/>
                <a:sym typeface="Calibri"/>
              </a:rPr>
              <a:t>To search and  get the optimal values for hyperparamters is called as hyperparameter tuning  </a:t>
            </a:r>
            <a:endParaRPr b="1" i="0" sz="2800" u="none" cap="none" strike="noStrike">
              <a:solidFill>
                <a:srgbClr val="F4B081"/>
              </a:solidFill>
              <a:latin typeface="Poppins"/>
              <a:ea typeface="Poppins"/>
              <a:cs typeface="Poppins"/>
              <a:sym typeface="Poppins"/>
            </a:endParaRPr>
          </a:p>
        </p:txBody>
      </p:sp>
      <p:sp>
        <p:nvSpPr>
          <p:cNvPr id="273" name="Google Shape;273;p37"/>
          <p:cNvSpPr/>
          <p:nvPr/>
        </p:nvSpPr>
        <p:spPr>
          <a:xfrm>
            <a:off x="0" y="3841555"/>
            <a:ext cx="1026695" cy="545431"/>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Data Set</a:t>
            </a:r>
            <a:endParaRPr/>
          </a:p>
        </p:txBody>
      </p:sp>
      <p:sp>
        <p:nvSpPr>
          <p:cNvPr id="274" name="Google Shape;274;p37"/>
          <p:cNvSpPr/>
          <p:nvPr/>
        </p:nvSpPr>
        <p:spPr>
          <a:xfrm>
            <a:off x="1938088" y="4747402"/>
            <a:ext cx="1026695" cy="545431"/>
          </a:xfrm>
          <a:prstGeom prst="roundRect">
            <a:avLst>
              <a:gd fmla="val 16667" name="adj"/>
            </a:avLst>
          </a:prstGeom>
          <a:solidFill>
            <a:srgbClr val="92D05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Test set</a:t>
            </a:r>
            <a:endParaRPr/>
          </a:p>
        </p:txBody>
      </p:sp>
      <p:sp>
        <p:nvSpPr>
          <p:cNvPr id="275" name="Google Shape;275;p37"/>
          <p:cNvSpPr/>
          <p:nvPr/>
        </p:nvSpPr>
        <p:spPr>
          <a:xfrm>
            <a:off x="1941095" y="2763253"/>
            <a:ext cx="1026695" cy="545431"/>
          </a:xfrm>
          <a:prstGeom prst="roundRect">
            <a:avLst>
              <a:gd fmla="val 16667" name="adj"/>
            </a:avLst>
          </a:prstGeom>
          <a:solidFill>
            <a:srgbClr val="92D05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Train Set</a:t>
            </a:r>
            <a:endParaRPr/>
          </a:p>
        </p:txBody>
      </p:sp>
      <p:sp>
        <p:nvSpPr>
          <p:cNvPr id="276" name="Google Shape;276;p37"/>
          <p:cNvSpPr/>
          <p:nvPr/>
        </p:nvSpPr>
        <p:spPr>
          <a:xfrm>
            <a:off x="4211056" y="2763253"/>
            <a:ext cx="1026695" cy="545431"/>
          </a:xfrm>
          <a:prstGeom prst="roundRect">
            <a:avLst>
              <a:gd fmla="val 16667" name="adj"/>
            </a:avLst>
          </a:prstGeom>
          <a:solidFill>
            <a:srgbClr val="7030A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Model training</a:t>
            </a:r>
            <a:endParaRPr/>
          </a:p>
        </p:txBody>
      </p:sp>
      <p:sp>
        <p:nvSpPr>
          <p:cNvPr id="277" name="Google Shape;277;p37"/>
          <p:cNvSpPr/>
          <p:nvPr/>
        </p:nvSpPr>
        <p:spPr>
          <a:xfrm>
            <a:off x="4211057" y="4747402"/>
            <a:ext cx="1111918" cy="545431"/>
          </a:xfrm>
          <a:prstGeom prst="roundRect">
            <a:avLst>
              <a:gd fmla="val 16667" name="adj"/>
            </a:avLst>
          </a:prstGeom>
          <a:solidFill>
            <a:srgbClr val="7030A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Model</a:t>
            </a:r>
            <a:endParaRPr/>
          </a:p>
        </p:txBody>
      </p:sp>
      <p:sp>
        <p:nvSpPr>
          <p:cNvPr id="278" name="Google Shape;278;p37"/>
          <p:cNvSpPr/>
          <p:nvPr/>
        </p:nvSpPr>
        <p:spPr>
          <a:xfrm>
            <a:off x="6440911" y="2598822"/>
            <a:ext cx="1435763" cy="874294"/>
          </a:xfrm>
          <a:prstGeom prst="roundRect">
            <a:avLst>
              <a:gd fmla="val 16667" name="adj"/>
            </a:avLst>
          </a:prstGeom>
          <a:solidFill>
            <a:srgbClr val="7F60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In-Sample Evaluation</a:t>
            </a:r>
            <a:endParaRPr/>
          </a:p>
        </p:txBody>
      </p:sp>
      <p:sp>
        <p:nvSpPr>
          <p:cNvPr id="279" name="Google Shape;279;p37"/>
          <p:cNvSpPr/>
          <p:nvPr/>
        </p:nvSpPr>
        <p:spPr>
          <a:xfrm>
            <a:off x="6605340" y="4487248"/>
            <a:ext cx="1435763" cy="874294"/>
          </a:xfrm>
          <a:prstGeom prst="roundRect">
            <a:avLst>
              <a:gd fmla="val 16667" name="adj"/>
            </a:avLst>
          </a:prstGeom>
          <a:solidFill>
            <a:srgbClr val="7F60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out-Sample Evaluation </a:t>
            </a:r>
            <a:endParaRPr/>
          </a:p>
        </p:txBody>
      </p:sp>
      <p:sp>
        <p:nvSpPr>
          <p:cNvPr id="280" name="Google Shape;280;p37"/>
          <p:cNvSpPr/>
          <p:nvPr/>
        </p:nvSpPr>
        <p:spPr>
          <a:xfrm>
            <a:off x="3649582" y="1495927"/>
            <a:ext cx="1804734" cy="733926"/>
          </a:xfrm>
          <a:prstGeom prst="roundRect">
            <a:avLst>
              <a:gd fmla="val 16667" name="adj"/>
            </a:avLst>
          </a:prstGeom>
          <a:solidFill>
            <a:srgbClr val="00B05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Hyper parameters </a:t>
            </a:r>
            <a:endParaRPr/>
          </a:p>
        </p:txBody>
      </p:sp>
      <p:cxnSp>
        <p:nvCxnSpPr>
          <p:cNvPr id="281" name="Google Shape;281;p37"/>
          <p:cNvCxnSpPr>
            <a:endCxn id="275" idx="1"/>
          </p:cNvCxnSpPr>
          <p:nvPr/>
        </p:nvCxnSpPr>
        <p:spPr>
          <a:xfrm flipH="1" rot="10800000">
            <a:off x="1026695" y="3035968"/>
            <a:ext cx="914400" cy="1078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82" name="Google Shape;282;p37"/>
          <p:cNvCxnSpPr>
            <a:stCxn id="273" idx="3"/>
            <a:endCxn id="274" idx="1"/>
          </p:cNvCxnSpPr>
          <p:nvPr/>
        </p:nvCxnSpPr>
        <p:spPr>
          <a:xfrm>
            <a:off x="1026695" y="4114271"/>
            <a:ext cx="911400" cy="9057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83" name="Google Shape;283;p37"/>
          <p:cNvCxnSpPr>
            <a:stCxn id="275" idx="3"/>
            <a:endCxn id="276" idx="1"/>
          </p:cNvCxnSpPr>
          <p:nvPr/>
        </p:nvCxnSpPr>
        <p:spPr>
          <a:xfrm>
            <a:off x="2967790" y="3035969"/>
            <a:ext cx="1243200" cy="0"/>
          </a:xfrm>
          <a:prstGeom prst="straightConnector1">
            <a:avLst/>
          </a:prstGeom>
          <a:noFill/>
          <a:ln cap="flat" cmpd="sng" w="9525">
            <a:solidFill>
              <a:schemeClr val="accent1"/>
            </a:solidFill>
            <a:prstDash val="solid"/>
            <a:miter lim="800000"/>
            <a:headEnd len="sm" w="sm" type="none"/>
            <a:tailEnd len="med" w="med" type="triangle"/>
          </a:ln>
        </p:spPr>
      </p:cxnSp>
      <p:cxnSp>
        <p:nvCxnSpPr>
          <p:cNvPr id="284" name="Google Shape;284;p37"/>
          <p:cNvCxnSpPr>
            <a:stCxn id="274" idx="3"/>
          </p:cNvCxnSpPr>
          <p:nvPr/>
        </p:nvCxnSpPr>
        <p:spPr>
          <a:xfrm>
            <a:off x="2964783" y="5020118"/>
            <a:ext cx="1246200" cy="0"/>
          </a:xfrm>
          <a:prstGeom prst="straightConnector1">
            <a:avLst/>
          </a:prstGeom>
          <a:noFill/>
          <a:ln cap="flat" cmpd="sng" w="9525">
            <a:solidFill>
              <a:schemeClr val="accent1"/>
            </a:solidFill>
            <a:prstDash val="solid"/>
            <a:miter lim="800000"/>
            <a:headEnd len="sm" w="sm" type="none"/>
            <a:tailEnd len="med" w="med" type="triangle"/>
          </a:ln>
        </p:spPr>
      </p:cxnSp>
      <p:cxnSp>
        <p:nvCxnSpPr>
          <p:cNvPr id="285" name="Google Shape;285;p37"/>
          <p:cNvCxnSpPr>
            <a:stCxn id="276" idx="3"/>
            <a:endCxn id="278" idx="1"/>
          </p:cNvCxnSpPr>
          <p:nvPr/>
        </p:nvCxnSpPr>
        <p:spPr>
          <a:xfrm>
            <a:off x="5237751" y="3035969"/>
            <a:ext cx="1203300" cy="0"/>
          </a:xfrm>
          <a:prstGeom prst="straightConnector1">
            <a:avLst/>
          </a:prstGeom>
          <a:noFill/>
          <a:ln cap="flat" cmpd="sng" w="9525">
            <a:solidFill>
              <a:schemeClr val="accent1"/>
            </a:solidFill>
            <a:prstDash val="solid"/>
            <a:miter lim="800000"/>
            <a:headEnd len="sm" w="sm" type="none"/>
            <a:tailEnd len="med" w="med" type="triangle"/>
          </a:ln>
        </p:spPr>
      </p:cxnSp>
      <p:cxnSp>
        <p:nvCxnSpPr>
          <p:cNvPr id="286" name="Google Shape;286;p37"/>
          <p:cNvCxnSpPr>
            <a:stCxn id="277" idx="3"/>
          </p:cNvCxnSpPr>
          <p:nvPr/>
        </p:nvCxnSpPr>
        <p:spPr>
          <a:xfrm>
            <a:off x="5322975" y="5020118"/>
            <a:ext cx="1282500" cy="0"/>
          </a:xfrm>
          <a:prstGeom prst="straightConnector1">
            <a:avLst/>
          </a:prstGeom>
          <a:noFill/>
          <a:ln cap="flat" cmpd="sng" w="9525">
            <a:solidFill>
              <a:schemeClr val="accent1"/>
            </a:solidFill>
            <a:prstDash val="solid"/>
            <a:miter lim="800000"/>
            <a:headEnd len="sm" w="sm" type="none"/>
            <a:tailEnd len="med" w="med" type="triangle"/>
          </a:ln>
        </p:spPr>
      </p:cxnSp>
      <p:cxnSp>
        <p:nvCxnSpPr>
          <p:cNvPr id="287" name="Google Shape;287;p37"/>
          <p:cNvCxnSpPr>
            <a:endCxn id="277" idx="0"/>
          </p:cNvCxnSpPr>
          <p:nvPr/>
        </p:nvCxnSpPr>
        <p:spPr>
          <a:xfrm>
            <a:off x="4764616" y="3352702"/>
            <a:ext cx="2400" cy="1394700"/>
          </a:xfrm>
          <a:prstGeom prst="straightConnector1">
            <a:avLst/>
          </a:prstGeom>
          <a:noFill/>
          <a:ln cap="flat" cmpd="sng" w="9525">
            <a:solidFill>
              <a:schemeClr val="accent1"/>
            </a:solidFill>
            <a:prstDash val="solid"/>
            <a:miter lim="800000"/>
            <a:headEnd len="sm" w="sm" type="none"/>
            <a:tailEnd len="med" w="med" type="triangle"/>
          </a:ln>
        </p:spPr>
      </p:cxnSp>
      <p:cxnSp>
        <p:nvCxnSpPr>
          <p:cNvPr id="288" name="Google Shape;288;p37"/>
          <p:cNvCxnSpPr/>
          <p:nvPr/>
        </p:nvCxnSpPr>
        <p:spPr>
          <a:xfrm>
            <a:off x="8041103" y="4747402"/>
            <a:ext cx="1503950" cy="0"/>
          </a:xfrm>
          <a:prstGeom prst="straightConnector1">
            <a:avLst/>
          </a:prstGeom>
          <a:noFill/>
          <a:ln cap="flat" cmpd="sng" w="9525">
            <a:solidFill>
              <a:schemeClr val="accent1"/>
            </a:solidFill>
            <a:prstDash val="solid"/>
            <a:miter lim="800000"/>
            <a:headEnd len="sm" w="sm" type="none"/>
            <a:tailEnd len="sm" w="sm" type="none"/>
          </a:ln>
        </p:spPr>
      </p:cxnSp>
      <p:cxnSp>
        <p:nvCxnSpPr>
          <p:cNvPr id="289" name="Google Shape;289;p37"/>
          <p:cNvCxnSpPr/>
          <p:nvPr/>
        </p:nvCxnSpPr>
        <p:spPr>
          <a:xfrm>
            <a:off x="9432758" y="1668378"/>
            <a:ext cx="80210" cy="3079024"/>
          </a:xfrm>
          <a:prstGeom prst="straightConnector1">
            <a:avLst/>
          </a:prstGeom>
          <a:noFill/>
          <a:ln cap="flat" cmpd="sng" w="9525">
            <a:solidFill>
              <a:schemeClr val="accent1"/>
            </a:solidFill>
            <a:prstDash val="solid"/>
            <a:miter lim="800000"/>
            <a:headEnd len="sm" w="sm" type="none"/>
            <a:tailEnd len="sm" w="sm" type="none"/>
          </a:ln>
        </p:spPr>
      </p:cxnSp>
      <p:cxnSp>
        <p:nvCxnSpPr>
          <p:cNvPr id="290" name="Google Shape;290;p37"/>
          <p:cNvCxnSpPr/>
          <p:nvPr/>
        </p:nvCxnSpPr>
        <p:spPr>
          <a:xfrm flipH="1">
            <a:off x="5359076" y="1652336"/>
            <a:ext cx="4073682" cy="16042"/>
          </a:xfrm>
          <a:prstGeom prst="straightConnector1">
            <a:avLst/>
          </a:prstGeom>
          <a:noFill/>
          <a:ln cap="flat" cmpd="sng" w="9525">
            <a:solidFill>
              <a:schemeClr val="accent1"/>
            </a:solidFill>
            <a:prstDash val="solid"/>
            <a:miter lim="800000"/>
            <a:headEnd len="sm" w="sm" type="none"/>
            <a:tailEnd len="med" w="med" type="triangle"/>
          </a:ln>
        </p:spPr>
      </p:cxnSp>
      <p:cxnSp>
        <p:nvCxnSpPr>
          <p:cNvPr id="291" name="Google Shape;291;p37"/>
          <p:cNvCxnSpPr/>
          <p:nvPr/>
        </p:nvCxnSpPr>
        <p:spPr>
          <a:xfrm>
            <a:off x="4764505" y="2229853"/>
            <a:ext cx="0" cy="533400"/>
          </a:xfrm>
          <a:prstGeom prst="straightConnector1">
            <a:avLst/>
          </a:prstGeom>
          <a:noFill/>
          <a:ln cap="flat" cmpd="sng" w="9525">
            <a:solidFill>
              <a:schemeClr val="accent1"/>
            </a:solidFill>
            <a:prstDash val="solid"/>
            <a:miter lim="800000"/>
            <a:headEnd len="sm" w="sm" type="none"/>
            <a:tailEnd len="med" w="med" type="triangl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95" name="Shape 295"/>
        <p:cNvGrpSpPr/>
        <p:nvPr/>
      </p:nvGrpSpPr>
      <p:grpSpPr>
        <a:xfrm>
          <a:off x="0" y="0"/>
          <a:ext cx="0" cy="0"/>
          <a:chOff x="0" y="0"/>
          <a:chExt cx="0" cy="0"/>
        </a:xfrm>
      </p:grpSpPr>
      <p:sp>
        <p:nvSpPr>
          <p:cNvPr id="296" name="Google Shape;296;p38"/>
          <p:cNvSpPr txBox="1"/>
          <p:nvPr/>
        </p:nvSpPr>
        <p:spPr>
          <a:xfrm>
            <a:off x="0" y="166254"/>
            <a:ext cx="12192000" cy="403187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2400"/>
              <a:buFont typeface="Poppins"/>
              <a:buNone/>
            </a:pPr>
            <a:r>
              <a:rPr b="0" i="0" lang="en-US" sz="2400" u="none" cap="none" strike="noStrike">
                <a:solidFill>
                  <a:srgbClr val="FFFFFF"/>
                </a:solidFill>
                <a:latin typeface="Poppins"/>
                <a:ea typeface="Poppins"/>
                <a:cs typeface="Poppins"/>
                <a:sym typeface="Poppins"/>
              </a:rPr>
              <a:t>Optimal Hyperparameters: Hyperparameters control the over-fitting and under-fitting of the model. To get the best hyperparameters the following steps are followed:</a:t>
            </a:r>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rgbClr val="FFFFFF"/>
              </a:buClr>
              <a:buSzPts val="2400"/>
              <a:buFont typeface="Poppins"/>
              <a:buNone/>
            </a:pPr>
            <a:r>
              <a:rPr b="0" i="0" lang="en-US" sz="2400" u="none" cap="none" strike="noStrike">
                <a:solidFill>
                  <a:srgbClr val="FFFFFF"/>
                </a:solidFill>
                <a:latin typeface="Poppins"/>
                <a:ea typeface="Poppins"/>
                <a:cs typeface="Poppins"/>
                <a:sym typeface="Poppins"/>
              </a:rPr>
              <a:t>1. For each proposed hyperparameter setting the model is evaluated</a:t>
            </a:r>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rgbClr val="FFFFFF"/>
              </a:buClr>
              <a:buSzPts val="2400"/>
              <a:buFont typeface="Poppins"/>
              <a:buNone/>
            </a:pPr>
            <a:r>
              <a:rPr b="0" i="0" lang="en-US" sz="2400" u="none" cap="none" strike="noStrike">
                <a:solidFill>
                  <a:srgbClr val="FFFFFF"/>
                </a:solidFill>
                <a:latin typeface="Poppins"/>
                <a:ea typeface="Poppins"/>
                <a:cs typeface="Poppins"/>
                <a:sym typeface="Poppins"/>
              </a:rPr>
              <a:t>2. The hyperparameters that give the best model are selected.</a:t>
            </a:r>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190500" lvl="0" marL="34290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4000"/>
              <a:buFont typeface="Calibri"/>
              <a:buNone/>
            </a:pPr>
            <a:r>
              <a:t/>
            </a:r>
            <a:endParaRPr b="0" i="0" sz="4000" u="none" cap="none" strike="noStrike">
              <a:solidFill>
                <a:srgbClr val="FFFFFF"/>
              </a:solidFill>
              <a:latin typeface="Poppins"/>
              <a:ea typeface="Poppins"/>
              <a:cs typeface="Poppins"/>
              <a:sym typeface="Poppins"/>
            </a:endParaRPr>
          </a:p>
        </p:txBody>
      </p:sp>
      <p:pic>
        <p:nvPicPr>
          <p:cNvPr descr="https://miro.medium.com/max/700/1*yHNmVkf43eTJF5QDebUltQ.png" id="297" name="Google Shape;297;p38"/>
          <p:cNvPicPr preferRelativeResize="0"/>
          <p:nvPr/>
        </p:nvPicPr>
        <p:blipFill rotWithShape="1">
          <a:blip r:embed="rId3">
            <a:alphaModFix/>
          </a:blip>
          <a:srcRect b="0" l="0" r="0" t="0"/>
          <a:stretch/>
        </p:blipFill>
        <p:spPr>
          <a:xfrm>
            <a:off x="1558822" y="3090661"/>
            <a:ext cx="7384214" cy="3375642"/>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01" name="Shape 301"/>
        <p:cNvGrpSpPr/>
        <p:nvPr/>
      </p:nvGrpSpPr>
      <p:grpSpPr>
        <a:xfrm>
          <a:off x="0" y="0"/>
          <a:ext cx="0" cy="0"/>
          <a:chOff x="0" y="0"/>
          <a:chExt cx="0" cy="0"/>
        </a:xfrm>
      </p:grpSpPr>
      <p:sp>
        <p:nvSpPr>
          <p:cNvPr id="302" name="Google Shape;302;p39"/>
          <p:cNvSpPr txBox="1"/>
          <p:nvPr/>
        </p:nvSpPr>
        <p:spPr>
          <a:xfrm>
            <a:off x="0" y="166254"/>
            <a:ext cx="12192000" cy="58785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2400"/>
              <a:buFont typeface="Poppins"/>
              <a:buNone/>
            </a:pPr>
            <a:r>
              <a:rPr b="0" i="0" lang="en-US" sz="2400" u="none" cap="none" strike="noStrike">
                <a:solidFill>
                  <a:srgbClr val="FFFFFF"/>
                </a:solidFill>
                <a:latin typeface="Poppins"/>
                <a:ea typeface="Poppins"/>
                <a:cs typeface="Poppins"/>
                <a:sym typeface="Poppins"/>
              </a:rPr>
              <a:t>Testing Multiple Parameters(Hyperparameter tuning)  by using Grid Search</a:t>
            </a:r>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342900" lvl="0" marL="342900" marR="0" rtl="0" algn="l">
              <a:lnSpc>
                <a:spcPct val="100000"/>
              </a:lnSpc>
              <a:spcBef>
                <a:spcPts val="0"/>
              </a:spcBef>
              <a:spcAft>
                <a:spcPts val="0"/>
              </a:spcAft>
              <a:buClr>
                <a:srgbClr val="FFFFFF"/>
              </a:buClr>
              <a:buSzPts val="2400"/>
              <a:buFont typeface="Noto Sans Symbols"/>
              <a:buChar char="✔"/>
            </a:pPr>
            <a:r>
              <a:rPr b="0" i="0" lang="en-US" sz="2400" u="none" cap="none" strike="noStrike">
                <a:solidFill>
                  <a:srgbClr val="FFFFFF"/>
                </a:solidFill>
                <a:latin typeface="Poppins"/>
                <a:ea typeface="Poppins"/>
                <a:cs typeface="Poppins"/>
                <a:sym typeface="Poppins"/>
              </a:rPr>
              <a:t>While doing hyperparameter  tunning 	if we have more than one hyperparameter , Grid Search takes the model or objects you would like to train and different values of the hyperparameters</a:t>
            </a:r>
            <a:endParaRPr b="0" i="0" sz="2400" u="none" cap="none" strike="noStrike">
              <a:solidFill>
                <a:srgbClr val="FFFFFF"/>
              </a:solidFill>
              <a:latin typeface="Poppins"/>
              <a:ea typeface="Poppins"/>
              <a:cs typeface="Poppins"/>
              <a:sym typeface="Poppins"/>
            </a:endParaRPr>
          </a:p>
          <a:p>
            <a:pPr indent="-190500" lvl="0" marL="34290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FFFFFF"/>
              </a:solidFill>
              <a:latin typeface="Poppins"/>
              <a:ea typeface="Poppins"/>
              <a:cs typeface="Poppins"/>
              <a:sym typeface="Poppins"/>
            </a:endParaRPr>
          </a:p>
          <a:p>
            <a:pPr indent="-342900" lvl="0" marL="342900" marR="0" rtl="0" algn="l">
              <a:lnSpc>
                <a:spcPct val="100000"/>
              </a:lnSpc>
              <a:spcBef>
                <a:spcPts val="0"/>
              </a:spcBef>
              <a:spcAft>
                <a:spcPts val="0"/>
              </a:spcAft>
              <a:buClr>
                <a:srgbClr val="FFFFFF"/>
              </a:buClr>
              <a:buSzPts val="2400"/>
              <a:buFont typeface="Noto Sans Symbols"/>
              <a:buChar char="✔"/>
            </a:pPr>
            <a:r>
              <a:rPr b="0" i="0" lang="en-US" sz="2400" u="none" cap="none" strike="noStrike">
                <a:solidFill>
                  <a:srgbClr val="FFFFFF"/>
                </a:solidFill>
                <a:latin typeface="Poppins"/>
                <a:ea typeface="Poppins"/>
                <a:cs typeface="Poppins"/>
                <a:sym typeface="Poppins"/>
              </a:rPr>
              <a:t> and given the model build using optimal values of hyperparameters which gives less error (MSE) /more R squared value </a:t>
            </a:r>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342900" lvl="0" marL="342900" marR="0" rtl="0" algn="l">
              <a:lnSpc>
                <a:spcPct val="100000"/>
              </a:lnSpc>
              <a:spcBef>
                <a:spcPts val="0"/>
              </a:spcBef>
              <a:spcAft>
                <a:spcPts val="0"/>
              </a:spcAft>
              <a:buClr>
                <a:srgbClr val="FFFFFF"/>
              </a:buClr>
              <a:buSzPts val="2400"/>
              <a:buFont typeface="Noto Sans Symbols"/>
              <a:buChar char="✔"/>
            </a:pPr>
            <a:r>
              <a:rPr b="0" i="0" lang="en-US" sz="2400" u="none" cap="none" strike="noStrike">
                <a:solidFill>
                  <a:srgbClr val="FFFFFF"/>
                </a:solidFill>
                <a:latin typeface="Poppins"/>
                <a:ea typeface="Poppins"/>
                <a:cs typeface="Poppins"/>
                <a:sym typeface="Poppins"/>
              </a:rPr>
              <a:t>In short Grid search picks out a grid of hyperparameter values and evaluates all of them.</a:t>
            </a:r>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190500" lvl="0" marL="34290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4000"/>
              <a:buFont typeface="Calibri"/>
              <a:buNone/>
            </a:pPr>
            <a:r>
              <a:t/>
            </a:r>
            <a:endParaRPr b="0" i="0" sz="4000" u="none" cap="none" strike="noStrike">
              <a:solidFill>
                <a:srgbClr val="FFFFFF"/>
              </a:solidFill>
              <a:latin typeface="Poppins"/>
              <a:ea typeface="Poppins"/>
              <a:cs typeface="Poppins"/>
              <a:sym typeface="Poppin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06" name="Shape 306"/>
        <p:cNvGrpSpPr/>
        <p:nvPr/>
      </p:nvGrpSpPr>
      <p:grpSpPr>
        <a:xfrm>
          <a:off x="0" y="0"/>
          <a:ext cx="0" cy="0"/>
          <a:chOff x="0" y="0"/>
          <a:chExt cx="0" cy="0"/>
        </a:xfrm>
      </p:grpSpPr>
      <p:sp>
        <p:nvSpPr>
          <p:cNvPr id="307" name="Google Shape;307;p40"/>
          <p:cNvSpPr txBox="1"/>
          <p:nvPr/>
        </p:nvSpPr>
        <p:spPr>
          <a:xfrm>
            <a:off x="0" y="166254"/>
            <a:ext cx="12192000" cy="181588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190500" lvl="0" marL="34290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4000"/>
              <a:buFont typeface="Calibri"/>
              <a:buNone/>
            </a:pPr>
            <a:r>
              <a:t/>
            </a:r>
            <a:endParaRPr b="0" i="0" sz="4000" u="none" cap="none" strike="noStrike">
              <a:solidFill>
                <a:srgbClr val="FFFFFF"/>
              </a:solidFill>
              <a:latin typeface="Poppins"/>
              <a:ea typeface="Poppins"/>
              <a:cs typeface="Poppins"/>
              <a:sym typeface="Poppins"/>
            </a:endParaRPr>
          </a:p>
        </p:txBody>
      </p:sp>
      <p:sp>
        <p:nvSpPr>
          <p:cNvPr id="308" name="Google Shape;308;p40"/>
          <p:cNvSpPr/>
          <p:nvPr/>
        </p:nvSpPr>
        <p:spPr>
          <a:xfrm>
            <a:off x="4620126" y="2582637"/>
            <a:ext cx="2037348" cy="882315"/>
          </a:xfrm>
          <a:prstGeom prst="roundRect">
            <a:avLst>
              <a:gd fmla="val 16667" name="adj"/>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Grid Search</a:t>
            </a:r>
            <a:endParaRPr/>
          </a:p>
        </p:txBody>
      </p:sp>
      <p:sp>
        <p:nvSpPr>
          <p:cNvPr id="309" name="Google Shape;309;p40"/>
          <p:cNvSpPr txBox="1"/>
          <p:nvPr/>
        </p:nvSpPr>
        <p:spPr>
          <a:xfrm>
            <a:off x="481264" y="1572126"/>
            <a:ext cx="3288631" cy="526297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2400"/>
              <a:buFont typeface="Calibri"/>
              <a:buNone/>
            </a:pPr>
            <a:r>
              <a:rPr b="1" i="0" lang="en-US" sz="2400" u="sng" cap="none" strike="noStrike">
                <a:solidFill>
                  <a:srgbClr val="FFFFFF"/>
                </a:solidFill>
                <a:latin typeface="Calibri"/>
                <a:ea typeface="Calibri"/>
                <a:cs typeface="Calibri"/>
                <a:sym typeface="Calibri"/>
              </a:rPr>
              <a:t>Hyperparameters</a:t>
            </a:r>
            <a:endParaRPr b="1" i="0" sz="2400" u="sng"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Calibri"/>
              <a:ea typeface="Calibri"/>
              <a:cs typeface="Calibri"/>
              <a:sym typeface="Calibri"/>
            </a:endParaRPr>
          </a:p>
          <a:p>
            <a:pPr indent="-342900" lvl="0" marL="342900" marR="0" rtl="0" algn="l">
              <a:lnSpc>
                <a:spcPct val="100000"/>
              </a:lnSpc>
              <a:spcBef>
                <a:spcPts val="0"/>
              </a:spcBef>
              <a:spcAft>
                <a:spcPts val="0"/>
              </a:spcAft>
              <a:buClr>
                <a:srgbClr val="FFFFFF"/>
              </a:buClr>
              <a:buSzPts val="2400"/>
              <a:buFont typeface="Calibri"/>
              <a:buAutoNum type="arabicPeriod"/>
            </a:pPr>
            <a:r>
              <a:rPr b="0" i="0" lang="en-US" sz="2400" u="none" cap="none" strike="noStrike">
                <a:solidFill>
                  <a:srgbClr val="FFFFFF"/>
                </a:solidFill>
                <a:latin typeface="Calibri"/>
                <a:ea typeface="Calibri"/>
                <a:cs typeface="Calibri"/>
                <a:sym typeface="Calibri"/>
              </a:rPr>
              <a:t>Maximum depth</a:t>
            </a:r>
            <a:endParaRPr/>
          </a:p>
          <a:p>
            <a:pPr indent="-190500" lvl="0" marL="34290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FFFFFF"/>
              </a:buClr>
              <a:buSzPts val="2400"/>
              <a:buFont typeface="Calibri"/>
              <a:buNone/>
            </a:pPr>
            <a:r>
              <a:rPr b="0" i="0" lang="en-US" sz="2400" u="none" cap="none" strike="noStrike">
                <a:solidFill>
                  <a:srgbClr val="FFFFFF"/>
                </a:solidFill>
                <a:latin typeface="Calibri"/>
                <a:ea typeface="Calibri"/>
                <a:cs typeface="Calibri"/>
                <a:sym typeface="Calibri"/>
              </a:rPr>
              <a:t>  </a:t>
            </a:r>
            <a:r>
              <a:rPr b="0" i="0" lang="en-US" sz="2400" u="none" cap="none" strike="noStrike">
                <a:solidFill>
                  <a:srgbClr val="FFFF00"/>
                </a:solidFill>
                <a:latin typeface="Calibri"/>
                <a:ea typeface="Calibri"/>
                <a:cs typeface="Calibri"/>
                <a:sym typeface="Calibri"/>
              </a:rPr>
              <a:t>( 10,20,30)</a:t>
            </a:r>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FFFFFF"/>
              </a:buClr>
              <a:buSzPts val="2400"/>
              <a:buFont typeface="Calibri"/>
              <a:buNone/>
            </a:pPr>
            <a:r>
              <a:rPr b="0" i="0" lang="en-US" sz="2400" u="none" cap="none" strike="noStrike">
                <a:solidFill>
                  <a:srgbClr val="FFFFFF"/>
                </a:solidFill>
                <a:latin typeface="Calibri"/>
                <a:ea typeface="Calibri"/>
                <a:cs typeface="Calibri"/>
                <a:sym typeface="Calibri"/>
              </a:rPr>
              <a:t>2. Minimum number of obervations</a:t>
            </a:r>
            <a:endParaRPr b="0" i="0" sz="2400" u="none" cap="none" strike="noStrike">
              <a:solidFill>
                <a:srgbClr val="FFFFFF"/>
              </a:solidFill>
              <a:latin typeface="Calibri"/>
              <a:ea typeface="Calibri"/>
              <a:cs typeface="Calibri"/>
              <a:sym typeface="Calibri"/>
            </a:endParaRPr>
          </a:p>
          <a:p>
            <a:pPr indent="0" lvl="0" marL="0" marR="0" rtl="0" algn="l">
              <a:lnSpc>
                <a:spcPct val="100000"/>
              </a:lnSpc>
              <a:spcBef>
                <a:spcPts val="0"/>
              </a:spcBef>
              <a:spcAft>
                <a:spcPts val="0"/>
              </a:spcAft>
              <a:buClr>
                <a:srgbClr val="00B050"/>
              </a:buClr>
              <a:buSzPts val="2400"/>
              <a:buFont typeface="Calibri"/>
              <a:buNone/>
            </a:pPr>
            <a:r>
              <a:rPr b="0" i="0" lang="en-US" sz="2400" u="none" cap="none" strike="noStrike">
                <a:solidFill>
                  <a:srgbClr val="00B050"/>
                </a:solidFill>
                <a:latin typeface="Calibri"/>
                <a:ea typeface="Calibri"/>
                <a:cs typeface="Calibri"/>
                <a:sym typeface="Calibri"/>
              </a:rPr>
              <a:t>(5,6,7)</a:t>
            </a:r>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00B050"/>
              </a:solidFill>
              <a:latin typeface="Calibri"/>
              <a:ea typeface="Calibri"/>
              <a:cs typeface="Calibri"/>
              <a:sym typeface="Calibri"/>
            </a:endParaRPr>
          </a:p>
          <a:p>
            <a:pPr indent="0" lvl="0" marL="0" marR="0" rtl="0" algn="l">
              <a:lnSpc>
                <a:spcPct val="100000"/>
              </a:lnSpc>
              <a:spcBef>
                <a:spcPts val="0"/>
              </a:spcBef>
              <a:spcAft>
                <a:spcPts val="0"/>
              </a:spcAft>
              <a:buClr>
                <a:srgbClr val="FFFFFF"/>
              </a:buClr>
              <a:buSzPts val="2400"/>
              <a:buFont typeface="Calibri"/>
              <a:buNone/>
            </a:pPr>
            <a:r>
              <a:rPr b="0" i="0" lang="en-US" sz="2400" u="none" cap="none" strike="noStrike">
                <a:solidFill>
                  <a:srgbClr val="FFFFFF"/>
                </a:solidFill>
                <a:latin typeface="Calibri"/>
                <a:ea typeface="Calibri"/>
                <a:cs typeface="Calibri"/>
                <a:sym typeface="Calibri"/>
              </a:rPr>
              <a:t>Hyperparameter maximum depth =30 and number of observations 7 can be selected </a:t>
            </a:r>
            <a:endParaRPr/>
          </a:p>
        </p:txBody>
      </p:sp>
      <p:cxnSp>
        <p:nvCxnSpPr>
          <p:cNvPr id="310" name="Google Shape;310;p40"/>
          <p:cNvCxnSpPr/>
          <p:nvPr/>
        </p:nvCxnSpPr>
        <p:spPr>
          <a:xfrm flipH="1" rot="10800000">
            <a:off x="2759242" y="3160295"/>
            <a:ext cx="1860884" cy="64168"/>
          </a:xfrm>
          <a:prstGeom prst="straightConnector1">
            <a:avLst/>
          </a:prstGeom>
          <a:noFill/>
          <a:ln cap="flat" cmpd="sng" w="9525">
            <a:solidFill>
              <a:schemeClr val="accent1"/>
            </a:solidFill>
            <a:prstDash val="solid"/>
            <a:miter lim="800000"/>
            <a:headEnd len="sm" w="sm" type="none"/>
            <a:tailEnd len="med" w="med" type="triangle"/>
          </a:ln>
        </p:spPr>
      </p:cxnSp>
      <p:cxnSp>
        <p:nvCxnSpPr>
          <p:cNvPr id="311" name="Google Shape;311;p40"/>
          <p:cNvCxnSpPr/>
          <p:nvPr/>
        </p:nvCxnSpPr>
        <p:spPr>
          <a:xfrm flipH="1" rot="10800000">
            <a:off x="2389553" y="3252628"/>
            <a:ext cx="2179533" cy="1503428"/>
          </a:xfrm>
          <a:prstGeom prst="straightConnector1">
            <a:avLst/>
          </a:prstGeom>
          <a:noFill/>
          <a:ln cap="flat" cmpd="sng" w="9525">
            <a:solidFill>
              <a:schemeClr val="accent1"/>
            </a:solidFill>
            <a:prstDash val="solid"/>
            <a:miter lim="800000"/>
            <a:headEnd len="sm" w="sm" type="none"/>
            <a:tailEnd len="med" w="med" type="triangle"/>
          </a:ln>
        </p:spPr>
      </p:cxnSp>
      <p:sp>
        <p:nvSpPr>
          <p:cNvPr id="312" name="Google Shape;312;p40"/>
          <p:cNvSpPr/>
          <p:nvPr/>
        </p:nvSpPr>
        <p:spPr>
          <a:xfrm>
            <a:off x="7932821" y="4355290"/>
            <a:ext cx="2037348" cy="882315"/>
          </a:xfrm>
          <a:prstGeom prst="roundRect">
            <a:avLst>
              <a:gd fmla="val 16667" name="adj"/>
            </a:avLst>
          </a:prstGeom>
          <a:solidFill>
            <a:srgbClr val="7F60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Model 3</a:t>
            </a:r>
            <a:endParaRPr/>
          </a:p>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(30,7)</a:t>
            </a:r>
            <a:endParaRPr/>
          </a:p>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313" name="Google Shape;313;p40"/>
          <p:cNvSpPr/>
          <p:nvPr/>
        </p:nvSpPr>
        <p:spPr>
          <a:xfrm>
            <a:off x="7804484" y="2606557"/>
            <a:ext cx="2037348" cy="882315"/>
          </a:xfrm>
          <a:prstGeom prst="roundRect">
            <a:avLst>
              <a:gd fmla="val 16667" name="adj"/>
            </a:avLst>
          </a:prstGeom>
          <a:solidFill>
            <a:srgbClr val="7030A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Model 2</a:t>
            </a:r>
            <a:endParaRPr/>
          </a:p>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(20,6)</a:t>
            </a:r>
            <a:endParaRPr/>
          </a:p>
        </p:txBody>
      </p:sp>
      <p:sp>
        <p:nvSpPr>
          <p:cNvPr id="314" name="Google Shape;314;p40"/>
          <p:cNvSpPr/>
          <p:nvPr/>
        </p:nvSpPr>
        <p:spPr>
          <a:xfrm>
            <a:off x="7804484" y="1035114"/>
            <a:ext cx="2037348" cy="882315"/>
          </a:xfrm>
          <a:prstGeom prst="roundRect">
            <a:avLst>
              <a:gd fmla="val 16667" name="adj"/>
            </a:avLst>
          </a:prstGeom>
          <a:solidFill>
            <a:srgbClr val="00B05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Model 1</a:t>
            </a:r>
            <a:endParaRPr/>
          </a:p>
          <a:p>
            <a:pPr indent="0" lvl="0" marL="0" marR="0" rtl="0" algn="ctr">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(10,5)</a:t>
            </a:r>
            <a:endParaRPr/>
          </a:p>
        </p:txBody>
      </p:sp>
      <p:cxnSp>
        <p:nvCxnSpPr>
          <p:cNvPr id="315" name="Google Shape;315;p40"/>
          <p:cNvCxnSpPr>
            <a:stCxn id="308" idx="3"/>
          </p:cNvCxnSpPr>
          <p:nvPr/>
        </p:nvCxnSpPr>
        <p:spPr>
          <a:xfrm flipH="1" rot="10800000">
            <a:off x="6657474" y="1572095"/>
            <a:ext cx="1146900" cy="14517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16" name="Google Shape;316;p40"/>
          <p:cNvCxnSpPr>
            <a:stCxn id="308" idx="3"/>
            <a:endCxn id="313" idx="1"/>
          </p:cNvCxnSpPr>
          <p:nvPr/>
        </p:nvCxnSpPr>
        <p:spPr>
          <a:xfrm>
            <a:off x="6657474" y="3023795"/>
            <a:ext cx="1146900" cy="24000"/>
          </a:xfrm>
          <a:prstGeom prst="straightConnector1">
            <a:avLst/>
          </a:prstGeom>
          <a:noFill/>
          <a:ln cap="flat" cmpd="sng" w="9525">
            <a:solidFill>
              <a:schemeClr val="accent1"/>
            </a:solidFill>
            <a:prstDash val="solid"/>
            <a:miter lim="800000"/>
            <a:headEnd len="sm" w="sm" type="none"/>
            <a:tailEnd len="med" w="med" type="triangle"/>
          </a:ln>
        </p:spPr>
      </p:cxnSp>
      <p:cxnSp>
        <p:nvCxnSpPr>
          <p:cNvPr id="317" name="Google Shape;317;p40"/>
          <p:cNvCxnSpPr>
            <a:stCxn id="308" idx="3"/>
          </p:cNvCxnSpPr>
          <p:nvPr/>
        </p:nvCxnSpPr>
        <p:spPr>
          <a:xfrm>
            <a:off x="6657474" y="3023795"/>
            <a:ext cx="1275300" cy="1772700"/>
          </a:xfrm>
          <a:prstGeom prst="straightConnector1">
            <a:avLst/>
          </a:prstGeom>
          <a:noFill/>
          <a:ln cap="flat" cmpd="sng" w="9525">
            <a:solidFill>
              <a:schemeClr val="accent1"/>
            </a:solidFill>
            <a:prstDash val="solid"/>
            <a:miter lim="800000"/>
            <a:headEnd len="sm" w="sm" type="none"/>
            <a:tailEnd len="med" w="med" type="triangle"/>
          </a:ln>
        </p:spPr>
      </p:cxnSp>
      <p:sp>
        <p:nvSpPr>
          <p:cNvPr id="318" name="Google Shape;318;p40"/>
          <p:cNvSpPr txBox="1"/>
          <p:nvPr/>
        </p:nvSpPr>
        <p:spPr>
          <a:xfrm>
            <a:off x="9998242" y="1115324"/>
            <a:ext cx="2494547"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2400"/>
              <a:buFont typeface="Calibri"/>
              <a:buNone/>
            </a:pPr>
            <a:r>
              <a:rPr b="0" i="0" lang="en-US" sz="2400" u="none" cap="none" strike="noStrike">
                <a:solidFill>
                  <a:srgbClr val="FFFFFF"/>
                </a:solidFill>
                <a:latin typeface="Calibri"/>
                <a:ea typeface="Calibri"/>
                <a:cs typeface="Calibri"/>
                <a:sym typeface="Calibri"/>
              </a:rPr>
              <a:t>Error 1 (0.2)</a:t>
            </a:r>
            <a:endParaRPr b="0" i="0" sz="2400" u="none" cap="none" strike="noStrike">
              <a:solidFill>
                <a:srgbClr val="00B050"/>
              </a:solidFill>
              <a:latin typeface="Calibri"/>
              <a:ea typeface="Calibri"/>
              <a:cs typeface="Calibri"/>
              <a:sym typeface="Calibri"/>
            </a:endParaRPr>
          </a:p>
        </p:txBody>
      </p:sp>
      <p:sp>
        <p:nvSpPr>
          <p:cNvPr id="319" name="Google Shape;319;p40"/>
          <p:cNvSpPr/>
          <p:nvPr/>
        </p:nvSpPr>
        <p:spPr>
          <a:xfrm>
            <a:off x="10036530" y="2790963"/>
            <a:ext cx="1728230"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2400"/>
              <a:buFont typeface="Calibri"/>
              <a:buNone/>
            </a:pPr>
            <a:r>
              <a:rPr b="0" i="0" lang="en-US" sz="2400" u="none" cap="none" strike="noStrike">
                <a:solidFill>
                  <a:srgbClr val="FFFFFF"/>
                </a:solidFill>
                <a:latin typeface="Calibri"/>
                <a:ea typeface="Calibri"/>
                <a:cs typeface="Calibri"/>
                <a:sym typeface="Calibri"/>
              </a:rPr>
              <a:t>Error 2  (0.3</a:t>
            </a:r>
            <a:r>
              <a:rPr b="0" i="0" lang="en-US" sz="1800" u="none" cap="none" strike="noStrike">
                <a:solidFill>
                  <a:srgbClr val="FFFFFF"/>
                </a:solidFill>
                <a:latin typeface="Calibri"/>
                <a:ea typeface="Calibri"/>
                <a:cs typeface="Calibri"/>
                <a:sym typeface="Calibri"/>
              </a:rPr>
              <a:t>)</a:t>
            </a:r>
            <a:endParaRPr b="0" i="0" sz="1800" u="none" cap="none" strike="noStrike">
              <a:solidFill>
                <a:srgbClr val="00B050"/>
              </a:solidFill>
              <a:latin typeface="Calibri"/>
              <a:ea typeface="Calibri"/>
              <a:cs typeface="Calibri"/>
              <a:sym typeface="Calibri"/>
            </a:endParaRPr>
          </a:p>
        </p:txBody>
      </p:sp>
      <p:sp>
        <p:nvSpPr>
          <p:cNvPr id="320" name="Google Shape;320;p40"/>
          <p:cNvSpPr/>
          <p:nvPr/>
        </p:nvSpPr>
        <p:spPr>
          <a:xfrm>
            <a:off x="10036530" y="4611781"/>
            <a:ext cx="1750672"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92D050"/>
              </a:buClr>
              <a:buSzPts val="2400"/>
              <a:buFont typeface="Calibri"/>
              <a:buNone/>
            </a:pPr>
            <a:r>
              <a:rPr b="0" i="0" lang="en-US" sz="2400" u="none" cap="none" strike="noStrike">
                <a:solidFill>
                  <a:srgbClr val="92D050"/>
                </a:solidFill>
                <a:latin typeface="Calibri"/>
                <a:ea typeface="Calibri"/>
                <a:cs typeface="Calibri"/>
                <a:sym typeface="Calibri"/>
              </a:rPr>
              <a:t>Error 2  (0.1)</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24" name="Shape 324"/>
        <p:cNvGrpSpPr/>
        <p:nvPr/>
      </p:nvGrpSpPr>
      <p:grpSpPr>
        <a:xfrm>
          <a:off x="0" y="0"/>
          <a:ext cx="0" cy="0"/>
          <a:chOff x="0" y="0"/>
          <a:chExt cx="0" cy="0"/>
        </a:xfrm>
      </p:grpSpPr>
      <p:sp>
        <p:nvSpPr>
          <p:cNvPr id="325" name="Google Shape;325;p41"/>
          <p:cNvSpPr txBox="1"/>
          <p:nvPr/>
        </p:nvSpPr>
        <p:spPr>
          <a:xfrm>
            <a:off x="0" y="166254"/>
            <a:ext cx="12192000" cy="10772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4000"/>
              <a:buFont typeface="Calibri"/>
              <a:buNone/>
            </a:pPr>
            <a:r>
              <a:t/>
            </a:r>
            <a:endParaRPr b="0" i="0" sz="4000" u="none" cap="none" strike="noStrike">
              <a:solidFill>
                <a:srgbClr val="FFFFFF"/>
              </a:solidFill>
              <a:latin typeface="Poppins"/>
              <a:ea typeface="Poppins"/>
              <a:cs typeface="Poppins"/>
              <a:sym typeface="Poppins"/>
            </a:endParaRPr>
          </a:p>
        </p:txBody>
      </p:sp>
      <p:sp>
        <p:nvSpPr>
          <p:cNvPr id="326" name="Google Shape;326;p41"/>
          <p:cNvSpPr txBox="1"/>
          <p:nvPr/>
        </p:nvSpPr>
        <p:spPr>
          <a:xfrm>
            <a:off x="417094" y="211309"/>
            <a:ext cx="4363453"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2400"/>
              <a:buFont typeface="Poppins"/>
              <a:buNone/>
            </a:pPr>
            <a:r>
              <a:rPr b="0" i="0" lang="en-US" sz="2400" u="none" cap="none" strike="noStrike">
                <a:solidFill>
                  <a:srgbClr val="FFFFFF"/>
                </a:solidFill>
                <a:latin typeface="Poppins"/>
                <a:ea typeface="Poppins"/>
                <a:cs typeface="Poppins"/>
                <a:sym typeface="Poppins"/>
              </a:rPr>
              <a:t>Cross Validation </a:t>
            </a:r>
            <a:endParaRPr/>
          </a:p>
        </p:txBody>
      </p:sp>
      <p:sp>
        <p:nvSpPr>
          <p:cNvPr id="327" name="Google Shape;327;p41"/>
          <p:cNvSpPr txBox="1"/>
          <p:nvPr/>
        </p:nvSpPr>
        <p:spPr>
          <a:xfrm>
            <a:off x="417094" y="964274"/>
            <a:ext cx="11774906" cy="341632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FFFFFF"/>
              </a:buClr>
              <a:buSzPts val="1800"/>
              <a:buFont typeface="Noto Sans Symbols"/>
              <a:buChar char="✔"/>
            </a:pPr>
            <a:r>
              <a:rPr b="0" i="0" lang="en-US" sz="1800" u="none" cap="none" strike="noStrike">
                <a:solidFill>
                  <a:srgbClr val="FFFFFF"/>
                </a:solidFill>
                <a:latin typeface="Poppins"/>
                <a:ea typeface="Poppins"/>
                <a:cs typeface="Poppins"/>
                <a:sym typeface="Poppins"/>
              </a:rPr>
              <a:t>Cross validation is a statistical technique used in machine learning to assess the performance of predictive model on unseen data</a:t>
            </a:r>
            <a:endParaRPr/>
          </a:p>
          <a:p>
            <a:pPr indent="-342900" lvl="0" marL="342900" marR="0" rtl="0" algn="l">
              <a:lnSpc>
                <a:spcPct val="100000"/>
              </a:lnSpc>
              <a:spcBef>
                <a:spcPts val="0"/>
              </a:spcBef>
              <a:spcAft>
                <a:spcPts val="0"/>
              </a:spcAft>
              <a:buClr>
                <a:srgbClr val="FFFFFF"/>
              </a:buClr>
              <a:buSzPts val="1800"/>
              <a:buFont typeface="Noto Sans Symbols"/>
              <a:buChar char="✔"/>
            </a:pPr>
            <a:r>
              <a:rPr lang="en-US" sz="1800">
                <a:solidFill>
                  <a:srgbClr val="FFFFFF"/>
                </a:solidFill>
                <a:latin typeface="Poppins"/>
                <a:ea typeface="Poppins"/>
                <a:cs typeface="Poppins"/>
                <a:sym typeface="Poppins"/>
              </a:rPr>
              <a:t>Cross validation divides the data in two parts one is train set and another is test set which is also called as validation set</a:t>
            </a:r>
            <a:endParaRPr/>
          </a:p>
          <a:p>
            <a:pPr indent="-342900" lvl="0" marL="342900" marR="0" rtl="0" algn="l">
              <a:lnSpc>
                <a:spcPct val="100000"/>
              </a:lnSpc>
              <a:spcBef>
                <a:spcPts val="0"/>
              </a:spcBef>
              <a:spcAft>
                <a:spcPts val="0"/>
              </a:spcAft>
              <a:buClr>
                <a:srgbClr val="FFFFFF"/>
              </a:buClr>
              <a:buSzPts val="1800"/>
              <a:buFont typeface="Noto Sans Symbols"/>
              <a:buChar char="✔"/>
            </a:pPr>
            <a:r>
              <a:rPr b="0" i="0" lang="en-US" sz="1800" u="none" cap="none" strike="noStrike">
                <a:solidFill>
                  <a:srgbClr val="FFFFFF"/>
                </a:solidFill>
                <a:latin typeface="Poppins"/>
                <a:ea typeface="Poppins"/>
                <a:cs typeface="Poppins"/>
                <a:sym typeface="Poppins"/>
              </a:rPr>
              <a:t>This process of dividing data in two parts and training and validation of models is repeated multiple times , using  different fold as the validation set</a:t>
            </a:r>
            <a:endParaRPr/>
          </a:p>
          <a:p>
            <a:pPr indent="-342900" lvl="0" marL="342900" marR="0" rtl="0" algn="l">
              <a:lnSpc>
                <a:spcPct val="100000"/>
              </a:lnSpc>
              <a:spcBef>
                <a:spcPts val="0"/>
              </a:spcBef>
              <a:spcAft>
                <a:spcPts val="0"/>
              </a:spcAft>
              <a:buClr>
                <a:srgbClr val="FFFFFF"/>
              </a:buClr>
              <a:buSzPts val="1800"/>
              <a:buFont typeface="Noto Sans Symbols"/>
              <a:buChar char="✔"/>
            </a:pPr>
            <a:r>
              <a:rPr lang="en-US" sz="1800">
                <a:solidFill>
                  <a:srgbClr val="FFFFFF"/>
                </a:solidFill>
                <a:latin typeface="Poppins"/>
                <a:ea typeface="Poppins"/>
                <a:cs typeface="Poppins"/>
                <a:sym typeface="Poppins"/>
              </a:rPr>
              <a:t>Performance metrics will be recorded for each iteration. After completion of all iterations average of performance metric of all iteration can provide more robust estimate of how well model will work on unseen data </a:t>
            </a:r>
            <a:endParaRPr b="0" i="0" sz="1800" u="none" cap="none" strike="noStrike">
              <a:solidFill>
                <a:srgbClr val="FFFFFF"/>
              </a:solidFill>
              <a:latin typeface="Poppins"/>
              <a:ea typeface="Poppins"/>
              <a:cs typeface="Poppins"/>
              <a:sym typeface="Poppins"/>
            </a:endParaRPr>
          </a:p>
          <a:p>
            <a:pPr indent="-342900" lvl="0" marL="342900" marR="0" rtl="0" algn="l">
              <a:lnSpc>
                <a:spcPct val="100000"/>
              </a:lnSpc>
              <a:spcBef>
                <a:spcPts val="0"/>
              </a:spcBef>
              <a:spcAft>
                <a:spcPts val="0"/>
              </a:spcAft>
              <a:buClr>
                <a:srgbClr val="FFFFFF"/>
              </a:buClr>
              <a:buSzPts val="1800"/>
              <a:buFont typeface="Noto Sans Symbols"/>
              <a:buChar char="✔"/>
            </a:pPr>
            <a:r>
              <a:rPr lang="en-US" sz="1800">
                <a:solidFill>
                  <a:srgbClr val="FFFFFF"/>
                </a:solidFill>
                <a:latin typeface="Poppins"/>
                <a:ea typeface="Poppins"/>
                <a:cs typeface="Poppins"/>
                <a:sym typeface="Poppins"/>
              </a:rPr>
              <a:t>The main purpose of cross validation is to prevent overfitting</a:t>
            </a:r>
            <a:endParaRPr/>
          </a:p>
          <a:p>
            <a:pPr indent="-228600" lvl="0" marL="342900" marR="0" rtl="0" algn="l">
              <a:lnSpc>
                <a:spcPct val="100000"/>
              </a:lnSpc>
              <a:spcBef>
                <a:spcPts val="0"/>
              </a:spcBef>
              <a:spcAft>
                <a:spcPts val="0"/>
              </a:spcAft>
              <a:buClr>
                <a:schemeClr val="dk1"/>
              </a:buClr>
              <a:buSzPts val="1800"/>
              <a:buFont typeface="Noto Sans Symbols"/>
              <a:buNone/>
            </a:pPr>
            <a:r>
              <a:t/>
            </a:r>
            <a:endParaRPr sz="1800">
              <a:solidFill>
                <a:srgbClr val="FFFFFF"/>
              </a:solidFill>
              <a:latin typeface="Poppins"/>
              <a:ea typeface="Poppins"/>
              <a:cs typeface="Poppins"/>
              <a:sym typeface="Poppins"/>
            </a:endParaRPr>
          </a:p>
          <a:p>
            <a:pPr indent="0" lvl="0" marL="0" marR="0" rtl="0" algn="l">
              <a:lnSpc>
                <a:spcPct val="100000"/>
              </a:lnSpc>
              <a:spcBef>
                <a:spcPts val="0"/>
              </a:spcBef>
              <a:spcAft>
                <a:spcPts val="0"/>
              </a:spcAft>
              <a:buNone/>
            </a:pPr>
            <a:r>
              <a:rPr lang="en-US" sz="1800">
                <a:solidFill>
                  <a:srgbClr val="FFFFFF"/>
                </a:solidFill>
                <a:latin typeface="Poppins"/>
                <a:ea typeface="Poppins"/>
                <a:cs typeface="Poppins"/>
                <a:sym typeface="Poppins"/>
              </a:rPr>
              <a:t> </a:t>
            </a:r>
            <a:endParaRPr b="0" i="0" sz="1800" u="none" cap="none" strike="noStrike">
              <a:solidFill>
                <a:srgbClr val="FFFFFF"/>
              </a:solidFill>
              <a:latin typeface="Poppins"/>
              <a:ea typeface="Poppins"/>
              <a:cs typeface="Poppins"/>
              <a:sym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0" name="Shape 100"/>
        <p:cNvGrpSpPr/>
        <p:nvPr/>
      </p:nvGrpSpPr>
      <p:grpSpPr>
        <a:xfrm>
          <a:off x="0" y="0"/>
          <a:ext cx="0" cy="0"/>
          <a:chOff x="0" y="0"/>
          <a:chExt cx="0" cy="0"/>
        </a:xfrm>
      </p:grpSpPr>
      <p:sp>
        <p:nvSpPr>
          <p:cNvPr id="101" name="Google Shape;101;p15"/>
          <p:cNvSpPr txBox="1"/>
          <p:nvPr/>
        </p:nvSpPr>
        <p:spPr>
          <a:xfrm>
            <a:off x="0" y="166254"/>
            <a:ext cx="12192000" cy="47705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B050"/>
              </a:buClr>
              <a:buSzPts val="2400"/>
              <a:buFont typeface="Poppins"/>
              <a:buNone/>
            </a:pPr>
            <a:r>
              <a:rPr b="1" i="0" lang="en-US" sz="2400" u="none" cap="none" strike="noStrike">
                <a:solidFill>
                  <a:srgbClr val="00B050"/>
                </a:solidFill>
                <a:latin typeface="Poppins"/>
                <a:ea typeface="Poppins"/>
                <a:cs typeface="Poppins"/>
                <a:sym typeface="Poppins"/>
              </a:rPr>
              <a:t>Residual plot</a:t>
            </a:r>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rgbClr val="FFFFFF"/>
              </a:buClr>
              <a:buSzPts val="2400"/>
              <a:buFont typeface="Poppins"/>
              <a:buNone/>
            </a:pPr>
            <a:r>
              <a:rPr b="0" i="0" lang="en-US" sz="2400" u="none" cap="none" strike="noStrike">
                <a:solidFill>
                  <a:srgbClr val="FFFFFF"/>
                </a:solidFill>
                <a:latin typeface="Poppins"/>
                <a:ea typeface="Poppins"/>
                <a:cs typeface="Poppins"/>
                <a:sym typeface="Poppins"/>
              </a:rPr>
              <a:t>A graph that shows the residuals on the vertical axis and the independent variable on the horizontal axis</a:t>
            </a:r>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rgbClr val="FFFFFF"/>
              </a:buClr>
              <a:buSzPts val="2400"/>
              <a:buFont typeface="Poppins"/>
              <a:buNone/>
            </a:pPr>
            <a:r>
              <a:rPr b="0" i="0" lang="en-US" sz="2400" u="none" cap="none" strike="noStrike">
                <a:solidFill>
                  <a:srgbClr val="FFFFFF"/>
                </a:solidFill>
                <a:latin typeface="Poppins"/>
                <a:ea typeface="Poppins"/>
                <a:cs typeface="Poppins"/>
                <a:sym typeface="Poppins"/>
              </a:rPr>
              <a:t>            </a:t>
            </a:r>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4000"/>
              <a:buFont typeface="Calibri"/>
              <a:buNone/>
            </a:pPr>
            <a:r>
              <a:t/>
            </a:r>
            <a:endParaRPr b="0" i="0" sz="4000" u="none" cap="none" strike="noStrike">
              <a:solidFill>
                <a:srgbClr val="FFFFFF"/>
              </a:solidFill>
              <a:latin typeface="Poppins"/>
              <a:ea typeface="Poppins"/>
              <a:cs typeface="Poppins"/>
              <a:sym typeface="Poppins"/>
            </a:endParaRPr>
          </a:p>
        </p:txBody>
      </p:sp>
      <p:pic>
        <p:nvPicPr>
          <p:cNvPr id="102" name="Google Shape;102;p15"/>
          <p:cNvPicPr preferRelativeResize="0"/>
          <p:nvPr/>
        </p:nvPicPr>
        <p:blipFill rotWithShape="1">
          <a:blip r:embed="rId3">
            <a:alphaModFix/>
          </a:blip>
          <a:srcRect b="0" l="0" r="0" t="0"/>
          <a:stretch/>
        </p:blipFill>
        <p:spPr>
          <a:xfrm>
            <a:off x="2115403" y="1737247"/>
            <a:ext cx="8830233" cy="4172234"/>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31" name="Shape 331"/>
        <p:cNvGrpSpPr/>
        <p:nvPr/>
      </p:nvGrpSpPr>
      <p:grpSpPr>
        <a:xfrm>
          <a:off x="0" y="0"/>
          <a:ext cx="0" cy="0"/>
          <a:chOff x="0" y="0"/>
          <a:chExt cx="0" cy="0"/>
        </a:xfrm>
      </p:grpSpPr>
      <p:sp>
        <p:nvSpPr>
          <p:cNvPr id="332" name="Google Shape;332;p42"/>
          <p:cNvSpPr txBox="1"/>
          <p:nvPr/>
        </p:nvSpPr>
        <p:spPr>
          <a:xfrm>
            <a:off x="0" y="166254"/>
            <a:ext cx="12192000" cy="10772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4000"/>
              <a:buFont typeface="Calibri"/>
              <a:buNone/>
            </a:pPr>
            <a:r>
              <a:t/>
            </a:r>
            <a:endParaRPr b="0" i="0" sz="4000" u="none" cap="none" strike="noStrike">
              <a:solidFill>
                <a:srgbClr val="FFFFFF"/>
              </a:solidFill>
              <a:latin typeface="Poppins"/>
              <a:ea typeface="Poppins"/>
              <a:cs typeface="Poppins"/>
              <a:sym typeface="Poppins"/>
            </a:endParaRPr>
          </a:p>
        </p:txBody>
      </p:sp>
      <p:sp>
        <p:nvSpPr>
          <p:cNvPr id="333" name="Google Shape;333;p42"/>
          <p:cNvSpPr txBox="1"/>
          <p:nvPr/>
        </p:nvSpPr>
        <p:spPr>
          <a:xfrm>
            <a:off x="417094" y="177443"/>
            <a:ext cx="4363453"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2400"/>
              <a:buFont typeface="Poppins"/>
              <a:buNone/>
            </a:pPr>
            <a:r>
              <a:rPr b="0" i="0" lang="en-US" sz="2400" u="none" cap="none" strike="noStrike">
                <a:solidFill>
                  <a:srgbClr val="FFFFFF"/>
                </a:solidFill>
                <a:latin typeface="Poppins"/>
                <a:ea typeface="Poppins"/>
                <a:cs typeface="Poppins"/>
                <a:sym typeface="Poppins"/>
              </a:rPr>
              <a:t>Cross Validation </a:t>
            </a:r>
            <a:endParaRPr/>
          </a:p>
        </p:txBody>
      </p:sp>
      <p:pic>
        <p:nvPicPr>
          <p:cNvPr id="334" name="Google Shape;334;p42"/>
          <p:cNvPicPr preferRelativeResize="0"/>
          <p:nvPr/>
        </p:nvPicPr>
        <p:blipFill rotWithShape="1">
          <a:blip r:embed="rId3">
            <a:alphaModFix/>
          </a:blip>
          <a:srcRect b="0" l="0" r="0" t="0"/>
          <a:stretch/>
        </p:blipFill>
        <p:spPr>
          <a:xfrm>
            <a:off x="620889" y="933553"/>
            <a:ext cx="10704688" cy="5280979"/>
          </a:xfrm>
          <a:prstGeom prst="rect">
            <a:avLst/>
          </a:prstGeom>
          <a:solidFill>
            <a:schemeClr val="lt1"/>
          </a:solid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38" name="Shape 338"/>
        <p:cNvGrpSpPr/>
        <p:nvPr/>
      </p:nvGrpSpPr>
      <p:grpSpPr>
        <a:xfrm>
          <a:off x="0" y="0"/>
          <a:ext cx="0" cy="0"/>
          <a:chOff x="0" y="0"/>
          <a:chExt cx="0" cy="0"/>
        </a:xfrm>
      </p:grpSpPr>
      <p:sp>
        <p:nvSpPr>
          <p:cNvPr id="339" name="Google Shape;339;p43"/>
          <p:cNvSpPr txBox="1"/>
          <p:nvPr/>
        </p:nvSpPr>
        <p:spPr>
          <a:xfrm>
            <a:off x="0" y="166254"/>
            <a:ext cx="12192000" cy="107721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4000"/>
              <a:buFont typeface="Calibri"/>
              <a:buNone/>
            </a:pPr>
            <a:r>
              <a:t/>
            </a:r>
            <a:endParaRPr b="0" i="0" sz="4000" u="none" cap="none" strike="noStrike">
              <a:solidFill>
                <a:srgbClr val="FFFFFF"/>
              </a:solidFill>
              <a:latin typeface="Poppins"/>
              <a:ea typeface="Poppins"/>
              <a:cs typeface="Poppins"/>
              <a:sym typeface="Poppins"/>
            </a:endParaRPr>
          </a:p>
        </p:txBody>
      </p:sp>
      <p:sp>
        <p:nvSpPr>
          <p:cNvPr id="340" name="Google Shape;340;p43"/>
          <p:cNvSpPr txBox="1"/>
          <p:nvPr/>
        </p:nvSpPr>
        <p:spPr>
          <a:xfrm>
            <a:off x="417094" y="177443"/>
            <a:ext cx="10995973"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2400"/>
              <a:buFont typeface="Poppins"/>
              <a:buNone/>
            </a:pPr>
            <a:r>
              <a:rPr b="0" i="0" lang="en-US" sz="2400" u="none" cap="none" strike="noStrike">
                <a:solidFill>
                  <a:srgbClr val="FFFFFF"/>
                </a:solidFill>
                <a:highlight>
                  <a:srgbClr val="00FFFF"/>
                </a:highlight>
                <a:latin typeface="Poppins"/>
                <a:ea typeface="Poppins"/>
                <a:cs typeface="Poppins"/>
                <a:sym typeface="Poppins"/>
              </a:rPr>
              <a:t>Ensemble learning and bagg</a:t>
            </a:r>
            <a:r>
              <a:rPr lang="en-US" sz="2400">
                <a:solidFill>
                  <a:srgbClr val="FFFFFF"/>
                </a:solidFill>
                <a:highlight>
                  <a:srgbClr val="00FFFF"/>
                </a:highlight>
                <a:latin typeface="Poppins"/>
                <a:ea typeface="Poppins"/>
                <a:cs typeface="Poppins"/>
                <a:sym typeface="Poppins"/>
              </a:rPr>
              <a:t>ing will be covered once all models of supervised learning are completed</a:t>
            </a:r>
            <a:r>
              <a:rPr b="0" i="0" lang="en-US" sz="2400" u="none" cap="none" strike="noStrike">
                <a:solidFill>
                  <a:srgbClr val="FFFFFF"/>
                </a:solidFill>
                <a:highlight>
                  <a:srgbClr val="00FFFF"/>
                </a:highlight>
                <a:latin typeface="Poppins"/>
                <a:ea typeface="Poppins"/>
                <a:cs typeface="Poppins"/>
                <a:sym typeface="Poppins"/>
              </a:rPr>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6" name="Shape 106"/>
        <p:cNvGrpSpPr/>
        <p:nvPr/>
      </p:nvGrpSpPr>
      <p:grpSpPr>
        <a:xfrm>
          <a:off x="0" y="0"/>
          <a:ext cx="0" cy="0"/>
          <a:chOff x="0" y="0"/>
          <a:chExt cx="0" cy="0"/>
        </a:xfrm>
      </p:grpSpPr>
      <p:sp>
        <p:nvSpPr>
          <p:cNvPr id="107" name="Google Shape;107;p16"/>
          <p:cNvSpPr txBox="1"/>
          <p:nvPr/>
        </p:nvSpPr>
        <p:spPr>
          <a:xfrm>
            <a:off x="0" y="166254"/>
            <a:ext cx="12192000" cy="58785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B050"/>
              </a:buClr>
              <a:buSzPts val="2400"/>
              <a:buFont typeface="Poppins"/>
              <a:buNone/>
            </a:pPr>
            <a:r>
              <a:rPr b="0" i="0" lang="en-US" sz="2400" u="none" cap="none" strike="noStrike">
                <a:solidFill>
                  <a:srgbClr val="00B050"/>
                </a:solidFill>
                <a:latin typeface="Poppins"/>
                <a:ea typeface="Poppins"/>
                <a:cs typeface="Poppins"/>
                <a:sym typeface="Poppins"/>
              </a:rPr>
              <a:t>How to check residual plot</a:t>
            </a:r>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342900" lvl="0" marL="342900" marR="0" rtl="0" algn="l">
              <a:lnSpc>
                <a:spcPct val="100000"/>
              </a:lnSpc>
              <a:spcBef>
                <a:spcPts val="0"/>
              </a:spcBef>
              <a:spcAft>
                <a:spcPts val="0"/>
              </a:spcAft>
              <a:buClr>
                <a:srgbClr val="FFFFFF"/>
              </a:buClr>
              <a:buSzPts val="2400"/>
              <a:buFont typeface="Noto Sans Symbols"/>
              <a:buChar char="✔"/>
            </a:pPr>
            <a:r>
              <a:rPr b="0" i="0" lang="en-US" sz="2400" u="none" cap="none" strike="noStrike">
                <a:solidFill>
                  <a:srgbClr val="FFFFFF"/>
                </a:solidFill>
                <a:highlight>
                  <a:srgbClr val="FF00FF"/>
                </a:highlight>
                <a:latin typeface="Poppins"/>
                <a:ea typeface="Poppins"/>
                <a:cs typeface="Poppins"/>
                <a:sym typeface="Poppins"/>
              </a:rPr>
              <a:t>When looking at residual plots, you simply want to determine whether the residuals are consistent with random error, check that they are randomly scattered around zero for the entire range of fitted values.</a:t>
            </a:r>
            <a:endParaRPr/>
          </a:p>
          <a:p>
            <a:pPr indent="-342900" lvl="0" marL="342900" marR="0" rtl="0" algn="l">
              <a:lnSpc>
                <a:spcPct val="100000"/>
              </a:lnSpc>
              <a:spcBef>
                <a:spcPts val="0"/>
              </a:spcBef>
              <a:spcAft>
                <a:spcPts val="0"/>
              </a:spcAft>
              <a:buClr>
                <a:srgbClr val="FFFFFF"/>
              </a:buClr>
              <a:buSzPts val="2400"/>
              <a:buFont typeface="Noto Sans Symbols"/>
              <a:buChar char="✔"/>
            </a:pPr>
            <a:r>
              <a:rPr b="0" i="0" lang="en-US" sz="2400" u="none" cap="none" strike="noStrike">
                <a:solidFill>
                  <a:srgbClr val="FFFFFF"/>
                </a:solidFill>
                <a:highlight>
                  <a:srgbClr val="FF00FF"/>
                </a:highlight>
                <a:latin typeface="Poppins"/>
                <a:ea typeface="Poppins"/>
                <a:cs typeface="Poppins"/>
                <a:sym typeface="Poppins"/>
              </a:rPr>
              <a:t>When the residuals center on zero, they indicate that the model’s predictions are correct on average rather than systematically too high or low</a:t>
            </a:r>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rgbClr val="FFFFFF"/>
              </a:buClr>
              <a:buSzPts val="2400"/>
              <a:buFont typeface="Poppins"/>
              <a:buNone/>
            </a:pPr>
            <a:r>
              <a:rPr b="0" i="0" lang="en-US" sz="2400" u="none" cap="none" strike="noStrike">
                <a:solidFill>
                  <a:srgbClr val="FFFFFF"/>
                </a:solidFill>
                <a:latin typeface="Poppins"/>
                <a:ea typeface="Poppins"/>
                <a:cs typeface="Poppins"/>
                <a:sym typeface="Poppins"/>
              </a:rPr>
              <a:t>            </a:t>
            </a:r>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rgbClr val="FFFFFF"/>
              </a:buClr>
              <a:buSzPts val="4000"/>
              <a:buFont typeface="Poppins"/>
              <a:buNone/>
            </a:pPr>
            <a:r>
              <a:rPr b="0" i="0" lang="en-US" sz="4000" u="none" cap="none" strike="noStrike">
                <a:solidFill>
                  <a:srgbClr val="FFFFFF"/>
                </a:solidFill>
                <a:latin typeface="Poppins"/>
                <a:ea typeface="Poppins"/>
                <a:cs typeface="Poppins"/>
                <a:sym typeface="Poppins"/>
              </a:rPr>
              <a:t>                          (0,0)</a:t>
            </a:r>
            <a:endParaRPr/>
          </a:p>
        </p:txBody>
      </p:sp>
      <p:pic>
        <p:nvPicPr>
          <p:cNvPr id="108" name="Google Shape;108;p16"/>
          <p:cNvPicPr preferRelativeResize="0"/>
          <p:nvPr/>
        </p:nvPicPr>
        <p:blipFill rotWithShape="1">
          <a:blip r:embed="rId3">
            <a:alphaModFix/>
          </a:blip>
          <a:srcRect b="0" l="0" r="0" t="0"/>
          <a:stretch/>
        </p:blipFill>
        <p:spPr>
          <a:xfrm>
            <a:off x="5063319" y="2828995"/>
            <a:ext cx="5786652" cy="3750415"/>
          </a:xfrm>
          <a:prstGeom prst="rect">
            <a:avLst/>
          </a:prstGeom>
          <a:noFill/>
          <a:ln>
            <a:noFill/>
          </a:ln>
        </p:spPr>
      </p:pic>
      <p:sp>
        <p:nvSpPr>
          <p:cNvPr id="109" name="Google Shape;109;p16"/>
          <p:cNvSpPr/>
          <p:nvPr/>
        </p:nvSpPr>
        <p:spPr>
          <a:xfrm>
            <a:off x="5709314" y="4533605"/>
            <a:ext cx="363940" cy="341194"/>
          </a:xfrm>
          <a:prstGeom prst="ellipse">
            <a:avLst/>
          </a:prstGeom>
          <a:solidFill>
            <a:schemeClr val="lt1"/>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cxnSp>
        <p:nvCxnSpPr>
          <p:cNvPr id="110" name="Google Shape;110;p16"/>
          <p:cNvCxnSpPr>
            <a:endCxn id="109" idx="3"/>
          </p:cNvCxnSpPr>
          <p:nvPr/>
        </p:nvCxnSpPr>
        <p:spPr>
          <a:xfrm flipH="1" rot="10800000">
            <a:off x="4026212" y="4824832"/>
            <a:ext cx="1736400" cy="648000"/>
          </a:xfrm>
          <a:prstGeom prst="straightConnector1">
            <a:avLst/>
          </a:prstGeom>
          <a:noFill/>
          <a:ln cap="flat" cmpd="sng" w="9525">
            <a:solidFill>
              <a:schemeClr val="accent1"/>
            </a:solidFill>
            <a:prstDash val="solid"/>
            <a:miter lim="800000"/>
            <a:headEnd len="sm" w="sm"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4" name="Shape 114"/>
        <p:cNvGrpSpPr/>
        <p:nvPr/>
      </p:nvGrpSpPr>
      <p:grpSpPr>
        <a:xfrm>
          <a:off x="0" y="0"/>
          <a:ext cx="0" cy="0"/>
          <a:chOff x="0" y="0"/>
          <a:chExt cx="0" cy="0"/>
        </a:xfrm>
      </p:grpSpPr>
      <p:sp>
        <p:nvSpPr>
          <p:cNvPr id="115" name="Google Shape;115;p17"/>
          <p:cNvSpPr txBox="1"/>
          <p:nvPr/>
        </p:nvSpPr>
        <p:spPr>
          <a:xfrm>
            <a:off x="0" y="166254"/>
            <a:ext cx="12192000" cy="58785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5B9BD5"/>
              </a:buClr>
              <a:buSzPts val="2400"/>
              <a:buFont typeface="Poppins"/>
              <a:buNone/>
            </a:pPr>
            <a:r>
              <a:rPr b="0" i="0" lang="en-US" sz="2400" u="none" cap="none" strike="noStrike">
                <a:solidFill>
                  <a:srgbClr val="5B9BD5"/>
                </a:solidFill>
                <a:latin typeface="Poppins"/>
                <a:ea typeface="Poppins"/>
                <a:cs typeface="Poppins"/>
                <a:sym typeface="Poppins"/>
              </a:rPr>
              <a:t>Characteristics of Good Residual Plots</a:t>
            </a:r>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rgbClr val="FFFFFF"/>
              </a:buClr>
              <a:buSzPts val="2400"/>
              <a:buFont typeface="Poppins"/>
              <a:buNone/>
            </a:pPr>
            <a:r>
              <a:rPr b="0" i="0" lang="en-US" sz="2400" u="none" cap="none" strike="noStrike">
                <a:solidFill>
                  <a:srgbClr val="FFFFFF"/>
                </a:solidFill>
                <a:latin typeface="Poppins"/>
                <a:ea typeface="Poppins"/>
                <a:cs typeface="Poppins"/>
                <a:sym typeface="Poppins"/>
              </a:rPr>
              <a:t>A few characteristics of a good residual plot are as follows:</a:t>
            </a:r>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342900" lvl="0" marL="342900" marR="0" rtl="0" algn="l">
              <a:lnSpc>
                <a:spcPct val="100000"/>
              </a:lnSpc>
              <a:spcBef>
                <a:spcPts val="0"/>
              </a:spcBef>
              <a:spcAft>
                <a:spcPts val="0"/>
              </a:spcAft>
              <a:buClr>
                <a:srgbClr val="FFFFFF"/>
              </a:buClr>
              <a:buSzPts val="2400"/>
              <a:buFont typeface="Noto Sans Symbols"/>
              <a:buChar char="✔"/>
            </a:pPr>
            <a:r>
              <a:rPr b="0" i="0" lang="en-US" sz="2400" u="none" cap="none" strike="noStrike">
                <a:solidFill>
                  <a:srgbClr val="FFFFFF"/>
                </a:solidFill>
                <a:latin typeface="Poppins"/>
                <a:ea typeface="Poppins"/>
                <a:cs typeface="Poppins"/>
                <a:sym typeface="Poppins"/>
              </a:rPr>
              <a:t>It has a high density of points close to the origin and a low density of points away from the origin.</a:t>
            </a:r>
            <a:endParaRPr/>
          </a:p>
          <a:p>
            <a:pPr indent="-342900" lvl="0" marL="342900" marR="0" rtl="0" algn="l">
              <a:lnSpc>
                <a:spcPct val="100000"/>
              </a:lnSpc>
              <a:spcBef>
                <a:spcPts val="0"/>
              </a:spcBef>
              <a:spcAft>
                <a:spcPts val="0"/>
              </a:spcAft>
              <a:buClr>
                <a:srgbClr val="FFFFFF"/>
              </a:buClr>
              <a:buSzPts val="2400"/>
              <a:buFont typeface="Noto Sans Symbols"/>
              <a:buChar char="✔"/>
            </a:pPr>
            <a:r>
              <a:rPr b="0" i="0" lang="en-US" sz="2400" u="none" cap="none" strike="noStrike">
                <a:solidFill>
                  <a:srgbClr val="FFFFFF"/>
                </a:solidFill>
                <a:latin typeface="Poppins"/>
                <a:ea typeface="Poppins"/>
                <a:cs typeface="Poppins"/>
                <a:sym typeface="Poppins"/>
              </a:rPr>
              <a:t>It is symmetric about the origin</a:t>
            </a:r>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rgbClr val="FFFFFF"/>
              </a:buClr>
              <a:buSzPts val="2400"/>
              <a:buFont typeface="Poppins"/>
              <a:buNone/>
            </a:pPr>
            <a:r>
              <a:rPr b="0" i="0" lang="en-US" sz="2400" u="none" cap="none" strike="noStrike">
                <a:solidFill>
                  <a:srgbClr val="FFFFFF"/>
                </a:solidFill>
                <a:latin typeface="Poppins"/>
                <a:ea typeface="Poppins"/>
                <a:cs typeface="Poppins"/>
                <a:sym typeface="Poppins"/>
              </a:rPr>
              <a:t>            </a:t>
            </a:r>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4000"/>
              <a:buFont typeface="Calibri"/>
              <a:buNone/>
            </a:pPr>
            <a:r>
              <a:t/>
            </a:r>
            <a:endParaRPr b="0" i="0" sz="4000" u="none" cap="none" strike="noStrike">
              <a:solidFill>
                <a:srgbClr val="FFFFFF"/>
              </a:solidFill>
              <a:latin typeface="Poppins"/>
              <a:ea typeface="Poppins"/>
              <a:cs typeface="Poppins"/>
              <a:sym typeface="Poppins"/>
            </a:endParaRPr>
          </a:p>
        </p:txBody>
      </p:sp>
      <p:pic>
        <p:nvPicPr>
          <p:cNvPr descr="https://miro.medium.com/max/860/1*40E7lY7o39jddXBKQypeTA.png" id="116" name="Google Shape;116;p17"/>
          <p:cNvPicPr preferRelativeResize="0"/>
          <p:nvPr/>
        </p:nvPicPr>
        <p:blipFill rotWithShape="1">
          <a:blip r:embed="rId3">
            <a:alphaModFix/>
          </a:blip>
          <a:srcRect b="0" l="0" r="0" t="0"/>
          <a:stretch/>
        </p:blipFill>
        <p:spPr>
          <a:xfrm>
            <a:off x="6368546" y="3066303"/>
            <a:ext cx="5077786" cy="2468040"/>
          </a:xfrm>
          <a:prstGeom prst="rect">
            <a:avLst/>
          </a:prstGeom>
          <a:noFill/>
          <a:ln>
            <a:noFill/>
          </a:ln>
        </p:spPr>
      </p:pic>
      <p:sp>
        <p:nvSpPr>
          <p:cNvPr id="117" name="Google Shape;117;p17"/>
          <p:cNvSpPr/>
          <p:nvPr/>
        </p:nvSpPr>
        <p:spPr>
          <a:xfrm>
            <a:off x="5150741" y="4026090"/>
            <a:ext cx="594966" cy="368489"/>
          </a:xfrm>
          <a:prstGeom prst="rightArrow">
            <a:avLst>
              <a:gd fmla="val 50000" name="adj1"/>
              <a:gd fmla="val 50000" name="adj2"/>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id="118" name="Google Shape;118;p17"/>
          <p:cNvPicPr preferRelativeResize="0"/>
          <p:nvPr/>
        </p:nvPicPr>
        <p:blipFill rotWithShape="1">
          <a:blip r:embed="rId4">
            <a:alphaModFix/>
          </a:blip>
          <a:srcRect b="0" l="0" r="0" t="0"/>
          <a:stretch/>
        </p:blipFill>
        <p:spPr>
          <a:xfrm>
            <a:off x="518872" y="3146803"/>
            <a:ext cx="4162309" cy="2672855"/>
          </a:xfrm>
          <a:prstGeom prst="rect">
            <a:avLst/>
          </a:prstGeom>
          <a:noFill/>
          <a:ln>
            <a:noFill/>
          </a:ln>
        </p:spPr>
      </p:pic>
      <p:sp>
        <p:nvSpPr>
          <p:cNvPr id="119" name="Google Shape;119;p17"/>
          <p:cNvSpPr txBox="1"/>
          <p:nvPr/>
        </p:nvSpPr>
        <p:spPr>
          <a:xfrm>
            <a:off x="518872" y="6373505"/>
            <a:ext cx="1542197"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High Density</a:t>
            </a:r>
            <a:endParaRPr/>
          </a:p>
        </p:txBody>
      </p:sp>
      <p:sp>
        <p:nvSpPr>
          <p:cNvPr id="120" name="Google Shape;120;p17"/>
          <p:cNvSpPr txBox="1"/>
          <p:nvPr/>
        </p:nvSpPr>
        <p:spPr>
          <a:xfrm>
            <a:off x="3138984" y="6373505"/>
            <a:ext cx="1542197"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800"/>
              <a:buFont typeface="Calibri"/>
              <a:buNone/>
            </a:pPr>
            <a:r>
              <a:rPr b="0" i="0" lang="en-US" sz="1800" u="none" cap="none" strike="noStrike">
                <a:solidFill>
                  <a:srgbClr val="FFFFFF"/>
                </a:solidFill>
                <a:latin typeface="Calibri"/>
                <a:ea typeface="Calibri"/>
                <a:cs typeface="Calibri"/>
                <a:sym typeface="Calibri"/>
              </a:rPr>
              <a:t>Low Density</a:t>
            </a:r>
            <a:endParaRPr/>
          </a:p>
        </p:txBody>
      </p:sp>
      <p:cxnSp>
        <p:nvCxnSpPr>
          <p:cNvPr id="121" name="Google Shape;121;p17"/>
          <p:cNvCxnSpPr/>
          <p:nvPr/>
        </p:nvCxnSpPr>
        <p:spPr>
          <a:xfrm flipH="1" rot="10800000">
            <a:off x="1064525" y="5117910"/>
            <a:ext cx="225445" cy="1290136"/>
          </a:xfrm>
          <a:prstGeom prst="straightConnector1">
            <a:avLst/>
          </a:prstGeom>
          <a:noFill/>
          <a:ln cap="flat" cmpd="sng" w="9525">
            <a:solidFill>
              <a:srgbClr val="FF0000"/>
            </a:solidFill>
            <a:prstDash val="solid"/>
            <a:miter lim="800000"/>
            <a:headEnd len="sm" w="sm" type="none"/>
            <a:tailEnd len="med" w="med" type="triangle"/>
          </a:ln>
        </p:spPr>
      </p:cxnSp>
      <p:cxnSp>
        <p:nvCxnSpPr>
          <p:cNvPr id="122" name="Google Shape;122;p17"/>
          <p:cNvCxnSpPr/>
          <p:nvPr/>
        </p:nvCxnSpPr>
        <p:spPr>
          <a:xfrm flipH="1" rot="10800000">
            <a:off x="3531229" y="5148828"/>
            <a:ext cx="225445" cy="1290136"/>
          </a:xfrm>
          <a:prstGeom prst="straightConnector1">
            <a:avLst/>
          </a:prstGeom>
          <a:noFill/>
          <a:ln cap="flat" cmpd="sng" w="9525">
            <a:solidFill>
              <a:srgbClr val="FF0000"/>
            </a:solidFill>
            <a:prstDash val="solid"/>
            <a:miter lim="800000"/>
            <a:headEnd len="sm" w="sm"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6" name="Shape 126"/>
        <p:cNvGrpSpPr/>
        <p:nvPr/>
      </p:nvGrpSpPr>
      <p:grpSpPr>
        <a:xfrm>
          <a:off x="0" y="0"/>
          <a:ext cx="0" cy="0"/>
          <a:chOff x="0" y="0"/>
          <a:chExt cx="0" cy="0"/>
        </a:xfrm>
      </p:grpSpPr>
      <p:sp>
        <p:nvSpPr>
          <p:cNvPr id="127" name="Google Shape;127;p18"/>
          <p:cNvSpPr txBox="1"/>
          <p:nvPr/>
        </p:nvSpPr>
        <p:spPr>
          <a:xfrm>
            <a:off x="300251" y="234493"/>
            <a:ext cx="10945504" cy="513986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FFFF"/>
              </a:buClr>
              <a:buSzPts val="2400"/>
              <a:buFont typeface="Poppins"/>
              <a:buNone/>
            </a:pPr>
            <a:r>
              <a:rPr b="0" i="0" lang="en-US" sz="2400" u="none" cap="none" strike="noStrike">
                <a:solidFill>
                  <a:srgbClr val="00FFFF"/>
                </a:solidFill>
                <a:latin typeface="Poppins"/>
                <a:ea typeface="Poppins"/>
                <a:cs typeface="Poppins"/>
                <a:sym typeface="Poppins"/>
              </a:rPr>
              <a:t>In-sample evaluation : </a:t>
            </a:r>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00FFFF"/>
              </a:solidFill>
              <a:latin typeface="Poppins"/>
              <a:ea typeface="Poppins"/>
              <a:cs typeface="Poppins"/>
              <a:sym typeface="Poppins"/>
            </a:endParaRPr>
          </a:p>
          <a:p>
            <a:pPr indent="-342900" lvl="0" marL="342900" marR="0" rtl="0" algn="l">
              <a:lnSpc>
                <a:spcPct val="100000"/>
              </a:lnSpc>
              <a:spcBef>
                <a:spcPts val="0"/>
              </a:spcBef>
              <a:spcAft>
                <a:spcPts val="0"/>
              </a:spcAft>
              <a:buClr>
                <a:srgbClr val="FFFFFF"/>
              </a:buClr>
              <a:buSzPts val="2400"/>
              <a:buFont typeface="Noto Sans Symbols"/>
              <a:buChar char="✔"/>
            </a:pPr>
            <a:r>
              <a:rPr b="0" i="0" lang="en-US" sz="2400" u="none" cap="none" strike="noStrike">
                <a:solidFill>
                  <a:srgbClr val="FFFFFF"/>
                </a:solidFill>
                <a:latin typeface="Poppins"/>
                <a:ea typeface="Poppins"/>
                <a:cs typeface="Poppins"/>
                <a:sym typeface="Poppins"/>
              </a:rPr>
              <a:t>tells  us how well our model will fit the data used to train it </a:t>
            </a:r>
            <a:endParaRPr/>
          </a:p>
          <a:p>
            <a:pPr indent="-342900" lvl="0" marL="342900" marR="0" rtl="0" algn="l">
              <a:lnSpc>
                <a:spcPct val="100000"/>
              </a:lnSpc>
              <a:spcBef>
                <a:spcPts val="0"/>
              </a:spcBef>
              <a:spcAft>
                <a:spcPts val="0"/>
              </a:spcAft>
              <a:buClr>
                <a:srgbClr val="FFFFFF"/>
              </a:buClr>
              <a:buSzPts val="2400"/>
              <a:buFont typeface="Noto Sans Symbols"/>
              <a:buChar char="✔"/>
            </a:pPr>
            <a:r>
              <a:rPr b="0" i="0" lang="en-US" sz="2400" u="none" cap="none" strike="noStrike">
                <a:solidFill>
                  <a:srgbClr val="FFFFFF"/>
                </a:solidFill>
                <a:latin typeface="Poppins"/>
                <a:ea typeface="Poppins"/>
                <a:cs typeface="Poppins"/>
                <a:sym typeface="Poppins"/>
              </a:rPr>
              <a:t>It does not tell us how well  the trained  model  can be used to predict the values </a:t>
            </a:r>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00FFFF"/>
              </a:solidFill>
              <a:latin typeface="Poppins"/>
              <a:ea typeface="Poppins"/>
              <a:cs typeface="Poppins"/>
              <a:sym typeface="Poppins"/>
            </a:endParaRPr>
          </a:p>
          <a:p>
            <a:pPr indent="0" lvl="0" marL="0" marR="0" rtl="0" algn="l">
              <a:lnSpc>
                <a:spcPct val="100000"/>
              </a:lnSpc>
              <a:spcBef>
                <a:spcPts val="0"/>
              </a:spcBef>
              <a:spcAft>
                <a:spcPts val="0"/>
              </a:spcAft>
              <a:buClr>
                <a:srgbClr val="00FFFF"/>
              </a:buClr>
              <a:buSzPts val="2400"/>
              <a:buFont typeface="Poppins"/>
              <a:buNone/>
            </a:pPr>
            <a:r>
              <a:rPr b="0" i="0" lang="en-US" sz="2400" u="none" cap="none" strike="noStrike">
                <a:solidFill>
                  <a:srgbClr val="00FFFF"/>
                </a:solidFill>
                <a:latin typeface="Poppins"/>
                <a:ea typeface="Poppins"/>
                <a:cs typeface="Poppins"/>
                <a:sym typeface="Poppins"/>
              </a:rPr>
              <a:t>Out-sample evaluation : </a:t>
            </a:r>
            <a:endParaRPr/>
          </a:p>
          <a:p>
            <a:pPr indent="-342900" lvl="0" marL="342900" marR="0" rtl="0" algn="l">
              <a:lnSpc>
                <a:spcPct val="100000"/>
              </a:lnSpc>
              <a:spcBef>
                <a:spcPts val="0"/>
              </a:spcBef>
              <a:spcAft>
                <a:spcPts val="0"/>
              </a:spcAft>
              <a:buClr>
                <a:srgbClr val="FFFFFF"/>
              </a:buClr>
              <a:buSzPts val="2400"/>
              <a:buFont typeface="Noto Sans Symbols"/>
              <a:buChar char="✔"/>
            </a:pPr>
            <a:r>
              <a:rPr b="0" i="0" lang="en-US" sz="2400" u="none" cap="none" strike="noStrike">
                <a:solidFill>
                  <a:srgbClr val="FFFFFF"/>
                </a:solidFill>
                <a:latin typeface="Poppins"/>
                <a:ea typeface="Poppins"/>
                <a:cs typeface="Poppins"/>
                <a:sym typeface="Poppins"/>
              </a:rPr>
              <a:t>used to approximate how the model will perform in the real world</a:t>
            </a:r>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00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00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00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4000"/>
              <a:buFont typeface="Calibri"/>
              <a:buNone/>
            </a:pPr>
            <a:r>
              <a:t/>
            </a:r>
            <a:endParaRPr b="0" i="0" sz="4000" u="none" cap="none" strike="noStrike">
              <a:solidFill>
                <a:srgbClr val="FFFFFF"/>
              </a:solidFill>
              <a:latin typeface="Poppins"/>
              <a:ea typeface="Poppins"/>
              <a:cs typeface="Poppins"/>
              <a:sym typeface="Poppi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1" name="Shape 131"/>
        <p:cNvGrpSpPr/>
        <p:nvPr/>
      </p:nvGrpSpPr>
      <p:grpSpPr>
        <a:xfrm>
          <a:off x="0" y="0"/>
          <a:ext cx="0" cy="0"/>
          <a:chOff x="0" y="0"/>
          <a:chExt cx="0" cy="0"/>
        </a:xfrm>
      </p:grpSpPr>
      <p:sp>
        <p:nvSpPr>
          <p:cNvPr id="132" name="Google Shape;132;p19"/>
          <p:cNvSpPr txBox="1"/>
          <p:nvPr/>
        </p:nvSpPr>
        <p:spPr>
          <a:xfrm>
            <a:off x="300251" y="234493"/>
            <a:ext cx="10945504" cy="661719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00FFFF"/>
              </a:solidFill>
              <a:latin typeface="Poppins"/>
              <a:ea typeface="Poppins"/>
              <a:cs typeface="Poppins"/>
              <a:sym typeface="Poppins"/>
            </a:endParaRPr>
          </a:p>
          <a:p>
            <a:pPr indent="0" lvl="0" marL="0" marR="0" rtl="0" algn="l">
              <a:lnSpc>
                <a:spcPct val="100000"/>
              </a:lnSpc>
              <a:spcBef>
                <a:spcPts val="0"/>
              </a:spcBef>
              <a:spcAft>
                <a:spcPts val="0"/>
              </a:spcAft>
              <a:buClr>
                <a:srgbClr val="00FFFF"/>
              </a:buClr>
              <a:buSzPts val="2400"/>
              <a:buFont typeface="Poppins"/>
              <a:buNone/>
            </a:pPr>
            <a:r>
              <a:rPr b="0" i="0" lang="en-US" sz="2400" u="none" cap="none" strike="noStrike">
                <a:solidFill>
                  <a:srgbClr val="00FFFF"/>
                </a:solidFill>
                <a:latin typeface="Poppins"/>
                <a:ea typeface="Poppins"/>
                <a:cs typeface="Poppins"/>
                <a:sym typeface="Poppins"/>
              </a:rPr>
              <a:t>For model evaluation we split the data into training set and test set.</a:t>
            </a:r>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00FFFF"/>
              </a:solidFill>
              <a:latin typeface="Poppins"/>
              <a:ea typeface="Poppins"/>
              <a:cs typeface="Poppins"/>
              <a:sym typeface="Poppins"/>
            </a:endParaRPr>
          </a:p>
          <a:p>
            <a:pPr indent="0" lvl="0" marL="0" marR="0" rtl="0" algn="l">
              <a:lnSpc>
                <a:spcPct val="100000"/>
              </a:lnSpc>
              <a:spcBef>
                <a:spcPts val="0"/>
              </a:spcBef>
              <a:spcAft>
                <a:spcPts val="0"/>
              </a:spcAft>
              <a:buClr>
                <a:srgbClr val="00FFFF"/>
              </a:buClr>
              <a:buSzPts val="2400"/>
              <a:buFont typeface="Poppins"/>
              <a:buNone/>
            </a:pPr>
            <a:r>
              <a:rPr b="0" i="0" lang="en-US" sz="2400" u="none" cap="none" strike="noStrike">
                <a:solidFill>
                  <a:srgbClr val="00FFFF"/>
                </a:solidFill>
                <a:latin typeface="Poppins"/>
                <a:ea typeface="Poppins"/>
                <a:cs typeface="Poppins"/>
                <a:sym typeface="Poppins"/>
              </a:rPr>
              <a:t>Training set</a:t>
            </a:r>
            <a:endParaRPr/>
          </a:p>
          <a:p>
            <a:pPr indent="-342900" lvl="0" marL="342900" marR="0" rtl="0" algn="l">
              <a:lnSpc>
                <a:spcPct val="100000"/>
              </a:lnSpc>
              <a:spcBef>
                <a:spcPts val="0"/>
              </a:spcBef>
              <a:spcAft>
                <a:spcPts val="0"/>
              </a:spcAft>
              <a:buClr>
                <a:srgbClr val="FFFFFF"/>
              </a:buClr>
              <a:buSzPts val="2400"/>
              <a:buFont typeface="Noto Sans Symbols"/>
              <a:buChar char="✔"/>
            </a:pPr>
            <a:r>
              <a:rPr b="0" i="0" lang="en-US" sz="2400" u="none" cap="none" strike="noStrike">
                <a:solidFill>
                  <a:srgbClr val="FFFFFF"/>
                </a:solidFill>
                <a:latin typeface="Poppins"/>
                <a:ea typeface="Poppins"/>
                <a:cs typeface="Poppins"/>
                <a:sym typeface="Poppins"/>
              </a:rPr>
              <a:t>A larger portion of the data can be used to train the model</a:t>
            </a:r>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rgbClr val="00FFFF"/>
              </a:buClr>
              <a:buSzPts val="2400"/>
              <a:buFont typeface="Poppins"/>
              <a:buNone/>
            </a:pPr>
            <a:r>
              <a:rPr b="0" i="0" lang="en-US" sz="2400" u="none" cap="none" strike="noStrike">
                <a:solidFill>
                  <a:srgbClr val="00FFFF"/>
                </a:solidFill>
                <a:latin typeface="Poppins"/>
                <a:ea typeface="Poppins"/>
                <a:cs typeface="Poppins"/>
                <a:sym typeface="Poppins"/>
              </a:rPr>
              <a:t>Test Set</a:t>
            </a:r>
            <a:endParaRPr/>
          </a:p>
          <a:p>
            <a:pPr indent="-342900" lvl="0" marL="342900" marR="0" rtl="0" algn="l">
              <a:lnSpc>
                <a:spcPct val="100000"/>
              </a:lnSpc>
              <a:spcBef>
                <a:spcPts val="0"/>
              </a:spcBef>
              <a:spcAft>
                <a:spcPts val="0"/>
              </a:spcAft>
              <a:buClr>
                <a:srgbClr val="FFFFFF"/>
              </a:buClr>
              <a:buSzPts val="2400"/>
              <a:buFont typeface="Noto Sans Symbols"/>
              <a:buChar char="✔"/>
            </a:pPr>
            <a:r>
              <a:rPr b="0" i="0" lang="en-US" sz="2400" u="none" cap="none" strike="noStrike">
                <a:solidFill>
                  <a:srgbClr val="FFFFFF"/>
                </a:solidFill>
                <a:latin typeface="Poppins"/>
                <a:ea typeface="Poppins"/>
                <a:cs typeface="Poppins"/>
                <a:sym typeface="Poppins"/>
              </a:rPr>
              <a:t>A smaller portion of the data can be used to test the predictive accuracy of the model </a:t>
            </a:r>
            <a:endParaRPr/>
          </a:p>
          <a:p>
            <a:pPr indent="-190500" lvl="0" marL="34290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rgbClr val="FFFFFF"/>
              </a:buClr>
              <a:buSzPts val="2400"/>
              <a:buFont typeface="Poppins"/>
              <a:buNone/>
            </a:pPr>
            <a:r>
              <a:rPr b="0" i="0" lang="en-US" sz="2400" u="none" cap="none" strike="noStrike">
                <a:solidFill>
                  <a:srgbClr val="FFFFFF"/>
                </a:solidFill>
                <a:latin typeface="Poppins"/>
                <a:ea typeface="Poppins"/>
                <a:cs typeface="Poppins"/>
                <a:sym typeface="Poppins"/>
              </a:rPr>
              <a:t>In R language sample.split function is available to split the dataset into training set and test set.</a:t>
            </a:r>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rgbClr val="FFFFFF"/>
              </a:buClr>
              <a:buSzPts val="2400"/>
              <a:buFont typeface="Poppins"/>
              <a:buNone/>
            </a:pPr>
            <a:r>
              <a:rPr b="0" i="0" lang="en-US" sz="2400" u="none" cap="none" strike="noStrike">
                <a:solidFill>
                  <a:srgbClr val="FFFFFF"/>
                </a:solidFill>
                <a:latin typeface="Poppins"/>
                <a:ea typeface="Poppins"/>
                <a:cs typeface="Poppins"/>
                <a:sym typeface="Poppins"/>
              </a:rPr>
              <a:t>	 	</a:t>
            </a:r>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00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4000"/>
              <a:buFont typeface="Calibri"/>
              <a:buNone/>
            </a:pPr>
            <a:r>
              <a:t/>
            </a:r>
            <a:endParaRPr b="0" i="0" sz="4000" u="none" cap="none" strike="noStrike">
              <a:solidFill>
                <a:srgbClr val="FFFFFF"/>
              </a:solidFill>
              <a:latin typeface="Poppins"/>
              <a:ea typeface="Poppins"/>
              <a:cs typeface="Poppins"/>
              <a:sym typeface="Poppi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6" name="Shape 136"/>
        <p:cNvGrpSpPr/>
        <p:nvPr/>
      </p:nvGrpSpPr>
      <p:grpSpPr>
        <a:xfrm>
          <a:off x="0" y="0"/>
          <a:ext cx="0" cy="0"/>
          <a:chOff x="0" y="0"/>
          <a:chExt cx="0" cy="0"/>
        </a:xfrm>
      </p:grpSpPr>
      <p:sp>
        <p:nvSpPr>
          <p:cNvPr id="137" name="Google Shape;137;p20"/>
          <p:cNvSpPr txBox="1"/>
          <p:nvPr/>
        </p:nvSpPr>
        <p:spPr>
          <a:xfrm>
            <a:off x="0" y="166254"/>
            <a:ext cx="12192000" cy="58785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2400"/>
              <a:buFont typeface="Poppins"/>
              <a:buNone/>
            </a:pPr>
            <a:r>
              <a:rPr b="0" i="0" lang="en-US" sz="2400" u="none" cap="none" strike="noStrike">
                <a:solidFill>
                  <a:srgbClr val="FFFFFF"/>
                </a:solidFill>
                <a:latin typeface="Poppins"/>
                <a:ea typeface="Poppins"/>
                <a:cs typeface="Poppins"/>
                <a:sym typeface="Poppins"/>
              </a:rPr>
              <a:t>Can training set error will indicate the generalization error?</a:t>
            </a:r>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4000"/>
              <a:buFont typeface="Calibri"/>
              <a:buNone/>
            </a:pPr>
            <a:r>
              <a:t/>
            </a:r>
            <a:endParaRPr b="0" i="0" sz="40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4000"/>
              <a:buFont typeface="Calibri"/>
              <a:buNone/>
            </a:pPr>
            <a:r>
              <a:t/>
            </a:r>
            <a:endParaRPr b="0" i="0" sz="40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4000"/>
              <a:buFont typeface="Calibri"/>
              <a:buNone/>
            </a:pPr>
            <a:r>
              <a:t/>
            </a:r>
            <a:endParaRPr b="0" i="0" sz="40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4000"/>
              <a:buFont typeface="Calibri"/>
              <a:buNone/>
            </a:pPr>
            <a:r>
              <a:t/>
            </a:r>
            <a:endParaRPr b="0" i="0" sz="40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4000"/>
              <a:buFont typeface="Calibri"/>
              <a:buNone/>
            </a:pPr>
            <a:r>
              <a:t/>
            </a:r>
            <a:endParaRPr b="0" i="0" sz="40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4000"/>
              <a:buFont typeface="Calibri"/>
              <a:buNone/>
            </a:pPr>
            <a:r>
              <a:t/>
            </a:r>
            <a:endParaRPr b="0" i="0" sz="40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4000"/>
              <a:buFont typeface="Calibri"/>
              <a:buNone/>
            </a:pPr>
            <a:r>
              <a:t/>
            </a:r>
            <a:endParaRPr b="0" i="0" sz="4000" u="none" cap="none" strike="noStrike">
              <a:solidFill>
                <a:srgbClr val="FFFFFF"/>
              </a:solidFill>
              <a:latin typeface="Poppins"/>
              <a:ea typeface="Poppins"/>
              <a:cs typeface="Poppins"/>
              <a:sym typeface="Poppins"/>
            </a:endParaRPr>
          </a:p>
          <a:p>
            <a:pPr indent="-342900" lvl="0" marL="342900" marR="0" rtl="0" algn="l">
              <a:lnSpc>
                <a:spcPct val="100000"/>
              </a:lnSpc>
              <a:spcBef>
                <a:spcPts val="0"/>
              </a:spcBef>
              <a:spcAft>
                <a:spcPts val="0"/>
              </a:spcAft>
              <a:buClr>
                <a:srgbClr val="FFFFFF"/>
              </a:buClr>
              <a:buSzPts val="2400"/>
              <a:buFont typeface="Noto Sans Symbols"/>
              <a:buChar char="✔"/>
            </a:pPr>
            <a:r>
              <a:rPr b="0" i="0" lang="en-US" sz="2400" u="none" cap="none" strike="noStrike">
                <a:solidFill>
                  <a:srgbClr val="FFFFFF"/>
                </a:solidFill>
                <a:latin typeface="Poppins"/>
                <a:ea typeface="Poppins"/>
                <a:cs typeface="Poppins"/>
                <a:sym typeface="Poppins"/>
              </a:rPr>
              <a:t>the training set error isn’t indicative of the model error when applied to new data</a:t>
            </a:r>
            <a:endParaRPr b="0" i="0" sz="2400" u="none" cap="none" strike="noStrike">
              <a:solidFill>
                <a:srgbClr val="FFFFFF"/>
              </a:solidFill>
              <a:latin typeface="Poppins"/>
              <a:ea typeface="Poppins"/>
              <a:cs typeface="Poppins"/>
              <a:sym typeface="Poppins"/>
            </a:endParaRPr>
          </a:p>
        </p:txBody>
      </p:sp>
      <p:pic>
        <p:nvPicPr>
          <p:cNvPr id="138" name="Google Shape;138;p20"/>
          <p:cNvPicPr preferRelativeResize="0"/>
          <p:nvPr/>
        </p:nvPicPr>
        <p:blipFill rotWithShape="1">
          <a:blip r:embed="rId3">
            <a:alphaModFix/>
          </a:blip>
          <a:srcRect b="0" l="0" r="0" t="0"/>
          <a:stretch/>
        </p:blipFill>
        <p:spPr>
          <a:xfrm>
            <a:off x="101410" y="750627"/>
            <a:ext cx="5303103" cy="4452085"/>
          </a:xfrm>
          <a:prstGeom prst="rect">
            <a:avLst/>
          </a:prstGeom>
          <a:noFill/>
          <a:ln>
            <a:noFill/>
          </a:ln>
        </p:spPr>
      </p:pic>
      <p:pic>
        <p:nvPicPr>
          <p:cNvPr id="139" name="Google Shape;139;p20"/>
          <p:cNvPicPr preferRelativeResize="0"/>
          <p:nvPr/>
        </p:nvPicPr>
        <p:blipFill rotWithShape="1">
          <a:blip r:embed="rId4">
            <a:alphaModFix/>
          </a:blip>
          <a:srcRect b="0" l="0" r="0" t="0"/>
          <a:stretch/>
        </p:blipFill>
        <p:spPr>
          <a:xfrm>
            <a:off x="5986818" y="769165"/>
            <a:ext cx="5258938" cy="441500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4" name="Shape 144"/>
        <p:cNvGrpSpPr/>
        <p:nvPr/>
      </p:nvGrpSpPr>
      <p:grpSpPr>
        <a:xfrm>
          <a:off x="0" y="0"/>
          <a:ext cx="0" cy="0"/>
          <a:chOff x="0" y="0"/>
          <a:chExt cx="0" cy="0"/>
        </a:xfrm>
      </p:grpSpPr>
      <p:sp>
        <p:nvSpPr>
          <p:cNvPr id="145" name="Google Shape;145;p21"/>
          <p:cNvSpPr txBox="1"/>
          <p:nvPr/>
        </p:nvSpPr>
        <p:spPr>
          <a:xfrm>
            <a:off x="0" y="166254"/>
            <a:ext cx="12192000" cy="698652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2400"/>
              <a:buFont typeface="Poppins"/>
              <a:buNone/>
            </a:pPr>
            <a:r>
              <a:rPr b="0" i="0" lang="en-US" sz="2400" u="none" cap="none" strike="noStrike">
                <a:solidFill>
                  <a:srgbClr val="FFFFFF"/>
                </a:solidFill>
                <a:latin typeface="Poppins"/>
                <a:ea typeface="Poppins"/>
                <a:cs typeface="Poppins"/>
                <a:sym typeface="Poppins"/>
              </a:rPr>
              <a:t>Generalization Error</a:t>
            </a:r>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342900" lvl="0" marL="342900" marR="0" rtl="0" algn="l">
              <a:lnSpc>
                <a:spcPct val="100000"/>
              </a:lnSpc>
              <a:spcBef>
                <a:spcPts val="0"/>
              </a:spcBef>
              <a:spcAft>
                <a:spcPts val="0"/>
              </a:spcAft>
              <a:buClr>
                <a:srgbClr val="FFFFFF"/>
              </a:buClr>
              <a:buSzPts val="2400"/>
              <a:buFont typeface="Noto Sans Symbols"/>
              <a:buChar char="✔"/>
            </a:pPr>
            <a:r>
              <a:rPr b="0" i="0" lang="en-US" sz="2400" u="none" cap="none" strike="noStrike">
                <a:solidFill>
                  <a:srgbClr val="FFFFFF"/>
                </a:solidFill>
                <a:latin typeface="Poppins"/>
                <a:ea typeface="Poppins"/>
                <a:cs typeface="Poppins"/>
                <a:sym typeface="Poppins"/>
              </a:rPr>
              <a:t>In supervised learning applications in machine learning and statistical learning theory, generalization error (also known as the out-of-sample error) is a measure of how accurately an algorithm is able to predict outcome values for previously unseen data.</a:t>
            </a:r>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342900" lvl="0" marL="342900" marR="0" rtl="0" algn="l">
              <a:lnSpc>
                <a:spcPct val="100000"/>
              </a:lnSpc>
              <a:spcBef>
                <a:spcPts val="0"/>
              </a:spcBef>
              <a:spcAft>
                <a:spcPts val="0"/>
              </a:spcAft>
              <a:buClr>
                <a:srgbClr val="FFFFFF"/>
              </a:buClr>
              <a:buSzPts val="2400"/>
              <a:buFont typeface="Noto Sans Symbols"/>
              <a:buChar char="✔"/>
            </a:pPr>
            <a:r>
              <a:rPr b="0" i="0" lang="en-US" sz="2400" u="none" cap="none" strike="noStrike">
                <a:solidFill>
                  <a:srgbClr val="FFFFFF"/>
                </a:solidFill>
                <a:latin typeface="Poppins"/>
                <a:ea typeface="Poppins"/>
                <a:cs typeface="Poppins"/>
                <a:sym typeface="Poppins"/>
              </a:rPr>
              <a:t>The error we obtain using our testing data is  an approximation of this error</a:t>
            </a:r>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342900" lvl="0" marL="342900" marR="0" rtl="0" algn="l">
              <a:lnSpc>
                <a:spcPct val="100000"/>
              </a:lnSpc>
              <a:spcBef>
                <a:spcPts val="0"/>
              </a:spcBef>
              <a:spcAft>
                <a:spcPts val="0"/>
              </a:spcAft>
              <a:buClr>
                <a:srgbClr val="FFFFFF"/>
              </a:buClr>
              <a:buSzPts val="2400"/>
              <a:buFont typeface="Noto Sans Symbols"/>
              <a:buChar char="✔"/>
            </a:pPr>
            <a:r>
              <a:rPr b="0" i="0" lang="en-US" sz="2400" u="none" cap="none" strike="noStrike">
                <a:solidFill>
                  <a:srgbClr val="FFFFFF"/>
                </a:solidFill>
                <a:latin typeface="Poppins"/>
                <a:ea typeface="Poppins"/>
                <a:cs typeface="Poppins"/>
                <a:sym typeface="Poppins"/>
              </a:rPr>
              <a:t>The gap between predictions and observed data is induced by model inaccuracy, sampling error, and noise. </a:t>
            </a:r>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342900" lvl="0" marL="342900" marR="0" rtl="0" algn="l">
              <a:lnSpc>
                <a:spcPct val="100000"/>
              </a:lnSpc>
              <a:spcBef>
                <a:spcPts val="0"/>
              </a:spcBef>
              <a:spcAft>
                <a:spcPts val="0"/>
              </a:spcAft>
              <a:buClr>
                <a:srgbClr val="FFFFFF"/>
              </a:buClr>
              <a:buSzPts val="2400"/>
              <a:buFont typeface="Noto Sans Symbols"/>
              <a:buChar char="✔"/>
            </a:pPr>
            <a:r>
              <a:rPr b="0" i="0" lang="en-US" sz="2400" u="none" cap="none" strike="noStrike">
                <a:solidFill>
                  <a:srgbClr val="FFFFFF"/>
                </a:solidFill>
                <a:latin typeface="Poppins"/>
                <a:ea typeface="Poppins"/>
                <a:cs typeface="Poppins"/>
                <a:sym typeface="Poppins"/>
              </a:rPr>
              <a:t>Choosing the right algorithm and tuning parameters could improve model accuracy, but we will never be able to make our predictions 100% accurate.</a:t>
            </a:r>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190500" lvl="0" marL="34290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FFFFFF"/>
              </a:solidFill>
              <a:latin typeface="Poppins"/>
              <a:ea typeface="Poppins"/>
              <a:cs typeface="Poppins"/>
              <a:sym typeface="Poppins"/>
            </a:endParaRPr>
          </a:p>
          <a:p>
            <a:pPr indent="-190500" lvl="0" marL="342900" marR="0" rtl="0" algn="l">
              <a:lnSpc>
                <a:spcPct val="100000"/>
              </a:lnSpc>
              <a:spcBef>
                <a:spcPts val="0"/>
              </a:spcBef>
              <a:spcAft>
                <a:spcPts val="0"/>
              </a:spcAft>
              <a:buClr>
                <a:schemeClr val="dk1"/>
              </a:buClr>
              <a:buSzPts val="2400"/>
              <a:buFont typeface="Noto Sans Symbols"/>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2400"/>
              <a:buFont typeface="Calibri"/>
              <a:buNone/>
            </a:pPr>
            <a:r>
              <a:t/>
            </a:r>
            <a:endParaRPr b="0" i="0" sz="2400" u="none" cap="none" strike="noStrike">
              <a:solidFill>
                <a:srgbClr val="FFFFFF"/>
              </a:solidFill>
              <a:latin typeface="Poppins"/>
              <a:ea typeface="Poppins"/>
              <a:cs typeface="Poppins"/>
              <a:sym typeface="Poppins"/>
            </a:endParaRPr>
          </a:p>
          <a:p>
            <a:pPr indent="0" lvl="0" marL="0" marR="0" rtl="0" algn="l">
              <a:lnSpc>
                <a:spcPct val="100000"/>
              </a:lnSpc>
              <a:spcBef>
                <a:spcPts val="0"/>
              </a:spcBef>
              <a:spcAft>
                <a:spcPts val="0"/>
              </a:spcAft>
              <a:buClr>
                <a:schemeClr val="dk1"/>
              </a:buClr>
              <a:buSzPts val="4000"/>
              <a:buFont typeface="Calibri"/>
              <a:buNone/>
            </a:pPr>
            <a:r>
              <a:t/>
            </a:r>
            <a:endParaRPr b="0" i="0" sz="4000" u="none" cap="none" strike="noStrike">
              <a:solidFill>
                <a:srgbClr val="FFFFFF"/>
              </a:solidFill>
              <a:latin typeface="Poppins"/>
              <a:ea typeface="Poppins"/>
              <a:cs typeface="Poppins"/>
              <a:sym typeface="Poppins"/>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