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12192000"/>
  <p:notesSz cx="6858000" cy="9144000"/>
  <p:embeddedFontLst>
    <p:embeddedFont>
      <p:font typeface="Poppi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F0074F-5A81-48F7-94C4-03A62340B0B7}">
  <a:tblStyle styleId="{5EF0074F-5A81-48F7-94C4-03A62340B0B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oppins-bold.fntdata"/><Relationship Id="rId63" Type="http://schemas.openxmlformats.org/officeDocument/2006/relationships/font" Target="fonts/Poppins-regular.fntdata"/><Relationship Id="rId22" Type="http://schemas.openxmlformats.org/officeDocument/2006/relationships/slide" Target="slides/slide17.xml"/><Relationship Id="rId66" Type="http://schemas.openxmlformats.org/officeDocument/2006/relationships/font" Target="fonts/Poppins-boldItalic.fntdata"/><Relationship Id="rId21" Type="http://schemas.openxmlformats.org/officeDocument/2006/relationships/slide" Target="slides/slide16.xml"/><Relationship Id="rId65" Type="http://schemas.openxmlformats.org/officeDocument/2006/relationships/font" Target="fonts/Poppi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20.jpg"/><Relationship Id="rId6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26365" y="66914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Unit 4 Supervised Learning II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Logistic Regression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Decision Tree Regression and Classification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Random Forest Regression and Classification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Support Vector Machine Regression and Classification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Evaluating Classification Models.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Regression: Advantages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Compared to other algorithms decision trees requires less effort for data preparation during pre-processing.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decision tree does not require normalization of data.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decision tree does not require scaling of data as well.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Regression: Disadvantages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small change in the data can cause a large change in the structure of the decision tree causing instability.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 Decision tree sometimes calculation can go far more complex compared to other algorithms.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often involves higher time to train the model.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Ensemble Learning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Ensemble method is a technique that combines the predictions from multiple machine learning algorithms together to make more accurate predictions than any individual model.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model comprised of many models is called an Ensemble model.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Ensemble Learning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507" y="1577803"/>
            <a:ext cx="7600949" cy="398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Ensemble Learning: Types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27"/>
          <p:cNvGrpSpPr/>
          <p:nvPr/>
        </p:nvGrpSpPr>
        <p:grpSpPr>
          <a:xfrm>
            <a:off x="1878645" y="2110996"/>
            <a:ext cx="7333088" cy="2969004"/>
            <a:chOff x="361398" y="772"/>
            <a:chExt cx="6246441" cy="2636008"/>
          </a:xfrm>
        </p:grpSpPr>
        <p:sp>
          <p:nvSpPr>
            <p:cNvPr id="245" name="Google Shape;245;p27"/>
            <p:cNvSpPr/>
            <p:nvPr/>
          </p:nvSpPr>
          <p:spPr>
            <a:xfrm>
              <a:off x="361398" y="705751"/>
              <a:ext cx="2452100" cy="1226050"/>
            </a:xfrm>
            <a:prstGeom prst="roundRect">
              <a:avLst>
                <a:gd fmla="val 10000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7"/>
            <p:cNvSpPr txBox="1"/>
            <p:nvPr/>
          </p:nvSpPr>
          <p:spPr>
            <a:xfrm>
              <a:off x="397308" y="741661"/>
              <a:ext cx="2380280" cy="1154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Types of Ensemble Learning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7" name="Google Shape;247;p27"/>
            <p:cNvSpPr/>
            <p:nvPr/>
          </p:nvSpPr>
          <p:spPr>
            <a:xfrm rot="-1662578">
              <a:off x="2726562" y="924451"/>
              <a:ext cx="1516113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9050">
              <a:solidFill>
                <a:srgbClr val="41C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7"/>
            <p:cNvSpPr txBox="1"/>
            <p:nvPr/>
          </p:nvSpPr>
          <p:spPr>
            <a:xfrm rot="-1662578">
              <a:off x="3446716" y="928384"/>
              <a:ext cx="75805" cy="75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9" name="Google Shape;249;p27"/>
            <p:cNvSpPr/>
            <p:nvPr/>
          </p:nvSpPr>
          <p:spPr>
            <a:xfrm>
              <a:off x="4155739" y="772"/>
              <a:ext cx="2452100" cy="1226050"/>
            </a:xfrm>
            <a:prstGeom prst="roundRect">
              <a:avLst>
                <a:gd fmla="val 10000" name="adj"/>
              </a:avLst>
            </a:prstGeom>
            <a:solidFill>
              <a:srgbClr val="41CEA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7"/>
            <p:cNvSpPr txBox="1"/>
            <p:nvPr/>
          </p:nvSpPr>
          <p:spPr>
            <a:xfrm>
              <a:off x="4191649" y="36682"/>
              <a:ext cx="2380280" cy="1154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Boosting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7"/>
            <p:cNvSpPr/>
            <p:nvPr/>
          </p:nvSpPr>
          <p:spPr>
            <a:xfrm rot="1662578">
              <a:off x="2726562" y="1629430"/>
              <a:ext cx="1516113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9050">
              <a:solidFill>
                <a:srgbClr val="41C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7"/>
            <p:cNvSpPr txBox="1"/>
            <p:nvPr/>
          </p:nvSpPr>
          <p:spPr>
            <a:xfrm rot="1662578">
              <a:off x="3446716" y="1633363"/>
              <a:ext cx="75805" cy="75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53" name="Google Shape;253;p27"/>
            <p:cNvSpPr/>
            <p:nvPr/>
          </p:nvSpPr>
          <p:spPr>
            <a:xfrm>
              <a:off x="4155739" y="1410730"/>
              <a:ext cx="2452100" cy="1226050"/>
            </a:xfrm>
            <a:prstGeom prst="roundRect">
              <a:avLst>
                <a:gd fmla="val 10000" name="adj"/>
              </a:avLst>
            </a:prstGeom>
            <a:solidFill>
              <a:srgbClr val="41CEA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7"/>
            <p:cNvSpPr txBox="1"/>
            <p:nvPr/>
          </p:nvSpPr>
          <p:spPr>
            <a:xfrm>
              <a:off x="4191649" y="1446640"/>
              <a:ext cx="2380280" cy="1154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 Aggregation (Bagging).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Ensemble Learning: Types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28"/>
          <p:cNvGrpSpPr/>
          <p:nvPr/>
        </p:nvGrpSpPr>
        <p:grpSpPr>
          <a:xfrm>
            <a:off x="1878645" y="2110996"/>
            <a:ext cx="7333088" cy="2969004"/>
            <a:chOff x="361398" y="772"/>
            <a:chExt cx="6246441" cy="2636008"/>
          </a:xfrm>
        </p:grpSpPr>
        <p:sp>
          <p:nvSpPr>
            <p:cNvPr id="261" name="Google Shape;261;p28"/>
            <p:cNvSpPr/>
            <p:nvPr/>
          </p:nvSpPr>
          <p:spPr>
            <a:xfrm>
              <a:off x="361398" y="705751"/>
              <a:ext cx="2452100" cy="1226050"/>
            </a:xfrm>
            <a:prstGeom prst="roundRect">
              <a:avLst>
                <a:gd fmla="val 10000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8"/>
            <p:cNvSpPr txBox="1"/>
            <p:nvPr/>
          </p:nvSpPr>
          <p:spPr>
            <a:xfrm>
              <a:off x="397308" y="741661"/>
              <a:ext cx="2380280" cy="1154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Types of Ensemble Learning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 rot="-1662578">
              <a:off x="2726562" y="924451"/>
              <a:ext cx="1516113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9050">
              <a:solidFill>
                <a:srgbClr val="41C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8"/>
            <p:cNvSpPr txBox="1"/>
            <p:nvPr/>
          </p:nvSpPr>
          <p:spPr>
            <a:xfrm rot="-1662578">
              <a:off x="3446716" y="928384"/>
              <a:ext cx="75805" cy="75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4155739" y="772"/>
              <a:ext cx="2452100" cy="1226050"/>
            </a:xfrm>
            <a:prstGeom prst="roundRect">
              <a:avLst>
                <a:gd fmla="val 10000" name="adj"/>
              </a:avLst>
            </a:prstGeom>
            <a:solidFill>
              <a:srgbClr val="41CEA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8"/>
            <p:cNvSpPr txBox="1"/>
            <p:nvPr/>
          </p:nvSpPr>
          <p:spPr>
            <a:xfrm>
              <a:off x="4191649" y="36682"/>
              <a:ext cx="2380280" cy="1154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Boosting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 rot="1662578">
              <a:off x="2726562" y="1629430"/>
              <a:ext cx="1516113" cy="83671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rnd" cmpd="sng" w="19050">
              <a:solidFill>
                <a:srgbClr val="41CE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8"/>
            <p:cNvSpPr txBox="1"/>
            <p:nvPr/>
          </p:nvSpPr>
          <p:spPr>
            <a:xfrm rot="1662578">
              <a:off x="3446716" y="1633363"/>
              <a:ext cx="75805" cy="758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4155739" y="1410730"/>
              <a:ext cx="2452100" cy="1226050"/>
            </a:xfrm>
            <a:prstGeom prst="roundRect">
              <a:avLst>
                <a:gd fmla="val 10000" name="adj"/>
              </a:avLst>
            </a:prstGeom>
            <a:solidFill>
              <a:srgbClr val="41CEA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8"/>
            <p:cNvSpPr txBox="1"/>
            <p:nvPr/>
          </p:nvSpPr>
          <p:spPr>
            <a:xfrm>
              <a:off x="4191649" y="1446640"/>
              <a:ext cx="2380280" cy="1154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Trebuchet MS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Bootstrap Aggregation (Bagging).</a:t>
              </a:r>
              <a:endParaRPr b="0" i="0" sz="2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Bootstrap Aggregation (Bagging)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Bagging, also known as Bootstrap Aggregation, is the ensemble technique used by random forest.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Bagging chooses a random sample/random subset from the entire data set.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Hence each model is generated from the samples (Bootstrap Samples) provided by the Original Data with replacement known as row sampling.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step of row sampling with replacement is called bootstrap.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Now each model is trained independently, which generates results.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final output is based on majority voting after combining the results of all models.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step which involves combining all the results and generating output based on majority voting, is known as aggregation.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659" y="846767"/>
            <a:ext cx="7941201" cy="44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Boosting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Boosting is one of the techniques that use the concept of ensemble learning.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boosting algorithm combines multiple simple models (also known as weak learners or base estimators) to generate the final output.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done by building a model by using weak models in series.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are several boosting algorithms; AdaBoost was the first really successful boosting algorithm that was developed for the purpose of binary classification.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AdaBoost is an abbreviation for Adaptive Boosting and is a prevalent boosting technique that combines multiple “weak classifiers” into a single “strong classifier.”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/>
        </p:nvSpPr>
        <p:spPr>
          <a:xfrm>
            <a:off x="-13063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2389" y="632247"/>
            <a:ext cx="7121428" cy="5373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Random Forest regression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is a Supervised Learning algorithm which uses ensemble learning method for classification and regression.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 is a bagging technique and not a boosting technique.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trees in random forests are run in parallel.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There is no interaction between these trees while building the trees.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operates by constructing a multiple of decision trees at training time and predocs the output that is the mean prediction (regression) of the individual trees.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Random Forest Regression: Steps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Pick at random k data points from the training set.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 a decision tree associated to these k data points.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Choose the number N of trees you want to build and repeat steps 1 and 2.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a new data point, make each one of your N-tree trees predict the value of y for the data point in question and assign the new data point to the average across all of the predicted y values.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014" y="1306075"/>
            <a:ext cx="8145786" cy="4245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 txBox="1"/>
          <p:nvPr/>
        </p:nvSpPr>
        <p:spPr>
          <a:xfrm>
            <a:off x="666045" y="284831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Random Forest regression overview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/>
        </p:nvSpPr>
        <p:spPr>
          <a:xfrm>
            <a:off x="0" y="118828"/>
            <a:ext cx="11853333" cy="5363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Support Vector Machine Regression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SVR is built based on the concept of Support Vector Machine or SVM(Support Vector Machine).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SVM is one among the popular Machine Learning models that can be used in classification problems or assigning classes when the data is not linearly separable.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the name suggest the SVR is an regression algorithm , so we can use SVR for working with continuous Values instead of Classification which is SVM.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upport Vector Regression" id="315" name="Google Shape;31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810000"/>
            <a:ext cx="4790051" cy="292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ort Vector Regression" id="320" name="Google Shape;32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211" y="548640"/>
            <a:ext cx="7437457" cy="483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38"/>
          <p:cNvGrpSpPr/>
          <p:nvPr/>
        </p:nvGrpSpPr>
        <p:grpSpPr>
          <a:xfrm>
            <a:off x="142284" y="495301"/>
            <a:ext cx="10970216" cy="5879374"/>
            <a:chOff x="0" y="1942"/>
            <a:chExt cx="8596311" cy="3877551"/>
          </a:xfrm>
        </p:grpSpPr>
        <p:sp>
          <p:nvSpPr>
            <p:cNvPr id="327" name="Google Shape;327;p38"/>
            <p:cNvSpPr/>
            <p:nvPr/>
          </p:nvSpPr>
          <p:spPr>
            <a:xfrm rot="5400000">
              <a:off x="5471752" y="-2281702"/>
              <a:ext cx="747479" cy="550163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1ECF7">
                <a:alpha val="89411"/>
              </a:srgbClr>
            </a:solidFill>
            <a:ln cap="rnd" cmpd="sng" w="19050">
              <a:solidFill>
                <a:srgbClr val="D1ECF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8"/>
            <p:cNvSpPr txBox="1"/>
            <p:nvPr/>
          </p:nvSpPr>
          <p:spPr>
            <a:xfrm>
              <a:off x="3094673" y="131866"/>
              <a:ext cx="5465150" cy="674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 SVM this is basically the separation line between the data classes.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Although in SVR we are going to define it as the line that will help us predict the continuous value or target value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0" y="1942"/>
              <a:ext cx="3094672" cy="934349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8"/>
            <p:cNvSpPr txBox="1"/>
            <p:nvPr/>
          </p:nvSpPr>
          <p:spPr>
            <a:xfrm>
              <a:off x="45611" y="47553"/>
              <a:ext cx="3003450" cy="843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rebuchet MS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Hyperplane</a:t>
              </a:r>
              <a:endParaRPr b="0" i="0" sz="2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 rot="5400000">
              <a:off x="5471752" y="-1300634"/>
              <a:ext cx="747479" cy="550163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1ECF7">
                <a:alpha val="89411"/>
              </a:srgbClr>
            </a:solidFill>
            <a:ln cap="rnd" cmpd="sng" w="19050">
              <a:solidFill>
                <a:srgbClr val="D1ECF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8"/>
            <p:cNvSpPr txBox="1"/>
            <p:nvPr/>
          </p:nvSpPr>
          <p:spPr>
            <a:xfrm>
              <a:off x="3094673" y="1112934"/>
              <a:ext cx="5465150" cy="674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 SVR like SVM there are two lines other than Hyper Plane which creates a margin 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 support vectors can be on the Boundary lines or outside it.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This boundary line separates the two classes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0" y="983009"/>
              <a:ext cx="3094672" cy="934349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8"/>
            <p:cNvSpPr txBox="1"/>
            <p:nvPr/>
          </p:nvSpPr>
          <p:spPr>
            <a:xfrm>
              <a:off x="45611" y="1028620"/>
              <a:ext cx="3003450" cy="843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rebuchet MS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Boundary line</a:t>
              </a:r>
              <a:endParaRPr b="0" i="0" sz="2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5" name="Google Shape;335;p38"/>
            <p:cNvSpPr/>
            <p:nvPr/>
          </p:nvSpPr>
          <p:spPr>
            <a:xfrm rot="5400000">
              <a:off x="5471752" y="-319567"/>
              <a:ext cx="747479" cy="550163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1ECF7">
                <a:alpha val="89411"/>
              </a:srgbClr>
            </a:solidFill>
            <a:ln cap="rnd" cmpd="sng" w="19050">
              <a:solidFill>
                <a:srgbClr val="D1ECF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38"/>
            <p:cNvSpPr txBox="1"/>
            <p:nvPr/>
          </p:nvSpPr>
          <p:spPr>
            <a:xfrm>
              <a:off x="3094673" y="2094001"/>
              <a:ext cx="5465150" cy="674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These are the data points which are closest to the boundary.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 distance of the points is minimum or least.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0" y="1964077"/>
              <a:ext cx="3094672" cy="934349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8"/>
            <p:cNvSpPr txBox="1"/>
            <p:nvPr/>
          </p:nvSpPr>
          <p:spPr>
            <a:xfrm>
              <a:off x="45611" y="2009688"/>
              <a:ext cx="3003450" cy="843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rebuchet MS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Support vectors</a:t>
              </a:r>
              <a:endParaRPr b="0" i="0" sz="2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39" name="Google Shape;339;p38"/>
            <p:cNvSpPr/>
            <p:nvPr/>
          </p:nvSpPr>
          <p:spPr>
            <a:xfrm rot="5400000">
              <a:off x="5471752" y="661499"/>
              <a:ext cx="747479" cy="550163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1ECF7">
                <a:alpha val="89411"/>
              </a:srgbClr>
            </a:solidFill>
            <a:ln cap="rnd" cmpd="sng" w="19050">
              <a:solidFill>
                <a:srgbClr val="D1ECF7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8"/>
            <p:cNvSpPr txBox="1"/>
            <p:nvPr/>
          </p:nvSpPr>
          <p:spPr>
            <a:xfrm>
              <a:off x="3094673" y="3075068"/>
              <a:ext cx="5465150" cy="6745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rebuchet MS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The function used to map a lower dimensional data into a higher dimensional data.</a:t>
              </a:r>
              <a:endPara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0" y="2945144"/>
              <a:ext cx="3094672" cy="934349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8"/>
            <p:cNvSpPr txBox="1"/>
            <p:nvPr/>
          </p:nvSpPr>
          <p:spPr>
            <a:xfrm>
              <a:off x="45611" y="2990755"/>
              <a:ext cx="3003450" cy="8431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rebuchet MS"/>
                <a:buNone/>
              </a:pPr>
              <a:r>
                <a:rPr b="1" i="0" lang="en-US" sz="29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Kernel</a:t>
              </a:r>
              <a:endParaRPr b="0" i="0" sz="2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8" name="Google Shape;3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06" y="1460500"/>
            <a:ext cx="11097694" cy="4943696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9"/>
          <p:cNvSpPr txBox="1"/>
          <p:nvPr/>
        </p:nvSpPr>
        <p:spPr>
          <a:xfrm>
            <a:off x="587022" y="6136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Simple Linear regression and SVR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587022" y="6136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SVR</a:t>
            </a:r>
            <a:endParaRPr/>
          </a:p>
        </p:txBody>
      </p:sp>
      <p:pic>
        <p:nvPicPr>
          <p:cNvPr descr="Support Vector Regression" id="356" name="Google Shape;35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75" y="1311751"/>
            <a:ext cx="8344441" cy="485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SVR equation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Assuming that equation of hyperplane is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y= wx+b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Where,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is the dependent variable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 is the input feature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is the weight (slope) of the hyperplane, which SVR tries to learn during training.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 is the bias (intercept) of the hyperplane, which is also learned during training.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305970" y="157998"/>
            <a:ext cx="11359663" cy="47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n-US" sz="28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Supervised Machine Learning</a:t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sng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4578626" y="543632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Machine Learning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flipH="1">
            <a:off x="4046094" y="1088473"/>
            <a:ext cx="1497495" cy="7421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5"/>
          <p:cNvCxnSpPr/>
          <p:nvPr/>
        </p:nvCxnSpPr>
        <p:spPr>
          <a:xfrm>
            <a:off x="5599194" y="1092804"/>
            <a:ext cx="2417857" cy="7258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" name="Google Shape;101;p15"/>
          <p:cNvSpPr/>
          <p:nvPr/>
        </p:nvSpPr>
        <p:spPr>
          <a:xfrm>
            <a:off x="2455834" y="1843336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977192" y="1857295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5"/>
          <p:cNvCxnSpPr/>
          <p:nvPr/>
        </p:nvCxnSpPr>
        <p:spPr>
          <a:xfrm flipH="1">
            <a:off x="2900795" y="2373425"/>
            <a:ext cx="34774" cy="426503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15"/>
          <p:cNvCxnSpPr/>
          <p:nvPr/>
        </p:nvCxnSpPr>
        <p:spPr>
          <a:xfrm>
            <a:off x="2915477" y="2604568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5"/>
          <p:cNvCxnSpPr/>
          <p:nvPr/>
        </p:nvCxnSpPr>
        <p:spPr>
          <a:xfrm>
            <a:off x="2937217" y="3170556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" name="Google Shape;106;p15"/>
          <p:cNvCxnSpPr/>
          <p:nvPr/>
        </p:nvCxnSpPr>
        <p:spPr>
          <a:xfrm>
            <a:off x="2937217" y="3640563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7" name="Google Shape;107;p15"/>
          <p:cNvCxnSpPr/>
          <p:nvPr/>
        </p:nvCxnSpPr>
        <p:spPr>
          <a:xfrm>
            <a:off x="2937217" y="4298090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" name="Google Shape;108;p15"/>
          <p:cNvSpPr/>
          <p:nvPr/>
        </p:nvSpPr>
        <p:spPr>
          <a:xfrm>
            <a:off x="3512203" y="2431260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Simple Linear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497521" y="2974091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Multiple Linear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3512203" y="3455778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Polynomial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3556819" y="4099306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>
            <a:off x="2915477" y="4807491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15"/>
          <p:cNvSpPr/>
          <p:nvPr/>
        </p:nvSpPr>
        <p:spPr>
          <a:xfrm>
            <a:off x="3489438" y="4596667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Lasso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15"/>
          <p:cNvCxnSpPr/>
          <p:nvPr/>
        </p:nvCxnSpPr>
        <p:spPr>
          <a:xfrm>
            <a:off x="7940696" y="2455803"/>
            <a:ext cx="0" cy="20896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15"/>
          <p:cNvSpPr/>
          <p:nvPr/>
        </p:nvSpPr>
        <p:spPr>
          <a:xfrm>
            <a:off x="8554245" y="2391060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8502648" y="2921014"/>
            <a:ext cx="2098699" cy="4936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5"/>
          <p:cNvCxnSpPr/>
          <p:nvPr/>
        </p:nvCxnSpPr>
        <p:spPr>
          <a:xfrm>
            <a:off x="7940696" y="2571021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5"/>
          <p:cNvCxnSpPr/>
          <p:nvPr/>
        </p:nvCxnSpPr>
        <p:spPr>
          <a:xfrm>
            <a:off x="7898218" y="3141620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15"/>
          <p:cNvSpPr/>
          <p:nvPr/>
        </p:nvSpPr>
        <p:spPr>
          <a:xfrm>
            <a:off x="8511244" y="3643395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8494565" y="4298090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15"/>
          <p:cNvCxnSpPr/>
          <p:nvPr/>
        </p:nvCxnSpPr>
        <p:spPr>
          <a:xfrm>
            <a:off x="7940695" y="3764967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" name="Google Shape;122;p15"/>
          <p:cNvCxnSpPr/>
          <p:nvPr/>
        </p:nvCxnSpPr>
        <p:spPr>
          <a:xfrm>
            <a:off x="7940695" y="4527274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" name="Google Shape;123;p15"/>
          <p:cNvSpPr/>
          <p:nvPr/>
        </p:nvSpPr>
        <p:spPr>
          <a:xfrm>
            <a:off x="3489438" y="5132165"/>
            <a:ext cx="2098699" cy="4936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3517689" y="5772826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3487332" y="6397998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15"/>
          <p:cNvCxnSpPr/>
          <p:nvPr/>
        </p:nvCxnSpPr>
        <p:spPr>
          <a:xfrm>
            <a:off x="2901174" y="5399861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2937217" y="6013292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2901174" y="6638464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the equation of  upper decision boundary became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wx+b= +a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Then the equation of  lower decision boundary became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wx+b=-a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above equation </a:t>
            </a:r>
            <a:r>
              <a:rPr b="0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represents the margin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Tolerance ,also know as epsilon-intensive tube.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This parameter defines the width of the tube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around the regression line, within which errors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 considered acceptable.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other words, it specifies how much deviation from the regression line is allowed before a data point is considered an error.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upport Vector Regression" id="367" name="Google Shape;3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7467" y="1920522"/>
            <a:ext cx="4605866" cy="301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0" y="1026049"/>
            <a:ext cx="1185333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default  SVR uses linear kernel, which can only capture linear relationship between the features and target variable</a:t>
            </a: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Support Vector Machine" id="374" name="Google Shape;37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347" y="2248945"/>
            <a:ext cx="32956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4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Kernel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0" y="1026049"/>
            <a:ext cx="11853333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However , in many real word problems the relationship between the input features and the target variable is not linear. By transforming the data into a higher-dimensional space using non-linear kernels (e.g., polynomial or radial basis function), SVR can capture and model non-linear relationships.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Noto Sans Symbols"/>
              <a:buChar char="✔"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SVR's primary goal is to find a hyperplane that maximizes the margin while minimizing prediction errors. In a higher-dimensional space, the data points may become more separable, making it easier to find a hyperplane that maximizes the margin.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ort Vector Machine parameters" id="385" name="Google Shape;3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470" y="584428"/>
            <a:ext cx="5546530" cy="32763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rnel method" id="386" name="Google Shape;3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206" y="2559504"/>
            <a:ext cx="570547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457" y="425450"/>
            <a:ext cx="7557433" cy="568506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6"/>
          <p:cNvSpPr txBox="1"/>
          <p:nvPr/>
        </p:nvSpPr>
        <p:spPr>
          <a:xfrm>
            <a:off x="8461829" y="566056"/>
            <a:ext cx="326571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 :Ben-Hur, Asa, Cheng Soon Ong, Sören Sonnenburg, Bernhard Schölkopf, and Gunnar Rätsch. "Support vector machines and kernels for computational biology." PLoS computational biology 4, no. 10 (2008): e1000173.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Types of Kernel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7"/>
          <p:cNvSpPr txBox="1"/>
          <p:nvPr/>
        </p:nvSpPr>
        <p:spPr>
          <a:xfrm>
            <a:off x="0" y="1026049"/>
            <a:ext cx="11853333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Linear : Linear data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Polynomial : non linear</a:t>
            </a:r>
            <a:endParaRPr/>
          </a:p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Radial Basis Function (RBF) : Highly Non linear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Classification</a:t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8"/>
          <p:cNvSpPr/>
          <p:nvPr/>
        </p:nvSpPr>
        <p:spPr>
          <a:xfrm>
            <a:off x="6977192" y="1857295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48"/>
          <p:cNvCxnSpPr/>
          <p:nvPr/>
        </p:nvCxnSpPr>
        <p:spPr>
          <a:xfrm>
            <a:off x="7940696" y="2455803"/>
            <a:ext cx="0" cy="20896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6" name="Google Shape;406;p48"/>
          <p:cNvSpPr/>
          <p:nvPr/>
        </p:nvSpPr>
        <p:spPr>
          <a:xfrm>
            <a:off x="8554245" y="2391060"/>
            <a:ext cx="2031764" cy="3975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8502648" y="2921014"/>
            <a:ext cx="2098699" cy="49368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48"/>
          <p:cNvCxnSpPr/>
          <p:nvPr/>
        </p:nvCxnSpPr>
        <p:spPr>
          <a:xfrm>
            <a:off x="7940696" y="2571021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p48"/>
          <p:cNvCxnSpPr/>
          <p:nvPr/>
        </p:nvCxnSpPr>
        <p:spPr>
          <a:xfrm>
            <a:off x="7898218" y="3141620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48"/>
          <p:cNvSpPr/>
          <p:nvPr/>
        </p:nvSpPr>
        <p:spPr>
          <a:xfrm>
            <a:off x="8511244" y="3643395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48"/>
          <p:cNvSpPr/>
          <p:nvPr/>
        </p:nvSpPr>
        <p:spPr>
          <a:xfrm>
            <a:off x="8494565" y="4298090"/>
            <a:ext cx="2081505" cy="48093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48"/>
          <p:cNvCxnSpPr/>
          <p:nvPr/>
        </p:nvCxnSpPr>
        <p:spPr>
          <a:xfrm>
            <a:off x="7940695" y="3764967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3" name="Google Shape;413;p48"/>
          <p:cNvCxnSpPr/>
          <p:nvPr/>
        </p:nvCxnSpPr>
        <p:spPr>
          <a:xfrm>
            <a:off x="7940695" y="4527274"/>
            <a:ext cx="59634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4" name="Google Shape;414;p48"/>
          <p:cNvSpPr/>
          <p:nvPr/>
        </p:nvSpPr>
        <p:spPr>
          <a:xfrm>
            <a:off x="4905948" y="712344"/>
            <a:ext cx="3034747" cy="53008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Supervised Machine Learning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48"/>
          <p:cNvCxnSpPr/>
          <p:nvPr/>
        </p:nvCxnSpPr>
        <p:spPr>
          <a:xfrm>
            <a:off x="7078133" y="1242433"/>
            <a:ext cx="1118258" cy="6148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Classification Examples</a:t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ee the source image" id="421" name="Google Shape;421;p49"/>
          <p:cNvPicPr preferRelativeResize="0"/>
          <p:nvPr/>
        </p:nvPicPr>
        <p:blipFill rotWithShape="1">
          <a:blip r:embed="rId3">
            <a:alphaModFix/>
          </a:blip>
          <a:srcRect b="-800" l="0" r="18222" t="60384"/>
          <a:stretch/>
        </p:blipFill>
        <p:spPr>
          <a:xfrm>
            <a:off x="338667" y="1312108"/>
            <a:ext cx="5181600" cy="2376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assification Algorithm and its types in Machine Learning | by Iprathore |  Medium" id="422" name="Google Shape;42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4642" y="1312108"/>
            <a:ext cx="4375492" cy="23762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hat is classification in Machine Learning | Binary and Multi-class  classification - YouTube" id="423" name="Google Shape;423;p49"/>
          <p:cNvPicPr preferRelativeResize="0"/>
          <p:nvPr/>
        </p:nvPicPr>
        <p:blipFill rotWithShape="1">
          <a:blip r:embed="rId5">
            <a:alphaModFix/>
          </a:blip>
          <a:srcRect b="0" l="0" r="43451" t="46519"/>
          <a:stretch/>
        </p:blipFill>
        <p:spPr>
          <a:xfrm>
            <a:off x="338667" y="4067856"/>
            <a:ext cx="5181600" cy="26806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– Classification" id="424" name="Google Shape;424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7845" y="4067856"/>
            <a:ext cx="4484215" cy="2680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/>
        </p:nvSpPr>
        <p:spPr>
          <a:xfrm>
            <a:off x="0" y="284831"/>
            <a:ext cx="5396089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Regression Vs 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predicts the category the data belongs to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Regression predicts a numerical values based on previously observed 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ression and Classification | Supervised Machine Learning ~ Codeing  School - Learn Code Because It's Fun" id="430" name="Google Shape;43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477" y="841461"/>
            <a:ext cx="6480435" cy="4727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Regression Vs 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fference between classification and regression in machine learning" id="436" name="Google Shape;43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644" y="1268999"/>
            <a:ext cx="8338256" cy="4736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regression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is one of the most commonly used, practical approaches for supervised learning.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trees are constructed via an algorithmic approach that identifies ways to split a data set based on different conditions.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one of the most widely used and practical methods for supervised learning.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Trees can be used for both classification and regression tasks.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 models where the target variable can take a discrete set of values are called classification trees.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trees where the target variable can take continuous values (typically real numbers) are called regression trees.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Regression Vs 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gression vs Classification in Machine Learning: What is The Difference? |  Springboard Blog" id="442" name="Google Shape;4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858" y="1278644"/>
            <a:ext cx="7813242" cy="4727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 txBox="1"/>
          <p:nvPr/>
        </p:nvSpPr>
        <p:spPr>
          <a:xfrm>
            <a:off x="0" y="941191"/>
            <a:ext cx="11198578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is a supervised machine learning method where the model tries to predict the correct label of a given input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Process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4"/>
          <p:cNvSpPr txBox="1"/>
          <p:nvPr/>
        </p:nvSpPr>
        <p:spPr>
          <a:xfrm>
            <a:off x="0" y="0"/>
            <a:ext cx="1119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4"/>
          <p:cNvSpPr txBox="1"/>
          <p:nvPr/>
        </p:nvSpPr>
        <p:spPr>
          <a:xfrm>
            <a:off x="0" y="852311"/>
            <a:ext cx="1166424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is a two step process: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Learning step (or training phase)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Where a classification algorithm builds the classifier by analyzing or “learning from” a training set made up of database tuples and their associated class labels.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tuple, X, is represented by an n-dimensional attribute vector, X = (x1, x2,..., xn), depicting n measurements made on the tuple from n database attributes, respectively, A1, A2,..., An.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tuple, X, is assumed to belong to a predefined class as determined by another database attribute called the class label attribute.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0" y="852311"/>
            <a:ext cx="1166424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class label attribute is discrete-valued and unordered, it is categorical (or nominal) in that each value serves as a category or class.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individual tuples making up the training set are referred to as training tuples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Because the class label of each training tuple is provided, this step is also known as supervised learning.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✔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classifier or model generated in the first step of classification algorithm can be a classification rules, decision trees, or mathematical formulae.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Process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6"/>
          <p:cNvSpPr txBox="1"/>
          <p:nvPr/>
        </p:nvSpPr>
        <p:spPr>
          <a:xfrm>
            <a:off x="0" y="0"/>
            <a:ext cx="11198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6"/>
          <p:cNvSpPr txBox="1"/>
          <p:nvPr/>
        </p:nvSpPr>
        <p:spPr>
          <a:xfrm>
            <a:off x="166511" y="1049362"/>
            <a:ext cx="11404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II classification step (or Testing Phase)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second step the model is used for classification, first it is used on a test data to check its accuracy.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Estimate accuracy of the model ,the known label of test sample is compared with the classified result from the model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Accuracy rate is the percentage of test set samples that are correctly classified by the model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set is independent of training set, otherwise over-fitting will occur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the accuracy is acceptable, use the model to classify data tuples whose class labels are not known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cap="none"/>
              <a:t>Classification : Example </a:t>
            </a:r>
            <a:endParaRPr/>
          </a:p>
        </p:txBody>
      </p:sp>
      <p:sp>
        <p:nvSpPr>
          <p:cNvPr id="474" name="Google Shape;474;p57"/>
          <p:cNvSpPr txBox="1"/>
          <p:nvPr/>
        </p:nvSpPr>
        <p:spPr>
          <a:xfrm>
            <a:off x="423760" y="1893711"/>
            <a:ext cx="1133388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5" name="Google Shape;475;p57"/>
          <p:cNvGraphicFramePr/>
          <p:nvPr/>
        </p:nvGraphicFramePr>
        <p:xfrm>
          <a:off x="1142999" y="2531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{5EF0074F-5A81-48F7-94C4-03A62340B0B7}</a:tableStyleId>
              </a:tblPr>
              <a:tblGrid>
                <a:gridCol w="877525"/>
                <a:gridCol w="1392450"/>
                <a:gridCol w="801375"/>
                <a:gridCol w="1026200"/>
                <a:gridCol w="1388825"/>
                <a:gridCol w="1169450"/>
                <a:gridCol w="1611850"/>
              </a:tblGrid>
              <a:tr h="57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Sore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Fever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Swollen Glands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Congestion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Headache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Diagnosis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57"/>
          <p:cNvSpPr txBox="1"/>
          <p:nvPr/>
        </p:nvSpPr>
        <p:spPr>
          <a:xfrm>
            <a:off x="8039100" y="1692483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label</a:t>
            </a:r>
            <a:endParaRPr/>
          </a:p>
        </p:txBody>
      </p:sp>
      <p:cxnSp>
        <p:nvCxnSpPr>
          <p:cNvPr id="477" name="Google Shape;477;p57"/>
          <p:cNvCxnSpPr/>
          <p:nvPr/>
        </p:nvCxnSpPr>
        <p:spPr>
          <a:xfrm flipH="1">
            <a:off x="3505200" y="1921934"/>
            <a:ext cx="1905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57"/>
          <p:cNvCxnSpPr/>
          <p:nvPr/>
        </p:nvCxnSpPr>
        <p:spPr>
          <a:xfrm flipH="1">
            <a:off x="4572000" y="1921934"/>
            <a:ext cx="9144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57"/>
          <p:cNvCxnSpPr/>
          <p:nvPr/>
        </p:nvCxnSpPr>
        <p:spPr>
          <a:xfrm>
            <a:off x="5463822" y="1926835"/>
            <a:ext cx="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7"/>
          <p:cNvCxnSpPr/>
          <p:nvPr/>
        </p:nvCxnSpPr>
        <p:spPr>
          <a:xfrm>
            <a:off x="5410199" y="1921934"/>
            <a:ext cx="1317977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57"/>
          <p:cNvCxnSpPr/>
          <p:nvPr/>
        </p:nvCxnSpPr>
        <p:spPr>
          <a:xfrm>
            <a:off x="5410200" y="1921934"/>
            <a:ext cx="2133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7"/>
          <p:cNvCxnSpPr/>
          <p:nvPr/>
        </p:nvCxnSpPr>
        <p:spPr>
          <a:xfrm flipH="1">
            <a:off x="7848600" y="1998134"/>
            <a:ext cx="3810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57"/>
          <p:cNvSpPr txBox="1"/>
          <p:nvPr/>
        </p:nvSpPr>
        <p:spPr>
          <a:xfrm>
            <a:off x="3355622" y="1864922"/>
            <a:ext cx="1371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58"/>
          <p:cNvGrpSpPr/>
          <p:nvPr/>
        </p:nvGrpSpPr>
        <p:grpSpPr>
          <a:xfrm>
            <a:off x="2133600" y="988673"/>
            <a:ext cx="1698625" cy="1506538"/>
            <a:chOff x="1283" y="1118"/>
            <a:chExt cx="1070" cy="949"/>
          </a:xfrm>
        </p:grpSpPr>
        <p:pic>
          <p:nvPicPr>
            <p:cNvPr id="489" name="Google Shape;489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8"/>
            <p:cNvSpPr/>
            <p:nvPr/>
          </p:nvSpPr>
          <p:spPr>
            <a:xfrm>
              <a:off x="1347" y="1398"/>
              <a:ext cx="934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cxnSp>
        <p:nvCxnSpPr>
          <p:cNvPr id="491" name="Google Shape;491;p58"/>
          <p:cNvCxnSpPr/>
          <p:nvPr/>
        </p:nvCxnSpPr>
        <p:spPr>
          <a:xfrm flipH="1">
            <a:off x="1276350" y="2362200"/>
            <a:ext cx="95885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2" name="Google Shape;492;p58"/>
          <p:cNvCxnSpPr/>
          <p:nvPr/>
        </p:nvCxnSpPr>
        <p:spPr>
          <a:xfrm>
            <a:off x="3674697" y="2362200"/>
            <a:ext cx="13716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3" name="Google Shape;493;p58"/>
          <p:cNvSpPr/>
          <p:nvPr/>
        </p:nvSpPr>
        <p:spPr>
          <a:xfrm>
            <a:off x="6476999" y="694134"/>
            <a:ext cx="1870075" cy="835025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Algorithms</a:t>
            </a:r>
            <a:endParaRPr/>
          </a:p>
        </p:txBody>
      </p:sp>
      <p:sp>
        <p:nvSpPr>
          <p:cNvPr id="494" name="Google Shape;494;p58"/>
          <p:cNvSpPr/>
          <p:nvPr/>
        </p:nvSpPr>
        <p:spPr>
          <a:xfrm rot="-1140000">
            <a:off x="4343400" y="990600"/>
            <a:ext cx="1657350" cy="484188"/>
          </a:xfrm>
          <a:prstGeom prst="rightArrow">
            <a:avLst>
              <a:gd fmla="val 50000" name="adj1"/>
              <a:gd fmla="val 85605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58"/>
          <p:cNvGrpSpPr/>
          <p:nvPr/>
        </p:nvGrpSpPr>
        <p:grpSpPr>
          <a:xfrm>
            <a:off x="6434478" y="3051833"/>
            <a:ext cx="1889125" cy="1506538"/>
            <a:chOff x="4081" y="2026"/>
            <a:chExt cx="1190" cy="949"/>
          </a:xfrm>
        </p:grpSpPr>
        <p:pic>
          <p:nvPicPr>
            <p:cNvPr id="496" name="Google Shape;496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58"/>
            <p:cNvSpPr/>
            <p:nvPr/>
          </p:nvSpPr>
          <p:spPr>
            <a:xfrm>
              <a:off x="4245" y="2306"/>
              <a:ext cx="851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Classifier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(Model)</a:t>
              </a:r>
              <a:endParaRPr/>
            </a:p>
          </p:txBody>
        </p:sp>
      </p:grpSp>
      <p:sp>
        <p:nvSpPr>
          <p:cNvPr id="498" name="Google Shape;498;p58"/>
          <p:cNvSpPr/>
          <p:nvPr/>
        </p:nvSpPr>
        <p:spPr>
          <a:xfrm>
            <a:off x="7239000" y="2131673"/>
            <a:ext cx="546100" cy="592138"/>
          </a:xfrm>
          <a:prstGeom prst="downArrow">
            <a:avLst>
              <a:gd fmla="val 50000" name="adj1"/>
              <a:gd fmla="val 27118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58"/>
          <p:cNvGrpSpPr/>
          <p:nvPr/>
        </p:nvGrpSpPr>
        <p:grpSpPr>
          <a:xfrm>
            <a:off x="7412037" y="3860800"/>
            <a:ext cx="4478388" cy="2524584"/>
            <a:chOff x="0" y="192"/>
            <a:chExt cx="5349" cy="3870"/>
          </a:xfrm>
        </p:grpSpPr>
        <p:sp>
          <p:nvSpPr>
            <p:cNvPr id="500" name="Google Shape;500;p58"/>
            <p:cNvSpPr/>
            <p:nvPr/>
          </p:nvSpPr>
          <p:spPr>
            <a:xfrm>
              <a:off x="2256" y="192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Swollen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Glands</a:t>
              </a:r>
              <a:endParaRPr/>
            </a:p>
          </p:txBody>
        </p:sp>
        <p:sp>
          <p:nvSpPr>
            <p:cNvPr id="501" name="Google Shape;501;p58"/>
            <p:cNvSpPr/>
            <p:nvPr/>
          </p:nvSpPr>
          <p:spPr>
            <a:xfrm>
              <a:off x="1152" y="1776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Fever</a:t>
              </a:r>
              <a:endParaRPr/>
            </a:p>
          </p:txBody>
        </p:sp>
        <p:cxnSp>
          <p:nvCxnSpPr>
            <p:cNvPr id="502" name="Google Shape;502;p58"/>
            <p:cNvCxnSpPr/>
            <p:nvPr/>
          </p:nvCxnSpPr>
          <p:spPr>
            <a:xfrm flipH="1">
              <a:off x="1968" y="1008"/>
              <a:ext cx="432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3" name="Google Shape;503;p58"/>
            <p:cNvSpPr txBox="1"/>
            <p:nvPr/>
          </p:nvSpPr>
          <p:spPr>
            <a:xfrm>
              <a:off x="1584" y="1151"/>
              <a:ext cx="57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504" name="Google Shape;504;p58"/>
            <p:cNvCxnSpPr/>
            <p:nvPr/>
          </p:nvCxnSpPr>
          <p:spPr>
            <a:xfrm>
              <a:off x="3264" y="960"/>
              <a:ext cx="67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5" name="Google Shape;505;p58"/>
            <p:cNvSpPr txBox="1"/>
            <p:nvPr/>
          </p:nvSpPr>
          <p:spPr>
            <a:xfrm>
              <a:off x="3745" y="1201"/>
              <a:ext cx="863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506" name="Google Shape;506;p58"/>
            <p:cNvSpPr/>
            <p:nvPr/>
          </p:nvSpPr>
          <p:spPr>
            <a:xfrm>
              <a:off x="3669" y="2027"/>
              <a:ext cx="1680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Diagnosis=Strep Throat</a:t>
              </a:r>
              <a:endParaRPr/>
            </a:p>
          </p:txBody>
        </p:sp>
        <p:sp>
          <p:nvSpPr>
            <p:cNvPr id="507" name="Google Shape;507;p58"/>
            <p:cNvSpPr/>
            <p:nvPr/>
          </p:nvSpPr>
          <p:spPr>
            <a:xfrm>
              <a:off x="0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Diagnosis=Allergy</a:t>
              </a:r>
              <a:endParaRPr/>
            </a:p>
          </p:txBody>
        </p:sp>
        <p:sp>
          <p:nvSpPr>
            <p:cNvPr id="508" name="Google Shape;508;p58"/>
            <p:cNvSpPr/>
            <p:nvPr/>
          </p:nvSpPr>
          <p:spPr>
            <a:xfrm>
              <a:off x="1872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 =Cold</a:t>
              </a:r>
              <a:endParaRPr/>
            </a:p>
          </p:txBody>
        </p:sp>
        <p:cxnSp>
          <p:nvCxnSpPr>
            <p:cNvPr id="509" name="Google Shape;509;p58"/>
            <p:cNvCxnSpPr/>
            <p:nvPr/>
          </p:nvCxnSpPr>
          <p:spPr>
            <a:xfrm flipH="1">
              <a:off x="864" y="2496"/>
              <a:ext cx="38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58"/>
            <p:cNvCxnSpPr/>
            <p:nvPr/>
          </p:nvCxnSpPr>
          <p:spPr>
            <a:xfrm>
              <a:off x="2256" y="2400"/>
              <a:ext cx="288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1" name="Google Shape;511;p58"/>
            <p:cNvSpPr txBox="1"/>
            <p:nvPr/>
          </p:nvSpPr>
          <p:spPr>
            <a:xfrm>
              <a:off x="336" y="2591"/>
              <a:ext cx="530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512" name="Google Shape;512;p58"/>
            <p:cNvSpPr txBox="1"/>
            <p:nvPr/>
          </p:nvSpPr>
          <p:spPr>
            <a:xfrm>
              <a:off x="2736" y="2640"/>
              <a:ext cx="530" cy="1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aphicFrame>
        <p:nvGraphicFramePr>
          <p:cNvPr id="513" name="Google Shape;513;p58"/>
          <p:cNvGraphicFramePr/>
          <p:nvPr/>
        </p:nvGraphicFramePr>
        <p:xfrm>
          <a:off x="4572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{5EF0074F-5A81-48F7-94C4-03A62340B0B7}</a:tableStyleId>
              </a:tblPr>
              <a:tblGrid>
                <a:gridCol w="557225"/>
                <a:gridCol w="885825"/>
                <a:gridCol w="511175"/>
                <a:gridCol w="650875"/>
                <a:gridCol w="884225"/>
                <a:gridCol w="744550"/>
                <a:gridCol w="1023925"/>
              </a:tblGrid>
              <a:tr h="82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Sore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Fever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Swollen Glands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Congestion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Headache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Diagnosis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4" name="Google Shape;514;p58"/>
          <p:cNvSpPr/>
          <p:nvPr/>
        </p:nvSpPr>
        <p:spPr>
          <a:xfrm>
            <a:off x="598828" y="-1231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I: Learning step (or training phase)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59"/>
          <p:cNvGrpSpPr/>
          <p:nvPr/>
        </p:nvGrpSpPr>
        <p:grpSpPr>
          <a:xfrm>
            <a:off x="2133600" y="988673"/>
            <a:ext cx="1698625" cy="1506538"/>
            <a:chOff x="1283" y="1118"/>
            <a:chExt cx="1070" cy="949"/>
          </a:xfrm>
        </p:grpSpPr>
        <p:pic>
          <p:nvPicPr>
            <p:cNvPr id="520" name="Google Shape;520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1" name="Google Shape;521;p59"/>
            <p:cNvSpPr/>
            <p:nvPr/>
          </p:nvSpPr>
          <p:spPr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</a:t>
              </a:r>
              <a:endParaRPr/>
            </a:p>
          </p:txBody>
        </p:sp>
      </p:grpSp>
      <p:cxnSp>
        <p:nvCxnSpPr>
          <p:cNvPr id="522" name="Google Shape;522;p59"/>
          <p:cNvCxnSpPr/>
          <p:nvPr/>
        </p:nvCxnSpPr>
        <p:spPr>
          <a:xfrm flipH="1">
            <a:off x="1276350" y="2362200"/>
            <a:ext cx="95885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59"/>
          <p:cNvCxnSpPr/>
          <p:nvPr/>
        </p:nvCxnSpPr>
        <p:spPr>
          <a:xfrm>
            <a:off x="3674697" y="2362200"/>
            <a:ext cx="1371600" cy="457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59"/>
          <p:cNvSpPr/>
          <p:nvPr/>
        </p:nvSpPr>
        <p:spPr>
          <a:xfrm rot="-1140000">
            <a:off x="3865896" y="1213612"/>
            <a:ext cx="1657350" cy="484188"/>
          </a:xfrm>
          <a:prstGeom prst="rightArrow">
            <a:avLst>
              <a:gd fmla="val 50000" name="adj1"/>
              <a:gd fmla="val 85605" name="adj2"/>
            </a:avLst>
          </a:prstGeom>
          <a:solidFill>
            <a:srgbClr val="2597B8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5" name="Google Shape;525;p59"/>
          <p:cNvGrpSpPr/>
          <p:nvPr/>
        </p:nvGrpSpPr>
        <p:grpSpPr>
          <a:xfrm>
            <a:off x="6023505" y="753723"/>
            <a:ext cx="4478388" cy="1741488"/>
            <a:chOff x="0" y="192"/>
            <a:chExt cx="5349" cy="3870"/>
          </a:xfrm>
        </p:grpSpPr>
        <p:sp>
          <p:nvSpPr>
            <p:cNvPr id="526" name="Google Shape;526;p59"/>
            <p:cNvSpPr/>
            <p:nvPr/>
          </p:nvSpPr>
          <p:spPr>
            <a:xfrm>
              <a:off x="2256" y="192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Swollen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Glands</a:t>
              </a:r>
              <a:endParaRPr/>
            </a:p>
          </p:txBody>
        </p:sp>
        <p:sp>
          <p:nvSpPr>
            <p:cNvPr id="527" name="Google Shape;527;p59"/>
            <p:cNvSpPr/>
            <p:nvPr/>
          </p:nvSpPr>
          <p:spPr>
            <a:xfrm>
              <a:off x="1152" y="1776"/>
              <a:ext cx="1152" cy="96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Fever</a:t>
              </a:r>
              <a:endParaRPr/>
            </a:p>
          </p:txBody>
        </p:sp>
        <p:cxnSp>
          <p:nvCxnSpPr>
            <p:cNvPr id="528" name="Google Shape;528;p59"/>
            <p:cNvCxnSpPr/>
            <p:nvPr/>
          </p:nvCxnSpPr>
          <p:spPr>
            <a:xfrm flipH="1">
              <a:off x="1968" y="1008"/>
              <a:ext cx="432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9" name="Google Shape;529;p59"/>
            <p:cNvSpPr txBox="1"/>
            <p:nvPr/>
          </p:nvSpPr>
          <p:spPr>
            <a:xfrm>
              <a:off x="1584" y="1151"/>
              <a:ext cx="576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cxnSp>
          <p:nvCxnSpPr>
            <p:cNvPr id="530" name="Google Shape;530;p59"/>
            <p:cNvCxnSpPr/>
            <p:nvPr/>
          </p:nvCxnSpPr>
          <p:spPr>
            <a:xfrm>
              <a:off x="3264" y="960"/>
              <a:ext cx="672" cy="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1" name="Google Shape;531;p59"/>
            <p:cNvSpPr txBox="1"/>
            <p:nvPr/>
          </p:nvSpPr>
          <p:spPr>
            <a:xfrm>
              <a:off x="3745" y="1201"/>
              <a:ext cx="863" cy="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  <p:sp>
          <p:nvSpPr>
            <p:cNvPr id="532" name="Google Shape;532;p59"/>
            <p:cNvSpPr/>
            <p:nvPr/>
          </p:nvSpPr>
          <p:spPr>
            <a:xfrm>
              <a:off x="3669" y="2027"/>
              <a:ext cx="1680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Diagnosis=Strep Throat</a:t>
              </a:r>
              <a:endParaRPr/>
            </a:p>
          </p:txBody>
        </p:sp>
        <p:sp>
          <p:nvSpPr>
            <p:cNvPr id="533" name="Google Shape;533;p59"/>
            <p:cNvSpPr/>
            <p:nvPr/>
          </p:nvSpPr>
          <p:spPr>
            <a:xfrm>
              <a:off x="0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Diagnosis=Allergy</a:t>
              </a:r>
              <a:endParaRPr/>
            </a:p>
          </p:txBody>
        </p:sp>
        <p:sp>
          <p:nvSpPr>
            <p:cNvPr id="534" name="Google Shape;534;p59"/>
            <p:cNvSpPr/>
            <p:nvPr/>
          </p:nvSpPr>
          <p:spPr>
            <a:xfrm>
              <a:off x="1872" y="3072"/>
              <a:ext cx="1776" cy="528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Diagnosis =Cold</a:t>
              </a:r>
              <a:endParaRPr/>
            </a:p>
          </p:txBody>
        </p:sp>
        <p:cxnSp>
          <p:nvCxnSpPr>
            <p:cNvPr id="535" name="Google Shape;535;p59"/>
            <p:cNvCxnSpPr/>
            <p:nvPr/>
          </p:nvCxnSpPr>
          <p:spPr>
            <a:xfrm flipH="1">
              <a:off x="864" y="2496"/>
              <a:ext cx="38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6" name="Google Shape;536;p59"/>
            <p:cNvCxnSpPr/>
            <p:nvPr/>
          </p:nvCxnSpPr>
          <p:spPr>
            <a:xfrm>
              <a:off x="2256" y="2400"/>
              <a:ext cx="288" cy="62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7" name="Google Shape;537;p59"/>
            <p:cNvSpPr txBox="1"/>
            <p:nvPr/>
          </p:nvSpPr>
          <p:spPr>
            <a:xfrm>
              <a:off x="336" y="2591"/>
              <a:ext cx="530" cy="1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  <p:sp>
          <p:nvSpPr>
            <p:cNvPr id="538" name="Google Shape;538;p59"/>
            <p:cNvSpPr txBox="1"/>
            <p:nvPr/>
          </p:nvSpPr>
          <p:spPr>
            <a:xfrm>
              <a:off x="2736" y="2640"/>
              <a:ext cx="530" cy="14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aphicFrame>
        <p:nvGraphicFramePr>
          <p:cNvPr id="539" name="Google Shape;539;p59"/>
          <p:cNvGraphicFramePr/>
          <p:nvPr/>
        </p:nvGraphicFramePr>
        <p:xfrm>
          <a:off x="4572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{5EF0074F-5A81-48F7-94C4-03A62340B0B7}</a:tableStyleId>
              </a:tblPr>
              <a:tblGrid>
                <a:gridCol w="557225"/>
                <a:gridCol w="885825"/>
                <a:gridCol w="511175"/>
                <a:gridCol w="650875"/>
                <a:gridCol w="884225"/>
                <a:gridCol w="744550"/>
                <a:gridCol w="1023925"/>
              </a:tblGrid>
              <a:tr h="822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 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Sore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Fever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Swollen Glands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Congestion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Headache 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Diagnosis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Strep throat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Allergy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40" name="Google Shape;540;p59"/>
          <p:cNvSpPr/>
          <p:nvPr/>
        </p:nvSpPr>
        <p:spPr>
          <a:xfrm>
            <a:off x="598828" y="-1231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II : Classification step (or testing phase)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59"/>
          <p:cNvSpPr/>
          <p:nvPr/>
        </p:nvSpPr>
        <p:spPr>
          <a:xfrm>
            <a:off x="8153440" y="2590800"/>
            <a:ext cx="723374" cy="111195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9"/>
          <p:cNvSpPr txBox="1"/>
          <p:nvPr/>
        </p:nvSpPr>
        <p:spPr>
          <a:xfrm>
            <a:off x="7831940" y="3797033"/>
            <a:ext cx="38929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?</a:t>
            </a:r>
            <a:endParaRPr/>
          </a:p>
        </p:txBody>
      </p:sp>
      <p:cxnSp>
        <p:nvCxnSpPr>
          <p:cNvPr id="543" name="Google Shape;543;p59"/>
          <p:cNvCxnSpPr/>
          <p:nvPr/>
        </p:nvCxnSpPr>
        <p:spPr>
          <a:xfrm flipH="1">
            <a:off x="7671190" y="4301067"/>
            <a:ext cx="843938" cy="9114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4" name="Google Shape;544;p59"/>
          <p:cNvCxnSpPr/>
          <p:nvPr/>
        </p:nvCxnSpPr>
        <p:spPr>
          <a:xfrm>
            <a:off x="8524945" y="4301067"/>
            <a:ext cx="622906" cy="94519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5" name="Google Shape;545;p59"/>
          <p:cNvSpPr txBox="1"/>
          <p:nvPr/>
        </p:nvSpPr>
        <p:spPr>
          <a:xfrm>
            <a:off x="7063542" y="5196300"/>
            <a:ext cx="12506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model</a:t>
            </a:r>
            <a:endParaRPr/>
          </a:p>
        </p:txBody>
      </p:sp>
      <p:sp>
        <p:nvSpPr>
          <p:cNvPr id="546" name="Google Shape;546;p59"/>
          <p:cNvSpPr txBox="1"/>
          <p:nvPr/>
        </p:nvSpPr>
        <p:spPr>
          <a:xfrm>
            <a:off x="8524945" y="5246264"/>
            <a:ext cx="20640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model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Terminologies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60"/>
          <p:cNvSpPr txBox="1"/>
          <p:nvPr/>
        </p:nvSpPr>
        <p:spPr>
          <a:xfrm>
            <a:off x="166511" y="1049362"/>
            <a:ext cx="114046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Classifier: 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algorithm that maps the input data to a specific category.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model: A classification model tries to draw some conclusion from the input values given for training. It will predict the class labels/categories for the new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Feature: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A feature is an individual measurable property of a phenomenon being observed.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Binary Classification: Classification task with two possible outcomes. E.g.: Gender classification (Male / Female)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1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Classification Terminologies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1"/>
          <p:cNvSpPr txBox="1"/>
          <p:nvPr/>
        </p:nvSpPr>
        <p:spPr>
          <a:xfrm>
            <a:off x="166511" y="1049362"/>
            <a:ext cx="114046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Multi-class classification: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Classification with more than two classes. In multi class classification each sample is assigned to one and only one target label. E.g.: An animal can be cat or dog but not both at the same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Multi-label classification: Classification task where each sample is mapped to a set of target labels (more than one class). E.g.: A news article can be about sports, a person, and location at the same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regression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builds regression or classification models in the form of a tree structure.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breaks down a dataset into smaller and smaller subsets while at the same time an associated decision tree is incrementally developed.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final result is a tree with decision nodes and leaf nodes.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decision node has two or more branches, each representing values for the attribute tested.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Leaf node represents a decision on the numerical target.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topmost decision node in a tree which corresponds to the best predictor called root node. </a:t>
            </a:r>
            <a:endParaRPr/>
          </a:p>
          <a:p>
            <a:pPr indent="-342931" lvl="0" marL="3429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Noto Sans Symbols"/>
              <a:buChar char="✔"/>
            </a:pPr>
            <a:r>
              <a:rPr b="0" i="0" lang="en-US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trees can handle both categorical and numerical data. 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2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for post" id="564" name="Google Shape;56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012" y="1288923"/>
            <a:ext cx="8903344" cy="4716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Classification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0" name="Google Shape;57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207032"/>
            <a:ext cx="8596312" cy="355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4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: How it works?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6" name="Google Shape;57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2210262"/>
            <a:ext cx="6320832" cy="38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64"/>
          <p:cNvGrpSpPr/>
          <p:nvPr/>
        </p:nvGrpSpPr>
        <p:grpSpPr>
          <a:xfrm>
            <a:off x="957792" y="3648456"/>
            <a:ext cx="6872382" cy="369332"/>
            <a:chOff x="957792" y="3648456"/>
            <a:chExt cx="6872382" cy="369332"/>
          </a:xfrm>
        </p:grpSpPr>
        <p:cxnSp>
          <p:nvCxnSpPr>
            <p:cNvPr id="578" name="Google Shape;578;p64"/>
            <p:cNvCxnSpPr/>
            <p:nvPr/>
          </p:nvCxnSpPr>
          <p:spPr>
            <a:xfrm>
              <a:off x="1380744" y="3849624"/>
              <a:ext cx="5266944" cy="0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579" name="Google Shape;579;p64"/>
            <p:cNvSpPr txBox="1"/>
            <p:nvPr/>
          </p:nvSpPr>
          <p:spPr>
            <a:xfrm>
              <a:off x="6995742" y="3648456"/>
              <a:ext cx="83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64"/>
            <p:cNvSpPr txBox="1"/>
            <p:nvPr/>
          </p:nvSpPr>
          <p:spPr>
            <a:xfrm>
              <a:off x="957792" y="3648456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60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64"/>
          <p:cNvGrpSpPr/>
          <p:nvPr/>
        </p:nvGrpSpPr>
        <p:grpSpPr>
          <a:xfrm rot="1963788">
            <a:off x="2738635" y="2212849"/>
            <a:ext cx="2533280" cy="3435016"/>
            <a:chOff x="4012398" y="3609227"/>
            <a:chExt cx="2533280" cy="3435016"/>
          </a:xfrm>
        </p:grpSpPr>
        <p:cxnSp>
          <p:nvCxnSpPr>
            <p:cNvPr id="582" name="Google Shape;582;p64"/>
            <p:cNvCxnSpPr/>
            <p:nvPr/>
          </p:nvCxnSpPr>
          <p:spPr>
            <a:xfrm rot="-1963788">
              <a:off x="4846617" y="3940825"/>
              <a:ext cx="5835" cy="1413032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583" name="Google Shape;583;p64"/>
            <p:cNvSpPr txBox="1"/>
            <p:nvPr/>
          </p:nvSpPr>
          <p:spPr>
            <a:xfrm rot="-1963788">
              <a:off x="4042593" y="3817095"/>
              <a:ext cx="877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64"/>
            <p:cNvSpPr txBox="1"/>
            <p:nvPr/>
          </p:nvSpPr>
          <p:spPr>
            <a:xfrm rot="-1963788">
              <a:off x="6039621" y="6584947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5" name="Google Shape;585;p64"/>
          <p:cNvGrpSpPr/>
          <p:nvPr/>
        </p:nvGrpSpPr>
        <p:grpSpPr>
          <a:xfrm>
            <a:off x="954744" y="4733544"/>
            <a:ext cx="6877854" cy="369332"/>
            <a:chOff x="957792" y="3648456"/>
            <a:chExt cx="6877854" cy="369332"/>
          </a:xfrm>
        </p:grpSpPr>
        <p:cxnSp>
          <p:nvCxnSpPr>
            <p:cNvPr id="586" name="Google Shape;586;p64"/>
            <p:cNvCxnSpPr/>
            <p:nvPr/>
          </p:nvCxnSpPr>
          <p:spPr>
            <a:xfrm flipH="1" rot="10800000">
              <a:off x="5349013" y="3849624"/>
              <a:ext cx="1298675" cy="12192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587" name="Google Shape;587;p64"/>
            <p:cNvSpPr txBox="1"/>
            <p:nvPr/>
          </p:nvSpPr>
          <p:spPr>
            <a:xfrm>
              <a:off x="7001214" y="3648456"/>
              <a:ext cx="8344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4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64"/>
            <p:cNvSpPr txBox="1"/>
            <p:nvPr/>
          </p:nvSpPr>
          <p:spPr>
            <a:xfrm>
              <a:off x="957792" y="3648456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64"/>
          <p:cNvGrpSpPr/>
          <p:nvPr/>
        </p:nvGrpSpPr>
        <p:grpSpPr>
          <a:xfrm rot="1963788">
            <a:off x="4378491" y="3382778"/>
            <a:ext cx="1844381" cy="2363176"/>
            <a:chOff x="3800942" y="3314048"/>
            <a:chExt cx="1844381" cy="2363176"/>
          </a:xfrm>
        </p:grpSpPr>
        <p:cxnSp>
          <p:nvCxnSpPr>
            <p:cNvPr id="590" name="Google Shape;590;p64"/>
            <p:cNvCxnSpPr/>
            <p:nvPr/>
          </p:nvCxnSpPr>
          <p:spPr>
            <a:xfrm flipH="1" rot="-1963788">
              <a:off x="4790892" y="3731190"/>
              <a:ext cx="18057" cy="1633729"/>
            </a:xfrm>
            <a:prstGeom prst="straightConnector1">
              <a:avLst/>
            </a:prstGeom>
            <a:noFill/>
            <a:ln cap="flat" cmpd="sng" w="19050">
              <a:solidFill>
                <a:srgbClr val="16416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591" name="Google Shape;591;p64"/>
            <p:cNvSpPr txBox="1"/>
            <p:nvPr/>
          </p:nvSpPr>
          <p:spPr>
            <a:xfrm rot="-1963788">
              <a:off x="3831137" y="3521916"/>
              <a:ext cx="8773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64"/>
            <p:cNvSpPr txBox="1"/>
            <p:nvPr/>
          </p:nvSpPr>
          <p:spPr>
            <a:xfrm rot="-1963788">
              <a:off x="5139266" y="5217928"/>
              <a:ext cx="44124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rPr lang="en-US"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70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: How it works?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8" name="Google Shape;59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312" y="2017554"/>
            <a:ext cx="4909376" cy="2822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9926" y="2017554"/>
            <a:ext cx="4257441" cy="264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is a Supervised learning technique that can be used for both classification and Regression problems, but mostly it is preferred for solving Classification problems.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tree-structured classifier, where internal nodes represent the features of a dataset, branches represent the decision rules and each leaf node represents the outcome.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 Decision tree, there are two nodes, which are the Decision Node and Leaf Node.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nodes are used to make any decision and have multiple branches, whereas Leaf nodes are the output of those decisions and do not contain any further branches.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decisions or the test are performed on the basis of features of the given dataset.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7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is a Supervised learning technique that can be used for both classification and Regression problems, but mostly it is preferred for solving Classification problems.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is a tree-structured classifier, where internal nodes represent the features of a dataset, branches represent the decision rules and each leaf node represents the outcome.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a Decision tree, there are two nodes, which are the Decision Node and Leaf Node.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nodes are used to make any decision and have multiple branches, whereas Leaf nodes are the output of those decisions and do not contain any further branches.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decisions or the test are performed on the basis of features of the given dataset.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Advantages of 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Extremely fast at classifying unknown records.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to interpret for small-sized trees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 comparable to other classification techniques for many simple data sets.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Excludes unimportant features.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9"/>
          <p:cNvSpPr txBox="1"/>
          <p:nvPr/>
        </p:nvSpPr>
        <p:spPr>
          <a:xfrm>
            <a:off x="0" y="284831"/>
            <a:ext cx="11853333" cy="5720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Disadvantages of decision tree classifier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Easy to overfit.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 models are often biased toward splits on features having a large number of levels.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Small changes in the training data can result in large changes to decision logic.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0" y="284831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structure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274" y="1488281"/>
            <a:ext cx="7503126" cy="402336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0" y="25096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example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443" y="1787813"/>
            <a:ext cx="7400335" cy="40233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9"/>
          <p:cNvGrpSpPr/>
          <p:nvPr/>
        </p:nvGrpSpPr>
        <p:grpSpPr>
          <a:xfrm>
            <a:off x="2664546" y="2446332"/>
            <a:ext cx="796404" cy="3200361"/>
            <a:chOff x="2664546" y="2446332"/>
            <a:chExt cx="796404" cy="3200361"/>
          </a:xfrm>
        </p:grpSpPr>
        <p:cxnSp>
          <p:nvCxnSpPr>
            <p:cNvPr id="152" name="Google Shape;152;p19"/>
            <p:cNvCxnSpPr/>
            <p:nvPr/>
          </p:nvCxnSpPr>
          <p:spPr>
            <a:xfrm>
              <a:off x="3264311" y="2812026"/>
              <a:ext cx="0" cy="252689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9"/>
            <p:cNvSpPr txBox="1"/>
            <p:nvPr/>
          </p:nvSpPr>
          <p:spPr>
            <a:xfrm>
              <a:off x="3087335" y="5338917"/>
              <a:ext cx="373615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                  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2664546" y="2446332"/>
              <a:ext cx="7275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1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>
            <a:off x="1607577" y="3638776"/>
            <a:ext cx="4694893" cy="428263"/>
            <a:chOff x="1607577" y="3638776"/>
            <a:chExt cx="4694893" cy="428263"/>
          </a:xfrm>
        </p:grpSpPr>
        <p:cxnSp>
          <p:nvCxnSpPr>
            <p:cNvPr id="156" name="Google Shape;156;p19"/>
            <p:cNvCxnSpPr/>
            <p:nvPr/>
          </p:nvCxnSpPr>
          <p:spPr>
            <a:xfrm rot="10800000">
              <a:off x="3264311" y="3946553"/>
              <a:ext cx="2812025" cy="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19"/>
            <p:cNvSpPr txBox="1"/>
            <p:nvPr/>
          </p:nvSpPr>
          <p:spPr>
            <a:xfrm>
              <a:off x="5447070" y="3638776"/>
              <a:ext cx="855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2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1607577" y="3759262"/>
              <a:ext cx="4798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170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59" name="Google Shape;159;p19"/>
          <p:cNvGrpSpPr/>
          <p:nvPr/>
        </p:nvGrpSpPr>
        <p:grpSpPr>
          <a:xfrm>
            <a:off x="1624238" y="3273522"/>
            <a:ext cx="1640073" cy="418881"/>
            <a:chOff x="1624238" y="3273522"/>
            <a:chExt cx="1640073" cy="418881"/>
          </a:xfrm>
        </p:grpSpPr>
        <p:cxnSp>
          <p:nvCxnSpPr>
            <p:cNvPr id="160" name="Google Shape;160;p19"/>
            <p:cNvCxnSpPr/>
            <p:nvPr/>
          </p:nvCxnSpPr>
          <p:spPr>
            <a:xfrm rot="10800000">
              <a:off x="2050027" y="3538514"/>
              <a:ext cx="1214284" cy="0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61" name="Google Shape;161;p19"/>
            <p:cNvSpPr txBox="1"/>
            <p:nvPr/>
          </p:nvSpPr>
          <p:spPr>
            <a:xfrm>
              <a:off x="1624238" y="3384626"/>
              <a:ext cx="4798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200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19"/>
            <p:cNvSpPr txBox="1"/>
            <p:nvPr/>
          </p:nvSpPr>
          <p:spPr>
            <a:xfrm>
              <a:off x="2020522" y="3273522"/>
              <a:ext cx="855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3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63" name="Google Shape;163;p19"/>
          <p:cNvGrpSpPr/>
          <p:nvPr/>
        </p:nvGrpSpPr>
        <p:grpSpPr>
          <a:xfrm>
            <a:off x="4222962" y="4015377"/>
            <a:ext cx="1001030" cy="1631316"/>
            <a:chOff x="4222962" y="4015377"/>
            <a:chExt cx="1001030" cy="1631316"/>
          </a:xfrm>
        </p:grpSpPr>
        <p:cxnSp>
          <p:nvCxnSpPr>
            <p:cNvPr id="164" name="Google Shape;164;p19"/>
            <p:cNvCxnSpPr/>
            <p:nvPr/>
          </p:nvCxnSpPr>
          <p:spPr>
            <a:xfrm>
              <a:off x="4409770" y="4015377"/>
              <a:ext cx="0" cy="1392363"/>
            </a:xfrm>
            <a:prstGeom prst="straightConnector1">
              <a:avLst/>
            </a:prstGeom>
            <a:noFill/>
            <a:ln cap="flat" cmpd="sng" w="28575">
              <a:solidFill>
                <a:srgbClr val="0070C0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9"/>
            <p:cNvSpPr txBox="1"/>
            <p:nvPr/>
          </p:nvSpPr>
          <p:spPr>
            <a:xfrm>
              <a:off x="4222962" y="5338917"/>
              <a:ext cx="373615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40                  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4368592" y="4100442"/>
              <a:ext cx="8554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rebuchet MS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Split 4</a:t>
              </a:r>
              <a:endPara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1091" y="192155"/>
            <a:ext cx="1135966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FFF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Decision tree example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20"/>
          <p:cNvGrpSpPr/>
          <p:nvPr/>
        </p:nvGrpSpPr>
        <p:grpSpPr>
          <a:xfrm>
            <a:off x="494673" y="1970882"/>
            <a:ext cx="4720627" cy="3391340"/>
            <a:chOff x="499945" y="2160588"/>
            <a:chExt cx="3555516" cy="2254095"/>
          </a:xfrm>
        </p:grpSpPr>
        <p:pic>
          <p:nvPicPr>
            <p:cNvPr id="173" name="Google Shape;17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945" y="2160588"/>
              <a:ext cx="3555516" cy="22540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0"/>
            <p:cNvSpPr/>
            <p:nvPr/>
          </p:nvSpPr>
          <p:spPr>
            <a:xfrm>
              <a:off x="3608439" y="2160589"/>
              <a:ext cx="442451" cy="90707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7523134" y="1142208"/>
            <a:ext cx="1455174" cy="365125"/>
          </a:xfrm>
          <a:prstGeom prst="rect">
            <a:avLst/>
          </a:prstGeom>
          <a:solidFill>
            <a:srgbClr val="92D050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X1&lt;20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 flipH="1">
            <a:off x="7326489" y="1507333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20"/>
          <p:cNvCxnSpPr/>
          <p:nvPr/>
        </p:nvCxnSpPr>
        <p:spPr>
          <a:xfrm>
            <a:off x="8205435" y="1507332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20"/>
          <p:cNvSpPr/>
          <p:nvPr/>
        </p:nvSpPr>
        <p:spPr>
          <a:xfrm>
            <a:off x="8610742" y="2233287"/>
            <a:ext cx="1478612" cy="365125"/>
          </a:xfrm>
          <a:prstGeom prst="rect">
            <a:avLst/>
          </a:prstGeom>
          <a:solidFill>
            <a:srgbClr val="92D050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X2&lt;170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6421921" y="2233287"/>
            <a:ext cx="1385256" cy="365125"/>
          </a:xfrm>
          <a:prstGeom prst="rect">
            <a:avLst/>
          </a:prstGeom>
          <a:solidFill>
            <a:srgbClr val="92D050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X2&lt;200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0" name="Google Shape;180;p20"/>
          <p:cNvCxnSpPr/>
          <p:nvPr/>
        </p:nvCxnSpPr>
        <p:spPr>
          <a:xfrm flipH="1">
            <a:off x="6054253" y="2624440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6933199" y="2624439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0"/>
          <p:cNvSpPr/>
          <p:nvPr/>
        </p:nvSpPr>
        <p:spPr>
          <a:xfrm>
            <a:off x="7298916" y="3337742"/>
            <a:ext cx="1040556" cy="3904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65.7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5533975" y="3337742"/>
            <a:ext cx="1040556" cy="39043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300.5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4" name="Google Shape;184;p20"/>
          <p:cNvCxnSpPr/>
          <p:nvPr/>
        </p:nvCxnSpPr>
        <p:spPr>
          <a:xfrm flipH="1">
            <a:off x="8934010" y="2621293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20"/>
          <p:cNvCxnSpPr/>
          <p:nvPr/>
        </p:nvCxnSpPr>
        <p:spPr>
          <a:xfrm>
            <a:off x="9812956" y="2621292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20"/>
          <p:cNvSpPr/>
          <p:nvPr/>
        </p:nvSpPr>
        <p:spPr>
          <a:xfrm>
            <a:off x="10218263" y="3347247"/>
            <a:ext cx="961376" cy="365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1023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8453322" y="3347247"/>
            <a:ext cx="961376" cy="365125"/>
          </a:xfrm>
          <a:prstGeom prst="rect">
            <a:avLst/>
          </a:prstGeom>
          <a:solidFill>
            <a:srgbClr val="92D050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X1&lt;40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 flipH="1">
            <a:off x="8001039" y="3743550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0"/>
          <p:cNvCxnSpPr/>
          <p:nvPr/>
        </p:nvCxnSpPr>
        <p:spPr>
          <a:xfrm>
            <a:off x="8879985" y="3743549"/>
            <a:ext cx="885995" cy="717657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0"/>
          <p:cNvSpPr/>
          <p:nvPr/>
        </p:nvSpPr>
        <p:spPr>
          <a:xfrm>
            <a:off x="9285292" y="4469504"/>
            <a:ext cx="961376" cy="365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0.7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7520351" y="4469504"/>
            <a:ext cx="961376" cy="3651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-64.1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0"/>
          <p:cNvSpPr txBox="1"/>
          <p:nvPr/>
        </p:nvSpPr>
        <p:spPr>
          <a:xfrm>
            <a:off x="7207004" y="1604115"/>
            <a:ext cx="601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/>
          </a:p>
        </p:txBody>
      </p:sp>
      <p:sp>
        <p:nvSpPr>
          <p:cNvPr id="193" name="Google Shape;193;p20"/>
          <p:cNvSpPr txBox="1"/>
          <p:nvPr/>
        </p:nvSpPr>
        <p:spPr>
          <a:xfrm>
            <a:off x="7206043" y="1604115"/>
            <a:ext cx="601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/>
          </a:p>
        </p:txBody>
      </p:sp>
      <p:sp>
        <p:nvSpPr>
          <p:cNvPr id="194" name="Google Shape;194;p20"/>
          <p:cNvSpPr txBox="1"/>
          <p:nvPr/>
        </p:nvSpPr>
        <p:spPr>
          <a:xfrm>
            <a:off x="8648432" y="1601550"/>
            <a:ext cx="601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10190585" y="2678726"/>
            <a:ext cx="569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206043" y="1601550"/>
            <a:ext cx="601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8914553" y="2688570"/>
            <a:ext cx="601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/>
          </a:p>
        </p:txBody>
      </p:sp>
      <p:sp>
        <p:nvSpPr>
          <p:cNvPr id="198" name="Google Shape;198;p20"/>
          <p:cNvSpPr txBox="1"/>
          <p:nvPr/>
        </p:nvSpPr>
        <p:spPr>
          <a:xfrm>
            <a:off x="7440999" y="2753627"/>
            <a:ext cx="538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5942955" y="2770730"/>
            <a:ext cx="601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7819194" y="3866379"/>
            <a:ext cx="601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Yes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9377007" y="3854480"/>
            <a:ext cx="569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rebuchet M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1120877" y="2585884"/>
            <a:ext cx="467230" cy="253537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65.7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1294355" y="3666552"/>
            <a:ext cx="587504" cy="253537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300.5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2642086" y="2737564"/>
            <a:ext cx="677781" cy="253537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1023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0"/>
          <p:cNvSpPr/>
          <p:nvPr/>
        </p:nvSpPr>
        <p:spPr>
          <a:xfrm>
            <a:off x="2167903" y="4001692"/>
            <a:ext cx="518677" cy="258502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-64.1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3480802" y="4092895"/>
            <a:ext cx="467230" cy="253537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4594A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0.7</a:t>
            </a:r>
            <a:endParaRPr b="0" i="0" sz="11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CON — INCON Privacy Policy"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773" y="1407353"/>
            <a:ext cx="7825854" cy="476543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1"/>
          <p:cNvSpPr/>
          <p:nvPr/>
        </p:nvSpPr>
        <p:spPr>
          <a:xfrm>
            <a:off x="309489" y="392823"/>
            <a:ext cx="38545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Poppins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Practical Activity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