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9C6307-0D91-4CFB-93CB-EAA73989D0F8}">
  <a:tblStyle styleId="{FC9C6307-0D91-4CFB-93CB-EAA73989D0F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Classification</a:t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977192" y="1857295"/>
            <a:ext cx="3034747" cy="5300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7940696" y="2455803"/>
            <a:ext cx="0" cy="20896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3"/>
          <p:cNvSpPr/>
          <p:nvPr/>
        </p:nvSpPr>
        <p:spPr>
          <a:xfrm>
            <a:off x="8554245" y="2391060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502648" y="2921014"/>
            <a:ext cx="2098699" cy="4936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3"/>
          <p:cNvCxnSpPr/>
          <p:nvPr/>
        </p:nvCxnSpPr>
        <p:spPr>
          <a:xfrm>
            <a:off x="7940696" y="2571021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" name="Google Shape;94;p13"/>
          <p:cNvCxnSpPr/>
          <p:nvPr/>
        </p:nvCxnSpPr>
        <p:spPr>
          <a:xfrm>
            <a:off x="7898218" y="3141620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13"/>
          <p:cNvSpPr/>
          <p:nvPr/>
        </p:nvSpPr>
        <p:spPr>
          <a:xfrm>
            <a:off x="8511244" y="3643395"/>
            <a:ext cx="2081505" cy="4809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8494565" y="4298090"/>
            <a:ext cx="2081505" cy="4809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7940695" y="3764967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13"/>
          <p:cNvCxnSpPr/>
          <p:nvPr/>
        </p:nvCxnSpPr>
        <p:spPr>
          <a:xfrm>
            <a:off x="7940695" y="4527274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" name="Google Shape;99;p13"/>
          <p:cNvSpPr/>
          <p:nvPr/>
        </p:nvSpPr>
        <p:spPr>
          <a:xfrm>
            <a:off x="4905948" y="712344"/>
            <a:ext cx="3034747" cy="5300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Supervised Machine Learning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/>
          <p:nvPr/>
        </p:nvCxnSpPr>
        <p:spPr>
          <a:xfrm>
            <a:off x="7078133" y="1242433"/>
            <a:ext cx="1118258" cy="6148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cap="none"/>
              <a:t>Classification : Example 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423760" y="1893711"/>
            <a:ext cx="113338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1142999" y="25315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{FC9C6307-0D91-4CFB-93CB-EAA73989D0F8}</a:tableStyleId>
              </a:tblPr>
              <a:tblGrid>
                <a:gridCol w="877525"/>
                <a:gridCol w="1392450"/>
                <a:gridCol w="801375"/>
                <a:gridCol w="1026200"/>
                <a:gridCol w="1388825"/>
                <a:gridCol w="1169450"/>
                <a:gridCol w="1611850"/>
              </a:tblGrid>
              <a:tr h="57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 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Sore throat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Swollen Glands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Congestion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Headache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Diagnosis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2"/>
          <p:cNvSpPr txBox="1"/>
          <p:nvPr/>
        </p:nvSpPr>
        <p:spPr>
          <a:xfrm>
            <a:off x="8039100" y="1692483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label</a:t>
            </a:r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 flipH="1">
            <a:off x="3505200" y="1921934"/>
            <a:ext cx="1905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 flipH="1">
            <a:off x="4572000" y="1921934"/>
            <a:ext cx="9144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5463822" y="1926835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>
            <a:off x="5410199" y="1921934"/>
            <a:ext cx="1317977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2"/>
          <p:cNvCxnSpPr/>
          <p:nvPr/>
        </p:nvCxnSpPr>
        <p:spPr>
          <a:xfrm>
            <a:off x="5410200" y="1921934"/>
            <a:ext cx="2133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2"/>
          <p:cNvCxnSpPr/>
          <p:nvPr/>
        </p:nvCxnSpPr>
        <p:spPr>
          <a:xfrm flipH="1">
            <a:off x="7848600" y="1998134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2"/>
          <p:cNvSpPr txBox="1"/>
          <p:nvPr/>
        </p:nvSpPr>
        <p:spPr>
          <a:xfrm>
            <a:off x="3355622" y="1864922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3"/>
          <p:cNvGrpSpPr/>
          <p:nvPr/>
        </p:nvGrpSpPr>
        <p:grpSpPr>
          <a:xfrm>
            <a:off x="2133600" y="988673"/>
            <a:ext cx="1698625" cy="1506538"/>
            <a:chOff x="1283" y="1118"/>
            <a:chExt cx="1070" cy="949"/>
          </a:xfrm>
        </p:grpSpPr>
        <p:pic>
          <p:nvPicPr>
            <p:cNvPr id="174" name="Google Shape;174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3"/>
            <p:cNvSpPr/>
            <p:nvPr/>
          </p:nvSpPr>
          <p:spPr>
            <a:xfrm>
              <a:off x="1347" y="1398"/>
              <a:ext cx="934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cxnSp>
        <p:nvCxnSpPr>
          <p:cNvPr id="176" name="Google Shape;176;p23"/>
          <p:cNvCxnSpPr/>
          <p:nvPr/>
        </p:nvCxnSpPr>
        <p:spPr>
          <a:xfrm flipH="1">
            <a:off x="1276350" y="2362200"/>
            <a:ext cx="95885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3"/>
          <p:cNvCxnSpPr/>
          <p:nvPr/>
        </p:nvCxnSpPr>
        <p:spPr>
          <a:xfrm>
            <a:off x="3674697" y="2362200"/>
            <a:ext cx="137160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3"/>
          <p:cNvSpPr/>
          <p:nvPr/>
        </p:nvSpPr>
        <p:spPr>
          <a:xfrm>
            <a:off x="6476999" y="694134"/>
            <a:ext cx="1870075" cy="8350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-1140000">
            <a:off x="4343400" y="990600"/>
            <a:ext cx="1657350" cy="484188"/>
          </a:xfrm>
          <a:prstGeom prst="rightArrow">
            <a:avLst>
              <a:gd fmla="val 50000" name="adj1"/>
              <a:gd fmla="val 85605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23"/>
          <p:cNvGrpSpPr/>
          <p:nvPr/>
        </p:nvGrpSpPr>
        <p:grpSpPr>
          <a:xfrm>
            <a:off x="6434478" y="3051833"/>
            <a:ext cx="1889125" cy="1506538"/>
            <a:chOff x="4081" y="2026"/>
            <a:chExt cx="1190" cy="949"/>
          </a:xfrm>
        </p:grpSpPr>
        <p:pic>
          <p:nvPicPr>
            <p:cNvPr id="181" name="Google Shape;181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3"/>
            <p:cNvSpPr/>
            <p:nvPr/>
          </p:nvSpPr>
          <p:spPr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(Model)</a:t>
              </a:r>
              <a:endParaRPr/>
            </a:p>
          </p:txBody>
        </p:sp>
      </p:grpSp>
      <p:sp>
        <p:nvSpPr>
          <p:cNvPr id="183" name="Google Shape;183;p23"/>
          <p:cNvSpPr/>
          <p:nvPr/>
        </p:nvSpPr>
        <p:spPr>
          <a:xfrm>
            <a:off x="7239000" y="2131673"/>
            <a:ext cx="546100" cy="592138"/>
          </a:xfrm>
          <a:prstGeom prst="downArrow">
            <a:avLst>
              <a:gd fmla="val 50000" name="adj1"/>
              <a:gd fmla="val 27118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23"/>
          <p:cNvGrpSpPr/>
          <p:nvPr/>
        </p:nvGrpSpPr>
        <p:grpSpPr>
          <a:xfrm>
            <a:off x="7412037" y="3860800"/>
            <a:ext cx="4478388" cy="2524584"/>
            <a:chOff x="0" y="192"/>
            <a:chExt cx="5349" cy="3870"/>
          </a:xfrm>
        </p:grpSpPr>
        <p:sp>
          <p:nvSpPr>
            <p:cNvPr id="185" name="Google Shape;185;p23"/>
            <p:cNvSpPr/>
            <p:nvPr/>
          </p:nvSpPr>
          <p:spPr>
            <a:xfrm>
              <a:off x="2256" y="192"/>
              <a:ext cx="1152" cy="96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Swollen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Glands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152" y="1776"/>
              <a:ext cx="1152" cy="96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Fever</a:t>
              </a:r>
              <a:endParaRPr/>
            </a:p>
          </p:txBody>
        </p:sp>
        <p:cxnSp>
          <p:nvCxnSpPr>
            <p:cNvPr id="187" name="Google Shape;187;p23"/>
            <p:cNvCxnSpPr/>
            <p:nvPr/>
          </p:nvCxnSpPr>
          <p:spPr>
            <a:xfrm flipH="1">
              <a:off x="1968" y="1008"/>
              <a:ext cx="432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Google Shape;188;p23"/>
            <p:cNvSpPr txBox="1"/>
            <p:nvPr/>
          </p:nvSpPr>
          <p:spPr>
            <a:xfrm>
              <a:off x="1584" y="1151"/>
              <a:ext cx="576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189" name="Google Shape;189;p23"/>
            <p:cNvCxnSpPr/>
            <p:nvPr/>
          </p:nvCxnSpPr>
          <p:spPr>
            <a:xfrm>
              <a:off x="3264" y="960"/>
              <a:ext cx="672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23"/>
            <p:cNvSpPr txBox="1"/>
            <p:nvPr/>
          </p:nvSpPr>
          <p:spPr>
            <a:xfrm>
              <a:off x="3745" y="1201"/>
              <a:ext cx="863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3669" y="2027"/>
              <a:ext cx="1680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Diagnosis=Strep Throat</a:t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0" y="3072"/>
              <a:ext cx="1776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Diagnosis=Allergy</a:t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872" y="3072"/>
              <a:ext cx="1776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 =Cold</a:t>
              </a:r>
              <a:endParaRPr/>
            </a:p>
          </p:txBody>
        </p:sp>
        <p:cxnSp>
          <p:nvCxnSpPr>
            <p:cNvPr id="194" name="Google Shape;194;p23"/>
            <p:cNvCxnSpPr/>
            <p:nvPr/>
          </p:nvCxnSpPr>
          <p:spPr>
            <a:xfrm flipH="1">
              <a:off x="864" y="2496"/>
              <a:ext cx="384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23"/>
            <p:cNvCxnSpPr/>
            <p:nvPr/>
          </p:nvCxnSpPr>
          <p:spPr>
            <a:xfrm>
              <a:off x="2256" y="2400"/>
              <a:ext cx="288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" name="Google Shape;196;p23"/>
            <p:cNvSpPr txBox="1"/>
            <p:nvPr/>
          </p:nvSpPr>
          <p:spPr>
            <a:xfrm>
              <a:off x="336" y="2591"/>
              <a:ext cx="530" cy="1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197" name="Google Shape;197;p23"/>
            <p:cNvSpPr txBox="1"/>
            <p:nvPr/>
          </p:nvSpPr>
          <p:spPr>
            <a:xfrm>
              <a:off x="2736" y="2640"/>
              <a:ext cx="530" cy="1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aphicFrame>
        <p:nvGraphicFramePr>
          <p:cNvPr id="198" name="Google Shape;198;p23"/>
          <p:cNvGraphicFramePr/>
          <p:nvPr/>
        </p:nvGraphicFramePr>
        <p:xfrm>
          <a:off x="4572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{FC9C6307-0D91-4CFB-93CB-EAA73989D0F8}</a:tableStyleId>
              </a:tblPr>
              <a:tblGrid>
                <a:gridCol w="557225"/>
                <a:gridCol w="885825"/>
                <a:gridCol w="511175"/>
                <a:gridCol w="650875"/>
                <a:gridCol w="884225"/>
                <a:gridCol w="744550"/>
                <a:gridCol w="1023925"/>
              </a:tblGrid>
              <a:tr h="82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 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Sore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Fever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Swollen Glands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Congestion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Headache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Diagnosis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23"/>
          <p:cNvSpPr/>
          <p:nvPr/>
        </p:nvSpPr>
        <p:spPr>
          <a:xfrm>
            <a:off x="598828" y="-12311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I: Learning step (or training phase)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>
            <a:off x="2133600" y="988673"/>
            <a:ext cx="1698625" cy="1506538"/>
            <a:chOff x="1283" y="1118"/>
            <a:chExt cx="1070" cy="949"/>
          </a:xfrm>
        </p:grpSpPr>
        <p:pic>
          <p:nvPicPr>
            <p:cNvPr id="205" name="Google Shape;205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4"/>
            <p:cNvSpPr/>
            <p:nvPr/>
          </p:nvSpPr>
          <p:spPr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cxnSp>
        <p:nvCxnSpPr>
          <p:cNvPr id="207" name="Google Shape;207;p24"/>
          <p:cNvCxnSpPr/>
          <p:nvPr/>
        </p:nvCxnSpPr>
        <p:spPr>
          <a:xfrm flipH="1">
            <a:off x="1276350" y="2362200"/>
            <a:ext cx="95885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24"/>
          <p:cNvCxnSpPr/>
          <p:nvPr/>
        </p:nvCxnSpPr>
        <p:spPr>
          <a:xfrm>
            <a:off x="3674697" y="2362200"/>
            <a:ext cx="137160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24"/>
          <p:cNvSpPr/>
          <p:nvPr/>
        </p:nvSpPr>
        <p:spPr>
          <a:xfrm rot="-1140000">
            <a:off x="3865896" y="1213612"/>
            <a:ext cx="1657350" cy="484188"/>
          </a:xfrm>
          <a:prstGeom prst="rightArrow">
            <a:avLst>
              <a:gd fmla="val 50000" name="adj1"/>
              <a:gd fmla="val 85605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24"/>
          <p:cNvGrpSpPr/>
          <p:nvPr/>
        </p:nvGrpSpPr>
        <p:grpSpPr>
          <a:xfrm>
            <a:off x="6023505" y="753723"/>
            <a:ext cx="4478388" cy="1741488"/>
            <a:chOff x="0" y="192"/>
            <a:chExt cx="5349" cy="3870"/>
          </a:xfrm>
        </p:grpSpPr>
        <p:sp>
          <p:nvSpPr>
            <p:cNvPr id="211" name="Google Shape;211;p24"/>
            <p:cNvSpPr/>
            <p:nvPr/>
          </p:nvSpPr>
          <p:spPr>
            <a:xfrm>
              <a:off x="2256" y="192"/>
              <a:ext cx="1152" cy="96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Swollen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Glands</a:t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1152" y="1776"/>
              <a:ext cx="1152" cy="96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Fever</a:t>
              </a:r>
              <a:endParaRPr/>
            </a:p>
          </p:txBody>
        </p:sp>
        <p:cxnSp>
          <p:nvCxnSpPr>
            <p:cNvPr id="213" name="Google Shape;213;p24"/>
            <p:cNvCxnSpPr/>
            <p:nvPr/>
          </p:nvCxnSpPr>
          <p:spPr>
            <a:xfrm flipH="1">
              <a:off x="1968" y="1008"/>
              <a:ext cx="432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4"/>
            <p:cNvSpPr txBox="1"/>
            <p:nvPr/>
          </p:nvSpPr>
          <p:spPr>
            <a:xfrm>
              <a:off x="1584" y="1151"/>
              <a:ext cx="576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215" name="Google Shape;215;p24"/>
            <p:cNvCxnSpPr/>
            <p:nvPr/>
          </p:nvCxnSpPr>
          <p:spPr>
            <a:xfrm>
              <a:off x="3264" y="960"/>
              <a:ext cx="672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6" name="Google Shape;216;p24"/>
            <p:cNvSpPr txBox="1"/>
            <p:nvPr/>
          </p:nvSpPr>
          <p:spPr>
            <a:xfrm>
              <a:off x="3745" y="1201"/>
              <a:ext cx="863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3669" y="2027"/>
              <a:ext cx="1680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Diagnosis=Strep Throat</a:t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0" y="3072"/>
              <a:ext cx="1776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Diagnosis=Allergy</a:t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1872" y="3072"/>
              <a:ext cx="1776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 =Cold</a:t>
              </a:r>
              <a:endParaRPr/>
            </a:p>
          </p:txBody>
        </p:sp>
        <p:cxnSp>
          <p:nvCxnSpPr>
            <p:cNvPr id="220" name="Google Shape;220;p24"/>
            <p:cNvCxnSpPr/>
            <p:nvPr/>
          </p:nvCxnSpPr>
          <p:spPr>
            <a:xfrm flipH="1">
              <a:off x="864" y="2496"/>
              <a:ext cx="384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24"/>
            <p:cNvCxnSpPr/>
            <p:nvPr/>
          </p:nvCxnSpPr>
          <p:spPr>
            <a:xfrm>
              <a:off x="2256" y="2400"/>
              <a:ext cx="288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" name="Google Shape;222;p24"/>
            <p:cNvSpPr txBox="1"/>
            <p:nvPr/>
          </p:nvSpPr>
          <p:spPr>
            <a:xfrm>
              <a:off x="336" y="2591"/>
              <a:ext cx="530" cy="1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223" name="Google Shape;223;p24"/>
            <p:cNvSpPr txBox="1"/>
            <p:nvPr/>
          </p:nvSpPr>
          <p:spPr>
            <a:xfrm>
              <a:off x="2736" y="2640"/>
              <a:ext cx="530" cy="1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aphicFrame>
        <p:nvGraphicFramePr>
          <p:cNvPr id="224" name="Google Shape;224;p24"/>
          <p:cNvGraphicFramePr/>
          <p:nvPr/>
        </p:nvGraphicFramePr>
        <p:xfrm>
          <a:off x="4572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{FC9C6307-0D91-4CFB-93CB-EAA73989D0F8}</a:tableStyleId>
              </a:tblPr>
              <a:tblGrid>
                <a:gridCol w="557225"/>
                <a:gridCol w="885825"/>
                <a:gridCol w="511175"/>
                <a:gridCol w="650875"/>
                <a:gridCol w="884225"/>
                <a:gridCol w="744550"/>
                <a:gridCol w="1023925"/>
              </a:tblGrid>
              <a:tr h="82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 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Sore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Fever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Swollen Glands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Congestion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Headache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Diagnosis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4"/>
          <p:cNvSpPr/>
          <p:nvPr/>
        </p:nvSpPr>
        <p:spPr>
          <a:xfrm>
            <a:off x="598828" y="-12311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II : Classification step (or testing phase)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8153440" y="2590800"/>
            <a:ext cx="723374" cy="111195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7831940" y="3797033"/>
            <a:ext cx="3892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?</a:t>
            </a:r>
            <a:endParaRPr/>
          </a:p>
        </p:txBody>
      </p:sp>
      <p:cxnSp>
        <p:nvCxnSpPr>
          <p:cNvPr id="228" name="Google Shape;228;p24"/>
          <p:cNvCxnSpPr/>
          <p:nvPr/>
        </p:nvCxnSpPr>
        <p:spPr>
          <a:xfrm flipH="1">
            <a:off x="7671190" y="4301067"/>
            <a:ext cx="843938" cy="9114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24"/>
          <p:cNvCxnSpPr/>
          <p:nvPr/>
        </p:nvCxnSpPr>
        <p:spPr>
          <a:xfrm>
            <a:off x="8524945" y="4301067"/>
            <a:ext cx="622906" cy="9451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24"/>
          <p:cNvSpPr txBox="1"/>
          <p:nvPr/>
        </p:nvSpPr>
        <p:spPr>
          <a:xfrm>
            <a:off x="7063542" y="5196300"/>
            <a:ext cx="1250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model</a:t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8524945" y="5246264"/>
            <a:ext cx="2064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Classification Terminologies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66511" y="1049362"/>
            <a:ext cx="114046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Classifier: 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algorithm that maps the input data to a specific category.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model: A classification model tries to draw some conclusion from the input values given for training. It will predict the class labels/categories for the new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Feature: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 feature is an individual measurable property of a phenomenon being observed.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Classification: Classification task with two possible outcomes. E.g.: Gender classification (Male / Female)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Classification Terminologies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166511" y="1049362"/>
            <a:ext cx="114046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Multi-class classification: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with more than two classes. In multi class classification each sample is assigned to one and only one target label. E.g.: An animal can be cat or dog but not both at the same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Multi-label classification: Classification task where each sample is mapped to a set of target labels (more than one class). E.g.: A news article can be about sports, a person, and location at the same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Classification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for post" id="249" name="Google Shape;2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12" y="1288923"/>
            <a:ext cx="8903344" cy="471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Classification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207032"/>
            <a:ext cx="8596312" cy="355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: How it works?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210262"/>
            <a:ext cx="6320832" cy="38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29"/>
          <p:cNvGrpSpPr/>
          <p:nvPr/>
        </p:nvGrpSpPr>
        <p:grpSpPr>
          <a:xfrm>
            <a:off x="957792" y="3648456"/>
            <a:ext cx="6872382" cy="369332"/>
            <a:chOff x="957792" y="3648456"/>
            <a:chExt cx="6872382" cy="369332"/>
          </a:xfrm>
        </p:grpSpPr>
        <p:cxnSp>
          <p:nvCxnSpPr>
            <p:cNvPr id="263" name="Google Shape;263;p29"/>
            <p:cNvCxnSpPr/>
            <p:nvPr/>
          </p:nvCxnSpPr>
          <p:spPr>
            <a:xfrm>
              <a:off x="1380744" y="3849624"/>
              <a:ext cx="5266944" cy="0"/>
            </a:xfrm>
            <a:prstGeom prst="straightConnector1">
              <a:avLst/>
            </a:prstGeom>
            <a:noFill/>
            <a:ln cap="flat" cmpd="sng" w="19050">
              <a:solidFill>
                <a:srgbClr val="16416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64" name="Google Shape;264;p29"/>
            <p:cNvSpPr txBox="1"/>
            <p:nvPr/>
          </p:nvSpPr>
          <p:spPr>
            <a:xfrm>
              <a:off x="6995742" y="3648456"/>
              <a:ext cx="8344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9"/>
            <p:cNvSpPr txBox="1"/>
            <p:nvPr/>
          </p:nvSpPr>
          <p:spPr>
            <a:xfrm>
              <a:off x="957792" y="3648456"/>
              <a:ext cx="44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29"/>
          <p:cNvGrpSpPr/>
          <p:nvPr/>
        </p:nvGrpSpPr>
        <p:grpSpPr>
          <a:xfrm rot="1963788">
            <a:off x="2738635" y="2212849"/>
            <a:ext cx="2533280" cy="3435016"/>
            <a:chOff x="4012398" y="3609227"/>
            <a:chExt cx="2533280" cy="3435016"/>
          </a:xfrm>
        </p:grpSpPr>
        <p:cxnSp>
          <p:nvCxnSpPr>
            <p:cNvPr id="267" name="Google Shape;267;p29"/>
            <p:cNvCxnSpPr/>
            <p:nvPr/>
          </p:nvCxnSpPr>
          <p:spPr>
            <a:xfrm rot="-1963788">
              <a:off x="4846617" y="3940825"/>
              <a:ext cx="5835" cy="1413032"/>
            </a:xfrm>
            <a:prstGeom prst="straightConnector1">
              <a:avLst/>
            </a:prstGeom>
            <a:noFill/>
            <a:ln cap="flat" cmpd="sng" w="19050">
              <a:solidFill>
                <a:srgbClr val="16416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68" name="Google Shape;268;p29"/>
            <p:cNvSpPr txBox="1"/>
            <p:nvPr/>
          </p:nvSpPr>
          <p:spPr>
            <a:xfrm rot="-1963788">
              <a:off x="4042593" y="3817095"/>
              <a:ext cx="877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9"/>
            <p:cNvSpPr txBox="1"/>
            <p:nvPr/>
          </p:nvSpPr>
          <p:spPr>
            <a:xfrm rot="-1963788">
              <a:off x="6039621" y="6584947"/>
              <a:ext cx="44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29"/>
          <p:cNvGrpSpPr/>
          <p:nvPr/>
        </p:nvGrpSpPr>
        <p:grpSpPr>
          <a:xfrm>
            <a:off x="954744" y="4733544"/>
            <a:ext cx="6877854" cy="369332"/>
            <a:chOff x="957792" y="3648456"/>
            <a:chExt cx="6877854" cy="369332"/>
          </a:xfrm>
        </p:grpSpPr>
        <p:cxnSp>
          <p:nvCxnSpPr>
            <p:cNvPr id="271" name="Google Shape;271;p29"/>
            <p:cNvCxnSpPr/>
            <p:nvPr/>
          </p:nvCxnSpPr>
          <p:spPr>
            <a:xfrm flipH="1" rot="10800000">
              <a:off x="5349013" y="3849624"/>
              <a:ext cx="1298675" cy="12192"/>
            </a:xfrm>
            <a:prstGeom prst="straightConnector1">
              <a:avLst/>
            </a:prstGeom>
            <a:noFill/>
            <a:ln cap="flat" cmpd="sng" w="19050">
              <a:solidFill>
                <a:srgbClr val="16416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72" name="Google Shape;272;p29"/>
            <p:cNvSpPr txBox="1"/>
            <p:nvPr/>
          </p:nvSpPr>
          <p:spPr>
            <a:xfrm>
              <a:off x="7001214" y="3648456"/>
              <a:ext cx="8344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9"/>
            <p:cNvSpPr txBox="1"/>
            <p:nvPr/>
          </p:nvSpPr>
          <p:spPr>
            <a:xfrm>
              <a:off x="957792" y="3648456"/>
              <a:ext cx="44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29"/>
          <p:cNvGrpSpPr/>
          <p:nvPr/>
        </p:nvGrpSpPr>
        <p:grpSpPr>
          <a:xfrm rot="1963788">
            <a:off x="4378491" y="3382778"/>
            <a:ext cx="1844381" cy="2363176"/>
            <a:chOff x="3800942" y="3314048"/>
            <a:chExt cx="1844381" cy="2363176"/>
          </a:xfrm>
        </p:grpSpPr>
        <p:cxnSp>
          <p:nvCxnSpPr>
            <p:cNvPr id="275" name="Google Shape;275;p29"/>
            <p:cNvCxnSpPr/>
            <p:nvPr/>
          </p:nvCxnSpPr>
          <p:spPr>
            <a:xfrm flipH="1" rot="-1963788">
              <a:off x="4790892" y="3731190"/>
              <a:ext cx="18057" cy="1633729"/>
            </a:xfrm>
            <a:prstGeom prst="straightConnector1">
              <a:avLst/>
            </a:prstGeom>
            <a:noFill/>
            <a:ln cap="flat" cmpd="sng" w="19050">
              <a:solidFill>
                <a:srgbClr val="16416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29"/>
            <p:cNvSpPr txBox="1"/>
            <p:nvPr/>
          </p:nvSpPr>
          <p:spPr>
            <a:xfrm rot="-1963788">
              <a:off x="3831137" y="3521916"/>
              <a:ext cx="877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9"/>
            <p:cNvSpPr txBox="1"/>
            <p:nvPr/>
          </p:nvSpPr>
          <p:spPr>
            <a:xfrm rot="-1963788">
              <a:off x="5139266" y="5217928"/>
              <a:ext cx="44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: How it works?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312" y="2017554"/>
            <a:ext cx="4909376" cy="2822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926" y="2017554"/>
            <a:ext cx="4257441" cy="264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is a Supervised learning technique that can be used for both classification and Regression problems, but mostly it is preferred for solving Classification problems.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a tree-structured classifier, where internal nodes represent the features of a dataset, branches represent the decision rules and each leaf node represents the outcome.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a Decision tree, there are two nodes, which are the Decision Node and Leaf Node.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nodes are used to make any decision and have multiple branches, whereas Leaf nodes are the output of those decisions and do not contain any further branches.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decisions or the test are performed on the basis of features of the given dataset.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Classification Examples</a:t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e the source image" id="106" name="Google Shape;106;p14"/>
          <p:cNvPicPr preferRelativeResize="0"/>
          <p:nvPr/>
        </p:nvPicPr>
        <p:blipFill rotWithShape="1">
          <a:blip r:embed="rId3">
            <a:alphaModFix/>
          </a:blip>
          <a:srcRect b="-800" l="0" r="18222" t="60384"/>
          <a:stretch/>
        </p:blipFill>
        <p:spPr>
          <a:xfrm>
            <a:off x="338667" y="1312108"/>
            <a:ext cx="5181600" cy="2376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ification Algorithm and its types in Machine Learning | by Iprathore |  Medium" id="107" name="Google Shape;1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4642" y="1312108"/>
            <a:ext cx="4375492" cy="2376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classification in Machine Learning | Binary and Multi-class  classification - YouTube" id="108" name="Google Shape;108;p14"/>
          <p:cNvPicPr preferRelativeResize="0"/>
          <p:nvPr/>
        </p:nvPicPr>
        <p:blipFill rotWithShape="1">
          <a:blip r:embed="rId5">
            <a:alphaModFix/>
          </a:blip>
          <a:srcRect b="0" l="0" r="43451" t="46519"/>
          <a:stretch/>
        </p:blipFill>
        <p:spPr>
          <a:xfrm>
            <a:off x="338667" y="4067856"/>
            <a:ext cx="5181600" cy="2680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 Learning – Classification" id="109" name="Google Shape;10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37845" y="4067856"/>
            <a:ext cx="4484215" cy="268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is a Supervised learning technique that can be used for both classification and Regression problems, but mostly it is preferred for solving Classification problems.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a tree-structured classifier, where internal nodes represent the features of a dataset, branches represent the decision rules and each leaf node represents the outcome.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a Decision tree, there are two nodes, which are the Decision Node and Leaf Node.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nodes are used to make any decision and have multiple branches, whereas Leaf nodes are the output of those decisions and do not contain any further branches.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decisions or the test are performed on the basis of features of the given dataset.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Advantages of decision tree classifier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Extremely fast at classifying unknown records.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Easy to interpret for small-sized trees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 comparable to other classification techniques for many simple data sets.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Excludes unimportant features.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Disadvantages of decision tree classifier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Easy to overfit.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models are often biased toward splits on features having a large number of levels.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Small changes in the training data can result in large changes to decision logic.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Compare classification and regression using suitable example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Explain regression techniques using suitable example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Explain Support vector machine classification using suitable example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Explain decision tree classification using suitable example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Explain Random Forest classification using suitable example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Explain Logistic Regression using suitable example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Explain ensemble learning methods using suitable example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/>
        </p:nvSpPr>
        <p:spPr>
          <a:xfrm>
            <a:off x="0" y="284831"/>
            <a:ext cx="5396089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Regression Vs Classification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predicts the category the data belongs to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predicts a numerical values based on previously observed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gression and Classification | Supervised Machine Learning ~ Codeing  School - Learn Code Because It's Fun"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477" y="841461"/>
            <a:ext cx="6480435" cy="4727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Regression Vs Classification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fference between classification and regression in machine learning"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644" y="1268999"/>
            <a:ext cx="8338256" cy="473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Regression Vs Classification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gression vs Classification in Machine Learning: What is The Difference? |  Springboard Blog"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858" y="1278644"/>
            <a:ext cx="7813242" cy="4727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0" y="941191"/>
            <a:ext cx="11198578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is a supervised machine learning method where the model tries to predict the correct label of a given input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Classification Process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0" y="0"/>
            <a:ext cx="11198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852311"/>
            <a:ext cx="1166424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is a two step process: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Learning step (or training phase)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Where a classification algorithm builds the classifier by analyzing or “learning from” a training set made up of database tuples and their associated class labels.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tuple, X, is represented by an n-dimensional attribute vector, X = (x1, x2,..., xn), depicting n measurements made on the tuple from n database attributes, respectively, A1, A2,..., An.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tuple, X, is assumed to belong to a predefined class as determined by another database attribute called the class label attribute.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0" y="852311"/>
            <a:ext cx="1166424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class label attribute is discrete-valued and unordered, it is categorical (or nominal) in that each value serves as a category or class.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individual tuples making up the training set are referred to as training tuples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Because the class label of each training tuple is provided, this step is also known as supervised learning.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classifier or model generated in the first step of classification algorithm can be a classification rules, decision trees, or mathematical formulae.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Classification Process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0" y="0"/>
            <a:ext cx="11198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166511" y="1049362"/>
            <a:ext cx="114046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II classification step (or Testing Phase)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second step the model is used for classification, first it is used on a test data to check its accuracy.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Estimate accuracy of the model ,the known label of test sample is compared with the classified result from the model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Accuracy rate is the percentage of test set samples that are correctly classified by the model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set is independent of training set, otherwise over-fitting will occur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the accuracy is acceptable, use the model to classify data tuples whose class labels are not known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