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6858000" cx="12192000"/>
  <p:notesSz cx="6858000" cy="9144000"/>
  <p:embeddedFontLst>
    <p:embeddedFont>
      <p:font typeface="Poppi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Poppins-bold.fntdata"/><Relationship Id="rId52" Type="http://schemas.openxmlformats.org/officeDocument/2006/relationships/font" Target="fonts/Poppins-regular.fntdata"/><Relationship Id="rId11" Type="http://schemas.openxmlformats.org/officeDocument/2006/relationships/slide" Target="slides/slide7.xml"/><Relationship Id="rId55" Type="http://schemas.openxmlformats.org/officeDocument/2006/relationships/font" Target="fonts/Poppins-boldItalic.fntdata"/><Relationship Id="rId10" Type="http://schemas.openxmlformats.org/officeDocument/2006/relationships/slide" Target="slides/slide6.xml"/><Relationship Id="rId54" Type="http://schemas.openxmlformats.org/officeDocument/2006/relationships/font" Target="fonts/Poppins-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7" name="Google Shape;33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2" name="Google Shape;34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4" name="Google Shape;3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0.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7.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3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 Id="rId3" Type="http://schemas.openxmlformats.org/officeDocument/2006/relationships/image" Target="../media/image27.png"/><Relationship Id="rId4" Type="http://schemas.openxmlformats.org/officeDocument/2006/relationships/image" Target="../media/image1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 Id="rId3" Type="http://schemas.openxmlformats.org/officeDocument/2006/relationships/image" Target="../media/image2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7" name="Shape 87"/>
        <p:cNvGrpSpPr/>
        <p:nvPr/>
      </p:nvGrpSpPr>
      <p:grpSpPr>
        <a:xfrm>
          <a:off x="0" y="0"/>
          <a:ext cx="0" cy="0"/>
          <a:chOff x="0" y="0"/>
          <a:chExt cx="0" cy="0"/>
        </a:xfrm>
      </p:grpSpPr>
      <p:sp>
        <p:nvSpPr>
          <p:cNvPr id="88" name="Google Shape;88;p13"/>
          <p:cNvSpPr txBox="1"/>
          <p:nvPr/>
        </p:nvSpPr>
        <p:spPr>
          <a:xfrm>
            <a:off x="0" y="166254"/>
            <a:ext cx="12192000" cy="563231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rgbClr val="00FFFF"/>
                </a:solidFill>
                <a:latin typeface="Poppins"/>
                <a:ea typeface="Poppins"/>
                <a:cs typeface="Poppins"/>
                <a:sym typeface="Poppins"/>
              </a:rPr>
              <a:t>Why EDA ?</a:t>
            </a:r>
            <a:endParaRPr/>
          </a:p>
          <a:p>
            <a:pPr indent="-457200" lvl="0" marL="457200" marR="0" rtl="0" algn="l">
              <a:spcBef>
                <a:spcPts val="0"/>
              </a:spcBef>
              <a:spcAft>
                <a:spcPts val="0"/>
              </a:spcAft>
              <a:buClr>
                <a:schemeClr val="lt1"/>
              </a:buClr>
              <a:buSzPts val="3200"/>
              <a:buFont typeface="Noto Sans Symbols"/>
              <a:buChar char="✔"/>
            </a:pPr>
            <a:r>
              <a:rPr lang="en-US" sz="3200">
                <a:solidFill>
                  <a:schemeClr val="lt1"/>
                </a:solidFill>
                <a:latin typeface="Poppins"/>
                <a:ea typeface="Poppins"/>
                <a:cs typeface="Poppins"/>
                <a:sym typeface="Poppins"/>
              </a:rPr>
              <a:t>detection of mistakes</a:t>
            </a:r>
            <a:endParaRPr/>
          </a:p>
          <a:p>
            <a:pPr indent="-457200" lvl="0" marL="457200" marR="0" rtl="0" algn="l">
              <a:spcBef>
                <a:spcPts val="0"/>
              </a:spcBef>
              <a:spcAft>
                <a:spcPts val="0"/>
              </a:spcAft>
              <a:buClr>
                <a:schemeClr val="lt1"/>
              </a:buClr>
              <a:buSzPts val="3200"/>
              <a:buFont typeface="Noto Sans Symbols"/>
              <a:buChar char="✔"/>
            </a:pPr>
            <a:r>
              <a:rPr lang="en-US" sz="3200">
                <a:solidFill>
                  <a:schemeClr val="lt1"/>
                </a:solidFill>
                <a:latin typeface="Poppins"/>
                <a:ea typeface="Poppins"/>
                <a:cs typeface="Poppins"/>
                <a:sym typeface="Poppins"/>
              </a:rPr>
              <a:t>checking of assumptions</a:t>
            </a:r>
            <a:endParaRPr/>
          </a:p>
          <a:p>
            <a:pPr indent="-457200" lvl="0" marL="457200" marR="0" rtl="0" algn="l">
              <a:spcBef>
                <a:spcPts val="0"/>
              </a:spcBef>
              <a:spcAft>
                <a:spcPts val="0"/>
              </a:spcAft>
              <a:buClr>
                <a:schemeClr val="lt1"/>
              </a:buClr>
              <a:buSzPts val="3200"/>
              <a:buFont typeface="Noto Sans Symbols"/>
              <a:buChar char="✔"/>
            </a:pPr>
            <a:r>
              <a:rPr lang="en-US" sz="3200">
                <a:solidFill>
                  <a:schemeClr val="lt1"/>
                </a:solidFill>
                <a:latin typeface="Poppins"/>
                <a:ea typeface="Poppins"/>
                <a:cs typeface="Poppins"/>
                <a:sym typeface="Poppins"/>
              </a:rPr>
              <a:t>preliminary selection of appropriate models</a:t>
            </a:r>
            <a:endParaRPr/>
          </a:p>
          <a:p>
            <a:pPr indent="-457200" lvl="0" marL="457200" marR="0" rtl="0" algn="l">
              <a:spcBef>
                <a:spcPts val="0"/>
              </a:spcBef>
              <a:spcAft>
                <a:spcPts val="0"/>
              </a:spcAft>
              <a:buClr>
                <a:schemeClr val="lt1"/>
              </a:buClr>
              <a:buSzPts val="3200"/>
              <a:buFont typeface="Noto Sans Symbols"/>
              <a:buChar char="✔"/>
            </a:pPr>
            <a:r>
              <a:rPr lang="en-US" sz="3200">
                <a:solidFill>
                  <a:schemeClr val="lt1"/>
                </a:solidFill>
                <a:latin typeface="Poppins"/>
                <a:ea typeface="Poppins"/>
                <a:cs typeface="Poppins"/>
                <a:sym typeface="Poppins"/>
              </a:rPr>
              <a:t>determining relationships among the dependent variable  and independent variable</a:t>
            </a:r>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sp>
        <p:nvSpPr>
          <p:cNvPr id="182" name="Google Shape;182;p22"/>
          <p:cNvSpPr txBox="1"/>
          <p:nvPr/>
        </p:nvSpPr>
        <p:spPr>
          <a:xfrm>
            <a:off x="0" y="166254"/>
            <a:ext cx="12192000"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FFFF"/>
                </a:solidFill>
                <a:latin typeface="Poppins"/>
                <a:ea typeface="Poppins"/>
                <a:cs typeface="Poppins"/>
                <a:sym typeface="Poppins"/>
              </a:rPr>
              <a:t>Measures of central tenancy </a:t>
            </a:r>
            <a:endParaRPr sz="18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183" name="Google Shape;183;p22"/>
          <p:cNvSpPr/>
          <p:nvPr/>
        </p:nvSpPr>
        <p:spPr>
          <a:xfrm>
            <a:off x="127379" y="726576"/>
            <a:ext cx="12064621"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Mean</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Centre of data set, can be obtained using a built in aggregation function avg in SQL</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can be computed using some algebraic function on one or more distributive measures mean() = sum() /count()</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a distributive measure – can be computed parallely on partitions</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extremely sensitive – Even a small amount of extreme values can corrupt the mean</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Trimmed mean can be obtained by chopping extreme values</a:t>
            </a:r>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ideal for symmetric data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7" name="Shape 187"/>
        <p:cNvGrpSpPr/>
        <p:nvPr/>
      </p:nvGrpSpPr>
      <p:grpSpPr>
        <a:xfrm>
          <a:off x="0" y="0"/>
          <a:ext cx="0" cy="0"/>
          <a:chOff x="0" y="0"/>
          <a:chExt cx="0" cy="0"/>
        </a:xfrm>
      </p:grpSpPr>
      <p:sp>
        <p:nvSpPr>
          <p:cNvPr id="188" name="Google Shape;188;p23"/>
          <p:cNvSpPr txBox="1"/>
          <p:nvPr/>
        </p:nvSpPr>
        <p:spPr>
          <a:xfrm>
            <a:off x="0" y="166254"/>
            <a:ext cx="121920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189" name="Google Shape;189;p23"/>
          <p:cNvSpPr/>
          <p:nvPr/>
        </p:nvSpPr>
        <p:spPr>
          <a:xfrm>
            <a:off x="0" y="57353"/>
            <a:ext cx="12064621"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Median</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Center of data set, It is the middle value of the ordered set(if n is odd) or average of two middle values(if n is even)</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need to be computed on the entire data set as a whole</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not a distributive measure- It cannot  be computed by partitioning the data and parallely computing on each partition</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computationally expensive – sorting entire data</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It is less sensitive to extreme values</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Ex. (Even number of values ) : The median of 3, 3, 5, 9, 11 is 5. If there is an even number of observations, then there is no single middle value; the median is then usually defined to be the mean of the two middle values: so the median of 3, 5, 7, 9 is (5+7)/2 = 6.</a:t>
            </a:r>
            <a:endParaRPr/>
          </a:p>
        </p:txBody>
      </p:sp>
      <p:pic>
        <p:nvPicPr>
          <p:cNvPr id="190" name="Google Shape;190;p23"/>
          <p:cNvPicPr preferRelativeResize="0"/>
          <p:nvPr/>
        </p:nvPicPr>
        <p:blipFill rotWithShape="1">
          <a:blip r:embed="rId3">
            <a:alphaModFix/>
          </a:blip>
          <a:srcRect b="17397" l="12648" r="44590" t="40791"/>
          <a:stretch/>
        </p:blipFill>
        <p:spPr>
          <a:xfrm>
            <a:off x="7397088" y="4212337"/>
            <a:ext cx="3593910" cy="264084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4" name="Shape 194"/>
        <p:cNvGrpSpPr/>
        <p:nvPr/>
      </p:nvGrpSpPr>
      <p:grpSpPr>
        <a:xfrm>
          <a:off x="0" y="0"/>
          <a:ext cx="0" cy="0"/>
          <a:chOff x="0" y="0"/>
          <a:chExt cx="0" cy="0"/>
        </a:xfrm>
      </p:grpSpPr>
      <p:sp>
        <p:nvSpPr>
          <p:cNvPr id="195" name="Google Shape;195;p24"/>
          <p:cNvSpPr txBox="1"/>
          <p:nvPr/>
        </p:nvSpPr>
        <p:spPr>
          <a:xfrm>
            <a:off x="0" y="166254"/>
            <a:ext cx="121920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196" name="Google Shape;196;p24"/>
          <p:cNvSpPr/>
          <p:nvPr/>
        </p:nvSpPr>
        <p:spPr>
          <a:xfrm>
            <a:off x="0" y="57353"/>
            <a:ext cx="12064621"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Mode</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 mode is the value that appears most frequently in a data set.</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Ex. 3, 3, 6, 9, 16, 16, 16, 27, 27, 37, 48</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a:t>
            </a:r>
            <a:r>
              <a:rPr lang="en-US" sz="2400">
                <a:solidFill>
                  <a:srgbClr val="00FFFF"/>
                </a:solidFill>
                <a:latin typeface="Calibri"/>
                <a:ea typeface="Calibri"/>
                <a:cs typeface="Calibri"/>
                <a:sym typeface="Calibri"/>
              </a:rPr>
              <a:t>Mode for above data is 16</a:t>
            </a:r>
            <a:endParaRPr/>
          </a:p>
          <a:p>
            <a:pPr indent="0" lvl="0" marL="0" marR="0" rtl="0" algn="l">
              <a:spcBef>
                <a:spcPts val="0"/>
              </a:spcBef>
              <a:spcAft>
                <a:spcPts val="0"/>
              </a:spcAft>
              <a:buNone/>
            </a:pPr>
            <a:r>
              <a:t/>
            </a:r>
            <a:endParaRPr sz="2400">
              <a:solidFill>
                <a:srgbClr val="00FFFF"/>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We can have more than one mode in data. Ex. 3, 3, 3, 9, 16, 16, 16, 27, 37, 48</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Data sets can be unimodal, bimodal , trimodal  etc, Multimodal data sets have two or more modes</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 mode is not affected by extreme values.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0" name="Shape 200"/>
        <p:cNvGrpSpPr/>
        <p:nvPr/>
      </p:nvGrpSpPr>
      <p:grpSpPr>
        <a:xfrm>
          <a:off x="0" y="0"/>
          <a:ext cx="0" cy="0"/>
          <a:chOff x="0" y="0"/>
          <a:chExt cx="0" cy="0"/>
        </a:xfrm>
      </p:grpSpPr>
      <p:sp>
        <p:nvSpPr>
          <p:cNvPr id="201" name="Google Shape;201;p25"/>
          <p:cNvSpPr txBox="1"/>
          <p:nvPr/>
        </p:nvSpPr>
        <p:spPr>
          <a:xfrm>
            <a:off x="0" y="166254"/>
            <a:ext cx="12192000" cy="24622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00FFFF"/>
              </a:solidFill>
              <a:latin typeface="Poppins"/>
              <a:ea typeface="Poppins"/>
              <a:cs typeface="Poppins"/>
              <a:sym typeface="Poppins"/>
            </a:endParaRPr>
          </a:p>
          <a:p>
            <a:pPr indent="0" lvl="0" marL="0" marR="0" rtl="0" algn="l">
              <a:spcBef>
                <a:spcPts val="0"/>
              </a:spcBef>
              <a:spcAft>
                <a:spcPts val="0"/>
              </a:spcAft>
              <a:buNone/>
            </a:pPr>
            <a:r>
              <a:rPr lang="en-US" sz="2400">
                <a:solidFill>
                  <a:srgbClr val="00FFFF"/>
                </a:solidFill>
                <a:latin typeface="Poppins"/>
                <a:ea typeface="Poppins"/>
                <a:cs typeface="Poppins"/>
                <a:sym typeface="Poppins"/>
              </a:rPr>
              <a:t>Measures of Dispersion/Spread</a:t>
            </a:r>
            <a:endParaRPr/>
          </a:p>
          <a:p>
            <a:pPr indent="0" lvl="0" marL="0" marR="0" rtl="0" algn="l">
              <a:spcBef>
                <a:spcPts val="0"/>
              </a:spcBef>
              <a:spcAft>
                <a:spcPts val="0"/>
              </a:spcAft>
              <a:buNone/>
            </a:pPr>
            <a:r>
              <a:rPr lang="en-US" sz="2400">
                <a:solidFill>
                  <a:schemeClr val="lt1"/>
                </a:solidFill>
                <a:latin typeface="Poppins"/>
                <a:ea typeface="Poppins"/>
                <a:cs typeface="Poppins"/>
                <a:sym typeface="Poppins"/>
              </a:rPr>
              <a:t>Several statistics are commonly used as a measure of the spread of a distribution, including </a:t>
            </a:r>
            <a:r>
              <a:rPr lang="en-US" sz="2400">
                <a:solidFill>
                  <a:srgbClr val="92D050"/>
                </a:solidFill>
                <a:latin typeface="Poppins"/>
                <a:ea typeface="Poppins"/>
                <a:cs typeface="Poppins"/>
                <a:sym typeface="Poppins"/>
              </a:rPr>
              <a:t>range, interquartile range, variance, standard deviation.</a:t>
            </a:r>
            <a:endParaRPr/>
          </a:p>
          <a:p>
            <a:pPr indent="0" lvl="0" marL="0" marR="0" rtl="0" algn="l">
              <a:spcBef>
                <a:spcPts val="0"/>
              </a:spcBef>
              <a:spcAft>
                <a:spcPts val="0"/>
              </a:spcAft>
              <a:buNone/>
            </a:pPr>
            <a:r>
              <a:t/>
            </a:r>
            <a:endParaRPr sz="2400">
              <a:solidFill>
                <a:srgbClr val="92D050"/>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5" name="Shape 205"/>
        <p:cNvGrpSpPr/>
        <p:nvPr/>
      </p:nvGrpSpPr>
      <p:grpSpPr>
        <a:xfrm>
          <a:off x="0" y="0"/>
          <a:ext cx="0" cy="0"/>
          <a:chOff x="0" y="0"/>
          <a:chExt cx="0" cy="0"/>
        </a:xfrm>
      </p:grpSpPr>
      <p:sp>
        <p:nvSpPr>
          <p:cNvPr id="206" name="Google Shape;206;p26"/>
          <p:cNvSpPr txBox="1"/>
          <p:nvPr/>
        </p:nvSpPr>
        <p:spPr>
          <a:xfrm>
            <a:off x="0" y="166254"/>
            <a:ext cx="1219200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207" name="Google Shape;207;p26"/>
          <p:cNvSpPr/>
          <p:nvPr/>
        </p:nvSpPr>
        <p:spPr>
          <a:xfrm>
            <a:off x="211018" y="166254"/>
            <a:ext cx="11136494" cy="82176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Calibri"/>
                <a:ea typeface="Calibri"/>
                <a:cs typeface="Calibri"/>
                <a:sym typeface="Calibri"/>
              </a:rPr>
              <a:t>Range </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Let x1,x2,...,xN be a set of observations for some numeric attribute, X. The range of the set is the difference between the largest (max()) and smallest (min()) values</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rPr lang="en-US" sz="2400">
                <a:solidFill>
                  <a:srgbClr val="00B050"/>
                </a:solidFill>
                <a:latin typeface="Calibri"/>
                <a:ea typeface="Calibri"/>
                <a:cs typeface="Calibri"/>
                <a:sym typeface="Calibri"/>
              </a:rPr>
              <a:t>Example 1: Find the range of given observations: 32, 41, 28, 54, 35, 26, 23, 33, 38, 40.</a:t>
            </a:r>
            <a:endParaRPr/>
          </a:p>
          <a:p>
            <a:pPr indent="0" lvl="0" marL="0" marR="0" rtl="0" algn="l">
              <a:spcBef>
                <a:spcPts val="0"/>
              </a:spcBef>
              <a:spcAft>
                <a:spcPts val="0"/>
              </a:spcAft>
              <a:buNone/>
            </a:pPr>
            <a:r>
              <a:rPr lang="en-US" sz="2400">
                <a:solidFill>
                  <a:srgbClr val="00B050"/>
                </a:solidFill>
                <a:latin typeface="Calibri"/>
                <a:ea typeface="Calibri"/>
                <a:cs typeface="Calibri"/>
                <a:sym typeface="Calibri"/>
              </a:rPr>
              <a:t>Solution: Sort data in ascending order</a:t>
            </a:r>
            <a:endParaRPr/>
          </a:p>
          <a:p>
            <a:pPr indent="0" lvl="0" marL="0" marR="0" rtl="0" algn="l">
              <a:spcBef>
                <a:spcPts val="0"/>
              </a:spcBef>
              <a:spcAft>
                <a:spcPts val="0"/>
              </a:spcAft>
              <a:buNone/>
            </a:pPr>
            <a:r>
              <a:rPr lang="en-US" sz="2400">
                <a:solidFill>
                  <a:srgbClr val="00B050"/>
                </a:solidFill>
                <a:latin typeface="Calibri"/>
                <a:ea typeface="Calibri"/>
                <a:cs typeface="Calibri"/>
                <a:sym typeface="Calibri"/>
              </a:rPr>
              <a:t>23, 26, 28, 32, 33, 35, 38, 40, 41, 54</a:t>
            </a:r>
            <a:endParaRPr/>
          </a:p>
          <a:p>
            <a:pPr indent="0" lvl="0" marL="0" marR="0" rtl="0" algn="l">
              <a:spcBef>
                <a:spcPts val="0"/>
              </a:spcBef>
              <a:spcAft>
                <a:spcPts val="0"/>
              </a:spcAft>
              <a:buNone/>
            </a:pPr>
            <a:r>
              <a:rPr lang="en-US" sz="2400">
                <a:solidFill>
                  <a:srgbClr val="00B050"/>
                </a:solidFill>
                <a:latin typeface="Calibri"/>
                <a:ea typeface="Calibri"/>
                <a:cs typeface="Calibri"/>
                <a:sym typeface="Calibri"/>
              </a:rPr>
              <a:t>Since, 23 is the lowest value and 54 is the highest value, therefore, the range of the observations will be;</a:t>
            </a:r>
            <a:endParaRPr/>
          </a:p>
          <a:p>
            <a:pPr indent="0" lvl="0" marL="0" marR="0" rtl="0" algn="l">
              <a:spcBef>
                <a:spcPts val="0"/>
              </a:spcBef>
              <a:spcAft>
                <a:spcPts val="0"/>
              </a:spcAft>
              <a:buNone/>
            </a:pPr>
            <a:r>
              <a:rPr lang="en-US" sz="2400">
                <a:solidFill>
                  <a:srgbClr val="00B050"/>
                </a:solidFill>
                <a:latin typeface="Calibri"/>
                <a:ea typeface="Calibri"/>
                <a:cs typeface="Calibri"/>
                <a:sym typeface="Calibri"/>
              </a:rPr>
              <a:t>Range (X) = Max (X) – Min (X)</a:t>
            </a:r>
            <a:endParaRPr/>
          </a:p>
          <a:p>
            <a:pPr indent="0" lvl="0" marL="0" marR="0" rtl="0" algn="l">
              <a:spcBef>
                <a:spcPts val="0"/>
              </a:spcBef>
              <a:spcAft>
                <a:spcPts val="0"/>
              </a:spcAft>
              <a:buNone/>
            </a:pPr>
            <a:r>
              <a:rPr lang="en-US" sz="2400">
                <a:solidFill>
                  <a:srgbClr val="00B050"/>
                </a:solidFill>
                <a:latin typeface="Calibri"/>
                <a:ea typeface="Calibri"/>
                <a:cs typeface="Calibri"/>
                <a:sym typeface="Calibri"/>
              </a:rPr>
              <a:t>= 54 – 23</a:t>
            </a:r>
            <a:endParaRPr/>
          </a:p>
          <a:p>
            <a:pPr indent="0" lvl="0" marL="0" marR="0" rtl="0" algn="l">
              <a:spcBef>
                <a:spcPts val="0"/>
              </a:spcBef>
              <a:spcAft>
                <a:spcPts val="0"/>
              </a:spcAft>
              <a:buNone/>
            </a:pPr>
            <a:r>
              <a:rPr lang="en-US" sz="2400">
                <a:solidFill>
                  <a:srgbClr val="00B050"/>
                </a:solidFill>
                <a:latin typeface="Calibri"/>
                <a:ea typeface="Calibri"/>
                <a:cs typeface="Calibri"/>
                <a:sym typeface="Calibri"/>
              </a:rPr>
              <a:t>= 31</a:t>
            </a:r>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p:txBody>
      </p:sp>
      <p:pic>
        <p:nvPicPr>
          <p:cNvPr id="208" name="Google Shape;208;p26"/>
          <p:cNvPicPr preferRelativeResize="0"/>
          <p:nvPr/>
        </p:nvPicPr>
        <p:blipFill rotWithShape="1">
          <a:blip r:embed="rId3">
            <a:alphaModFix/>
          </a:blip>
          <a:srcRect b="0" l="0" r="0" t="0"/>
          <a:stretch/>
        </p:blipFill>
        <p:spPr>
          <a:xfrm>
            <a:off x="5864523" y="4227175"/>
            <a:ext cx="4125637" cy="182084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2" name="Shape 212"/>
        <p:cNvGrpSpPr/>
        <p:nvPr/>
      </p:nvGrpSpPr>
      <p:grpSpPr>
        <a:xfrm>
          <a:off x="0" y="0"/>
          <a:ext cx="0" cy="0"/>
          <a:chOff x="0" y="0"/>
          <a:chExt cx="0" cy="0"/>
        </a:xfrm>
      </p:grpSpPr>
      <p:sp>
        <p:nvSpPr>
          <p:cNvPr id="213" name="Google Shape;213;p27"/>
          <p:cNvSpPr txBox="1"/>
          <p:nvPr/>
        </p:nvSpPr>
        <p:spPr>
          <a:xfrm>
            <a:off x="0" y="166254"/>
            <a:ext cx="12192000" cy="17235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214" name="Google Shape;214;p27"/>
          <p:cNvSpPr/>
          <p:nvPr/>
        </p:nvSpPr>
        <p:spPr>
          <a:xfrm>
            <a:off x="0" y="166254"/>
            <a:ext cx="1206462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B0F0"/>
                </a:solidFill>
                <a:latin typeface="Calibri"/>
                <a:ea typeface="Calibri"/>
                <a:cs typeface="Calibri"/>
                <a:sym typeface="Calibri"/>
              </a:rPr>
              <a:t>Interquartile Range  </a:t>
            </a:r>
            <a:r>
              <a:rPr lang="en-US" sz="2400">
                <a:solidFill>
                  <a:schemeClr val="lt1"/>
                </a:solidFill>
                <a:latin typeface="Calibri"/>
                <a:ea typeface="Calibri"/>
                <a:cs typeface="Calibri"/>
                <a:sym typeface="Calibri"/>
              </a:rPr>
              <a:t> </a:t>
            </a:r>
            <a:endParaRPr/>
          </a:p>
        </p:txBody>
      </p:sp>
      <p:sp>
        <p:nvSpPr>
          <p:cNvPr id="215" name="Google Shape;215;p27"/>
          <p:cNvSpPr/>
          <p:nvPr/>
        </p:nvSpPr>
        <p:spPr>
          <a:xfrm>
            <a:off x="1" y="882767"/>
            <a:ext cx="6045052" cy="369331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Quantile </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Quantiles are cut points taken at regular intervals of a data distribution, dividing it into essentially equal size consecutive sets.</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 K</a:t>
            </a:r>
            <a:r>
              <a:rPr baseline="30000" lang="en-US" sz="2400">
                <a:solidFill>
                  <a:schemeClr val="lt1"/>
                </a:solidFill>
                <a:latin typeface="Calibri"/>
                <a:ea typeface="Calibri"/>
                <a:cs typeface="Calibri"/>
                <a:sym typeface="Calibri"/>
              </a:rPr>
              <a:t>th</a:t>
            </a:r>
            <a:r>
              <a:rPr lang="en-US" sz="2400">
                <a:solidFill>
                  <a:schemeClr val="lt1"/>
                </a:solidFill>
                <a:latin typeface="Calibri"/>
                <a:ea typeface="Calibri"/>
                <a:cs typeface="Calibri"/>
                <a:sym typeface="Calibri"/>
              </a:rPr>
              <a:t> q-quantile for a given data distribution is the value x such that at most k/q of the data values are less than x and at most (q − k)/q of the data values are more than x, where k is an integer such that</a:t>
            </a:r>
            <a:endParaRPr/>
          </a:p>
          <a:p>
            <a:pPr indent="0" lvl="0" marL="0" marR="0" rtl="0" algn="l">
              <a:spcBef>
                <a:spcPts val="0"/>
              </a:spcBef>
              <a:spcAft>
                <a:spcPts val="0"/>
              </a:spcAft>
              <a:buNone/>
            </a:pPr>
            <a:r>
              <a:rPr lang="en-US" sz="2400">
                <a:solidFill>
                  <a:schemeClr val="lt1"/>
                </a:solidFill>
                <a:latin typeface="Calibri"/>
                <a:ea typeface="Calibri"/>
                <a:cs typeface="Calibri"/>
                <a:sym typeface="Calibri"/>
              </a:rPr>
              <a:t>    0 &lt; k &lt; q. There are q − 1 quantiles</a:t>
            </a:r>
            <a:endParaRPr/>
          </a:p>
        </p:txBody>
      </p:sp>
      <p:pic>
        <p:nvPicPr>
          <p:cNvPr descr="Probability distributions &gt; Continuous univariate distributions &gt; Normal  distribution" id="216" name="Google Shape;216;p27"/>
          <p:cNvPicPr preferRelativeResize="0"/>
          <p:nvPr/>
        </p:nvPicPr>
        <p:blipFill rotWithShape="1">
          <a:blip r:embed="rId3">
            <a:alphaModFix/>
          </a:blip>
          <a:srcRect b="0" l="0" r="0" t="0"/>
          <a:stretch/>
        </p:blipFill>
        <p:spPr>
          <a:xfrm>
            <a:off x="6428096" y="1013591"/>
            <a:ext cx="5392429" cy="3212130"/>
          </a:xfrm>
          <a:prstGeom prst="rect">
            <a:avLst/>
          </a:prstGeom>
          <a:noFill/>
          <a:ln>
            <a:noFill/>
          </a:ln>
        </p:spPr>
      </p:pic>
      <p:cxnSp>
        <p:nvCxnSpPr>
          <p:cNvPr id="217" name="Google Shape;217;p27"/>
          <p:cNvCxnSpPr/>
          <p:nvPr/>
        </p:nvCxnSpPr>
        <p:spPr>
          <a:xfrm flipH="1">
            <a:off x="8055539" y="3778811"/>
            <a:ext cx="13648" cy="570674"/>
          </a:xfrm>
          <a:prstGeom prst="straightConnector1">
            <a:avLst/>
          </a:prstGeom>
          <a:noFill/>
          <a:ln cap="flat" cmpd="sng" w="9525">
            <a:solidFill>
              <a:schemeClr val="accent1"/>
            </a:solidFill>
            <a:prstDash val="solid"/>
            <a:miter lim="800000"/>
            <a:headEnd len="sm" w="sm" type="none"/>
            <a:tailEnd len="sm" w="sm" type="none"/>
          </a:ln>
        </p:spPr>
      </p:cxnSp>
      <p:cxnSp>
        <p:nvCxnSpPr>
          <p:cNvPr id="218" name="Google Shape;218;p27"/>
          <p:cNvCxnSpPr/>
          <p:nvPr/>
        </p:nvCxnSpPr>
        <p:spPr>
          <a:xfrm flipH="1">
            <a:off x="8630838" y="3653832"/>
            <a:ext cx="13649" cy="656960"/>
          </a:xfrm>
          <a:prstGeom prst="straightConnector1">
            <a:avLst/>
          </a:prstGeom>
          <a:noFill/>
          <a:ln cap="flat" cmpd="sng" w="9525">
            <a:solidFill>
              <a:schemeClr val="accent1"/>
            </a:solidFill>
            <a:prstDash val="solid"/>
            <a:miter lim="800000"/>
            <a:headEnd len="sm" w="sm" type="none"/>
            <a:tailEnd len="sm" w="sm" type="none"/>
          </a:ln>
        </p:spPr>
      </p:cxnSp>
      <p:cxnSp>
        <p:nvCxnSpPr>
          <p:cNvPr id="219" name="Google Shape;219;p27"/>
          <p:cNvCxnSpPr/>
          <p:nvPr/>
        </p:nvCxnSpPr>
        <p:spPr>
          <a:xfrm>
            <a:off x="9552589" y="3707157"/>
            <a:ext cx="0" cy="700104"/>
          </a:xfrm>
          <a:prstGeom prst="straightConnector1">
            <a:avLst/>
          </a:prstGeom>
          <a:noFill/>
          <a:ln cap="flat" cmpd="sng" w="9525">
            <a:solidFill>
              <a:schemeClr val="accent1"/>
            </a:solidFill>
            <a:prstDash val="solid"/>
            <a:miter lim="800000"/>
            <a:headEnd len="sm" w="sm" type="none"/>
            <a:tailEnd len="sm" w="sm" type="none"/>
          </a:ln>
        </p:spPr>
      </p:cxnSp>
      <p:cxnSp>
        <p:nvCxnSpPr>
          <p:cNvPr id="220" name="Google Shape;220;p27"/>
          <p:cNvCxnSpPr/>
          <p:nvPr/>
        </p:nvCxnSpPr>
        <p:spPr>
          <a:xfrm flipH="1">
            <a:off x="10374163" y="3721262"/>
            <a:ext cx="13648" cy="656960"/>
          </a:xfrm>
          <a:prstGeom prst="straightConnector1">
            <a:avLst/>
          </a:prstGeom>
          <a:noFill/>
          <a:ln cap="flat" cmpd="sng" w="9525">
            <a:solidFill>
              <a:schemeClr val="accent1"/>
            </a:solidFill>
            <a:prstDash val="solid"/>
            <a:miter lim="800000"/>
            <a:headEnd len="sm" w="sm" type="none"/>
            <a:tailEnd len="sm" w="sm" type="none"/>
          </a:ln>
        </p:spPr>
      </p:cxnSp>
      <p:sp>
        <p:nvSpPr>
          <p:cNvPr id="221" name="Google Shape;221;p27"/>
          <p:cNvSpPr txBox="1"/>
          <p:nvPr/>
        </p:nvSpPr>
        <p:spPr>
          <a:xfrm>
            <a:off x="7595746" y="4466656"/>
            <a:ext cx="80312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Quan1</a:t>
            </a:r>
            <a:endParaRPr/>
          </a:p>
        </p:txBody>
      </p:sp>
      <p:sp>
        <p:nvSpPr>
          <p:cNvPr id="222" name="Google Shape;222;p27"/>
          <p:cNvSpPr txBox="1"/>
          <p:nvPr/>
        </p:nvSpPr>
        <p:spPr>
          <a:xfrm>
            <a:off x="8408096" y="4405230"/>
            <a:ext cx="80312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Quan2</a:t>
            </a:r>
            <a:endParaRPr/>
          </a:p>
        </p:txBody>
      </p:sp>
      <p:sp>
        <p:nvSpPr>
          <p:cNvPr id="223" name="Google Shape;223;p27"/>
          <p:cNvSpPr txBox="1"/>
          <p:nvPr/>
        </p:nvSpPr>
        <p:spPr>
          <a:xfrm>
            <a:off x="9302682" y="4482811"/>
            <a:ext cx="80312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Quan3</a:t>
            </a:r>
            <a:endParaRPr/>
          </a:p>
        </p:txBody>
      </p:sp>
      <p:sp>
        <p:nvSpPr>
          <p:cNvPr id="224" name="Google Shape;224;p27"/>
          <p:cNvSpPr txBox="1"/>
          <p:nvPr/>
        </p:nvSpPr>
        <p:spPr>
          <a:xfrm>
            <a:off x="10035085" y="4403680"/>
            <a:ext cx="803128"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lt1"/>
                </a:solidFill>
                <a:latin typeface="Calibri"/>
                <a:ea typeface="Calibri"/>
                <a:cs typeface="Calibri"/>
                <a:sym typeface="Calibri"/>
              </a:rPr>
              <a:t>Quan4</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8" name="Shape 228"/>
        <p:cNvGrpSpPr/>
        <p:nvPr/>
      </p:nvGrpSpPr>
      <p:grpSpPr>
        <a:xfrm>
          <a:off x="0" y="0"/>
          <a:ext cx="0" cy="0"/>
          <a:chOff x="0" y="0"/>
          <a:chExt cx="0" cy="0"/>
        </a:xfrm>
      </p:grpSpPr>
      <p:sp>
        <p:nvSpPr>
          <p:cNvPr id="229" name="Google Shape;229;p28"/>
          <p:cNvSpPr txBox="1"/>
          <p:nvPr/>
        </p:nvSpPr>
        <p:spPr>
          <a:xfrm>
            <a:off x="0" y="166254"/>
            <a:ext cx="12192000" cy="17235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230" name="Google Shape;230;p28"/>
          <p:cNvSpPr/>
          <p:nvPr/>
        </p:nvSpPr>
        <p:spPr>
          <a:xfrm>
            <a:off x="0" y="166254"/>
            <a:ext cx="12064621"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B0F0"/>
                </a:solidFill>
                <a:latin typeface="Calibri"/>
                <a:ea typeface="Calibri"/>
                <a:cs typeface="Calibri"/>
                <a:sym typeface="Calibri"/>
              </a:rPr>
              <a:t>Quantiles</a:t>
            </a:r>
            <a:endParaRPr sz="2400">
              <a:solidFill>
                <a:schemeClr val="lt1"/>
              </a:solidFill>
              <a:latin typeface="Calibri"/>
              <a:ea typeface="Calibri"/>
              <a:cs typeface="Calibri"/>
              <a:sym typeface="Calibri"/>
            </a:endParaRPr>
          </a:p>
        </p:txBody>
      </p:sp>
      <p:pic>
        <p:nvPicPr>
          <p:cNvPr descr="Probability distributions &gt; Continuous univariate distributions &gt; Normal  distribution" id="231" name="Google Shape;231;p28"/>
          <p:cNvPicPr preferRelativeResize="0"/>
          <p:nvPr/>
        </p:nvPicPr>
        <p:blipFill rotWithShape="1">
          <a:blip r:embed="rId3">
            <a:alphaModFix/>
          </a:blip>
          <a:srcRect b="0" l="0" r="0" t="0"/>
          <a:stretch/>
        </p:blipFill>
        <p:spPr>
          <a:xfrm>
            <a:off x="6096000" y="815770"/>
            <a:ext cx="5724525" cy="3409951"/>
          </a:xfrm>
          <a:prstGeom prst="rect">
            <a:avLst/>
          </a:prstGeom>
          <a:noFill/>
          <a:ln>
            <a:noFill/>
          </a:ln>
        </p:spPr>
      </p:pic>
      <p:cxnSp>
        <p:nvCxnSpPr>
          <p:cNvPr id="232" name="Google Shape;232;p28"/>
          <p:cNvCxnSpPr/>
          <p:nvPr/>
        </p:nvCxnSpPr>
        <p:spPr>
          <a:xfrm flipH="1">
            <a:off x="7706065" y="3617515"/>
            <a:ext cx="13648" cy="570674"/>
          </a:xfrm>
          <a:prstGeom prst="straightConnector1">
            <a:avLst/>
          </a:prstGeom>
          <a:noFill/>
          <a:ln cap="flat" cmpd="sng" w="9525">
            <a:solidFill>
              <a:schemeClr val="accent1"/>
            </a:solidFill>
            <a:prstDash val="solid"/>
            <a:miter lim="800000"/>
            <a:headEnd len="sm" w="sm" type="none"/>
            <a:tailEnd len="sm" w="sm" type="none"/>
          </a:ln>
        </p:spPr>
      </p:cxnSp>
      <p:cxnSp>
        <p:nvCxnSpPr>
          <p:cNvPr id="233" name="Google Shape;233;p28"/>
          <p:cNvCxnSpPr/>
          <p:nvPr/>
        </p:nvCxnSpPr>
        <p:spPr>
          <a:xfrm flipH="1">
            <a:off x="8630838" y="3653832"/>
            <a:ext cx="13649" cy="656960"/>
          </a:xfrm>
          <a:prstGeom prst="straightConnector1">
            <a:avLst/>
          </a:prstGeom>
          <a:noFill/>
          <a:ln cap="flat" cmpd="sng" w="9525">
            <a:solidFill>
              <a:schemeClr val="accent1"/>
            </a:solidFill>
            <a:prstDash val="solid"/>
            <a:miter lim="800000"/>
            <a:headEnd len="sm" w="sm" type="none"/>
            <a:tailEnd len="sm" w="sm" type="none"/>
          </a:ln>
        </p:spPr>
      </p:cxnSp>
      <p:cxnSp>
        <p:nvCxnSpPr>
          <p:cNvPr id="234" name="Google Shape;234;p28"/>
          <p:cNvCxnSpPr/>
          <p:nvPr/>
        </p:nvCxnSpPr>
        <p:spPr>
          <a:xfrm>
            <a:off x="9552589" y="3707157"/>
            <a:ext cx="0" cy="700104"/>
          </a:xfrm>
          <a:prstGeom prst="straightConnector1">
            <a:avLst/>
          </a:prstGeom>
          <a:noFill/>
          <a:ln cap="flat" cmpd="sng" w="9525">
            <a:solidFill>
              <a:schemeClr val="accent1"/>
            </a:solidFill>
            <a:prstDash val="solid"/>
            <a:miter lim="800000"/>
            <a:headEnd len="sm" w="sm" type="none"/>
            <a:tailEnd len="sm" w="sm" type="none"/>
          </a:ln>
        </p:spPr>
      </p:cxnSp>
      <p:cxnSp>
        <p:nvCxnSpPr>
          <p:cNvPr id="235" name="Google Shape;235;p28"/>
          <p:cNvCxnSpPr/>
          <p:nvPr/>
        </p:nvCxnSpPr>
        <p:spPr>
          <a:xfrm flipH="1">
            <a:off x="10374163" y="3721262"/>
            <a:ext cx="13648" cy="656960"/>
          </a:xfrm>
          <a:prstGeom prst="straightConnector1">
            <a:avLst/>
          </a:prstGeom>
          <a:noFill/>
          <a:ln cap="flat" cmpd="sng" w="9525">
            <a:solidFill>
              <a:schemeClr val="accent1"/>
            </a:solidFill>
            <a:prstDash val="solid"/>
            <a:miter lim="800000"/>
            <a:headEnd len="sm" w="sm" type="none"/>
            <a:tailEnd len="sm" w="sm" type="none"/>
          </a:ln>
        </p:spPr>
      </p:cxnSp>
      <p:sp>
        <p:nvSpPr>
          <p:cNvPr id="236" name="Google Shape;236;p28"/>
          <p:cNvSpPr txBox="1"/>
          <p:nvPr/>
        </p:nvSpPr>
        <p:spPr>
          <a:xfrm>
            <a:off x="7414820" y="4530722"/>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Calibri"/>
                <a:ea typeface="Calibri"/>
                <a:cs typeface="Calibri"/>
                <a:sym typeface="Calibri"/>
              </a:rPr>
              <a:t>Quan1</a:t>
            </a:r>
            <a:endParaRPr/>
          </a:p>
        </p:txBody>
      </p:sp>
      <p:sp>
        <p:nvSpPr>
          <p:cNvPr id="237" name="Google Shape;237;p28"/>
          <p:cNvSpPr txBox="1"/>
          <p:nvPr/>
        </p:nvSpPr>
        <p:spPr>
          <a:xfrm>
            <a:off x="8312987" y="4399917"/>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Calibri"/>
                <a:ea typeface="Calibri"/>
                <a:cs typeface="Calibri"/>
                <a:sym typeface="Calibri"/>
              </a:rPr>
              <a:t>Quan2</a:t>
            </a:r>
            <a:endParaRPr/>
          </a:p>
        </p:txBody>
      </p:sp>
      <p:sp>
        <p:nvSpPr>
          <p:cNvPr id="238" name="Google Shape;238;p28"/>
          <p:cNvSpPr txBox="1"/>
          <p:nvPr/>
        </p:nvSpPr>
        <p:spPr>
          <a:xfrm>
            <a:off x="9211154" y="4473248"/>
            <a:ext cx="75853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Calibri"/>
                <a:ea typeface="Calibri"/>
                <a:cs typeface="Calibri"/>
                <a:sym typeface="Calibri"/>
              </a:rPr>
              <a:t>Quan 3</a:t>
            </a:r>
            <a:endParaRPr/>
          </a:p>
        </p:txBody>
      </p:sp>
      <p:sp>
        <p:nvSpPr>
          <p:cNvPr id="239" name="Google Shape;239;p28"/>
          <p:cNvSpPr txBox="1"/>
          <p:nvPr/>
        </p:nvSpPr>
        <p:spPr>
          <a:xfrm>
            <a:off x="10109321" y="4399917"/>
            <a:ext cx="75853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100">
                <a:solidFill>
                  <a:schemeClr val="lt1"/>
                </a:solidFill>
                <a:latin typeface="Calibri"/>
                <a:ea typeface="Calibri"/>
                <a:cs typeface="Calibri"/>
                <a:sym typeface="Calibri"/>
              </a:rPr>
              <a:t>Quan 4</a:t>
            </a:r>
            <a:endParaRPr/>
          </a:p>
        </p:txBody>
      </p:sp>
      <p:sp>
        <p:nvSpPr>
          <p:cNvPr id="240" name="Google Shape;240;p28"/>
          <p:cNvSpPr/>
          <p:nvPr/>
        </p:nvSpPr>
        <p:spPr>
          <a:xfrm>
            <a:off x="0" y="815770"/>
            <a:ext cx="6096000" cy="443198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B050"/>
                </a:solidFill>
                <a:latin typeface="Calibri"/>
                <a:ea typeface="Calibri"/>
                <a:cs typeface="Calibri"/>
                <a:sym typeface="Calibri"/>
              </a:rPr>
              <a:t>Example  </a:t>
            </a:r>
            <a:endParaRPr/>
          </a:p>
          <a:p>
            <a:pPr indent="0" lvl="0" marL="0" marR="0" rtl="0" algn="l">
              <a:spcBef>
                <a:spcPts val="0"/>
              </a:spcBef>
              <a:spcAft>
                <a:spcPts val="0"/>
              </a:spcAft>
              <a:buNone/>
            </a:pPr>
            <a:r>
              <a:rPr lang="en-US" sz="2400">
                <a:solidFill>
                  <a:srgbClr val="00B050"/>
                </a:solidFill>
                <a:latin typeface="Calibri"/>
                <a:ea typeface="Calibri"/>
                <a:cs typeface="Calibri"/>
                <a:sym typeface="Calibri"/>
              </a:rPr>
              <a:t>Thus the 1</a:t>
            </a:r>
            <a:r>
              <a:rPr baseline="30000" lang="en-US" sz="2400">
                <a:solidFill>
                  <a:srgbClr val="00B050"/>
                </a:solidFill>
                <a:latin typeface="Calibri"/>
                <a:ea typeface="Calibri"/>
                <a:cs typeface="Calibri"/>
                <a:sym typeface="Calibri"/>
              </a:rPr>
              <a:t>st</a:t>
            </a:r>
            <a:r>
              <a:rPr lang="en-US" sz="2400">
                <a:solidFill>
                  <a:srgbClr val="00B050"/>
                </a:solidFill>
                <a:latin typeface="Calibri"/>
                <a:ea typeface="Calibri"/>
                <a:cs typeface="Calibri"/>
                <a:sym typeface="Calibri"/>
              </a:rPr>
              <a:t> quantile, 64 is the value of X such that </a:t>
            </a:r>
            <a:r>
              <a:rPr lang="en-US" sz="2400">
                <a:solidFill>
                  <a:srgbClr val="FFFF00"/>
                </a:solidFill>
                <a:latin typeface="Calibri"/>
                <a:ea typeface="Calibri"/>
                <a:cs typeface="Calibri"/>
                <a:sym typeface="Calibri"/>
              </a:rPr>
              <a:t>1/5</a:t>
            </a:r>
            <a:r>
              <a:rPr lang="en-US" sz="2400">
                <a:solidFill>
                  <a:srgbClr val="00B050"/>
                </a:solidFill>
                <a:latin typeface="Calibri"/>
                <a:ea typeface="Calibri"/>
                <a:cs typeface="Calibri"/>
                <a:sym typeface="Calibri"/>
              </a:rPr>
              <a:t> of the observations are less than the value of 64  and   </a:t>
            </a:r>
            <a:r>
              <a:rPr lang="en-US" sz="2400">
                <a:solidFill>
                  <a:srgbClr val="FFFF00"/>
                </a:solidFill>
                <a:latin typeface="Calibri"/>
                <a:ea typeface="Calibri"/>
                <a:cs typeface="Calibri"/>
                <a:sym typeface="Calibri"/>
              </a:rPr>
              <a:t>5-1/5</a:t>
            </a:r>
            <a:r>
              <a:rPr lang="en-US" sz="2400">
                <a:solidFill>
                  <a:srgbClr val="00B050"/>
                </a:solidFill>
                <a:latin typeface="Calibri"/>
                <a:ea typeface="Calibri"/>
                <a:cs typeface="Calibri"/>
                <a:sym typeface="Calibri"/>
              </a:rPr>
              <a:t> of the observations are greater</a:t>
            </a:r>
            <a:endParaRPr/>
          </a:p>
          <a:p>
            <a:pPr indent="0" lvl="0" marL="0" marR="0" rtl="0" algn="l">
              <a:spcBef>
                <a:spcPts val="0"/>
              </a:spcBef>
              <a:spcAft>
                <a:spcPts val="0"/>
              </a:spcAft>
              <a:buNone/>
            </a:pPr>
            <a:r>
              <a:rPr lang="en-US" sz="2400">
                <a:solidFill>
                  <a:srgbClr val="00B050"/>
                </a:solidFill>
                <a:latin typeface="Calibri"/>
                <a:ea typeface="Calibri"/>
                <a:cs typeface="Calibri"/>
                <a:sym typeface="Calibri"/>
              </a:rPr>
              <a:t>The 2-quantile is the data point dividing the lower and upper halves of the data distribution.</a:t>
            </a:r>
            <a:endParaRPr/>
          </a:p>
          <a:p>
            <a:pPr indent="0" lvl="0" marL="0" marR="0" rtl="0" algn="l">
              <a:spcBef>
                <a:spcPts val="0"/>
              </a:spcBef>
              <a:spcAft>
                <a:spcPts val="0"/>
              </a:spcAft>
              <a:buNone/>
            </a:pPr>
            <a:r>
              <a:rPr lang="en-US" sz="2400">
                <a:solidFill>
                  <a:srgbClr val="00B050"/>
                </a:solidFill>
                <a:latin typeface="Calibri"/>
                <a:ea typeface="Calibri"/>
                <a:cs typeface="Calibri"/>
                <a:sym typeface="Calibri"/>
              </a:rPr>
              <a:t>The 4-quantiles are the three data points that split the data distribution into four equal parts; each part represents one-fourth of the data distribution. They are more commonly referred to as quartiles.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sp>
        <p:nvSpPr>
          <p:cNvPr id="245" name="Google Shape;245;p29"/>
          <p:cNvSpPr txBox="1"/>
          <p:nvPr/>
        </p:nvSpPr>
        <p:spPr>
          <a:xfrm>
            <a:off x="0" y="166254"/>
            <a:ext cx="12192000" cy="17235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246" name="Google Shape;246;p29"/>
          <p:cNvSpPr/>
          <p:nvPr/>
        </p:nvSpPr>
        <p:spPr>
          <a:xfrm>
            <a:off x="0" y="502290"/>
            <a:ext cx="6096000"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Percentile</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 kth percentile of a data set is the value x with property that k percent values are below x. Median is 50</a:t>
            </a:r>
            <a:r>
              <a:rPr baseline="30000" lang="en-US" sz="2400">
                <a:solidFill>
                  <a:schemeClr val="lt1"/>
                </a:solidFill>
                <a:latin typeface="Calibri"/>
                <a:ea typeface="Calibri"/>
                <a:cs typeface="Calibri"/>
                <a:sym typeface="Calibri"/>
              </a:rPr>
              <a:t>th</a:t>
            </a:r>
            <a:r>
              <a:rPr lang="en-US" sz="2400">
                <a:solidFill>
                  <a:schemeClr val="lt1"/>
                </a:solidFill>
                <a:latin typeface="Calibri"/>
                <a:ea typeface="Calibri"/>
                <a:cs typeface="Calibri"/>
                <a:sym typeface="Calibri"/>
              </a:rPr>
              <a:t> percentile.</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A plot of the data distribution for some attribute X. The quantiles plotted are quartiles. The three quartiles divide the distribution into four equal-size consecutive subsets. The second quartile corresponds to the median.</a:t>
            </a:r>
            <a:endParaRPr sz="2400">
              <a:solidFill>
                <a:schemeClr val="lt1"/>
              </a:solidFill>
              <a:latin typeface="Calibri"/>
              <a:ea typeface="Calibri"/>
              <a:cs typeface="Calibri"/>
              <a:sym typeface="Calibri"/>
            </a:endParaRPr>
          </a:p>
        </p:txBody>
      </p:sp>
      <p:pic>
        <p:nvPicPr>
          <p:cNvPr descr="2.4 - Measures of Position" id="247" name="Google Shape;247;p29"/>
          <p:cNvPicPr preferRelativeResize="0"/>
          <p:nvPr/>
        </p:nvPicPr>
        <p:blipFill rotWithShape="1">
          <a:blip r:embed="rId3">
            <a:alphaModFix/>
          </a:blip>
          <a:srcRect b="0" l="0" r="0" t="0"/>
          <a:stretch/>
        </p:blipFill>
        <p:spPr>
          <a:xfrm>
            <a:off x="6301980" y="798594"/>
            <a:ext cx="5330825" cy="371219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1" name="Shape 251"/>
        <p:cNvGrpSpPr/>
        <p:nvPr/>
      </p:nvGrpSpPr>
      <p:grpSpPr>
        <a:xfrm>
          <a:off x="0" y="0"/>
          <a:ext cx="0" cy="0"/>
          <a:chOff x="0" y="0"/>
          <a:chExt cx="0" cy="0"/>
        </a:xfrm>
      </p:grpSpPr>
      <p:sp>
        <p:nvSpPr>
          <p:cNvPr id="252" name="Google Shape;252;p30"/>
          <p:cNvSpPr txBox="1"/>
          <p:nvPr/>
        </p:nvSpPr>
        <p:spPr>
          <a:xfrm>
            <a:off x="0" y="166254"/>
            <a:ext cx="12192000" cy="172354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253" name="Google Shape;253;p30"/>
          <p:cNvSpPr/>
          <p:nvPr/>
        </p:nvSpPr>
        <p:spPr>
          <a:xfrm>
            <a:off x="0" y="502290"/>
            <a:ext cx="6096000"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Percentile</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 kth percentile of a data set is the value x with property that k percent values are below x. Median is 50</a:t>
            </a:r>
            <a:r>
              <a:rPr baseline="30000" lang="en-US" sz="2400">
                <a:solidFill>
                  <a:schemeClr val="lt1"/>
                </a:solidFill>
                <a:latin typeface="Calibri"/>
                <a:ea typeface="Calibri"/>
                <a:cs typeface="Calibri"/>
                <a:sym typeface="Calibri"/>
              </a:rPr>
              <a:t>th</a:t>
            </a:r>
            <a:r>
              <a:rPr lang="en-US" sz="2400">
                <a:solidFill>
                  <a:schemeClr val="lt1"/>
                </a:solidFill>
                <a:latin typeface="Calibri"/>
                <a:ea typeface="Calibri"/>
                <a:cs typeface="Calibri"/>
                <a:sym typeface="Calibri"/>
              </a:rPr>
              <a:t> percentile.</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A plot of the data distribution for some attribute X. The quantiles plotted are quartiles. The three quartiles divide the distribution into four equal-size consecutive subsets. The second quartile corresponds to the median.</a:t>
            </a:r>
            <a:endParaRPr sz="2400">
              <a:solidFill>
                <a:schemeClr val="lt1"/>
              </a:solidFill>
              <a:latin typeface="Calibri"/>
              <a:ea typeface="Calibri"/>
              <a:cs typeface="Calibri"/>
              <a:sym typeface="Calibri"/>
            </a:endParaRPr>
          </a:p>
        </p:txBody>
      </p:sp>
      <p:pic>
        <p:nvPicPr>
          <p:cNvPr descr="2.4 - Measures of Position" id="254" name="Google Shape;254;p30"/>
          <p:cNvPicPr preferRelativeResize="0"/>
          <p:nvPr/>
        </p:nvPicPr>
        <p:blipFill rotWithShape="1">
          <a:blip r:embed="rId3">
            <a:alphaModFix/>
          </a:blip>
          <a:srcRect b="0" l="0" r="0" t="0"/>
          <a:stretch/>
        </p:blipFill>
        <p:spPr>
          <a:xfrm>
            <a:off x="6301980" y="798594"/>
            <a:ext cx="5330825" cy="371219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8" name="Shape 258"/>
        <p:cNvGrpSpPr/>
        <p:nvPr/>
      </p:nvGrpSpPr>
      <p:grpSpPr>
        <a:xfrm>
          <a:off x="0" y="0"/>
          <a:ext cx="0" cy="0"/>
          <a:chOff x="0" y="0"/>
          <a:chExt cx="0" cy="0"/>
        </a:xfrm>
      </p:grpSpPr>
      <p:sp>
        <p:nvSpPr>
          <p:cNvPr id="259" name="Google Shape;259;p31"/>
          <p:cNvSpPr/>
          <p:nvPr/>
        </p:nvSpPr>
        <p:spPr>
          <a:xfrm>
            <a:off x="0" y="502290"/>
            <a:ext cx="6096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Variance and standard deviation </a:t>
            </a:r>
            <a:endParaRPr/>
          </a:p>
        </p:txBody>
      </p:sp>
      <p:sp>
        <p:nvSpPr>
          <p:cNvPr id="260" name="Google Shape;260;p31"/>
          <p:cNvSpPr/>
          <p:nvPr/>
        </p:nvSpPr>
        <p:spPr>
          <a:xfrm>
            <a:off x="-1" y="1152398"/>
            <a:ext cx="11805313" cy="304698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3200"/>
              <a:buFont typeface="Noto Sans Symbols"/>
              <a:buChar char="✔"/>
            </a:pPr>
            <a:r>
              <a:rPr lang="en-US" sz="3200">
                <a:solidFill>
                  <a:schemeClr val="lt1"/>
                </a:solidFill>
                <a:latin typeface="Calibri"/>
                <a:ea typeface="Calibri"/>
                <a:cs typeface="Calibri"/>
                <a:sym typeface="Calibri"/>
              </a:rPr>
              <a:t>The variance is a standard measure of spread. </a:t>
            </a:r>
            <a:endParaRPr sz="32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3200"/>
              <a:buFont typeface="Noto Sans Symbols"/>
              <a:buChar char="✔"/>
            </a:pPr>
            <a:r>
              <a:rPr lang="en-US" sz="3200">
                <a:solidFill>
                  <a:schemeClr val="lt1"/>
                </a:solidFill>
                <a:latin typeface="Calibri"/>
                <a:ea typeface="Calibri"/>
                <a:cs typeface="Calibri"/>
                <a:sym typeface="Calibri"/>
              </a:rPr>
              <a:t>The variance of a population is defined as the </a:t>
            </a:r>
            <a:r>
              <a:rPr lang="en-US" sz="3200">
                <a:solidFill>
                  <a:srgbClr val="92D050"/>
                </a:solidFill>
                <a:latin typeface="Calibri"/>
                <a:ea typeface="Calibri"/>
                <a:cs typeface="Calibri"/>
                <a:sym typeface="Calibri"/>
              </a:rPr>
              <a:t>mean squared deviation</a:t>
            </a:r>
            <a:endParaRPr/>
          </a:p>
          <a:p>
            <a:pPr indent="-342900" lvl="0" marL="342900" marR="0" rtl="0" algn="l">
              <a:spcBef>
                <a:spcPts val="0"/>
              </a:spcBef>
              <a:spcAft>
                <a:spcPts val="0"/>
              </a:spcAft>
              <a:buClr>
                <a:schemeClr val="lt1"/>
              </a:buClr>
              <a:buSzPts val="3200"/>
              <a:buFont typeface="Noto Sans Symbols"/>
              <a:buChar char="✔"/>
            </a:pPr>
            <a:r>
              <a:rPr lang="en-US" sz="3200">
                <a:solidFill>
                  <a:schemeClr val="lt1"/>
                </a:solidFill>
                <a:latin typeface="Calibri"/>
                <a:ea typeface="Calibri"/>
                <a:cs typeface="Calibri"/>
                <a:sym typeface="Calibri"/>
              </a:rPr>
              <a:t>Ex. n observations of a particular measurement labeled x1 through xn, Then for any data value xi , the corresponding deviation is (xi − x)</a:t>
            </a:r>
            <a:endParaRPr/>
          </a:p>
          <a:p>
            <a:pPr indent="-342900" lvl="0" marL="342900" marR="0" rtl="0" algn="l">
              <a:spcBef>
                <a:spcPts val="0"/>
              </a:spcBef>
              <a:spcAft>
                <a:spcPts val="0"/>
              </a:spcAft>
              <a:buClr>
                <a:schemeClr val="lt1"/>
              </a:buClr>
              <a:buSzPts val="3200"/>
              <a:buFont typeface="Noto Sans Symbols"/>
              <a:buChar char="✔"/>
            </a:pPr>
            <a:r>
              <a:rPr lang="en-US" sz="3200">
                <a:solidFill>
                  <a:schemeClr val="lt1"/>
                </a:solidFill>
                <a:latin typeface="Calibri"/>
                <a:ea typeface="Calibri"/>
                <a:cs typeface="Calibri"/>
                <a:sym typeface="Calibri"/>
              </a:rPr>
              <a:t>The standard deviation is simply the square root of the variance.</a:t>
            </a:r>
            <a:endParaRPr sz="3200">
              <a:solidFill>
                <a:schemeClr val="lt1"/>
              </a:solidFill>
              <a:latin typeface="Calibri"/>
              <a:ea typeface="Calibri"/>
              <a:cs typeface="Calibri"/>
              <a:sym typeface="Calibri"/>
            </a:endParaRPr>
          </a:p>
        </p:txBody>
      </p:sp>
      <p:pic>
        <p:nvPicPr>
          <p:cNvPr descr="probability - Calculating the variance of a population - Mathematics Stack  Exchange" id="261" name="Google Shape;261;p31"/>
          <p:cNvPicPr preferRelativeResize="0"/>
          <p:nvPr/>
        </p:nvPicPr>
        <p:blipFill rotWithShape="1">
          <a:blip r:embed="rId3">
            <a:alphaModFix/>
          </a:blip>
          <a:srcRect b="0" l="0" r="0" t="0"/>
          <a:stretch/>
        </p:blipFill>
        <p:spPr>
          <a:xfrm>
            <a:off x="4122127" y="4387829"/>
            <a:ext cx="3314700" cy="1666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2" name="Shape 92"/>
        <p:cNvGrpSpPr/>
        <p:nvPr/>
      </p:nvGrpSpPr>
      <p:grpSpPr>
        <a:xfrm>
          <a:off x="0" y="0"/>
          <a:ext cx="0" cy="0"/>
          <a:chOff x="0" y="0"/>
          <a:chExt cx="0" cy="0"/>
        </a:xfrm>
      </p:grpSpPr>
      <p:pic>
        <p:nvPicPr>
          <p:cNvPr id="93" name="Google Shape;93;p14"/>
          <p:cNvPicPr preferRelativeResize="0"/>
          <p:nvPr/>
        </p:nvPicPr>
        <p:blipFill rotWithShape="1">
          <a:blip r:embed="rId3">
            <a:alphaModFix/>
          </a:blip>
          <a:srcRect b="10863" l="3644" r="73469" t="27127"/>
          <a:stretch/>
        </p:blipFill>
        <p:spPr>
          <a:xfrm>
            <a:off x="4543024" y="942956"/>
            <a:ext cx="5133239" cy="5753685"/>
          </a:xfrm>
          <a:prstGeom prst="rect">
            <a:avLst/>
          </a:prstGeom>
          <a:noFill/>
          <a:ln>
            <a:noFill/>
          </a:ln>
        </p:spPr>
      </p:pic>
      <p:cxnSp>
        <p:nvCxnSpPr>
          <p:cNvPr id="94" name="Google Shape;94;p14"/>
          <p:cNvCxnSpPr/>
          <p:nvPr/>
        </p:nvCxnSpPr>
        <p:spPr>
          <a:xfrm flipH="1" rot="10800000">
            <a:off x="3821373" y="1269242"/>
            <a:ext cx="818866" cy="477671"/>
          </a:xfrm>
          <a:prstGeom prst="straightConnector1">
            <a:avLst/>
          </a:prstGeom>
          <a:noFill/>
          <a:ln cap="flat" cmpd="sng" w="9525">
            <a:solidFill>
              <a:schemeClr val="accent1"/>
            </a:solidFill>
            <a:prstDash val="solid"/>
            <a:miter lim="800000"/>
            <a:headEnd len="sm" w="sm" type="none"/>
            <a:tailEnd len="med" w="med" type="triangle"/>
          </a:ln>
        </p:spPr>
      </p:cxnSp>
      <p:sp>
        <p:nvSpPr>
          <p:cNvPr id="95" name="Google Shape;95;p14"/>
          <p:cNvSpPr txBox="1"/>
          <p:nvPr/>
        </p:nvSpPr>
        <p:spPr>
          <a:xfrm>
            <a:off x="2129051" y="1665027"/>
            <a:ext cx="189703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 subject identifier</a:t>
            </a:r>
            <a:endParaRPr/>
          </a:p>
        </p:txBody>
      </p:sp>
      <p:cxnSp>
        <p:nvCxnSpPr>
          <p:cNvPr id="96" name="Google Shape;96;p14"/>
          <p:cNvCxnSpPr/>
          <p:nvPr/>
        </p:nvCxnSpPr>
        <p:spPr>
          <a:xfrm rot="10800000">
            <a:off x="8871045" y="1024842"/>
            <a:ext cx="1173707" cy="722071"/>
          </a:xfrm>
          <a:prstGeom prst="straightConnector1">
            <a:avLst/>
          </a:prstGeom>
          <a:noFill/>
          <a:ln cap="flat" cmpd="sng" w="9525">
            <a:solidFill>
              <a:schemeClr val="accent1"/>
            </a:solidFill>
            <a:prstDash val="solid"/>
            <a:miter lim="800000"/>
            <a:headEnd len="sm" w="sm" type="none"/>
            <a:tailEnd len="med" w="med" type="triangle"/>
          </a:ln>
        </p:spPr>
      </p:cxnSp>
      <p:sp>
        <p:nvSpPr>
          <p:cNvPr id="97" name="Google Shape;97;p14"/>
          <p:cNvSpPr txBox="1"/>
          <p:nvPr/>
        </p:nvSpPr>
        <p:spPr>
          <a:xfrm>
            <a:off x="9957774" y="1665027"/>
            <a:ext cx="21290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Outcome Variable </a:t>
            </a:r>
            <a:endParaRPr/>
          </a:p>
        </p:txBody>
      </p:sp>
      <p:cxnSp>
        <p:nvCxnSpPr>
          <p:cNvPr id="98" name="Google Shape;98;p14"/>
          <p:cNvCxnSpPr/>
          <p:nvPr/>
        </p:nvCxnSpPr>
        <p:spPr>
          <a:xfrm>
            <a:off x="5622878" y="518615"/>
            <a:ext cx="1" cy="424341"/>
          </a:xfrm>
          <a:prstGeom prst="straightConnector1">
            <a:avLst/>
          </a:prstGeom>
          <a:noFill/>
          <a:ln cap="flat" cmpd="sng" w="9525">
            <a:solidFill>
              <a:schemeClr val="accent1"/>
            </a:solidFill>
            <a:prstDash val="solid"/>
            <a:miter lim="800000"/>
            <a:headEnd len="sm" w="sm" type="none"/>
            <a:tailEnd len="med" w="med" type="triangle"/>
          </a:ln>
        </p:spPr>
      </p:cxnSp>
      <p:cxnSp>
        <p:nvCxnSpPr>
          <p:cNvPr id="99" name="Google Shape;99;p14"/>
          <p:cNvCxnSpPr/>
          <p:nvPr/>
        </p:nvCxnSpPr>
        <p:spPr>
          <a:xfrm>
            <a:off x="5622878" y="518615"/>
            <a:ext cx="1486765" cy="0"/>
          </a:xfrm>
          <a:prstGeom prst="straightConnector1">
            <a:avLst/>
          </a:prstGeom>
          <a:noFill/>
          <a:ln cap="flat" cmpd="sng" w="9525">
            <a:solidFill>
              <a:schemeClr val="accent1"/>
            </a:solidFill>
            <a:prstDash val="solid"/>
            <a:miter lim="800000"/>
            <a:headEnd len="sm" w="sm" type="none"/>
            <a:tailEnd len="sm" w="sm" type="none"/>
          </a:ln>
        </p:spPr>
      </p:cxnSp>
      <p:sp>
        <p:nvSpPr>
          <p:cNvPr id="100" name="Google Shape;100;p14"/>
          <p:cNvSpPr txBox="1"/>
          <p:nvPr/>
        </p:nvSpPr>
        <p:spPr>
          <a:xfrm>
            <a:off x="7099532" y="328996"/>
            <a:ext cx="226283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Explanatory variable</a:t>
            </a:r>
            <a:endParaRPr/>
          </a:p>
        </p:txBody>
      </p:sp>
      <p:cxnSp>
        <p:nvCxnSpPr>
          <p:cNvPr id="101" name="Google Shape;101;p14"/>
          <p:cNvCxnSpPr>
            <a:stCxn id="93" idx="1"/>
            <a:endCxn id="93" idx="3"/>
          </p:cNvCxnSpPr>
          <p:nvPr/>
        </p:nvCxnSpPr>
        <p:spPr>
          <a:xfrm>
            <a:off x="4543024" y="3819799"/>
            <a:ext cx="5133300" cy="0"/>
          </a:xfrm>
          <a:prstGeom prst="straightConnector1">
            <a:avLst/>
          </a:prstGeom>
          <a:noFill/>
          <a:ln cap="flat" cmpd="sng" w="38100">
            <a:solidFill>
              <a:schemeClr val="accent1"/>
            </a:solidFill>
            <a:prstDash val="solid"/>
            <a:miter lim="800000"/>
            <a:headEnd len="sm" w="sm" type="none"/>
            <a:tailEnd len="sm" w="sm" type="none"/>
          </a:ln>
        </p:spPr>
      </p:cxnSp>
      <p:cxnSp>
        <p:nvCxnSpPr>
          <p:cNvPr id="102" name="Google Shape;102;p14"/>
          <p:cNvCxnSpPr>
            <a:stCxn id="93" idx="1"/>
          </p:cNvCxnSpPr>
          <p:nvPr/>
        </p:nvCxnSpPr>
        <p:spPr>
          <a:xfrm>
            <a:off x="4543024" y="3819799"/>
            <a:ext cx="0" cy="261000"/>
          </a:xfrm>
          <a:prstGeom prst="straightConnector1">
            <a:avLst/>
          </a:prstGeom>
          <a:noFill/>
          <a:ln cap="flat" cmpd="sng" w="38100">
            <a:solidFill>
              <a:schemeClr val="accent1"/>
            </a:solidFill>
            <a:prstDash val="solid"/>
            <a:miter lim="800000"/>
            <a:headEnd len="sm" w="sm" type="none"/>
            <a:tailEnd len="sm" w="sm" type="none"/>
          </a:ln>
        </p:spPr>
      </p:cxnSp>
      <p:cxnSp>
        <p:nvCxnSpPr>
          <p:cNvPr id="103" name="Google Shape;103;p14"/>
          <p:cNvCxnSpPr/>
          <p:nvPr/>
        </p:nvCxnSpPr>
        <p:spPr>
          <a:xfrm>
            <a:off x="9663209" y="3819799"/>
            <a:ext cx="0" cy="260882"/>
          </a:xfrm>
          <a:prstGeom prst="straightConnector1">
            <a:avLst/>
          </a:prstGeom>
          <a:noFill/>
          <a:ln cap="flat" cmpd="sng" w="38100">
            <a:solidFill>
              <a:schemeClr val="accent1"/>
            </a:solidFill>
            <a:prstDash val="solid"/>
            <a:miter lim="800000"/>
            <a:headEnd len="sm" w="sm" type="none"/>
            <a:tailEnd len="sm" w="sm" type="none"/>
          </a:ln>
        </p:spPr>
      </p:cxnSp>
      <p:cxnSp>
        <p:nvCxnSpPr>
          <p:cNvPr id="104" name="Google Shape;104;p14"/>
          <p:cNvCxnSpPr/>
          <p:nvPr/>
        </p:nvCxnSpPr>
        <p:spPr>
          <a:xfrm>
            <a:off x="4529970" y="4080681"/>
            <a:ext cx="5133239" cy="0"/>
          </a:xfrm>
          <a:prstGeom prst="straightConnector1">
            <a:avLst/>
          </a:prstGeom>
          <a:noFill/>
          <a:ln cap="flat" cmpd="sng" w="28575">
            <a:solidFill>
              <a:schemeClr val="accent1"/>
            </a:solidFill>
            <a:prstDash val="solid"/>
            <a:miter lim="800000"/>
            <a:headEnd len="sm" w="sm" type="none"/>
            <a:tailEnd len="sm" w="sm" type="none"/>
          </a:ln>
        </p:spPr>
      </p:cxnSp>
      <p:cxnSp>
        <p:nvCxnSpPr>
          <p:cNvPr id="105" name="Google Shape;105;p14"/>
          <p:cNvCxnSpPr/>
          <p:nvPr/>
        </p:nvCxnSpPr>
        <p:spPr>
          <a:xfrm flipH="1" rot="10800000">
            <a:off x="3821373" y="3944203"/>
            <a:ext cx="708597" cy="491319"/>
          </a:xfrm>
          <a:prstGeom prst="straightConnector1">
            <a:avLst/>
          </a:prstGeom>
          <a:noFill/>
          <a:ln cap="flat" cmpd="sng" w="9525">
            <a:solidFill>
              <a:schemeClr val="accent1"/>
            </a:solidFill>
            <a:prstDash val="solid"/>
            <a:miter lim="800000"/>
            <a:headEnd len="sm" w="sm" type="none"/>
            <a:tailEnd len="med" w="med" type="triangle"/>
          </a:ln>
        </p:spPr>
      </p:cxnSp>
      <p:sp>
        <p:nvSpPr>
          <p:cNvPr id="106" name="Google Shape;106;p14"/>
          <p:cNvSpPr txBox="1"/>
          <p:nvPr/>
        </p:nvSpPr>
        <p:spPr>
          <a:xfrm>
            <a:off x="569199" y="4250856"/>
            <a:ext cx="369231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one row per experimental subject</a:t>
            </a: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5" name="Shape 265"/>
        <p:cNvGrpSpPr/>
        <p:nvPr/>
      </p:nvGrpSpPr>
      <p:grpSpPr>
        <a:xfrm>
          <a:off x="0" y="0"/>
          <a:ext cx="0" cy="0"/>
          <a:chOff x="0" y="0"/>
          <a:chExt cx="0" cy="0"/>
        </a:xfrm>
      </p:grpSpPr>
      <p:sp>
        <p:nvSpPr>
          <p:cNvPr id="266" name="Google Shape;266;p32"/>
          <p:cNvSpPr/>
          <p:nvPr/>
        </p:nvSpPr>
        <p:spPr>
          <a:xfrm>
            <a:off x="0" y="502290"/>
            <a:ext cx="6096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Frequency  distribution curve</a:t>
            </a:r>
            <a:endParaRPr/>
          </a:p>
        </p:txBody>
      </p:sp>
      <p:pic>
        <p:nvPicPr>
          <p:cNvPr descr="Skewness - From The GENESIS" id="267" name="Google Shape;267;p32"/>
          <p:cNvPicPr preferRelativeResize="0"/>
          <p:nvPr/>
        </p:nvPicPr>
        <p:blipFill rotWithShape="1">
          <a:blip r:embed="rId3">
            <a:alphaModFix/>
          </a:blip>
          <a:srcRect b="0" l="0" r="0" t="0"/>
          <a:stretch/>
        </p:blipFill>
        <p:spPr>
          <a:xfrm>
            <a:off x="524066" y="963955"/>
            <a:ext cx="9384209" cy="4283866"/>
          </a:xfrm>
          <a:prstGeom prst="rect">
            <a:avLst/>
          </a:prstGeom>
          <a:noFill/>
          <a:ln>
            <a:noFill/>
          </a:ln>
        </p:spPr>
      </p:pic>
      <p:sp>
        <p:nvSpPr>
          <p:cNvPr id="268" name="Google Shape;268;p32"/>
          <p:cNvSpPr txBox="1"/>
          <p:nvPr/>
        </p:nvSpPr>
        <p:spPr>
          <a:xfrm>
            <a:off x="272954" y="5609230"/>
            <a:ext cx="10358651" cy="1107996"/>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lt1"/>
              </a:buClr>
              <a:buSzPts val="2400"/>
              <a:buFont typeface="Calibri"/>
              <a:buAutoNum type="arabicPeriod"/>
            </a:pPr>
            <a:r>
              <a:rPr lang="en-US" sz="2400">
                <a:solidFill>
                  <a:schemeClr val="lt1"/>
                </a:solidFill>
                <a:latin typeface="Calibri"/>
                <a:ea typeface="Calibri"/>
                <a:cs typeface="Calibri"/>
                <a:sym typeface="Calibri"/>
              </a:rPr>
              <a:t>How  to measure skewness of  data ?</a:t>
            </a:r>
            <a:endParaRPr/>
          </a:p>
          <a:p>
            <a:pPr indent="-342900" lvl="0" marL="342900" marR="0" rtl="0" algn="l">
              <a:spcBef>
                <a:spcPts val="0"/>
              </a:spcBef>
              <a:spcAft>
                <a:spcPts val="0"/>
              </a:spcAft>
              <a:buClr>
                <a:schemeClr val="lt1"/>
              </a:buClr>
              <a:buSzPts val="2400"/>
              <a:buFont typeface="Calibri"/>
              <a:buAutoNum type="arabicPeriod"/>
            </a:pPr>
            <a:r>
              <a:rPr lang="en-US" sz="2400">
                <a:solidFill>
                  <a:schemeClr val="lt1"/>
                </a:solidFill>
                <a:latin typeface="Calibri"/>
                <a:ea typeface="Calibri"/>
                <a:cs typeface="Calibri"/>
                <a:sym typeface="Calibri"/>
              </a:rPr>
              <a:t>How to measure peaked-ness relative to  Gaussian shape /normal distribution</a:t>
            </a:r>
            <a:endParaRPr/>
          </a:p>
          <a:p>
            <a:pPr indent="0" lvl="0" marL="0" marR="0" rtl="0" algn="l">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2" name="Shape 272"/>
        <p:cNvGrpSpPr/>
        <p:nvPr/>
      </p:nvGrpSpPr>
      <p:grpSpPr>
        <a:xfrm>
          <a:off x="0" y="0"/>
          <a:ext cx="0" cy="0"/>
          <a:chOff x="0" y="0"/>
          <a:chExt cx="0" cy="0"/>
        </a:xfrm>
      </p:grpSpPr>
      <p:sp>
        <p:nvSpPr>
          <p:cNvPr id="273" name="Google Shape;273;p33"/>
          <p:cNvSpPr/>
          <p:nvPr/>
        </p:nvSpPr>
        <p:spPr>
          <a:xfrm>
            <a:off x="0" y="502290"/>
            <a:ext cx="6096000" cy="8309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Skewness and kurtosis</a:t>
            </a:r>
            <a:endParaRPr/>
          </a:p>
          <a:p>
            <a:pPr indent="0" lvl="0" marL="0" marR="0" rtl="0" algn="l">
              <a:spcBef>
                <a:spcPts val="0"/>
              </a:spcBef>
              <a:spcAft>
                <a:spcPts val="0"/>
              </a:spcAft>
              <a:buNone/>
            </a:pPr>
            <a:r>
              <a:rPr lang="en-US" sz="2400">
                <a:solidFill>
                  <a:srgbClr val="00FFFF"/>
                </a:solidFill>
                <a:latin typeface="Calibri"/>
                <a:ea typeface="Calibri"/>
                <a:cs typeface="Calibri"/>
                <a:sym typeface="Calibri"/>
              </a:rPr>
              <a:t> </a:t>
            </a:r>
            <a:endParaRPr/>
          </a:p>
        </p:txBody>
      </p:sp>
      <p:sp>
        <p:nvSpPr>
          <p:cNvPr id="274" name="Google Shape;274;p33"/>
          <p:cNvSpPr/>
          <p:nvPr/>
        </p:nvSpPr>
        <p:spPr>
          <a:xfrm>
            <a:off x="-1" y="1152398"/>
            <a:ext cx="11805313" cy="501675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lt1"/>
              </a:buClr>
              <a:buSzPts val="3200"/>
              <a:buFont typeface="Noto Sans Symbols"/>
              <a:buChar char="✔"/>
            </a:pPr>
            <a:r>
              <a:rPr lang="en-US" sz="3200">
                <a:solidFill>
                  <a:schemeClr val="lt1"/>
                </a:solidFill>
                <a:latin typeface="Calibri"/>
                <a:ea typeface="Calibri"/>
                <a:cs typeface="Calibri"/>
                <a:sym typeface="Calibri"/>
              </a:rPr>
              <a:t> </a:t>
            </a:r>
            <a:r>
              <a:rPr lang="en-US" sz="3200">
                <a:solidFill>
                  <a:srgbClr val="00FFFF"/>
                </a:solidFill>
                <a:latin typeface="Calibri"/>
                <a:ea typeface="Calibri"/>
                <a:cs typeface="Calibri"/>
                <a:sym typeface="Calibri"/>
              </a:rPr>
              <a:t>Skewness</a:t>
            </a:r>
            <a:r>
              <a:rPr lang="en-US" sz="3200">
                <a:solidFill>
                  <a:schemeClr val="lt1"/>
                </a:solidFill>
                <a:latin typeface="Calibri"/>
                <a:ea typeface="Calibri"/>
                <a:cs typeface="Calibri"/>
                <a:sym typeface="Calibri"/>
              </a:rPr>
              <a:t> is a measure of asymmetry.</a:t>
            </a:r>
            <a:endParaRPr/>
          </a:p>
          <a:p>
            <a:pPr indent="-342900" lvl="0" marL="342900" marR="0" rtl="0" algn="l">
              <a:spcBef>
                <a:spcPts val="0"/>
              </a:spcBef>
              <a:spcAft>
                <a:spcPts val="0"/>
              </a:spcAft>
              <a:buClr>
                <a:srgbClr val="00FFFF"/>
              </a:buClr>
              <a:buSzPts val="3200"/>
              <a:buFont typeface="Noto Sans Symbols"/>
              <a:buChar char="✔"/>
            </a:pPr>
            <a:r>
              <a:rPr lang="en-US" sz="3200">
                <a:solidFill>
                  <a:srgbClr val="00FFFF"/>
                </a:solidFill>
                <a:latin typeface="Calibri"/>
                <a:ea typeface="Calibri"/>
                <a:cs typeface="Calibri"/>
                <a:sym typeface="Calibri"/>
              </a:rPr>
              <a:t> Kurtosis</a:t>
            </a:r>
            <a:r>
              <a:rPr lang="en-US" sz="3200">
                <a:solidFill>
                  <a:schemeClr val="lt1"/>
                </a:solidFill>
                <a:latin typeface="Calibri"/>
                <a:ea typeface="Calibri"/>
                <a:cs typeface="Calibri"/>
                <a:sym typeface="Calibri"/>
              </a:rPr>
              <a:t> is a measure of “peaked-ness” relative to a Gaussian shape. </a:t>
            </a:r>
            <a:endParaRPr/>
          </a:p>
          <a:p>
            <a:pPr indent="-342900" lvl="0" marL="342900" marR="0" rtl="0" algn="l">
              <a:spcBef>
                <a:spcPts val="0"/>
              </a:spcBef>
              <a:spcAft>
                <a:spcPts val="0"/>
              </a:spcAft>
              <a:buClr>
                <a:schemeClr val="lt1"/>
              </a:buClr>
              <a:buSzPts val="3200"/>
              <a:buFont typeface="Noto Sans Symbols"/>
              <a:buChar char="✔"/>
            </a:pPr>
            <a:r>
              <a:rPr lang="en-US" sz="3200">
                <a:solidFill>
                  <a:schemeClr val="lt1"/>
                </a:solidFill>
                <a:latin typeface="Calibri"/>
                <a:ea typeface="Calibri"/>
                <a:cs typeface="Calibri"/>
                <a:sym typeface="Calibri"/>
              </a:rPr>
              <a:t>If the sample skewness and kurtosis are calculated along with their standard errors, we can roughly make conclusions according to the following table where </a:t>
            </a:r>
            <a:r>
              <a:rPr lang="en-US" sz="3200">
                <a:solidFill>
                  <a:srgbClr val="00FFFF"/>
                </a:solidFill>
                <a:latin typeface="Calibri"/>
                <a:ea typeface="Calibri"/>
                <a:cs typeface="Calibri"/>
                <a:sym typeface="Calibri"/>
              </a:rPr>
              <a:t>e</a:t>
            </a:r>
            <a:r>
              <a:rPr lang="en-US" sz="3200">
                <a:solidFill>
                  <a:schemeClr val="lt1"/>
                </a:solidFill>
                <a:latin typeface="Calibri"/>
                <a:ea typeface="Calibri"/>
                <a:cs typeface="Calibri"/>
                <a:sym typeface="Calibri"/>
              </a:rPr>
              <a:t> is an </a:t>
            </a:r>
            <a:r>
              <a:rPr lang="en-US" sz="3200">
                <a:solidFill>
                  <a:srgbClr val="00B050"/>
                </a:solidFill>
                <a:latin typeface="Calibri"/>
                <a:ea typeface="Calibri"/>
                <a:cs typeface="Calibri"/>
                <a:sym typeface="Calibri"/>
              </a:rPr>
              <a:t>estimate of skewness </a:t>
            </a:r>
            <a:r>
              <a:rPr lang="en-US" sz="3200">
                <a:solidFill>
                  <a:schemeClr val="lt1"/>
                </a:solidFill>
                <a:latin typeface="Calibri"/>
                <a:ea typeface="Calibri"/>
                <a:cs typeface="Calibri"/>
                <a:sym typeface="Calibri"/>
              </a:rPr>
              <a:t>and </a:t>
            </a:r>
            <a:r>
              <a:rPr lang="en-US" sz="3200">
                <a:solidFill>
                  <a:srgbClr val="00FFFF"/>
                </a:solidFill>
                <a:latin typeface="Calibri"/>
                <a:ea typeface="Calibri"/>
                <a:cs typeface="Calibri"/>
                <a:sym typeface="Calibri"/>
              </a:rPr>
              <a:t>u</a:t>
            </a:r>
            <a:r>
              <a:rPr lang="en-US" sz="3200">
                <a:solidFill>
                  <a:schemeClr val="lt1"/>
                </a:solidFill>
                <a:latin typeface="Calibri"/>
                <a:ea typeface="Calibri"/>
                <a:cs typeface="Calibri"/>
                <a:sym typeface="Calibri"/>
              </a:rPr>
              <a:t> is an </a:t>
            </a:r>
            <a:r>
              <a:rPr lang="en-US" sz="3200">
                <a:solidFill>
                  <a:srgbClr val="00B050"/>
                </a:solidFill>
                <a:latin typeface="Calibri"/>
                <a:ea typeface="Calibri"/>
                <a:cs typeface="Calibri"/>
                <a:sym typeface="Calibri"/>
              </a:rPr>
              <a:t>estimate of kurtosis</a:t>
            </a:r>
            <a:r>
              <a:rPr lang="en-US" sz="3200">
                <a:solidFill>
                  <a:schemeClr val="lt1"/>
                </a:solidFill>
                <a:latin typeface="Calibri"/>
                <a:ea typeface="Calibri"/>
                <a:cs typeface="Calibri"/>
                <a:sym typeface="Calibri"/>
              </a:rPr>
              <a:t>, and SE(e) and SE(u) are the corresponding standard errors.</a:t>
            </a:r>
            <a:endParaRPr/>
          </a:p>
          <a:p>
            <a:pPr indent="0" lvl="0" marL="0" marR="0" rtl="0" algn="l">
              <a:spcBef>
                <a:spcPts val="0"/>
              </a:spcBef>
              <a:spcAft>
                <a:spcPts val="0"/>
              </a:spcAft>
              <a:buNone/>
            </a:pPr>
            <a:r>
              <a:t/>
            </a:r>
            <a:endParaRPr sz="3200">
              <a:solidFill>
                <a:schemeClr val="lt1"/>
              </a:solidFill>
              <a:latin typeface="Calibri"/>
              <a:ea typeface="Calibri"/>
              <a:cs typeface="Calibri"/>
              <a:sym typeface="Calibri"/>
            </a:endParaRPr>
          </a:p>
          <a:p>
            <a:pPr indent="-139700" lvl="0" marL="342900" marR="0" rtl="0" algn="l">
              <a:spcBef>
                <a:spcPts val="0"/>
              </a:spcBef>
              <a:spcAft>
                <a:spcPts val="0"/>
              </a:spcAft>
              <a:buClr>
                <a:schemeClr val="dk1"/>
              </a:buClr>
              <a:buSzPts val="3200"/>
              <a:buFont typeface="Noto Sans Symbols"/>
              <a:buNone/>
            </a:pPr>
            <a:r>
              <a:t/>
            </a:r>
            <a:endParaRPr sz="3200">
              <a:solidFill>
                <a:schemeClr val="lt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8" name="Shape 278"/>
        <p:cNvGrpSpPr/>
        <p:nvPr/>
      </p:nvGrpSpPr>
      <p:grpSpPr>
        <a:xfrm>
          <a:off x="0" y="0"/>
          <a:ext cx="0" cy="0"/>
          <a:chOff x="0" y="0"/>
          <a:chExt cx="0" cy="0"/>
        </a:xfrm>
      </p:grpSpPr>
      <p:pic>
        <p:nvPicPr>
          <p:cNvPr id="279" name="Google Shape;279;p34"/>
          <p:cNvPicPr preferRelativeResize="0"/>
          <p:nvPr/>
        </p:nvPicPr>
        <p:blipFill rotWithShape="1">
          <a:blip r:embed="rId3">
            <a:alphaModFix/>
          </a:blip>
          <a:srcRect b="18791" l="14327" r="23657" t="45370"/>
          <a:stretch/>
        </p:blipFill>
        <p:spPr>
          <a:xfrm>
            <a:off x="627796" y="1624084"/>
            <a:ext cx="10669211" cy="346653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4" name="Shape 284"/>
        <p:cNvGrpSpPr/>
        <p:nvPr/>
      </p:nvGrpSpPr>
      <p:grpSpPr>
        <a:xfrm>
          <a:off x="0" y="0"/>
          <a:ext cx="0" cy="0"/>
          <a:chOff x="0" y="0"/>
          <a:chExt cx="0" cy="0"/>
        </a:xfrm>
      </p:grpSpPr>
      <p:pic>
        <p:nvPicPr>
          <p:cNvPr descr="Skewness and Kurtosis |Shape of data: Skewness and Kurtosis" id="285" name="Google Shape;285;p35"/>
          <p:cNvPicPr preferRelativeResize="0"/>
          <p:nvPr/>
        </p:nvPicPr>
        <p:blipFill rotWithShape="1">
          <a:blip r:embed="rId3">
            <a:alphaModFix/>
          </a:blip>
          <a:srcRect b="0" l="0" r="0" t="0"/>
          <a:stretch/>
        </p:blipFill>
        <p:spPr>
          <a:xfrm>
            <a:off x="1370224" y="931389"/>
            <a:ext cx="8647231" cy="4706520"/>
          </a:xfrm>
          <a:prstGeom prst="rect">
            <a:avLst/>
          </a:prstGeom>
          <a:noFill/>
          <a:ln>
            <a:noFill/>
          </a:ln>
        </p:spPr>
      </p:pic>
      <p:sp>
        <p:nvSpPr>
          <p:cNvPr id="286" name="Google Shape;286;p35"/>
          <p:cNvSpPr txBox="1"/>
          <p:nvPr/>
        </p:nvSpPr>
        <p:spPr>
          <a:xfrm>
            <a:off x="2866029" y="3875965"/>
            <a:ext cx="122830" cy="276999"/>
          </a:xfrm>
          <a:prstGeom prst="rect">
            <a:avLst/>
          </a:prstGeom>
          <a:solidFill>
            <a:srgbClr val="FFFF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200">
                <a:solidFill>
                  <a:schemeClr val="dk1"/>
                </a:solidFill>
                <a:latin typeface="Times New Roman"/>
                <a:ea typeface="Times New Roman"/>
                <a:cs typeface="Times New Roman"/>
                <a:sym typeface="Times New Roman"/>
              </a:rPr>
              <a:t>C</a:t>
            </a:r>
            <a:endParaRPr/>
          </a:p>
        </p:txBody>
      </p:sp>
      <p:sp>
        <p:nvSpPr>
          <p:cNvPr id="287" name="Google Shape;287;p35"/>
          <p:cNvSpPr/>
          <p:nvPr/>
        </p:nvSpPr>
        <p:spPr>
          <a:xfrm>
            <a:off x="0" y="502290"/>
            <a:ext cx="6096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Kurtosis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1" name="Shape 291"/>
        <p:cNvGrpSpPr/>
        <p:nvPr/>
      </p:nvGrpSpPr>
      <p:grpSpPr>
        <a:xfrm>
          <a:off x="0" y="0"/>
          <a:ext cx="0" cy="0"/>
          <a:chOff x="0" y="0"/>
          <a:chExt cx="0" cy="0"/>
        </a:xfrm>
      </p:grpSpPr>
      <p:sp>
        <p:nvSpPr>
          <p:cNvPr id="292" name="Google Shape;292;p36"/>
          <p:cNvSpPr/>
          <p:nvPr/>
        </p:nvSpPr>
        <p:spPr>
          <a:xfrm>
            <a:off x="0" y="502290"/>
            <a:ext cx="6096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Skewness </a:t>
            </a:r>
            <a:endParaRPr/>
          </a:p>
        </p:txBody>
      </p:sp>
      <p:pic>
        <p:nvPicPr>
          <p:cNvPr descr="Skewness - From The GENESIS" id="293" name="Google Shape;293;p36"/>
          <p:cNvPicPr preferRelativeResize="0"/>
          <p:nvPr/>
        </p:nvPicPr>
        <p:blipFill rotWithShape="1">
          <a:blip r:embed="rId3">
            <a:alphaModFix/>
          </a:blip>
          <a:srcRect b="0" l="0" r="0" t="0"/>
          <a:stretch/>
        </p:blipFill>
        <p:spPr>
          <a:xfrm>
            <a:off x="524066" y="963955"/>
            <a:ext cx="9384209" cy="428386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97" name="Shape 297"/>
        <p:cNvGrpSpPr/>
        <p:nvPr/>
      </p:nvGrpSpPr>
      <p:grpSpPr>
        <a:xfrm>
          <a:off x="0" y="0"/>
          <a:ext cx="0" cy="0"/>
          <a:chOff x="0" y="0"/>
          <a:chExt cx="0" cy="0"/>
        </a:xfrm>
      </p:grpSpPr>
      <p:sp>
        <p:nvSpPr>
          <p:cNvPr id="298" name="Google Shape;298;p37"/>
          <p:cNvSpPr/>
          <p:nvPr/>
        </p:nvSpPr>
        <p:spPr>
          <a:xfrm>
            <a:off x="0" y="502290"/>
            <a:ext cx="6096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Univariate graphical EDA  </a:t>
            </a:r>
            <a:endParaRPr/>
          </a:p>
        </p:txBody>
      </p:sp>
      <p:sp>
        <p:nvSpPr>
          <p:cNvPr id="299" name="Google Shape;299;p37"/>
          <p:cNvSpPr/>
          <p:nvPr/>
        </p:nvSpPr>
        <p:spPr>
          <a:xfrm>
            <a:off x="101835" y="963955"/>
            <a:ext cx="5289031" cy="74789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B0F0"/>
                </a:solidFill>
                <a:latin typeface="Calibri"/>
                <a:ea typeface="Calibri"/>
                <a:cs typeface="Calibri"/>
                <a:sym typeface="Calibri"/>
              </a:rPr>
              <a:t>Histograms</a:t>
            </a:r>
            <a:endParaRPr sz="2400">
              <a:solidFill>
                <a:schemeClr val="lt1"/>
              </a:solidFill>
              <a:latin typeface="Calibri"/>
              <a:ea typeface="Calibri"/>
              <a:cs typeface="Calibri"/>
              <a:sym typeface="Calibri"/>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If X is numeric, the term histogram is preferred.</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 range of values for X is partitioned into disjoint consecutive subranges(buckets/bins)</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 range of a bucket is known as the width.</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For each subrange, a bar is drawn with a height that represents the total count of items observed within the subrange.</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p:txBody>
      </p:sp>
      <p:pic>
        <p:nvPicPr>
          <p:cNvPr descr="Histogram" id="300" name="Google Shape;300;p37"/>
          <p:cNvPicPr preferRelativeResize="0"/>
          <p:nvPr/>
        </p:nvPicPr>
        <p:blipFill rotWithShape="1">
          <a:blip r:embed="rId3">
            <a:alphaModFix/>
          </a:blip>
          <a:srcRect b="0" l="0" r="0" t="0"/>
          <a:stretch/>
        </p:blipFill>
        <p:spPr>
          <a:xfrm>
            <a:off x="5595263" y="1344303"/>
            <a:ext cx="5873769" cy="388279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sp>
        <p:nvSpPr>
          <p:cNvPr id="305" name="Google Shape;305;p38"/>
          <p:cNvSpPr/>
          <p:nvPr/>
        </p:nvSpPr>
        <p:spPr>
          <a:xfrm>
            <a:off x="-1" y="232560"/>
            <a:ext cx="750626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Poppins"/>
                <a:ea typeface="Poppins"/>
                <a:cs typeface="Poppins"/>
                <a:sym typeface="Poppins"/>
              </a:rPr>
              <a:t>Univariate  graphical EDA for numerical data  (Histogram</a:t>
            </a:r>
            <a:r>
              <a:rPr lang="en-US" sz="1800">
                <a:solidFill>
                  <a:schemeClr val="lt1"/>
                </a:solidFill>
                <a:latin typeface="Poppins"/>
                <a:ea typeface="Poppins"/>
                <a:cs typeface="Poppins"/>
                <a:sym typeface="Poppins"/>
              </a:rPr>
              <a:t>)</a:t>
            </a:r>
            <a:endParaRPr sz="1800">
              <a:solidFill>
                <a:schemeClr val="dk1"/>
              </a:solidFill>
              <a:latin typeface="Calibri"/>
              <a:ea typeface="Calibri"/>
              <a:cs typeface="Calibri"/>
              <a:sym typeface="Calibri"/>
            </a:endParaRPr>
          </a:p>
        </p:txBody>
      </p:sp>
      <p:pic>
        <p:nvPicPr>
          <p:cNvPr id="306" name="Google Shape;306;p38"/>
          <p:cNvPicPr preferRelativeResize="0"/>
          <p:nvPr/>
        </p:nvPicPr>
        <p:blipFill rotWithShape="1">
          <a:blip r:embed="rId3">
            <a:alphaModFix/>
          </a:blip>
          <a:srcRect b="56018" l="0" r="53555" t="2962"/>
          <a:stretch/>
        </p:blipFill>
        <p:spPr>
          <a:xfrm>
            <a:off x="1" y="722235"/>
            <a:ext cx="6728154" cy="4412473"/>
          </a:xfrm>
          <a:prstGeom prst="rect">
            <a:avLst/>
          </a:prstGeom>
          <a:noFill/>
          <a:ln>
            <a:noFill/>
          </a:ln>
        </p:spPr>
      </p:pic>
      <p:sp>
        <p:nvSpPr>
          <p:cNvPr id="307" name="Google Shape;307;p38"/>
          <p:cNvSpPr/>
          <p:nvPr/>
        </p:nvSpPr>
        <p:spPr>
          <a:xfrm>
            <a:off x="6728155" y="722235"/>
            <a:ext cx="5289031" cy="78483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B0F0"/>
                </a:solidFill>
                <a:latin typeface="Calibri"/>
                <a:ea typeface="Calibri"/>
                <a:cs typeface="Calibri"/>
                <a:sym typeface="Calibri"/>
              </a:rPr>
              <a:t>A data frame with 330 observations on the following 10 variables.</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O3 Ozone conc., ppm, at Sandbug AFB.</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vh a numeric vector</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wind wind speed</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humidity a numeric vector</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temp temperature</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ibh inversion base height</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dpg Daggett pressure gradient</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ibt a numeric vector</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vis visibility</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doy day of the year</a:t>
            </a:r>
            <a:endParaRPr/>
          </a:p>
          <a:p>
            <a:pPr indent="0" lvl="0" marL="0" marR="0" rtl="0" algn="l">
              <a:spcBef>
                <a:spcPts val="0"/>
              </a:spcBef>
              <a:spcAft>
                <a:spcPts val="0"/>
              </a:spcAft>
              <a:buNone/>
            </a:pPr>
            <a:r>
              <a:t/>
            </a:r>
            <a:endParaRPr sz="24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1" name="Shape 311"/>
        <p:cNvGrpSpPr/>
        <p:nvPr/>
      </p:nvGrpSpPr>
      <p:grpSpPr>
        <a:xfrm>
          <a:off x="0" y="0"/>
          <a:ext cx="0" cy="0"/>
          <a:chOff x="0" y="0"/>
          <a:chExt cx="0" cy="0"/>
        </a:xfrm>
      </p:grpSpPr>
      <p:sp>
        <p:nvSpPr>
          <p:cNvPr id="312" name="Google Shape;312;p39"/>
          <p:cNvSpPr/>
          <p:nvPr/>
        </p:nvSpPr>
        <p:spPr>
          <a:xfrm>
            <a:off x="-1" y="232560"/>
            <a:ext cx="7506269"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00FFFF"/>
                </a:solidFill>
                <a:latin typeface="Poppins"/>
                <a:ea typeface="Poppins"/>
                <a:cs typeface="Poppins"/>
                <a:sym typeface="Poppins"/>
              </a:rPr>
              <a:t>Histogram plot for variable humidity </a:t>
            </a:r>
            <a:endParaRPr sz="3200">
              <a:solidFill>
                <a:srgbClr val="00FFFF"/>
              </a:solidFill>
              <a:latin typeface="Calibri"/>
              <a:ea typeface="Calibri"/>
              <a:cs typeface="Calibri"/>
              <a:sym typeface="Calibri"/>
            </a:endParaRPr>
          </a:p>
        </p:txBody>
      </p:sp>
      <p:sp>
        <p:nvSpPr>
          <p:cNvPr id="313" name="Google Shape;313;p39"/>
          <p:cNvSpPr/>
          <p:nvPr/>
        </p:nvSpPr>
        <p:spPr>
          <a:xfrm>
            <a:off x="56601" y="817335"/>
            <a:ext cx="8244373"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9900FF"/>
                </a:solidFill>
                <a:latin typeface="Calibri"/>
                <a:ea typeface="Calibri"/>
                <a:cs typeface="Calibri"/>
                <a:sym typeface="Calibri"/>
              </a:rPr>
              <a:t># R script to plot histogram for a given variable </a:t>
            </a:r>
            <a:endParaRPr/>
          </a:p>
          <a:p>
            <a:pPr indent="0" lvl="0" marL="0" marR="0" rtl="0" algn="l">
              <a:spcBef>
                <a:spcPts val="0"/>
              </a:spcBef>
              <a:spcAft>
                <a:spcPts val="0"/>
              </a:spcAft>
              <a:buNone/>
            </a:pPr>
            <a:r>
              <a:rPr lang="en-US" sz="3200">
                <a:solidFill>
                  <a:srgbClr val="9900FF"/>
                </a:solidFill>
                <a:latin typeface="Calibri"/>
                <a:ea typeface="Calibri"/>
                <a:cs typeface="Calibri"/>
                <a:sym typeface="Calibri"/>
              </a:rPr>
              <a:t>hist(df$humidity,col="black",border = "orange") </a:t>
            </a:r>
            <a:endParaRPr/>
          </a:p>
        </p:txBody>
      </p:sp>
      <p:pic>
        <p:nvPicPr>
          <p:cNvPr id="314" name="Google Shape;314;p39"/>
          <p:cNvPicPr preferRelativeResize="0"/>
          <p:nvPr/>
        </p:nvPicPr>
        <p:blipFill rotWithShape="1">
          <a:blip r:embed="rId3">
            <a:alphaModFix/>
          </a:blip>
          <a:srcRect b="0" l="0" r="0" t="0"/>
          <a:stretch/>
        </p:blipFill>
        <p:spPr>
          <a:xfrm>
            <a:off x="324095" y="2113827"/>
            <a:ext cx="6858075" cy="403219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8" name="Shape 318"/>
        <p:cNvGrpSpPr/>
        <p:nvPr/>
      </p:nvGrpSpPr>
      <p:grpSpPr>
        <a:xfrm>
          <a:off x="0" y="0"/>
          <a:ext cx="0" cy="0"/>
          <a:chOff x="0" y="0"/>
          <a:chExt cx="0" cy="0"/>
        </a:xfrm>
      </p:grpSpPr>
      <p:pic>
        <p:nvPicPr>
          <p:cNvPr id="319" name="Google Shape;319;p40"/>
          <p:cNvPicPr preferRelativeResize="0"/>
          <p:nvPr/>
        </p:nvPicPr>
        <p:blipFill rotWithShape="1">
          <a:blip r:embed="rId3">
            <a:alphaModFix/>
          </a:blip>
          <a:srcRect b="21215" l="0" r="49346" t="0"/>
          <a:stretch/>
        </p:blipFill>
        <p:spPr>
          <a:xfrm>
            <a:off x="126610" y="620388"/>
            <a:ext cx="10114670" cy="5540998"/>
          </a:xfrm>
          <a:prstGeom prst="rect">
            <a:avLst/>
          </a:prstGeom>
          <a:noFill/>
          <a:ln cap="sq" cmpd="thickThin" w="228600">
            <a:solidFill>
              <a:srgbClr val="000000"/>
            </a:solidFill>
            <a:prstDash val="solid"/>
            <a:miter lim="800000"/>
            <a:headEnd len="sm" w="sm" type="none"/>
            <a:tailEnd len="sm" w="sm" type="none"/>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3" name="Shape 323"/>
        <p:cNvGrpSpPr/>
        <p:nvPr/>
      </p:nvGrpSpPr>
      <p:grpSpPr>
        <a:xfrm>
          <a:off x="0" y="0"/>
          <a:ext cx="0" cy="0"/>
          <a:chOff x="0" y="0"/>
          <a:chExt cx="0" cy="0"/>
        </a:xfrm>
      </p:grpSpPr>
      <p:sp>
        <p:nvSpPr>
          <p:cNvPr id="324" name="Google Shape;324;p41"/>
          <p:cNvSpPr/>
          <p:nvPr/>
        </p:nvSpPr>
        <p:spPr>
          <a:xfrm>
            <a:off x="0" y="502290"/>
            <a:ext cx="6096000"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FFFF"/>
                </a:solidFill>
                <a:latin typeface="Calibri"/>
                <a:ea typeface="Calibri"/>
                <a:cs typeface="Calibri"/>
                <a:sym typeface="Calibri"/>
              </a:rPr>
              <a:t>Univariate graphical EDA  </a:t>
            </a:r>
            <a:endParaRPr/>
          </a:p>
        </p:txBody>
      </p:sp>
      <p:sp>
        <p:nvSpPr>
          <p:cNvPr id="325" name="Google Shape;325;p41"/>
          <p:cNvSpPr/>
          <p:nvPr/>
        </p:nvSpPr>
        <p:spPr>
          <a:xfrm>
            <a:off x="101835" y="963955"/>
            <a:ext cx="5289031" cy="9694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rgbClr val="00B0F0"/>
                </a:solidFill>
                <a:latin typeface="Calibri"/>
                <a:ea typeface="Calibri"/>
                <a:cs typeface="Calibri"/>
                <a:sym typeface="Calibri"/>
              </a:rPr>
              <a:t>Boxplots</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Boxplots are a popular way of visualizing a distribution.</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 ends of the box are at the quartiles so that the box length is the interquartile range.</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The median is marked by a line within the box.</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Two lines (called whiskers) outside the box extend to the smallest (Minimum) and largest (Maximum) observations.</a:t>
            </a:r>
            <a:endParaRPr/>
          </a:p>
          <a:p>
            <a:pPr indent="-342900" lvl="0" marL="342900" marR="0" rtl="0" algn="l">
              <a:spcBef>
                <a:spcPts val="0"/>
              </a:spcBef>
              <a:spcAft>
                <a:spcPts val="0"/>
              </a:spcAft>
              <a:buClr>
                <a:schemeClr val="lt1"/>
              </a:buClr>
              <a:buSzPts val="2400"/>
              <a:buFont typeface="Noto Sans Symbols"/>
              <a:buChar char="✔"/>
            </a:pPr>
            <a:r>
              <a:rPr lang="en-US" sz="2400">
                <a:solidFill>
                  <a:schemeClr val="lt1"/>
                </a:solidFill>
                <a:latin typeface="Calibri"/>
                <a:ea typeface="Calibri"/>
                <a:cs typeface="Calibri"/>
                <a:sym typeface="Calibri"/>
              </a:rPr>
              <a:t>Boxplots are excellent EDA plots because they rely on robust statistics like median and IQR rather than more sensitive ones such as mean and standard deviation.</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400">
              <a:solidFill>
                <a:srgbClr val="00B0F0"/>
              </a:solidFill>
              <a:latin typeface="Calibri"/>
              <a:ea typeface="Calibri"/>
              <a:cs typeface="Calibri"/>
              <a:sym typeface="Calibri"/>
            </a:endParaRPr>
          </a:p>
          <a:p>
            <a:pPr indent="0" lvl="0" marL="0" marR="0" rtl="0" algn="l">
              <a:spcBef>
                <a:spcPts val="0"/>
              </a:spcBef>
              <a:spcAft>
                <a:spcPts val="0"/>
              </a:spcAft>
              <a:buNone/>
            </a:pPr>
            <a:r>
              <a:t/>
            </a:r>
            <a:endParaRPr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a:p>
            <a:pPr indent="0" lvl="0" marL="0" marR="0" rtl="0" algn="l">
              <a:spcBef>
                <a:spcPts val="0"/>
              </a:spcBef>
              <a:spcAft>
                <a:spcPts val="0"/>
              </a:spcAft>
              <a:buNone/>
            </a:pPr>
            <a:r>
              <a:t/>
            </a:r>
            <a:endParaRPr b="1" sz="2400">
              <a:solidFill>
                <a:srgbClr val="000000"/>
              </a:solidFill>
              <a:latin typeface="Calibri"/>
              <a:ea typeface="Calibri"/>
              <a:cs typeface="Calibri"/>
              <a:sym typeface="Calibri"/>
            </a:endParaRPr>
          </a:p>
        </p:txBody>
      </p:sp>
      <p:pic>
        <p:nvPicPr>
          <p:cNvPr descr="Box-and-Whisker Plots | CK-12 Foundation" id="326" name="Google Shape;326;p41"/>
          <p:cNvPicPr preferRelativeResize="0"/>
          <p:nvPr/>
        </p:nvPicPr>
        <p:blipFill rotWithShape="1">
          <a:blip r:embed="rId3">
            <a:alphaModFix/>
          </a:blip>
          <a:srcRect b="0" l="0" r="0" t="0"/>
          <a:stretch/>
        </p:blipFill>
        <p:spPr>
          <a:xfrm>
            <a:off x="5492701" y="1481376"/>
            <a:ext cx="6441206" cy="3114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0" name="Shape 110"/>
        <p:cNvGrpSpPr/>
        <p:nvPr/>
      </p:nvGrpSpPr>
      <p:grpSpPr>
        <a:xfrm>
          <a:off x="0" y="0"/>
          <a:ext cx="0" cy="0"/>
          <a:chOff x="0" y="0"/>
          <a:chExt cx="0" cy="0"/>
        </a:xfrm>
      </p:grpSpPr>
      <p:sp>
        <p:nvSpPr>
          <p:cNvPr id="111" name="Google Shape;111;p15"/>
          <p:cNvSpPr txBox="1"/>
          <p:nvPr/>
        </p:nvSpPr>
        <p:spPr>
          <a:xfrm>
            <a:off x="0" y="166254"/>
            <a:ext cx="12192000" cy="61247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FFFF"/>
                </a:solidFill>
                <a:latin typeface="Poppins"/>
                <a:ea typeface="Poppins"/>
                <a:cs typeface="Poppins"/>
                <a:sym typeface="Poppins"/>
              </a:rPr>
              <a:t>Why EDA ?</a:t>
            </a:r>
            <a:endParaRPr/>
          </a:p>
          <a:p>
            <a:pPr indent="-457200" lvl="0" marL="457200" marR="0" rtl="0" algn="l">
              <a:spcBef>
                <a:spcPts val="0"/>
              </a:spcBef>
              <a:spcAft>
                <a:spcPts val="0"/>
              </a:spcAft>
              <a:buClr>
                <a:schemeClr val="lt1"/>
              </a:buClr>
              <a:buSzPts val="3200"/>
              <a:buFont typeface="Noto Sans Symbols"/>
              <a:buChar char="✔"/>
            </a:pPr>
            <a:r>
              <a:rPr lang="en-US" sz="3200">
                <a:solidFill>
                  <a:schemeClr val="lt1"/>
                </a:solidFill>
                <a:latin typeface="Poppins"/>
                <a:ea typeface="Poppins"/>
                <a:cs typeface="Poppins"/>
                <a:sym typeface="Poppins"/>
              </a:rPr>
              <a:t>detection of mistakes</a:t>
            </a:r>
            <a:endParaRPr/>
          </a:p>
          <a:p>
            <a:pPr indent="-457200" lvl="0" marL="457200" marR="0" rtl="0" algn="l">
              <a:spcBef>
                <a:spcPts val="0"/>
              </a:spcBef>
              <a:spcAft>
                <a:spcPts val="0"/>
              </a:spcAft>
              <a:buClr>
                <a:schemeClr val="lt1"/>
              </a:buClr>
              <a:buSzPts val="3200"/>
              <a:buFont typeface="Noto Sans Symbols"/>
              <a:buChar char="✔"/>
            </a:pPr>
            <a:r>
              <a:rPr lang="en-US" sz="3200">
                <a:solidFill>
                  <a:schemeClr val="lt1"/>
                </a:solidFill>
                <a:latin typeface="Poppins"/>
                <a:ea typeface="Poppins"/>
                <a:cs typeface="Poppins"/>
                <a:sym typeface="Poppins"/>
              </a:rPr>
              <a:t>checking of assumptions</a:t>
            </a:r>
            <a:endParaRPr/>
          </a:p>
          <a:p>
            <a:pPr indent="-457200" lvl="0" marL="457200" marR="0" rtl="0" algn="l">
              <a:spcBef>
                <a:spcPts val="0"/>
              </a:spcBef>
              <a:spcAft>
                <a:spcPts val="0"/>
              </a:spcAft>
              <a:buClr>
                <a:schemeClr val="lt1"/>
              </a:buClr>
              <a:buSzPts val="3200"/>
              <a:buFont typeface="Noto Sans Symbols"/>
              <a:buChar char="✔"/>
            </a:pPr>
            <a:r>
              <a:rPr lang="en-US" sz="3200">
                <a:solidFill>
                  <a:schemeClr val="lt1"/>
                </a:solidFill>
                <a:latin typeface="Poppins"/>
                <a:ea typeface="Poppins"/>
                <a:cs typeface="Poppins"/>
                <a:sym typeface="Poppins"/>
              </a:rPr>
              <a:t>preliminary selection of appropriate models</a:t>
            </a:r>
            <a:endParaRPr/>
          </a:p>
          <a:p>
            <a:pPr indent="-457200" lvl="0" marL="457200" marR="0" rtl="0" algn="l">
              <a:spcBef>
                <a:spcPts val="0"/>
              </a:spcBef>
              <a:spcAft>
                <a:spcPts val="0"/>
              </a:spcAft>
              <a:buClr>
                <a:schemeClr val="lt1"/>
              </a:buClr>
              <a:buSzPts val="3200"/>
              <a:buFont typeface="Noto Sans Symbols"/>
              <a:buChar char="✔"/>
            </a:pPr>
            <a:r>
              <a:rPr lang="en-US" sz="3200">
                <a:solidFill>
                  <a:schemeClr val="lt1"/>
                </a:solidFill>
                <a:latin typeface="Poppins"/>
                <a:ea typeface="Poppins"/>
                <a:cs typeface="Poppins"/>
                <a:sym typeface="Poppins"/>
              </a:rPr>
              <a:t>determining relationships among the explanatory variables, and</a:t>
            </a:r>
            <a:endParaRPr/>
          </a:p>
          <a:p>
            <a:pPr indent="-457200" lvl="0" marL="457200" marR="0" rtl="0" algn="l">
              <a:spcBef>
                <a:spcPts val="0"/>
              </a:spcBef>
              <a:spcAft>
                <a:spcPts val="0"/>
              </a:spcAft>
              <a:buClr>
                <a:schemeClr val="lt1"/>
              </a:buClr>
              <a:buSzPts val="3200"/>
              <a:buFont typeface="Noto Sans Symbols"/>
              <a:buChar char="✔"/>
            </a:pPr>
            <a:r>
              <a:rPr lang="en-US" sz="3200">
                <a:solidFill>
                  <a:schemeClr val="lt1"/>
                </a:solidFill>
                <a:latin typeface="Poppins"/>
                <a:ea typeface="Poppins"/>
                <a:cs typeface="Poppins"/>
                <a:sym typeface="Poppins"/>
              </a:rPr>
              <a:t>assessing the of relationships between explanatory and outcome variables.</a:t>
            </a:r>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0" name="Shape 330"/>
        <p:cNvGrpSpPr/>
        <p:nvPr/>
      </p:nvGrpSpPr>
      <p:grpSpPr>
        <a:xfrm>
          <a:off x="0" y="0"/>
          <a:ext cx="0" cy="0"/>
          <a:chOff x="0" y="0"/>
          <a:chExt cx="0" cy="0"/>
        </a:xfrm>
      </p:grpSpPr>
      <p:sp>
        <p:nvSpPr>
          <p:cNvPr id="331" name="Google Shape;331;p42"/>
          <p:cNvSpPr/>
          <p:nvPr/>
        </p:nvSpPr>
        <p:spPr>
          <a:xfrm>
            <a:off x="-1" y="232560"/>
            <a:ext cx="7506269" cy="58477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00FFFF"/>
                </a:solidFill>
                <a:latin typeface="Poppins"/>
                <a:ea typeface="Poppins"/>
                <a:cs typeface="Poppins"/>
                <a:sym typeface="Poppins"/>
              </a:rPr>
              <a:t>Boxplot for variable humidity </a:t>
            </a:r>
            <a:endParaRPr sz="3200">
              <a:solidFill>
                <a:srgbClr val="00FFFF"/>
              </a:solidFill>
              <a:latin typeface="Calibri"/>
              <a:ea typeface="Calibri"/>
              <a:cs typeface="Calibri"/>
              <a:sym typeface="Calibri"/>
            </a:endParaRPr>
          </a:p>
        </p:txBody>
      </p:sp>
      <p:sp>
        <p:nvSpPr>
          <p:cNvPr id="332" name="Google Shape;332;p42"/>
          <p:cNvSpPr/>
          <p:nvPr/>
        </p:nvSpPr>
        <p:spPr>
          <a:xfrm>
            <a:off x="56601" y="817335"/>
            <a:ext cx="8814849" cy="107721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3200">
                <a:solidFill>
                  <a:srgbClr val="9900FF"/>
                </a:solidFill>
                <a:latin typeface="Calibri"/>
                <a:ea typeface="Calibri"/>
                <a:cs typeface="Calibri"/>
                <a:sym typeface="Calibri"/>
              </a:rPr>
              <a:t># R script to plot  box plot for a given variable </a:t>
            </a:r>
            <a:endParaRPr/>
          </a:p>
          <a:p>
            <a:pPr indent="0" lvl="0" marL="0" marR="0" rtl="0" algn="l">
              <a:spcBef>
                <a:spcPts val="0"/>
              </a:spcBef>
              <a:spcAft>
                <a:spcPts val="0"/>
              </a:spcAft>
              <a:buNone/>
            </a:pPr>
            <a:r>
              <a:rPr lang="en-US" sz="3200">
                <a:solidFill>
                  <a:srgbClr val="9900FF"/>
                </a:solidFill>
                <a:latin typeface="Calibri"/>
                <a:ea typeface="Calibri"/>
                <a:cs typeface="Calibri"/>
                <a:sym typeface="Calibri"/>
              </a:rPr>
              <a:t>boxplot(df$humidity,col="black",border = "orange")</a:t>
            </a:r>
            <a:endParaRPr/>
          </a:p>
        </p:txBody>
      </p:sp>
      <p:pic>
        <p:nvPicPr>
          <p:cNvPr id="333" name="Google Shape;333;p42"/>
          <p:cNvPicPr preferRelativeResize="0"/>
          <p:nvPr/>
        </p:nvPicPr>
        <p:blipFill rotWithShape="1">
          <a:blip r:embed="rId3">
            <a:alphaModFix/>
          </a:blip>
          <a:srcRect b="0" l="0" r="0" t="0"/>
          <a:stretch/>
        </p:blipFill>
        <p:spPr>
          <a:xfrm>
            <a:off x="3295020" y="2479328"/>
            <a:ext cx="6476777" cy="3808007"/>
          </a:xfrm>
          <a:prstGeom prst="rect">
            <a:avLst/>
          </a:prstGeom>
          <a:noFill/>
          <a:ln>
            <a:noFill/>
          </a:ln>
        </p:spPr>
      </p:pic>
      <p:sp>
        <p:nvSpPr>
          <p:cNvPr descr="http://127.0.0.1:51814/graphics/89b0df45-ab74-42e7-b8ec-39f7168a35f4.png" id="334" name="Google Shape;334;p42"/>
          <p:cNvSpPr/>
          <p:nvPr/>
        </p:nvSpPr>
        <p:spPr>
          <a:xfrm>
            <a:off x="63500" y="-136525"/>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8" name="Shape 338"/>
        <p:cNvGrpSpPr/>
        <p:nvPr/>
      </p:nvGrpSpPr>
      <p:grpSpPr>
        <a:xfrm>
          <a:off x="0" y="0"/>
          <a:ext cx="0" cy="0"/>
          <a:chOff x="0" y="0"/>
          <a:chExt cx="0" cy="0"/>
        </a:xfrm>
      </p:grpSpPr>
      <p:sp>
        <p:nvSpPr>
          <p:cNvPr id="339" name="Google Shape;339;p43"/>
          <p:cNvSpPr txBox="1"/>
          <p:nvPr/>
        </p:nvSpPr>
        <p:spPr>
          <a:xfrm>
            <a:off x="0" y="166254"/>
            <a:ext cx="12192000" cy="747897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FFFF"/>
                </a:solidFill>
                <a:latin typeface="Poppins"/>
                <a:ea typeface="Poppins"/>
                <a:cs typeface="Poppins"/>
                <a:sym typeface="Poppins"/>
              </a:rPr>
              <a:t>Multivariate Analysis</a:t>
            </a:r>
            <a:endParaRPr/>
          </a:p>
          <a:p>
            <a:pPr indent="0" lvl="0" marL="0" marR="0" rtl="0" algn="l">
              <a:spcBef>
                <a:spcPts val="0"/>
              </a:spcBef>
              <a:spcAft>
                <a:spcPts val="0"/>
              </a:spcAft>
              <a:buNone/>
            </a:pPr>
            <a:r>
              <a:rPr lang="en-US" sz="3200">
                <a:solidFill>
                  <a:schemeClr val="lt1"/>
                </a:solidFill>
                <a:latin typeface="Poppins"/>
                <a:ea typeface="Poppins"/>
                <a:cs typeface="Poppins"/>
                <a:sym typeface="Poppins"/>
              </a:rPr>
              <a:t>The purpose of Multivariate Analysis is to show the relationship between two or more variables </a:t>
            </a:r>
            <a:endParaRPr/>
          </a:p>
          <a:p>
            <a:pPr indent="0" lvl="0" marL="0" marR="0" rtl="0" algn="l">
              <a:spcBef>
                <a:spcPts val="0"/>
              </a:spcBef>
              <a:spcAft>
                <a:spcPts val="0"/>
              </a:spcAft>
              <a:buNone/>
            </a:pPr>
            <a:r>
              <a:rPr lang="en-US" sz="3200">
                <a:solidFill>
                  <a:schemeClr val="lt1"/>
                </a:solidFill>
                <a:latin typeface="Poppins"/>
                <a:ea typeface="Poppins"/>
                <a:cs typeface="Poppins"/>
                <a:sym typeface="Poppins"/>
              </a:rPr>
              <a:t>  </a:t>
            </a:r>
            <a:endParaRPr/>
          </a:p>
          <a:p>
            <a:pPr indent="-742950" lvl="0" marL="742950" marR="0" rtl="0" algn="l">
              <a:spcBef>
                <a:spcPts val="0"/>
              </a:spcBef>
              <a:spcAft>
                <a:spcPts val="0"/>
              </a:spcAft>
              <a:buClr>
                <a:schemeClr val="lt1"/>
              </a:buClr>
              <a:buSzPts val="3200"/>
              <a:buFont typeface="Poppins"/>
              <a:buAutoNum type="arabicPeriod"/>
            </a:pPr>
            <a:r>
              <a:rPr lang="en-US" sz="3200">
                <a:solidFill>
                  <a:schemeClr val="lt1"/>
                </a:solidFill>
                <a:latin typeface="Poppins"/>
                <a:ea typeface="Poppins"/>
                <a:cs typeface="Poppins"/>
                <a:sym typeface="Poppins"/>
              </a:rPr>
              <a:t>Multivariate non-graphical EDA</a:t>
            </a:r>
            <a:endParaRPr/>
          </a:p>
          <a:p>
            <a:pPr indent="0" lvl="0" marL="0" marR="0" rtl="0" algn="l">
              <a:spcBef>
                <a:spcPts val="0"/>
              </a:spcBef>
              <a:spcAft>
                <a:spcPts val="0"/>
              </a:spcAft>
              <a:buNone/>
            </a:pPr>
            <a:r>
              <a:rPr lang="en-US" sz="3200">
                <a:solidFill>
                  <a:schemeClr val="lt1"/>
                </a:solidFill>
                <a:latin typeface="Poppins"/>
                <a:ea typeface="Poppins"/>
                <a:cs typeface="Poppins"/>
                <a:sym typeface="Poppins"/>
              </a:rPr>
              <a:t>         Cross-tabulation for categorical data</a:t>
            </a:r>
            <a:endParaRPr/>
          </a:p>
          <a:p>
            <a:pPr indent="0" lvl="0" marL="0" marR="0" rtl="0" algn="l">
              <a:spcBef>
                <a:spcPts val="0"/>
              </a:spcBef>
              <a:spcAft>
                <a:spcPts val="0"/>
              </a:spcAft>
              <a:buNone/>
            </a:pPr>
            <a:r>
              <a:rPr lang="en-US" sz="3200">
                <a:solidFill>
                  <a:schemeClr val="lt1"/>
                </a:solidFill>
                <a:latin typeface="Poppins"/>
                <a:ea typeface="Poppins"/>
                <a:cs typeface="Poppins"/>
                <a:sym typeface="Poppins"/>
              </a:rPr>
              <a:t>         Correlation and covariance matrix (for quantitative)</a:t>
            </a:r>
            <a:endParaRPr/>
          </a:p>
          <a:p>
            <a:pPr indent="-514350" lvl="0" marL="514350" marR="0" rtl="0" algn="l">
              <a:spcBef>
                <a:spcPts val="0"/>
              </a:spcBef>
              <a:spcAft>
                <a:spcPts val="0"/>
              </a:spcAft>
              <a:buClr>
                <a:schemeClr val="lt1"/>
              </a:buClr>
              <a:buSzPts val="3200"/>
              <a:buFont typeface="Poppins"/>
              <a:buAutoNum type="arabicPeriod" startAt="2"/>
            </a:pPr>
            <a:r>
              <a:rPr lang="en-US" sz="3200">
                <a:solidFill>
                  <a:schemeClr val="lt1"/>
                </a:solidFill>
                <a:latin typeface="Poppins"/>
                <a:ea typeface="Poppins"/>
                <a:cs typeface="Poppins"/>
                <a:sym typeface="Poppins"/>
              </a:rPr>
              <a:t>Multivariate graphical EDA</a:t>
            </a:r>
            <a:endParaRPr/>
          </a:p>
          <a:p>
            <a:pPr indent="0" lvl="0" marL="0" marR="0" rtl="0" algn="l">
              <a:spcBef>
                <a:spcPts val="0"/>
              </a:spcBef>
              <a:spcAft>
                <a:spcPts val="0"/>
              </a:spcAft>
              <a:buNone/>
            </a:pPr>
            <a:r>
              <a:rPr lang="en-US" sz="3200">
                <a:solidFill>
                  <a:schemeClr val="lt1"/>
                </a:solidFill>
                <a:latin typeface="Poppins"/>
                <a:ea typeface="Poppins"/>
                <a:cs typeface="Poppins"/>
                <a:sym typeface="Poppins"/>
              </a:rPr>
              <a:t>        scatter plot</a:t>
            </a:r>
            <a:endParaRPr/>
          </a:p>
          <a:p>
            <a:pPr indent="0" lvl="0" marL="0" marR="0" rtl="0" algn="l">
              <a:spcBef>
                <a:spcPts val="0"/>
              </a:spcBef>
              <a:spcAft>
                <a:spcPts val="0"/>
              </a:spcAft>
              <a:buNone/>
            </a:pPr>
            <a:r>
              <a:rPr lang="en-US" sz="3200">
                <a:solidFill>
                  <a:schemeClr val="lt1"/>
                </a:solidFill>
                <a:latin typeface="Poppins"/>
                <a:ea typeface="Poppins"/>
                <a:cs typeface="Poppins"/>
                <a:sym typeface="Poppins"/>
              </a:rPr>
              <a:t>        Heat Map</a:t>
            </a:r>
            <a:endParaRPr/>
          </a:p>
          <a:p>
            <a:pPr indent="0" lvl="0" marL="0" marR="0" rtl="0" algn="l">
              <a:spcBef>
                <a:spcPts val="0"/>
              </a:spcBef>
              <a:spcAft>
                <a:spcPts val="0"/>
              </a:spcAft>
              <a:buNone/>
            </a:pPr>
            <a:r>
              <a:rPr lang="en-US" sz="3200">
                <a:solidFill>
                  <a:schemeClr val="lt1"/>
                </a:solidFill>
                <a:latin typeface="Poppins"/>
                <a:ea typeface="Poppins"/>
                <a:cs typeface="Poppins"/>
                <a:sym typeface="Poppins"/>
              </a:rPr>
              <a:t>         </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3" name="Shape 343"/>
        <p:cNvGrpSpPr/>
        <p:nvPr/>
      </p:nvGrpSpPr>
      <p:grpSpPr>
        <a:xfrm>
          <a:off x="0" y="0"/>
          <a:ext cx="0" cy="0"/>
          <a:chOff x="0" y="0"/>
          <a:chExt cx="0" cy="0"/>
        </a:xfrm>
      </p:grpSpPr>
      <p:sp>
        <p:nvSpPr>
          <p:cNvPr id="344" name="Google Shape;344;p44"/>
          <p:cNvSpPr/>
          <p:nvPr/>
        </p:nvSpPr>
        <p:spPr>
          <a:xfrm>
            <a:off x="0" y="232560"/>
            <a:ext cx="12192000" cy="532453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Poppins"/>
                <a:ea typeface="Poppins"/>
                <a:cs typeface="Poppins"/>
                <a:sym typeface="Poppins"/>
              </a:rPr>
              <a:t>Multivariate non-graphical EDA</a:t>
            </a:r>
            <a:endParaRPr/>
          </a:p>
          <a:p>
            <a:pPr indent="0" lvl="0" marL="0" marR="0" rtl="0" algn="l">
              <a:spcBef>
                <a:spcPts val="0"/>
              </a:spcBef>
              <a:spcAft>
                <a:spcPts val="0"/>
              </a:spcAft>
              <a:buNone/>
            </a:pPr>
            <a:r>
              <a:rPr lang="en-US" sz="2400">
                <a:solidFill>
                  <a:schemeClr val="lt1"/>
                </a:solidFill>
                <a:latin typeface="Poppins"/>
                <a:ea typeface="Poppins"/>
                <a:cs typeface="Poppins"/>
                <a:sym typeface="Poppins"/>
              </a:rPr>
              <a:t>Multivariate non-graphical EDA techniques generally show the relationship between two or more variables in the form of either cross-tabulation or statistics.</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457200" lvl="0" marL="457200" marR="0" rtl="0" algn="l">
              <a:spcBef>
                <a:spcPts val="0"/>
              </a:spcBef>
              <a:spcAft>
                <a:spcPts val="0"/>
              </a:spcAft>
              <a:buClr>
                <a:srgbClr val="00FFFF"/>
              </a:buClr>
              <a:buSzPts val="2400"/>
              <a:buFont typeface="Poppins"/>
              <a:buAutoNum type="arabicPeriod"/>
            </a:pPr>
            <a:r>
              <a:rPr lang="en-US" sz="2400">
                <a:solidFill>
                  <a:srgbClr val="00FFFF"/>
                </a:solidFill>
                <a:latin typeface="Poppins"/>
                <a:ea typeface="Poppins"/>
                <a:cs typeface="Poppins"/>
                <a:sym typeface="Poppins"/>
              </a:rPr>
              <a:t>Cross-tabulation</a:t>
            </a:r>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 For categorical data (and quantitative data with only a few different values) an</a:t>
            </a:r>
            <a:endParaRPr/>
          </a:p>
          <a:p>
            <a:pPr indent="0" lvl="0" marL="0" marR="0" rtl="0" algn="l">
              <a:spcBef>
                <a:spcPts val="0"/>
              </a:spcBef>
              <a:spcAft>
                <a:spcPts val="0"/>
              </a:spcAft>
              <a:buNone/>
            </a:pPr>
            <a:r>
              <a:rPr lang="en-US" sz="2800">
                <a:solidFill>
                  <a:schemeClr val="lt1"/>
                </a:solidFill>
                <a:latin typeface="Calibri"/>
                <a:ea typeface="Calibri"/>
                <a:cs typeface="Calibri"/>
                <a:sym typeface="Calibri"/>
              </a:rPr>
              <a:t>    extension of tabulation called cross-tabulation is very useful.</a:t>
            </a:r>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Cross-tabulation is the basic bivariate non-graphical EDA technique.</a:t>
            </a:r>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For two variables, cross-tabulation is performed by making a two-way table with column headings that match the levels of one variable and row headings that match the levels of the other variable, then filling in the counts of all subjects that share a pair of levels. </a:t>
            </a:r>
            <a:endParaRPr sz="2800">
              <a:solidFill>
                <a:schemeClr val="lt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8" name="Shape 348"/>
        <p:cNvGrpSpPr/>
        <p:nvPr/>
      </p:nvGrpSpPr>
      <p:grpSpPr>
        <a:xfrm>
          <a:off x="0" y="0"/>
          <a:ext cx="0" cy="0"/>
          <a:chOff x="0" y="0"/>
          <a:chExt cx="0" cy="0"/>
        </a:xfrm>
      </p:grpSpPr>
      <p:sp>
        <p:nvSpPr>
          <p:cNvPr id="349" name="Google Shape;349;p45"/>
          <p:cNvSpPr/>
          <p:nvPr/>
        </p:nvSpPr>
        <p:spPr>
          <a:xfrm>
            <a:off x="3839571" y="812673"/>
            <a:ext cx="7406184" cy="3693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Poppins"/>
                <a:ea typeface="Poppins"/>
                <a:cs typeface="Poppins"/>
                <a:sym typeface="Poppins"/>
              </a:rPr>
              <a:t>Prepare cross-tabulation for Hair and Eye Column</a:t>
            </a:r>
            <a:endParaRPr/>
          </a:p>
        </p:txBody>
      </p:sp>
      <p:pic>
        <p:nvPicPr>
          <p:cNvPr id="350" name="Google Shape;350;p45"/>
          <p:cNvPicPr preferRelativeResize="0"/>
          <p:nvPr/>
        </p:nvPicPr>
        <p:blipFill rotWithShape="1">
          <a:blip r:embed="rId3">
            <a:alphaModFix/>
          </a:blip>
          <a:srcRect b="37107" l="2239" r="79403" t="8338"/>
          <a:stretch/>
        </p:blipFill>
        <p:spPr>
          <a:xfrm>
            <a:off x="141127" y="812673"/>
            <a:ext cx="3398194" cy="5677469"/>
          </a:xfrm>
          <a:prstGeom prst="rect">
            <a:avLst/>
          </a:prstGeom>
          <a:noFill/>
          <a:ln>
            <a:noFill/>
          </a:ln>
        </p:spPr>
      </p:pic>
      <p:sp>
        <p:nvSpPr>
          <p:cNvPr id="351" name="Google Shape;351;p45"/>
          <p:cNvSpPr/>
          <p:nvPr/>
        </p:nvSpPr>
        <p:spPr>
          <a:xfrm>
            <a:off x="0" y="232560"/>
            <a:ext cx="799758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Poppins"/>
                <a:ea typeface="Poppins"/>
                <a:cs typeface="Poppins"/>
                <a:sym typeface="Poppins"/>
              </a:rPr>
              <a:t>Cross-tabulation bivariate non-graphical  EDA technique </a:t>
            </a:r>
            <a:endParaRPr sz="1800">
              <a:solidFill>
                <a:schemeClr val="dk1"/>
              </a:solidFill>
              <a:latin typeface="Calibri"/>
              <a:ea typeface="Calibri"/>
              <a:cs typeface="Calibri"/>
              <a:sym typeface="Calibri"/>
            </a:endParaRPr>
          </a:p>
        </p:txBody>
      </p:sp>
      <p:sp>
        <p:nvSpPr>
          <p:cNvPr id="352" name="Google Shape;352;p45"/>
          <p:cNvSpPr/>
          <p:nvPr/>
        </p:nvSpPr>
        <p:spPr>
          <a:xfrm>
            <a:off x="4139822" y="1824357"/>
            <a:ext cx="7297001" cy="267765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FFFF"/>
                </a:solidFill>
                <a:latin typeface="Calibri"/>
                <a:ea typeface="Calibri"/>
                <a:cs typeface="Calibri"/>
                <a:sym typeface="Calibri"/>
              </a:rPr>
              <a:t># R code to create a cross-tabulation for Hair and Eye Column</a:t>
            </a:r>
            <a:endParaRPr/>
          </a:p>
          <a:p>
            <a:pPr indent="0" lvl="0" marL="0" marR="0" rtl="0" algn="l">
              <a:spcBef>
                <a:spcPts val="0"/>
              </a:spcBef>
              <a:spcAft>
                <a:spcPts val="0"/>
              </a:spcAft>
              <a:buNone/>
            </a:pPr>
            <a:r>
              <a:t/>
            </a:r>
            <a:endParaRPr sz="1800">
              <a:solidFill>
                <a:srgbClr val="00FFFF"/>
              </a:solidFill>
              <a:latin typeface="Calibri"/>
              <a:ea typeface="Calibri"/>
              <a:cs typeface="Calibri"/>
              <a:sym typeface="Calibri"/>
            </a:endParaRPr>
          </a:p>
          <a:p>
            <a:pPr indent="0" lvl="0" marL="0" marR="0" rtl="0" algn="l">
              <a:spcBef>
                <a:spcPts val="0"/>
              </a:spcBef>
              <a:spcAft>
                <a:spcPts val="0"/>
              </a:spcAft>
              <a:buNone/>
            </a:pPr>
            <a:r>
              <a:t/>
            </a:r>
            <a:endParaRPr sz="1800">
              <a:solidFill>
                <a:srgbClr val="00FFFF"/>
              </a:solidFill>
              <a:latin typeface="Calibri"/>
              <a:ea typeface="Calibri"/>
              <a:cs typeface="Calibri"/>
              <a:sym typeface="Calibri"/>
            </a:endParaRPr>
          </a:p>
          <a:p>
            <a:pPr indent="0" lvl="0" marL="0" marR="0" rtl="0" algn="l">
              <a:spcBef>
                <a:spcPts val="0"/>
              </a:spcBef>
              <a:spcAft>
                <a:spcPts val="0"/>
              </a:spcAft>
              <a:buNone/>
            </a:pPr>
            <a:r>
              <a:rPr lang="en-US" sz="2400">
                <a:solidFill>
                  <a:srgbClr val="00FFFF"/>
                </a:solidFill>
                <a:latin typeface="Calibri"/>
                <a:ea typeface="Calibri"/>
                <a:cs typeface="Calibri"/>
                <a:sym typeface="Calibri"/>
              </a:rPr>
              <a:t>#cross tabulation</a:t>
            </a:r>
            <a:endParaRPr/>
          </a:p>
          <a:p>
            <a:pPr indent="0" lvl="0" marL="0" marR="0" rtl="0" algn="l">
              <a:spcBef>
                <a:spcPts val="0"/>
              </a:spcBef>
              <a:spcAft>
                <a:spcPts val="0"/>
              </a:spcAft>
              <a:buNone/>
            </a:pPr>
            <a:r>
              <a:rPr lang="en-US" sz="2400">
                <a:solidFill>
                  <a:srgbClr val="00FFFF"/>
                </a:solidFill>
                <a:latin typeface="Calibri"/>
                <a:ea typeface="Calibri"/>
                <a:cs typeface="Calibri"/>
                <a:sym typeface="Calibri"/>
              </a:rPr>
              <a:t>df &lt;-read_csv("HairEyeColor.csv")</a:t>
            </a:r>
            <a:endParaRPr/>
          </a:p>
          <a:p>
            <a:pPr indent="0" lvl="0" marL="0" marR="0" rtl="0" algn="l">
              <a:spcBef>
                <a:spcPts val="0"/>
              </a:spcBef>
              <a:spcAft>
                <a:spcPts val="0"/>
              </a:spcAft>
              <a:buNone/>
            </a:pPr>
            <a:r>
              <a:rPr lang="en-US" sz="2400">
                <a:solidFill>
                  <a:srgbClr val="00FFFF"/>
                </a:solidFill>
                <a:latin typeface="Calibri"/>
                <a:ea typeface="Calibri"/>
                <a:cs typeface="Calibri"/>
                <a:sym typeface="Calibri"/>
              </a:rPr>
              <a:t>df</a:t>
            </a:r>
            <a:endParaRPr sz="2400">
              <a:solidFill>
                <a:srgbClr val="00FFFF"/>
              </a:solidFill>
              <a:latin typeface="Calibri"/>
              <a:ea typeface="Calibri"/>
              <a:cs typeface="Calibri"/>
              <a:sym typeface="Calibri"/>
            </a:endParaRPr>
          </a:p>
          <a:p>
            <a:pPr indent="0" lvl="0" marL="0" marR="0" rtl="0" algn="l">
              <a:spcBef>
                <a:spcPts val="0"/>
              </a:spcBef>
              <a:spcAft>
                <a:spcPts val="0"/>
              </a:spcAft>
              <a:buNone/>
            </a:pPr>
            <a:r>
              <a:rPr lang="en-US" sz="2400">
                <a:solidFill>
                  <a:srgbClr val="00FFFF"/>
                </a:solidFill>
                <a:latin typeface="Calibri"/>
                <a:ea typeface="Calibri"/>
                <a:cs typeface="Calibri"/>
                <a:sym typeface="Calibri"/>
              </a:rPr>
              <a:t>tabyl(df, Eye, Hair)</a:t>
            </a:r>
            <a:endParaRPr/>
          </a:p>
          <a:p>
            <a:pPr indent="0" lvl="0" marL="0" marR="0" rtl="0" algn="l">
              <a:spcBef>
                <a:spcPts val="0"/>
              </a:spcBef>
              <a:spcAft>
                <a:spcPts val="0"/>
              </a:spcAft>
              <a:buNone/>
            </a:pPr>
            <a:r>
              <a:t/>
            </a:r>
            <a:endParaRPr sz="1800">
              <a:solidFill>
                <a:srgbClr val="00FFFF"/>
              </a:solidFill>
              <a:latin typeface="Calibri"/>
              <a:ea typeface="Calibri"/>
              <a:cs typeface="Calibri"/>
              <a:sym typeface="Calibri"/>
            </a:endParaRPr>
          </a:p>
        </p:txBody>
      </p:sp>
      <p:sp>
        <p:nvSpPr>
          <p:cNvPr id="353" name="Google Shape;353;p45"/>
          <p:cNvSpPr txBox="1"/>
          <p:nvPr/>
        </p:nvSpPr>
        <p:spPr>
          <a:xfrm>
            <a:off x="4408227" y="4585648"/>
            <a:ext cx="1910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F0"/>
                </a:solidFill>
                <a:latin typeface="Calibri"/>
                <a:ea typeface="Calibri"/>
                <a:cs typeface="Calibri"/>
                <a:sym typeface="Calibri"/>
              </a:rPr>
              <a:t>#output </a:t>
            </a:r>
            <a:endParaRPr/>
          </a:p>
        </p:txBody>
      </p:sp>
      <p:pic>
        <p:nvPicPr>
          <p:cNvPr id="354" name="Google Shape;354;p45"/>
          <p:cNvPicPr preferRelativeResize="0"/>
          <p:nvPr/>
        </p:nvPicPr>
        <p:blipFill rotWithShape="1">
          <a:blip r:embed="rId4">
            <a:alphaModFix/>
          </a:blip>
          <a:srcRect b="14807" l="50486" r="6976" t="66078"/>
          <a:stretch/>
        </p:blipFill>
        <p:spPr>
          <a:xfrm>
            <a:off x="4667534" y="5038615"/>
            <a:ext cx="6045958" cy="15274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sp>
        <p:nvSpPr>
          <p:cNvPr id="359" name="Google Shape;359;p46"/>
          <p:cNvSpPr/>
          <p:nvPr/>
        </p:nvSpPr>
        <p:spPr>
          <a:xfrm>
            <a:off x="0" y="232560"/>
            <a:ext cx="12192000" cy="26161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Poppins"/>
                <a:ea typeface="Poppins"/>
                <a:cs typeface="Poppins"/>
                <a:sym typeface="Poppins"/>
              </a:rPr>
              <a:t>2. </a:t>
            </a:r>
            <a:r>
              <a:rPr lang="en-US" sz="2400">
                <a:solidFill>
                  <a:srgbClr val="00FFFF"/>
                </a:solidFill>
                <a:latin typeface="Poppins"/>
                <a:ea typeface="Poppins"/>
                <a:cs typeface="Poppins"/>
                <a:sym typeface="Poppins"/>
              </a:rPr>
              <a:t>Correlation matrices </a:t>
            </a:r>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 Correlation measures the relationship  between  two variables.</a:t>
            </a:r>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The correlation between two random variables is a number that runs</a:t>
            </a:r>
            <a:endParaRPr/>
          </a:p>
          <a:p>
            <a:pPr indent="0" lvl="0" marL="0" marR="0" rtl="0" algn="l">
              <a:spcBef>
                <a:spcPts val="0"/>
              </a:spcBef>
              <a:spcAft>
                <a:spcPts val="0"/>
              </a:spcAft>
              <a:buNone/>
            </a:pPr>
            <a:r>
              <a:rPr lang="en-US" sz="2800">
                <a:solidFill>
                  <a:schemeClr val="lt1"/>
                </a:solidFill>
                <a:latin typeface="Calibri"/>
                <a:ea typeface="Calibri"/>
                <a:cs typeface="Calibri"/>
                <a:sym typeface="Calibri"/>
              </a:rPr>
              <a:t>    from -1 through 0 to +1 and indicates a strong inverse relationship,</a:t>
            </a:r>
            <a:endParaRPr/>
          </a:p>
          <a:p>
            <a:pPr indent="0" lvl="0" marL="0" marR="0" rtl="0" algn="l">
              <a:spcBef>
                <a:spcPts val="0"/>
              </a:spcBef>
              <a:spcAft>
                <a:spcPts val="0"/>
              </a:spcAft>
              <a:buNone/>
            </a:pPr>
            <a:r>
              <a:rPr lang="en-US" sz="2800">
                <a:solidFill>
                  <a:schemeClr val="lt1"/>
                </a:solidFill>
                <a:latin typeface="Calibri"/>
                <a:ea typeface="Calibri"/>
                <a:cs typeface="Calibri"/>
                <a:sym typeface="Calibri"/>
              </a:rPr>
              <a:t>     no relationship, and a strong direct relationship, respectively.</a:t>
            </a:r>
            <a:endParaRPr/>
          </a:p>
          <a:p>
            <a:pPr indent="0" lvl="0" marL="0" marR="0" rtl="0" algn="l">
              <a:spcBef>
                <a:spcPts val="0"/>
              </a:spcBef>
              <a:spcAft>
                <a:spcPts val="0"/>
              </a:spcAft>
              <a:buNone/>
            </a:pPr>
            <a:r>
              <a:rPr lang="en-US" sz="2800">
                <a:solidFill>
                  <a:schemeClr val="lt1"/>
                </a:solidFill>
                <a:latin typeface="Calibri"/>
                <a:ea typeface="Calibri"/>
                <a:cs typeface="Calibri"/>
                <a:sym typeface="Calibri"/>
              </a:rPr>
              <a:t>  </a:t>
            </a:r>
            <a:endParaRPr sz="2800">
              <a:solidFill>
                <a:schemeClr val="lt1"/>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3" name="Shape 363"/>
        <p:cNvGrpSpPr/>
        <p:nvPr/>
      </p:nvGrpSpPr>
      <p:grpSpPr>
        <a:xfrm>
          <a:off x="0" y="0"/>
          <a:ext cx="0" cy="0"/>
          <a:chOff x="0" y="0"/>
          <a:chExt cx="0" cy="0"/>
        </a:xfrm>
      </p:grpSpPr>
      <p:sp>
        <p:nvSpPr>
          <p:cNvPr id="364" name="Google Shape;364;p47"/>
          <p:cNvSpPr/>
          <p:nvPr/>
        </p:nvSpPr>
        <p:spPr>
          <a:xfrm>
            <a:off x="0" y="232560"/>
            <a:ext cx="12192000" cy="5232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  </a:t>
            </a:r>
            <a:endParaRPr sz="2800">
              <a:solidFill>
                <a:schemeClr val="lt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68" name="Shape 368"/>
        <p:cNvGrpSpPr/>
        <p:nvPr/>
      </p:nvGrpSpPr>
      <p:grpSpPr>
        <a:xfrm>
          <a:off x="0" y="0"/>
          <a:ext cx="0" cy="0"/>
          <a:chOff x="0" y="0"/>
          <a:chExt cx="0" cy="0"/>
        </a:xfrm>
      </p:grpSpPr>
      <p:sp>
        <p:nvSpPr>
          <p:cNvPr id="369" name="Google Shape;369;p48"/>
          <p:cNvSpPr/>
          <p:nvPr/>
        </p:nvSpPr>
        <p:spPr>
          <a:xfrm>
            <a:off x="-1" y="232560"/>
            <a:ext cx="7506269" cy="4001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000">
                <a:solidFill>
                  <a:schemeClr val="lt1"/>
                </a:solidFill>
                <a:latin typeface="Poppins"/>
                <a:ea typeface="Poppins"/>
                <a:cs typeface="Poppins"/>
                <a:sym typeface="Poppins"/>
              </a:rPr>
              <a:t>Correlation matrix  multivariate non-graphical  EDA technique  </a:t>
            </a:r>
            <a:endParaRPr sz="2000">
              <a:solidFill>
                <a:schemeClr val="dk1"/>
              </a:solidFill>
              <a:latin typeface="Calibri"/>
              <a:ea typeface="Calibri"/>
              <a:cs typeface="Calibri"/>
              <a:sym typeface="Calibri"/>
            </a:endParaRPr>
          </a:p>
        </p:txBody>
      </p:sp>
      <p:pic>
        <p:nvPicPr>
          <p:cNvPr id="370" name="Google Shape;370;p48"/>
          <p:cNvPicPr preferRelativeResize="0"/>
          <p:nvPr/>
        </p:nvPicPr>
        <p:blipFill rotWithShape="1">
          <a:blip r:embed="rId3">
            <a:alphaModFix/>
          </a:blip>
          <a:srcRect b="56018" l="0" r="53555" t="2962"/>
          <a:stretch/>
        </p:blipFill>
        <p:spPr>
          <a:xfrm>
            <a:off x="1" y="722235"/>
            <a:ext cx="6728154" cy="441247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4" name="Shape 374"/>
        <p:cNvGrpSpPr/>
        <p:nvPr/>
      </p:nvGrpSpPr>
      <p:grpSpPr>
        <a:xfrm>
          <a:off x="0" y="0"/>
          <a:ext cx="0" cy="0"/>
          <a:chOff x="0" y="0"/>
          <a:chExt cx="0" cy="0"/>
        </a:xfrm>
      </p:grpSpPr>
      <p:sp>
        <p:nvSpPr>
          <p:cNvPr id="375" name="Google Shape;375;p49"/>
          <p:cNvSpPr/>
          <p:nvPr/>
        </p:nvSpPr>
        <p:spPr>
          <a:xfrm>
            <a:off x="0" y="318786"/>
            <a:ext cx="7406184" cy="3693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Poppins"/>
                <a:ea typeface="Poppins"/>
                <a:cs typeface="Poppins"/>
                <a:sym typeface="Poppins"/>
              </a:rPr>
              <a:t>Prepare correlation matrix for ozone data set </a:t>
            </a:r>
            <a:endParaRPr/>
          </a:p>
        </p:txBody>
      </p:sp>
      <p:sp>
        <p:nvSpPr>
          <p:cNvPr id="376" name="Google Shape;376;p49"/>
          <p:cNvSpPr/>
          <p:nvPr/>
        </p:nvSpPr>
        <p:spPr>
          <a:xfrm>
            <a:off x="109183" y="688118"/>
            <a:ext cx="7297001"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FFFF"/>
                </a:solidFill>
                <a:latin typeface="Calibri"/>
                <a:ea typeface="Calibri"/>
                <a:cs typeface="Calibri"/>
                <a:sym typeface="Calibri"/>
              </a:rPr>
              <a:t># R code to generate correlation matrix </a:t>
            </a:r>
            <a:endParaRPr/>
          </a:p>
          <a:p>
            <a:pPr indent="0" lvl="0" marL="0" marR="0" rtl="0" algn="l">
              <a:spcBef>
                <a:spcPts val="0"/>
              </a:spcBef>
              <a:spcAft>
                <a:spcPts val="0"/>
              </a:spcAft>
              <a:buNone/>
            </a:pPr>
            <a:r>
              <a:t/>
            </a:r>
            <a:endParaRPr sz="1800">
              <a:solidFill>
                <a:srgbClr val="00FFFF"/>
              </a:solidFill>
              <a:latin typeface="Calibri"/>
              <a:ea typeface="Calibri"/>
              <a:cs typeface="Calibri"/>
              <a:sym typeface="Calibri"/>
            </a:endParaRPr>
          </a:p>
          <a:p>
            <a:pPr indent="0" lvl="0" marL="0" marR="0" rtl="0" algn="l">
              <a:spcBef>
                <a:spcPts val="0"/>
              </a:spcBef>
              <a:spcAft>
                <a:spcPts val="0"/>
              </a:spcAft>
              <a:buNone/>
            </a:pPr>
            <a:r>
              <a:rPr lang="en-US" sz="3200">
                <a:solidFill>
                  <a:srgbClr val="00FFFF"/>
                </a:solidFill>
                <a:latin typeface="Calibri"/>
                <a:ea typeface="Calibri"/>
                <a:cs typeface="Calibri"/>
                <a:sym typeface="Calibri"/>
              </a:rPr>
              <a:t>df &lt;- data.frame(ozone)</a:t>
            </a:r>
            <a:endParaRPr/>
          </a:p>
          <a:p>
            <a:pPr indent="0" lvl="0" marL="0" marR="0" rtl="0" algn="l">
              <a:spcBef>
                <a:spcPts val="0"/>
              </a:spcBef>
              <a:spcAft>
                <a:spcPts val="0"/>
              </a:spcAft>
              <a:buNone/>
            </a:pPr>
            <a:r>
              <a:rPr lang="en-US" sz="3200">
                <a:solidFill>
                  <a:srgbClr val="00FFFF"/>
                </a:solidFill>
                <a:latin typeface="Calibri"/>
                <a:ea typeface="Calibri"/>
                <a:cs typeface="Calibri"/>
                <a:sym typeface="Calibri"/>
              </a:rPr>
              <a:t>df</a:t>
            </a:r>
            <a:endParaRPr sz="3200">
              <a:solidFill>
                <a:srgbClr val="00FFFF"/>
              </a:solidFill>
              <a:latin typeface="Calibri"/>
              <a:ea typeface="Calibri"/>
              <a:cs typeface="Calibri"/>
              <a:sym typeface="Calibri"/>
            </a:endParaRPr>
          </a:p>
          <a:p>
            <a:pPr indent="0" lvl="0" marL="0" marR="0" rtl="0" algn="l">
              <a:spcBef>
                <a:spcPts val="0"/>
              </a:spcBef>
              <a:spcAft>
                <a:spcPts val="0"/>
              </a:spcAft>
              <a:buNone/>
            </a:pPr>
            <a:r>
              <a:rPr lang="en-US" sz="3200">
                <a:solidFill>
                  <a:srgbClr val="00FFFF"/>
                </a:solidFill>
                <a:latin typeface="Calibri"/>
                <a:ea typeface="Calibri"/>
                <a:cs typeface="Calibri"/>
                <a:sym typeface="Calibri"/>
              </a:rPr>
              <a:t>df.cor=cor(df)</a:t>
            </a:r>
            <a:endParaRPr/>
          </a:p>
        </p:txBody>
      </p:sp>
      <p:pic>
        <p:nvPicPr>
          <p:cNvPr id="377" name="Google Shape;377;p49"/>
          <p:cNvPicPr preferRelativeResize="0"/>
          <p:nvPr/>
        </p:nvPicPr>
        <p:blipFill rotWithShape="1">
          <a:blip r:embed="rId3">
            <a:alphaModFix/>
          </a:blip>
          <a:srcRect b="10030" l="53955" r="3843" t="49750"/>
          <a:stretch/>
        </p:blipFill>
        <p:spPr>
          <a:xfrm>
            <a:off x="245658" y="3181108"/>
            <a:ext cx="6138589" cy="3289111"/>
          </a:xfrm>
          <a:prstGeom prst="rect">
            <a:avLst/>
          </a:prstGeom>
          <a:noFill/>
          <a:ln>
            <a:noFill/>
          </a:ln>
        </p:spPr>
      </p:pic>
      <p:pic>
        <p:nvPicPr>
          <p:cNvPr id="378" name="Google Shape;378;p49"/>
          <p:cNvPicPr preferRelativeResize="0"/>
          <p:nvPr/>
        </p:nvPicPr>
        <p:blipFill rotWithShape="1">
          <a:blip r:embed="rId4">
            <a:alphaModFix/>
          </a:blip>
          <a:srcRect b="35713" l="53284" r="4961" t="24665"/>
          <a:stretch/>
        </p:blipFill>
        <p:spPr>
          <a:xfrm>
            <a:off x="6384247" y="530747"/>
            <a:ext cx="5400426" cy="2881193"/>
          </a:xfrm>
          <a:prstGeom prst="rect">
            <a:avLst/>
          </a:prstGeom>
          <a:noFill/>
          <a:ln>
            <a:noFill/>
          </a:ln>
        </p:spPr>
      </p:pic>
      <p:cxnSp>
        <p:nvCxnSpPr>
          <p:cNvPr id="379" name="Google Shape;379;p49"/>
          <p:cNvCxnSpPr/>
          <p:nvPr/>
        </p:nvCxnSpPr>
        <p:spPr>
          <a:xfrm>
            <a:off x="5540991" y="4825663"/>
            <a:ext cx="1542197" cy="224009"/>
          </a:xfrm>
          <a:prstGeom prst="straightConnector1">
            <a:avLst/>
          </a:prstGeom>
          <a:noFill/>
          <a:ln cap="flat" cmpd="sng" w="9525">
            <a:solidFill>
              <a:schemeClr val="accent1"/>
            </a:solidFill>
            <a:prstDash val="solid"/>
            <a:miter lim="800000"/>
            <a:headEnd len="sm" w="sm" type="none"/>
            <a:tailEnd len="sm" w="sm" type="none"/>
          </a:ln>
        </p:spPr>
      </p:cxnSp>
      <p:sp>
        <p:nvSpPr>
          <p:cNvPr id="380" name="Google Shape;380;p49"/>
          <p:cNvSpPr txBox="1"/>
          <p:nvPr/>
        </p:nvSpPr>
        <p:spPr>
          <a:xfrm>
            <a:off x="6955410" y="4921197"/>
            <a:ext cx="21290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Highly correlated</a:t>
            </a:r>
            <a:endParaRPr/>
          </a:p>
        </p:txBody>
      </p:sp>
      <p:sp>
        <p:nvSpPr>
          <p:cNvPr id="381" name="Google Shape;381;p49"/>
          <p:cNvSpPr txBox="1"/>
          <p:nvPr/>
        </p:nvSpPr>
        <p:spPr>
          <a:xfrm>
            <a:off x="6955410" y="5979994"/>
            <a:ext cx="21290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Inverse Correlation</a:t>
            </a:r>
            <a:endParaRPr/>
          </a:p>
        </p:txBody>
      </p:sp>
      <p:cxnSp>
        <p:nvCxnSpPr>
          <p:cNvPr id="382" name="Google Shape;382;p49"/>
          <p:cNvCxnSpPr/>
          <p:nvPr/>
        </p:nvCxnSpPr>
        <p:spPr>
          <a:xfrm>
            <a:off x="5413213" y="5940651"/>
            <a:ext cx="1542197" cy="224009"/>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sp>
        <p:nvSpPr>
          <p:cNvPr id="387" name="Google Shape;387;p50"/>
          <p:cNvSpPr/>
          <p:nvPr/>
        </p:nvSpPr>
        <p:spPr>
          <a:xfrm>
            <a:off x="0" y="232560"/>
            <a:ext cx="12192000" cy="218521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Poppins"/>
                <a:ea typeface="Poppins"/>
                <a:cs typeface="Poppins"/>
                <a:sym typeface="Poppins"/>
              </a:rPr>
              <a:t>3. </a:t>
            </a:r>
            <a:r>
              <a:rPr lang="en-US" sz="2400">
                <a:solidFill>
                  <a:srgbClr val="00FFFF"/>
                </a:solidFill>
                <a:latin typeface="Poppins"/>
                <a:ea typeface="Poppins"/>
                <a:cs typeface="Poppins"/>
                <a:sym typeface="Poppins"/>
              </a:rPr>
              <a:t>Pivot table</a:t>
            </a:r>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 A PivotTable is a powerful tool to calculate, summarize, and analyze data that lets you see comparisons, patterns, and trends in your data. </a:t>
            </a:r>
            <a:endParaRPr/>
          </a:p>
          <a:p>
            <a:pPr indent="-342900" lvl="0" marL="3429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Pivot table can created using Excel, R and python</a:t>
            </a:r>
            <a:endParaRPr/>
          </a:p>
          <a:p>
            <a:pPr indent="-165100" lvl="0" marL="342900" marR="0" rtl="0" algn="l">
              <a:spcBef>
                <a:spcPts val="0"/>
              </a:spcBef>
              <a:spcAft>
                <a:spcPts val="0"/>
              </a:spcAft>
              <a:buClr>
                <a:schemeClr val="dk1"/>
              </a:buClr>
              <a:buSzPts val="2800"/>
              <a:buFont typeface="Noto Sans Symbols"/>
              <a:buNone/>
            </a:pPr>
            <a:r>
              <a:t/>
            </a:r>
            <a:endParaRPr sz="2800">
              <a:solidFill>
                <a:schemeClr val="lt1"/>
              </a:solidFill>
              <a:latin typeface="Calibri"/>
              <a:ea typeface="Calibri"/>
              <a:cs typeface="Calibri"/>
              <a:sym typeface="Calibri"/>
            </a:endParaRPr>
          </a:p>
        </p:txBody>
      </p:sp>
      <p:pic>
        <p:nvPicPr>
          <p:cNvPr descr="Pivot table with Currency format applied" id="388" name="Google Shape;388;p50"/>
          <p:cNvPicPr preferRelativeResize="0"/>
          <p:nvPr/>
        </p:nvPicPr>
        <p:blipFill rotWithShape="1">
          <a:blip r:embed="rId3">
            <a:alphaModFix/>
          </a:blip>
          <a:srcRect b="0" l="0" r="0" t="0"/>
          <a:stretch/>
        </p:blipFill>
        <p:spPr>
          <a:xfrm>
            <a:off x="1288338" y="2338007"/>
            <a:ext cx="7405285" cy="4231591"/>
          </a:xfrm>
          <a:prstGeom prst="rect">
            <a:avLst/>
          </a:prstGeom>
          <a:noFill/>
          <a:ln>
            <a:noFill/>
          </a:ln>
        </p:spPr>
      </p:pic>
      <p:sp>
        <p:nvSpPr>
          <p:cNvPr id="389" name="Google Shape;389;p50"/>
          <p:cNvSpPr/>
          <p:nvPr/>
        </p:nvSpPr>
        <p:spPr>
          <a:xfrm>
            <a:off x="6837529" y="5773004"/>
            <a:ext cx="1542197" cy="66874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3" name="Shape 393"/>
        <p:cNvGrpSpPr/>
        <p:nvPr/>
      </p:nvGrpSpPr>
      <p:grpSpPr>
        <a:xfrm>
          <a:off x="0" y="0"/>
          <a:ext cx="0" cy="0"/>
          <a:chOff x="0" y="0"/>
          <a:chExt cx="0" cy="0"/>
        </a:xfrm>
      </p:grpSpPr>
      <p:sp>
        <p:nvSpPr>
          <p:cNvPr id="394" name="Google Shape;394;p51"/>
          <p:cNvSpPr/>
          <p:nvPr/>
        </p:nvSpPr>
        <p:spPr>
          <a:xfrm>
            <a:off x="0" y="232560"/>
            <a:ext cx="12192000" cy="120032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Poppins"/>
                <a:ea typeface="Poppins"/>
                <a:cs typeface="Poppins"/>
                <a:sym typeface="Poppins"/>
              </a:rPr>
              <a:t>Multivariate graphical EDA</a:t>
            </a:r>
            <a:endParaRPr/>
          </a:p>
          <a:p>
            <a:pPr indent="-457200" lvl="0" marL="457200" marR="0" rtl="0" algn="l">
              <a:spcBef>
                <a:spcPts val="0"/>
              </a:spcBef>
              <a:spcAft>
                <a:spcPts val="0"/>
              </a:spcAft>
              <a:buClr>
                <a:srgbClr val="00FFFF"/>
              </a:buClr>
              <a:buSzPts val="2400"/>
              <a:buFont typeface="Poppins"/>
              <a:buAutoNum type="arabicPeriod"/>
            </a:pPr>
            <a:r>
              <a:rPr lang="en-US" sz="2400">
                <a:solidFill>
                  <a:srgbClr val="00FFFF"/>
                </a:solidFill>
                <a:latin typeface="Poppins"/>
                <a:ea typeface="Poppins"/>
                <a:cs typeface="Poppins"/>
                <a:sym typeface="Poppins"/>
              </a:rPr>
              <a:t>Scatter Plot</a:t>
            </a:r>
            <a:endParaRPr/>
          </a:p>
          <a:p>
            <a:pPr indent="-457200" lvl="0" marL="457200" marR="0" rtl="0" algn="l">
              <a:spcBef>
                <a:spcPts val="0"/>
              </a:spcBef>
              <a:spcAft>
                <a:spcPts val="0"/>
              </a:spcAft>
              <a:buClr>
                <a:srgbClr val="00FFFF"/>
              </a:buClr>
              <a:buSzPts val="2400"/>
              <a:buFont typeface="Poppins"/>
              <a:buAutoNum type="arabicPeriod"/>
            </a:pPr>
            <a:r>
              <a:rPr lang="en-US" sz="2400">
                <a:solidFill>
                  <a:srgbClr val="00FFFF"/>
                </a:solidFill>
                <a:latin typeface="Poppins"/>
                <a:ea typeface="Poppins"/>
                <a:cs typeface="Poppins"/>
                <a:sym typeface="Poppins"/>
              </a:rPr>
              <a:t>Heat Map</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5" name="Shape 115"/>
        <p:cNvGrpSpPr/>
        <p:nvPr/>
      </p:nvGrpSpPr>
      <p:grpSpPr>
        <a:xfrm>
          <a:off x="0" y="0"/>
          <a:ext cx="0" cy="0"/>
          <a:chOff x="0" y="0"/>
          <a:chExt cx="0" cy="0"/>
        </a:xfrm>
      </p:grpSpPr>
      <p:sp>
        <p:nvSpPr>
          <p:cNvPr id="116" name="Google Shape;116;p16"/>
          <p:cNvSpPr txBox="1"/>
          <p:nvPr/>
        </p:nvSpPr>
        <p:spPr>
          <a:xfrm>
            <a:off x="0" y="166254"/>
            <a:ext cx="12192000"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lt1"/>
                </a:solidFill>
                <a:latin typeface="Poppins"/>
                <a:ea typeface="Poppins"/>
                <a:cs typeface="Poppins"/>
                <a:sym typeface="Poppins"/>
              </a:rPr>
              <a:t>  </a:t>
            </a:r>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98" name="Shape 398"/>
        <p:cNvGrpSpPr/>
        <p:nvPr/>
      </p:nvGrpSpPr>
      <p:grpSpPr>
        <a:xfrm>
          <a:off x="0" y="0"/>
          <a:ext cx="0" cy="0"/>
          <a:chOff x="0" y="0"/>
          <a:chExt cx="0" cy="0"/>
        </a:xfrm>
      </p:grpSpPr>
      <p:sp>
        <p:nvSpPr>
          <p:cNvPr id="399" name="Google Shape;399;p52"/>
          <p:cNvSpPr/>
          <p:nvPr/>
        </p:nvSpPr>
        <p:spPr>
          <a:xfrm>
            <a:off x="0" y="232560"/>
            <a:ext cx="12192000" cy="433965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lt1"/>
              </a:buClr>
              <a:buSzPts val="2400"/>
              <a:buFont typeface="Poppins"/>
              <a:buAutoNum type="arabicPeriod"/>
            </a:pPr>
            <a:r>
              <a:rPr lang="en-US" sz="2400">
                <a:solidFill>
                  <a:schemeClr val="lt1"/>
                </a:solidFill>
                <a:latin typeface="Poppins"/>
                <a:ea typeface="Poppins"/>
                <a:cs typeface="Poppins"/>
                <a:sym typeface="Poppins"/>
              </a:rPr>
              <a:t>Scatter Plot</a:t>
            </a:r>
            <a:endParaRPr/>
          </a:p>
          <a:p>
            <a:pPr indent="-457200" lvl="0" marL="4572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For two quantitative variables, the basic graphical EDA technique is the scatterplot which has one variable on the x-axis, one on the y-axis and a point for each case in your dataset</a:t>
            </a:r>
            <a:endParaRPr/>
          </a:p>
          <a:p>
            <a:pPr indent="-457200" lvl="0" marL="4572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If one variable is explanatory and the other is outcome, it is a very strong convention to put the outcome on the y (vertical) axis.</a:t>
            </a:r>
            <a:endParaRPr/>
          </a:p>
          <a:p>
            <a:pPr indent="-457200" lvl="0" marL="4572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One or two additional categorical variables can be accommodated on the scatterplot by encoding the additional information in the symbol type and/or color.</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3" name="Shape 403"/>
        <p:cNvGrpSpPr/>
        <p:nvPr/>
      </p:nvGrpSpPr>
      <p:grpSpPr>
        <a:xfrm>
          <a:off x="0" y="0"/>
          <a:ext cx="0" cy="0"/>
          <a:chOff x="0" y="0"/>
          <a:chExt cx="0" cy="0"/>
        </a:xfrm>
      </p:grpSpPr>
      <p:sp>
        <p:nvSpPr>
          <p:cNvPr id="404" name="Google Shape;404;p53"/>
          <p:cNvSpPr/>
          <p:nvPr/>
        </p:nvSpPr>
        <p:spPr>
          <a:xfrm>
            <a:off x="0" y="232560"/>
            <a:ext cx="12192000" cy="477053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Poppins"/>
                <a:ea typeface="Poppins"/>
                <a:cs typeface="Poppins"/>
                <a:sym typeface="Poppins"/>
              </a:rPr>
              <a:t>Scatter plot and correlation</a:t>
            </a:r>
            <a:endParaRPr/>
          </a:p>
          <a:p>
            <a:pPr indent="-457200" lvl="0" marL="4572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When the </a:t>
            </a:r>
            <a:r>
              <a:rPr lang="en-US" sz="2800">
                <a:solidFill>
                  <a:srgbClr val="00B0F0"/>
                </a:solidFill>
                <a:latin typeface="Calibri"/>
                <a:ea typeface="Calibri"/>
                <a:cs typeface="Calibri"/>
                <a:sym typeface="Calibri"/>
              </a:rPr>
              <a:t>points</a:t>
            </a:r>
            <a:r>
              <a:rPr lang="en-US" sz="2800">
                <a:solidFill>
                  <a:schemeClr val="lt1"/>
                </a:solidFill>
                <a:latin typeface="Calibri"/>
                <a:ea typeface="Calibri"/>
                <a:cs typeface="Calibri"/>
                <a:sym typeface="Calibri"/>
              </a:rPr>
              <a:t> in the graph </a:t>
            </a:r>
            <a:r>
              <a:rPr lang="en-US" sz="2800">
                <a:solidFill>
                  <a:srgbClr val="00B0F0"/>
                </a:solidFill>
                <a:latin typeface="Calibri"/>
                <a:ea typeface="Calibri"/>
                <a:cs typeface="Calibri"/>
                <a:sym typeface="Calibri"/>
              </a:rPr>
              <a:t>are rising, moving from left to right</a:t>
            </a:r>
            <a:r>
              <a:rPr lang="en-US" sz="2800">
                <a:solidFill>
                  <a:schemeClr val="lt1"/>
                </a:solidFill>
                <a:latin typeface="Calibri"/>
                <a:ea typeface="Calibri"/>
                <a:cs typeface="Calibri"/>
                <a:sym typeface="Calibri"/>
              </a:rPr>
              <a:t>, then the scatter plot shows a </a:t>
            </a:r>
            <a:r>
              <a:rPr lang="en-US" sz="2800">
                <a:solidFill>
                  <a:srgbClr val="00B0F0"/>
                </a:solidFill>
                <a:latin typeface="Calibri"/>
                <a:ea typeface="Calibri"/>
                <a:cs typeface="Calibri"/>
                <a:sym typeface="Calibri"/>
              </a:rPr>
              <a:t>positive correlation</a:t>
            </a:r>
            <a:r>
              <a:rPr lang="en-US" sz="2800">
                <a:solidFill>
                  <a:schemeClr val="lt1"/>
                </a:solidFill>
                <a:latin typeface="Calibri"/>
                <a:ea typeface="Calibri"/>
                <a:cs typeface="Calibri"/>
                <a:sym typeface="Calibri"/>
              </a:rPr>
              <a:t>.</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When the points in the scatter graph </a:t>
            </a:r>
            <a:r>
              <a:rPr lang="en-US" sz="2800">
                <a:solidFill>
                  <a:srgbClr val="00B0F0"/>
                </a:solidFill>
                <a:latin typeface="Calibri"/>
                <a:ea typeface="Calibri"/>
                <a:cs typeface="Calibri"/>
                <a:sym typeface="Calibri"/>
              </a:rPr>
              <a:t>fall while moving left to right</a:t>
            </a:r>
            <a:r>
              <a:rPr lang="en-US" sz="2800">
                <a:solidFill>
                  <a:schemeClr val="lt1"/>
                </a:solidFill>
                <a:latin typeface="Calibri"/>
                <a:ea typeface="Calibri"/>
                <a:cs typeface="Calibri"/>
                <a:sym typeface="Calibri"/>
              </a:rPr>
              <a:t>, then it is called a </a:t>
            </a:r>
            <a:r>
              <a:rPr lang="en-US" sz="2800">
                <a:solidFill>
                  <a:srgbClr val="00B0F0"/>
                </a:solidFill>
                <a:latin typeface="Calibri"/>
                <a:ea typeface="Calibri"/>
                <a:cs typeface="Calibri"/>
                <a:sym typeface="Calibri"/>
              </a:rPr>
              <a:t>negative correlation</a:t>
            </a:r>
            <a:r>
              <a:rPr lang="en-US" sz="2800">
                <a:solidFill>
                  <a:schemeClr val="lt1"/>
                </a:solidFill>
                <a:latin typeface="Calibri"/>
                <a:ea typeface="Calibri"/>
                <a:cs typeface="Calibri"/>
                <a:sym typeface="Calibri"/>
              </a:rPr>
              <a:t>. It means the values of one variable are decreasing with respect to another.</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457200" lvl="0" marL="4572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When the </a:t>
            </a:r>
            <a:r>
              <a:rPr lang="en-US" sz="2800">
                <a:solidFill>
                  <a:srgbClr val="00B0F0"/>
                </a:solidFill>
                <a:latin typeface="Calibri"/>
                <a:ea typeface="Calibri"/>
                <a:cs typeface="Calibri"/>
                <a:sym typeface="Calibri"/>
              </a:rPr>
              <a:t>points are scattered all over the graph </a:t>
            </a:r>
            <a:r>
              <a:rPr lang="en-US" sz="2800">
                <a:solidFill>
                  <a:schemeClr val="lt1"/>
                </a:solidFill>
                <a:latin typeface="Calibri"/>
                <a:ea typeface="Calibri"/>
                <a:cs typeface="Calibri"/>
                <a:sym typeface="Calibri"/>
              </a:rPr>
              <a:t>and it is difficult to conclude whether the values are increasing or decreasing, then there is </a:t>
            </a:r>
            <a:r>
              <a:rPr lang="en-US" sz="2800">
                <a:solidFill>
                  <a:srgbClr val="00B0F0"/>
                </a:solidFill>
                <a:latin typeface="Calibri"/>
                <a:ea typeface="Calibri"/>
                <a:cs typeface="Calibri"/>
                <a:sym typeface="Calibri"/>
              </a:rPr>
              <a:t>no correlation </a:t>
            </a:r>
            <a:r>
              <a:rPr lang="en-US" sz="2800">
                <a:solidFill>
                  <a:schemeClr val="lt1"/>
                </a:solidFill>
                <a:latin typeface="Calibri"/>
                <a:ea typeface="Calibri"/>
                <a:cs typeface="Calibri"/>
                <a:sym typeface="Calibri"/>
              </a:rPr>
              <a:t>between the variables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8" name="Shape 408"/>
        <p:cNvGrpSpPr/>
        <p:nvPr/>
      </p:nvGrpSpPr>
      <p:grpSpPr>
        <a:xfrm>
          <a:off x="0" y="0"/>
          <a:ext cx="0" cy="0"/>
          <a:chOff x="0" y="0"/>
          <a:chExt cx="0" cy="0"/>
        </a:xfrm>
      </p:grpSpPr>
      <p:pic>
        <p:nvPicPr>
          <p:cNvPr id="409" name="Google Shape;409;p54"/>
          <p:cNvPicPr preferRelativeResize="0"/>
          <p:nvPr/>
        </p:nvPicPr>
        <p:blipFill rotWithShape="1">
          <a:blip r:embed="rId3">
            <a:alphaModFix/>
          </a:blip>
          <a:srcRect b="0" l="0" r="0" t="0"/>
          <a:stretch/>
        </p:blipFill>
        <p:spPr>
          <a:xfrm>
            <a:off x="1146412" y="1292086"/>
            <a:ext cx="9454798" cy="3989597"/>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3" name="Shape 413"/>
        <p:cNvGrpSpPr/>
        <p:nvPr/>
      </p:nvGrpSpPr>
      <p:grpSpPr>
        <a:xfrm>
          <a:off x="0" y="0"/>
          <a:ext cx="0" cy="0"/>
          <a:chOff x="0" y="0"/>
          <a:chExt cx="0" cy="0"/>
        </a:xfrm>
      </p:grpSpPr>
      <p:pic>
        <p:nvPicPr>
          <p:cNvPr id="414" name="Google Shape;414;p55"/>
          <p:cNvPicPr preferRelativeResize="0"/>
          <p:nvPr/>
        </p:nvPicPr>
        <p:blipFill rotWithShape="1">
          <a:blip r:embed="rId3">
            <a:alphaModFix/>
          </a:blip>
          <a:srcRect b="9632" l="28546" r="25336" t="21479"/>
          <a:stretch/>
        </p:blipFill>
        <p:spPr>
          <a:xfrm>
            <a:off x="6332562" y="696036"/>
            <a:ext cx="5622878" cy="4722126"/>
          </a:xfrm>
          <a:prstGeom prst="rect">
            <a:avLst/>
          </a:prstGeom>
          <a:noFill/>
          <a:ln>
            <a:noFill/>
          </a:ln>
        </p:spPr>
      </p:pic>
      <p:sp>
        <p:nvSpPr>
          <p:cNvPr id="415" name="Google Shape;415;p55"/>
          <p:cNvSpPr/>
          <p:nvPr/>
        </p:nvSpPr>
        <p:spPr>
          <a:xfrm>
            <a:off x="236562" y="696036"/>
            <a:ext cx="6096000" cy="3416320"/>
          </a:xfrm>
          <a:prstGeom prst="rect">
            <a:avLst/>
          </a:prstGeom>
          <a:noFill/>
          <a:ln>
            <a:noFill/>
          </a:ln>
        </p:spPr>
        <p:txBody>
          <a:bodyPr anchorCtr="0" anchor="t" bIns="45700" lIns="91425" spcFirstLastPara="1" rIns="91425" wrap="square" tIns="45700">
            <a:noAutofit/>
          </a:bodyPr>
          <a:lstStyle/>
          <a:p>
            <a:pPr indent="-457200" lvl="0" marL="457200" marR="0" rtl="0" algn="l">
              <a:spcBef>
                <a:spcPts val="0"/>
              </a:spcBef>
              <a:spcAft>
                <a:spcPts val="0"/>
              </a:spcAft>
              <a:buClr>
                <a:schemeClr val="lt1"/>
              </a:buClr>
              <a:buSzPts val="3600"/>
              <a:buFont typeface="Noto Sans Symbols"/>
              <a:buChar char="✔"/>
            </a:pPr>
            <a:r>
              <a:rPr lang="en-US" sz="3600">
                <a:solidFill>
                  <a:schemeClr val="lt1"/>
                </a:solidFill>
                <a:latin typeface="Calibri"/>
                <a:ea typeface="Calibri"/>
                <a:cs typeface="Calibri"/>
                <a:sym typeface="Calibri"/>
              </a:rPr>
              <a:t>An example is shown in the figure Age vs. strength is shown, and different colors and symbols are used to code political party and gender.</a:t>
            </a:r>
            <a:endParaRPr sz="3600">
              <a:solidFill>
                <a:schemeClr val="dk1"/>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19" name="Shape 419"/>
        <p:cNvGrpSpPr/>
        <p:nvPr/>
      </p:nvGrpSpPr>
      <p:grpSpPr>
        <a:xfrm>
          <a:off x="0" y="0"/>
          <a:ext cx="0" cy="0"/>
          <a:chOff x="0" y="0"/>
          <a:chExt cx="0" cy="0"/>
        </a:xfrm>
      </p:grpSpPr>
      <p:sp>
        <p:nvSpPr>
          <p:cNvPr id="420" name="Google Shape;420;p56"/>
          <p:cNvSpPr/>
          <p:nvPr/>
        </p:nvSpPr>
        <p:spPr>
          <a:xfrm>
            <a:off x="0" y="232560"/>
            <a:ext cx="12192000" cy="692497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Poppins"/>
                <a:ea typeface="Poppins"/>
                <a:cs typeface="Poppins"/>
                <a:sym typeface="Poppins"/>
              </a:rPr>
              <a:t>2. Heat Map</a:t>
            </a:r>
            <a:endParaRPr/>
          </a:p>
          <a:p>
            <a:pPr indent="-457200" lvl="0" marL="4572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Heat Map is a representation of data in the form of a map in which data values are represented as colours.</a:t>
            </a:r>
            <a:endParaRPr/>
          </a:p>
          <a:p>
            <a:pPr indent="-457200" lvl="0" marL="4572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 Because of their reliance on color to communicate values, Heat Maps are perhaps most commonly used to display a more generalized view of numeric values.</a:t>
            </a:r>
            <a:endParaRPr/>
          </a:p>
          <a:p>
            <a:pPr indent="-457200" lvl="0" marL="4572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when dealing with large volumes of data, as colors are easier to distinguish and make sense of than raw numbers.</a:t>
            </a:r>
            <a:endParaRPr/>
          </a:p>
          <a:p>
            <a:pPr indent="-457200" lvl="0" marL="4572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Heat Maps are innately self-explanatory . The darker the shade, the greater the quantity (the higher the value, the tighter the dispersion, etc.).</a:t>
            </a:r>
            <a:endParaRPr/>
          </a:p>
          <a:p>
            <a:pPr indent="-457200" lvl="0" marL="457200" marR="0" rtl="0" algn="l">
              <a:spcBef>
                <a:spcPts val="0"/>
              </a:spcBef>
              <a:spcAft>
                <a:spcPts val="0"/>
              </a:spcAft>
              <a:buClr>
                <a:schemeClr val="lt1"/>
              </a:buClr>
              <a:buSzPts val="2800"/>
              <a:buFont typeface="Noto Sans Symbols"/>
              <a:buChar char="✔"/>
            </a:pPr>
            <a:r>
              <a:rPr lang="en-US" sz="2800">
                <a:solidFill>
                  <a:schemeClr val="lt1"/>
                </a:solidFill>
                <a:latin typeface="Calibri"/>
                <a:ea typeface="Calibri"/>
                <a:cs typeface="Calibri"/>
                <a:sym typeface="Calibri"/>
              </a:rPr>
              <a:t>When existing data visualizations are paired with Heat Maps, their ability to rapidly communicate key data insights to the viewer is greatly enhanced.</a:t>
            </a:r>
            <a:endParaRPr/>
          </a:p>
          <a:p>
            <a:pPr indent="0" lvl="0" marL="0" marR="0" rtl="0" algn="l">
              <a:spcBef>
                <a:spcPts val="0"/>
              </a:spcBef>
              <a:spcAft>
                <a:spcPts val="0"/>
              </a:spcAft>
              <a:buNone/>
            </a:pPr>
            <a:r>
              <a:rPr lang="en-US" sz="2800">
                <a:solidFill>
                  <a:schemeClr val="lt1"/>
                </a:solidFill>
                <a:latin typeface="Calibri"/>
                <a:ea typeface="Calibri"/>
                <a:cs typeface="Calibri"/>
                <a:sym typeface="Calibri"/>
              </a:rPr>
              <a:t>   Ex Correlation matrix when displayed using HeatMap it will allow to identify positive correlation, negative correlation and no correlation easily using various shades of colors </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24" name="Shape 424"/>
        <p:cNvGrpSpPr/>
        <p:nvPr/>
      </p:nvGrpSpPr>
      <p:grpSpPr>
        <a:xfrm>
          <a:off x="0" y="0"/>
          <a:ext cx="0" cy="0"/>
          <a:chOff x="0" y="0"/>
          <a:chExt cx="0" cy="0"/>
        </a:xfrm>
      </p:grpSpPr>
      <p:sp>
        <p:nvSpPr>
          <p:cNvPr id="425" name="Google Shape;425;p57"/>
          <p:cNvSpPr/>
          <p:nvPr/>
        </p:nvSpPr>
        <p:spPr>
          <a:xfrm>
            <a:off x="0" y="318786"/>
            <a:ext cx="7406184" cy="36933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Poppins"/>
                <a:ea typeface="Poppins"/>
                <a:cs typeface="Poppins"/>
                <a:sym typeface="Poppins"/>
              </a:rPr>
              <a:t>Prepare correlation matrix for ozone data set </a:t>
            </a:r>
            <a:endParaRPr/>
          </a:p>
        </p:txBody>
      </p:sp>
      <p:sp>
        <p:nvSpPr>
          <p:cNvPr id="426" name="Google Shape;426;p57"/>
          <p:cNvSpPr/>
          <p:nvPr/>
        </p:nvSpPr>
        <p:spPr>
          <a:xfrm>
            <a:off x="109183" y="688118"/>
            <a:ext cx="7297001" cy="212365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FFFF"/>
                </a:solidFill>
                <a:latin typeface="Calibri"/>
                <a:ea typeface="Calibri"/>
                <a:cs typeface="Calibri"/>
                <a:sym typeface="Calibri"/>
              </a:rPr>
              <a:t># R code to generate correlation matrix </a:t>
            </a:r>
            <a:endParaRPr/>
          </a:p>
          <a:p>
            <a:pPr indent="0" lvl="0" marL="0" marR="0" rtl="0" algn="l">
              <a:spcBef>
                <a:spcPts val="0"/>
              </a:spcBef>
              <a:spcAft>
                <a:spcPts val="0"/>
              </a:spcAft>
              <a:buNone/>
            </a:pPr>
            <a:r>
              <a:t/>
            </a:r>
            <a:endParaRPr sz="1800">
              <a:solidFill>
                <a:srgbClr val="00FFFF"/>
              </a:solidFill>
              <a:latin typeface="Calibri"/>
              <a:ea typeface="Calibri"/>
              <a:cs typeface="Calibri"/>
              <a:sym typeface="Calibri"/>
            </a:endParaRPr>
          </a:p>
          <a:p>
            <a:pPr indent="0" lvl="0" marL="0" marR="0" rtl="0" algn="l">
              <a:spcBef>
                <a:spcPts val="0"/>
              </a:spcBef>
              <a:spcAft>
                <a:spcPts val="0"/>
              </a:spcAft>
              <a:buNone/>
            </a:pPr>
            <a:r>
              <a:rPr lang="en-US" sz="3200">
                <a:solidFill>
                  <a:srgbClr val="00FFFF"/>
                </a:solidFill>
                <a:latin typeface="Calibri"/>
                <a:ea typeface="Calibri"/>
                <a:cs typeface="Calibri"/>
                <a:sym typeface="Calibri"/>
              </a:rPr>
              <a:t>df &lt;- data.frame(ozone)</a:t>
            </a:r>
            <a:endParaRPr/>
          </a:p>
          <a:p>
            <a:pPr indent="0" lvl="0" marL="0" marR="0" rtl="0" algn="l">
              <a:spcBef>
                <a:spcPts val="0"/>
              </a:spcBef>
              <a:spcAft>
                <a:spcPts val="0"/>
              </a:spcAft>
              <a:buNone/>
            </a:pPr>
            <a:r>
              <a:rPr lang="en-US" sz="3200">
                <a:solidFill>
                  <a:srgbClr val="00FFFF"/>
                </a:solidFill>
                <a:latin typeface="Calibri"/>
                <a:ea typeface="Calibri"/>
                <a:cs typeface="Calibri"/>
                <a:sym typeface="Calibri"/>
              </a:rPr>
              <a:t>df</a:t>
            </a:r>
            <a:endParaRPr sz="3200">
              <a:solidFill>
                <a:srgbClr val="00FFFF"/>
              </a:solidFill>
              <a:latin typeface="Calibri"/>
              <a:ea typeface="Calibri"/>
              <a:cs typeface="Calibri"/>
              <a:sym typeface="Calibri"/>
            </a:endParaRPr>
          </a:p>
          <a:p>
            <a:pPr indent="0" lvl="0" marL="0" marR="0" rtl="0" algn="l">
              <a:spcBef>
                <a:spcPts val="0"/>
              </a:spcBef>
              <a:spcAft>
                <a:spcPts val="0"/>
              </a:spcAft>
              <a:buNone/>
            </a:pPr>
            <a:r>
              <a:rPr lang="en-US" sz="3200">
                <a:solidFill>
                  <a:srgbClr val="00FFFF"/>
                </a:solidFill>
                <a:latin typeface="Calibri"/>
                <a:ea typeface="Calibri"/>
                <a:cs typeface="Calibri"/>
                <a:sym typeface="Calibri"/>
              </a:rPr>
              <a:t>df.cor=cor(df)</a:t>
            </a:r>
            <a:endParaRPr/>
          </a:p>
        </p:txBody>
      </p:sp>
      <p:pic>
        <p:nvPicPr>
          <p:cNvPr id="427" name="Google Shape;427;p57"/>
          <p:cNvPicPr preferRelativeResize="0"/>
          <p:nvPr/>
        </p:nvPicPr>
        <p:blipFill rotWithShape="1">
          <a:blip r:embed="rId3">
            <a:alphaModFix/>
          </a:blip>
          <a:srcRect b="10030" l="53955" r="3843" t="49750"/>
          <a:stretch/>
        </p:blipFill>
        <p:spPr>
          <a:xfrm>
            <a:off x="245658" y="3181108"/>
            <a:ext cx="6138589" cy="3289111"/>
          </a:xfrm>
          <a:prstGeom prst="rect">
            <a:avLst/>
          </a:prstGeom>
          <a:noFill/>
          <a:ln>
            <a:noFill/>
          </a:ln>
        </p:spPr>
      </p:pic>
      <p:pic>
        <p:nvPicPr>
          <p:cNvPr id="428" name="Google Shape;428;p57"/>
          <p:cNvPicPr preferRelativeResize="0"/>
          <p:nvPr/>
        </p:nvPicPr>
        <p:blipFill rotWithShape="1">
          <a:blip r:embed="rId4">
            <a:alphaModFix/>
          </a:blip>
          <a:srcRect b="35713" l="53284" r="4961" t="24665"/>
          <a:stretch/>
        </p:blipFill>
        <p:spPr>
          <a:xfrm>
            <a:off x="6384247" y="530747"/>
            <a:ext cx="5400426" cy="2881193"/>
          </a:xfrm>
          <a:prstGeom prst="rect">
            <a:avLst/>
          </a:prstGeom>
          <a:noFill/>
          <a:ln>
            <a:noFill/>
          </a:ln>
        </p:spPr>
      </p:pic>
      <p:cxnSp>
        <p:nvCxnSpPr>
          <p:cNvPr id="429" name="Google Shape;429;p57"/>
          <p:cNvCxnSpPr/>
          <p:nvPr/>
        </p:nvCxnSpPr>
        <p:spPr>
          <a:xfrm>
            <a:off x="5540991" y="4825663"/>
            <a:ext cx="1542197" cy="224009"/>
          </a:xfrm>
          <a:prstGeom prst="straightConnector1">
            <a:avLst/>
          </a:prstGeom>
          <a:noFill/>
          <a:ln cap="flat" cmpd="sng" w="9525">
            <a:solidFill>
              <a:schemeClr val="accent1"/>
            </a:solidFill>
            <a:prstDash val="solid"/>
            <a:miter lim="800000"/>
            <a:headEnd len="sm" w="sm" type="none"/>
            <a:tailEnd len="sm" w="sm" type="none"/>
          </a:ln>
        </p:spPr>
      </p:cxnSp>
      <p:sp>
        <p:nvSpPr>
          <p:cNvPr id="430" name="Google Shape;430;p57"/>
          <p:cNvSpPr txBox="1"/>
          <p:nvPr/>
        </p:nvSpPr>
        <p:spPr>
          <a:xfrm>
            <a:off x="6955410" y="4921197"/>
            <a:ext cx="21290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Highly correlated</a:t>
            </a:r>
            <a:endParaRPr/>
          </a:p>
        </p:txBody>
      </p:sp>
      <p:sp>
        <p:nvSpPr>
          <p:cNvPr id="431" name="Google Shape;431;p57"/>
          <p:cNvSpPr txBox="1"/>
          <p:nvPr/>
        </p:nvSpPr>
        <p:spPr>
          <a:xfrm>
            <a:off x="6955410" y="5979994"/>
            <a:ext cx="21290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Calibri"/>
                <a:ea typeface="Calibri"/>
                <a:cs typeface="Calibri"/>
                <a:sym typeface="Calibri"/>
              </a:rPr>
              <a:t>Inverse Correlation</a:t>
            </a:r>
            <a:endParaRPr/>
          </a:p>
        </p:txBody>
      </p:sp>
      <p:cxnSp>
        <p:nvCxnSpPr>
          <p:cNvPr id="432" name="Google Shape;432;p57"/>
          <p:cNvCxnSpPr/>
          <p:nvPr/>
        </p:nvCxnSpPr>
        <p:spPr>
          <a:xfrm>
            <a:off x="5413213" y="5940651"/>
            <a:ext cx="1542197" cy="224009"/>
          </a:xfrm>
          <a:prstGeom prst="straightConnector1">
            <a:avLst/>
          </a:prstGeom>
          <a:noFill/>
          <a:ln cap="flat" cmpd="sng" w="9525">
            <a:solidFill>
              <a:schemeClr val="accent1"/>
            </a:solidFill>
            <a:prstDash val="solid"/>
            <a:miter lim="800000"/>
            <a:headEnd len="sm" w="sm" type="none"/>
            <a:tailEnd len="sm" w="sm" type="non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36" name="Shape 436"/>
        <p:cNvGrpSpPr/>
        <p:nvPr/>
      </p:nvGrpSpPr>
      <p:grpSpPr>
        <a:xfrm>
          <a:off x="0" y="0"/>
          <a:ext cx="0" cy="0"/>
          <a:chOff x="0" y="0"/>
          <a:chExt cx="0" cy="0"/>
        </a:xfrm>
      </p:grpSpPr>
      <p:sp>
        <p:nvSpPr>
          <p:cNvPr id="437" name="Google Shape;437;p58"/>
          <p:cNvSpPr txBox="1"/>
          <p:nvPr/>
        </p:nvSpPr>
        <p:spPr>
          <a:xfrm>
            <a:off x="736979" y="218364"/>
            <a:ext cx="5568287"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lt1"/>
                </a:solidFill>
                <a:latin typeface="Calibri"/>
                <a:ea typeface="Calibri"/>
                <a:cs typeface="Calibri"/>
                <a:sym typeface="Calibri"/>
              </a:rPr>
              <a:t>Correlation matrix using Heatmap</a:t>
            </a:r>
            <a:endParaRPr sz="2800">
              <a:solidFill>
                <a:schemeClr val="lt1"/>
              </a:solidFill>
              <a:latin typeface="Calibri"/>
              <a:ea typeface="Calibri"/>
              <a:cs typeface="Calibri"/>
              <a:sym typeface="Calibri"/>
            </a:endParaRPr>
          </a:p>
        </p:txBody>
      </p:sp>
      <p:pic>
        <p:nvPicPr>
          <p:cNvPr id="438" name="Google Shape;438;p58"/>
          <p:cNvPicPr preferRelativeResize="0"/>
          <p:nvPr/>
        </p:nvPicPr>
        <p:blipFill rotWithShape="1">
          <a:blip r:embed="rId3">
            <a:alphaModFix/>
          </a:blip>
          <a:srcRect b="0" l="0" r="0" t="0"/>
          <a:stretch/>
        </p:blipFill>
        <p:spPr>
          <a:xfrm>
            <a:off x="2184636" y="1468200"/>
            <a:ext cx="6697303" cy="389537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2" name="Shape 442"/>
        <p:cNvGrpSpPr/>
        <p:nvPr/>
      </p:nvGrpSpPr>
      <p:grpSpPr>
        <a:xfrm>
          <a:off x="0" y="0"/>
          <a:ext cx="0" cy="0"/>
          <a:chOff x="0" y="0"/>
          <a:chExt cx="0" cy="0"/>
        </a:xfrm>
      </p:grpSpPr>
      <p:sp>
        <p:nvSpPr>
          <p:cNvPr id="443" name="Google Shape;443;p59"/>
          <p:cNvSpPr/>
          <p:nvPr/>
        </p:nvSpPr>
        <p:spPr>
          <a:xfrm>
            <a:off x="0" y="232560"/>
            <a:ext cx="12192000" cy="427809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2400">
                <a:solidFill>
                  <a:schemeClr val="lt1"/>
                </a:solidFill>
                <a:latin typeface="Poppins"/>
                <a:ea typeface="Poppins"/>
                <a:cs typeface="Poppins"/>
                <a:sym typeface="Poppins"/>
              </a:rPr>
              <a:t>Revise</a:t>
            </a:r>
            <a:endParaRPr/>
          </a:p>
          <a:p>
            <a:pPr indent="-457200" lvl="0" marL="457200" marR="0" rtl="0" algn="l">
              <a:spcBef>
                <a:spcPts val="0"/>
              </a:spcBef>
              <a:spcAft>
                <a:spcPts val="0"/>
              </a:spcAft>
              <a:buClr>
                <a:schemeClr val="lt1"/>
              </a:buClr>
              <a:buSzPts val="2400"/>
              <a:buFont typeface="Poppins"/>
              <a:buAutoNum type="arabicPeriod"/>
            </a:pPr>
            <a:r>
              <a:rPr lang="en-US" sz="2400">
                <a:solidFill>
                  <a:schemeClr val="lt1"/>
                </a:solidFill>
                <a:latin typeface="Poppins"/>
                <a:ea typeface="Poppins"/>
                <a:cs typeface="Poppins"/>
                <a:sym typeface="Poppins"/>
              </a:rPr>
              <a:t>State need of EDA?</a:t>
            </a:r>
            <a:endParaRPr/>
          </a:p>
          <a:p>
            <a:pPr indent="-514350" lvl="0" marL="514350" marR="0" rtl="0" algn="l">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Explain the type of attributes with example respective type</a:t>
            </a:r>
            <a:endParaRPr/>
          </a:p>
          <a:p>
            <a:pPr indent="-514350" lvl="0" marL="514350" marR="0" rtl="0" algn="l">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Explain univariate graphical EDA techniques</a:t>
            </a:r>
            <a:endParaRPr/>
          </a:p>
          <a:p>
            <a:pPr indent="-514350" lvl="0" marL="514350" marR="0" rtl="0" algn="l">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Explain univariate non-graphical EDA techniques</a:t>
            </a:r>
            <a:endParaRPr/>
          </a:p>
          <a:p>
            <a:pPr indent="-514350" lvl="0" marL="514350" marR="0" rtl="0" algn="l">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Explain multivariate graphical EDA techniques</a:t>
            </a:r>
            <a:endParaRPr/>
          </a:p>
          <a:p>
            <a:pPr indent="-514350" lvl="0" marL="514350" marR="0" rtl="0" algn="l">
              <a:spcBef>
                <a:spcPts val="0"/>
              </a:spcBef>
              <a:spcAft>
                <a:spcPts val="0"/>
              </a:spcAft>
              <a:buClr>
                <a:schemeClr val="lt1"/>
              </a:buClr>
              <a:buSzPts val="2800"/>
              <a:buFont typeface="Calibri"/>
              <a:buAutoNum type="arabicPeriod"/>
            </a:pPr>
            <a:r>
              <a:rPr lang="en-US" sz="2800">
                <a:solidFill>
                  <a:schemeClr val="lt1"/>
                </a:solidFill>
                <a:latin typeface="Calibri"/>
                <a:ea typeface="Calibri"/>
                <a:cs typeface="Calibri"/>
                <a:sym typeface="Calibri"/>
              </a:rPr>
              <a:t>Explain multivariate non-graphical Eda techniques</a:t>
            </a:r>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a:p>
            <a:pPr indent="-336550" lvl="0" marL="514350" marR="0" rtl="0" algn="l">
              <a:spcBef>
                <a:spcPts val="0"/>
              </a:spcBef>
              <a:spcAft>
                <a:spcPts val="0"/>
              </a:spcAft>
              <a:buClr>
                <a:schemeClr val="dk1"/>
              </a:buClr>
              <a:buSzPts val="2800"/>
              <a:buFont typeface="Calibri"/>
              <a:buNone/>
            </a:pPr>
            <a:r>
              <a:t/>
            </a:r>
            <a:endParaRPr sz="2800">
              <a:solidFill>
                <a:schemeClr val="lt1"/>
              </a:solidFill>
              <a:latin typeface="Calibri"/>
              <a:ea typeface="Calibri"/>
              <a:cs typeface="Calibri"/>
              <a:sym typeface="Calibri"/>
            </a:endParaRPr>
          </a:p>
          <a:p>
            <a:pPr indent="0" lvl="0" marL="0" marR="0" rtl="0" algn="l">
              <a:spcBef>
                <a:spcPts val="0"/>
              </a:spcBef>
              <a:spcAft>
                <a:spcPts val="0"/>
              </a:spcAft>
              <a:buNone/>
            </a:pPr>
            <a:r>
              <a:t/>
            </a:r>
            <a:endParaRPr sz="2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0" name="Shape 120"/>
        <p:cNvGrpSpPr/>
        <p:nvPr/>
      </p:nvGrpSpPr>
      <p:grpSpPr>
        <a:xfrm>
          <a:off x="0" y="0"/>
          <a:ext cx="0" cy="0"/>
          <a:chOff x="0" y="0"/>
          <a:chExt cx="0" cy="0"/>
        </a:xfrm>
      </p:grpSpPr>
      <p:sp>
        <p:nvSpPr>
          <p:cNvPr id="121" name="Google Shape;121;p17"/>
          <p:cNvSpPr txBox="1"/>
          <p:nvPr/>
        </p:nvSpPr>
        <p:spPr>
          <a:xfrm>
            <a:off x="0" y="166254"/>
            <a:ext cx="12192000" cy="32932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FFFF"/>
                </a:solidFill>
                <a:latin typeface="Poppins"/>
                <a:ea typeface="Poppins"/>
                <a:cs typeface="Poppins"/>
                <a:sym typeface="Poppins"/>
              </a:rPr>
              <a:t>Types of EDA(Exploratory Data Analytics)</a:t>
            </a:r>
            <a:endParaRPr sz="40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rgbClr val="00FFFF"/>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rPr lang="en-US" sz="2400">
                <a:solidFill>
                  <a:schemeClr val="lt1"/>
                </a:solidFill>
                <a:latin typeface="Poppins"/>
                <a:ea typeface="Poppins"/>
                <a:cs typeface="Poppins"/>
                <a:sym typeface="Poppins"/>
              </a:rPr>
              <a:t> </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
        <p:nvSpPr>
          <p:cNvPr id="122" name="Google Shape;122;p17"/>
          <p:cNvSpPr/>
          <p:nvPr/>
        </p:nvSpPr>
        <p:spPr>
          <a:xfrm>
            <a:off x="5345374" y="1050877"/>
            <a:ext cx="2142699" cy="68238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EDA</a:t>
            </a:r>
            <a:endParaRPr/>
          </a:p>
        </p:txBody>
      </p:sp>
      <p:cxnSp>
        <p:nvCxnSpPr>
          <p:cNvPr id="123" name="Google Shape;123;p17"/>
          <p:cNvCxnSpPr>
            <a:stCxn id="122" idx="1"/>
          </p:cNvCxnSpPr>
          <p:nvPr/>
        </p:nvCxnSpPr>
        <p:spPr>
          <a:xfrm rot="10800000">
            <a:off x="3534874" y="1392071"/>
            <a:ext cx="1810500" cy="0"/>
          </a:xfrm>
          <a:prstGeom prst="straightConnector1">
            <a:avLst/>
          </a:prstGeom>
          <a:noFill/>
          <a:ln cap="flat" cmpd="sng" w="9525">
            <a:solidFill>
              <a:schemeClr val="accent1"/>
            </a:solidFill>
            <a:prstDash val="solid"/>
            <a:miter lim="800000"/>
            <a:headEnd len="sm" w="sm" type="none"/>
            <a:tailEnd len="sm" w="sm" type="none"/>
          </a:ln>
        </p:spPr>
      </p:cxnSp>
      <p:cxnSp>
        <p:nvCxnSpPr>
          <p:cNvPr id="124" name="Google Shape;124;p17"/>
          <p:cNvCxnSpPr/>
          <p:nvPr/>
        </p:nvCxnSpPr>
        <p:spPr>
          <a:xfrm rot="10800000">
            <a:off x="6755644" y="1353406"/>
            <a:ext cx="3077568" cy="84210"/>
          </a:xfrm>
          <a:prstGeom prst="straightConnector1">
            <a:avLst/>
          </a:prstGeom>
          <a:noFill/>
          <a:ln cap="flat" cmpd="sng" w="9525">
            <a:solidFill>
              <a:schemeClr val="accent1"/>
            </a:solidFill>
            <a:prstDash val="solid"/>
            <a:miter lim="800000"/>
            <a:headEnd len="sm" w="sm" type="none"/>
            <a:tailEnd len="sm" w="sm" type="none"/>
          </a:ln>
        </p:spPr>
      </p:cxnSp>
      <p:cxnSp>
        <p:nvCxnSpPr>
          <p:cNvPr id="125" name="Google Shape;125;p17"/>
          <p:cNvCxnSpPr/>
          <p:nvPr/>
        </p:nvCxnSpPr>
        <p:spPr>
          <a:xfrm flipH="1">
            <a:off x="3521122" y="1392072"/>
            <a:ext cx="13648" cy="1392071"/>
          </a:xfrm>
          <a:prstGeom prst="straightConnector1">
            <a:avLst/>
          </a:prstGeom>
          <a:noFill/>
          <a:ln cap="flat" cmpd="sng" w="9525">
            <a:solidFill>
              <a:schemeClr val="accent1"/>
            </a:solidFill>
            <a:prstDash val="solid"/>
            <a:miter lim="800000"/>
            <a:headEnd len="sm" w="sm" type="none"/>
            <a:tailEnd len="sm" w="sm" type="none"/>
          </a:ln>
        </p:spPr>
      </p:cxnSp>
      <p:cxnSp>
        <p:nvCxnSpPr>
          <p:cNvPr id="126" name="Google Shape;126;p17"/>
          <p:cNvCxnSpPr/>
          <p:nvPr/>
        </p:nvCxnSpPr>
        <p:spPr>
          <a:xfrm flipH="1">
            <a:off x="9819564" y="1496059"/>
            <a:ext cx="13648" cy="1392071"/>
          </a:xfrm>
          <a:prstGeom prst="straightConnector1">
            <a:avLst/>
          </a:prstGeom>
          <a:noFill/>
          <a:ln cap="flat" cmpd="sng" w="9525">
            <a:solidFill>
              <a:schemeClr val="accent1"/>
            </a:solidFill>
            <a:prstDash val="solid"/>
            <a:miter lim="800000"/>
            <a:headEnd len="sm" w="sm" type="none"/>
            <a:tailEnd len="sm" w="sm" type="none"/>
          </a:ln>
        </p:spPr>
      </p:cxnSp>
      <p:sp>
        <p:nvSpPr>
          <p:cNvPr id="127" name="Google Shape;127;p17"/>
          <p:cNvSpPr/>
          <p:nvPr/>
        </p:nvSpPr>
        <p:spPr>
          <a:xfrm>
            <a:off x="2772770" y="2784142"/>
            <a:ext cx="2142699" cy="68238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Graphical </a:t>
            </a:r>
            <a:endParaRPr/>
          </a:p>
        </p:txBody>
      </p:sp>
      <p:sp>
        <p:nvSpPr>
          <p:cNvPr id="128" name="Google Shape;128;p17"/>
          <p:cNvSpPr/>
          <p:nvPr/>
        </p:nvSpPr>
        <p:spPr>
          <a:xfrm>
            <a:off x="8748214" y="2769254"/>
            <a:ext cx="2142699" cy="68238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Non-Graphical</a:t>
            </a:r>
            <a:endParaRPr/>
          </a:p>
        </p:txBody>
      </p:sp>
      <p:cxnSp>
        <p:nvCxnSpPr>
          <p:cNvPr id="129" name="Google Shape;129;p17"/>
          <p:cNvCxnSpPr/>
          <p:nvPr/>
        </p:nvCxnSpPr>
        <p:spPr>
          <a:xfrm>
            <a:off x="3671248" y="3451642"/>
            <a:ext cx="13648" cy="668742"/>
          </a:xfrm>
          <a:prstGeom prst="straightConnector1">
            <a:avLst/>
          </a:prstGeom>
          <a:noFill/>
          <a:ln cap="flat" cmpd="sng" w="9525">
            <a:solidFill>
              <a:schemeClr val="accent1"/>
            </a:solidFill>
            <a:prstDash val="solid"/>
            <a:miter lim="800000"/>
            <a:headEnd len="sm" w="sm" type="none"/>
            <a:tailEnd len="sm" w="sm" type="none"/>
          </a:ln>
        </p:spPr>
      </p:cxnSp>
      <p:cxnSp>
        <p:nvCxnSpPr>
          <p:cNvPr id="130" name="Google Shape;130;p17"/>
          <p:cNvCxnSpPr/>
          <p:nvPr/>
        </p:nvCxnSpPr>
        <p:spPr>
          <a:xfrm flipH="1" rot="10800000">
            <a:off x="1709381" y="4105495"/>
            <a:ext cx="4269475" cy="29777"/>
          </a:xfrm>
          <a:prstGeom prst="straightConnector1">
            <a:avLst/>
          </a:prstGeom>
          <a:noFill/>
          <a:ln cap="flat" cmpd="sng" w="9525">
            <a:solidFill>
              <a:schemeClr val="accent1"/>
            </a:solidFill>
            <a:prstDash val="solid"/>
            <a:miter lim="800000"/>
            <a:headEnd len="sm" w="sm" type="none"/>
            <a:tailEnd len="sm" w="sm" type="none"/>
          </a:ln>
        </p:spPr>
      </p:cxnSp>
      <p:sp>
        <p:nvSpPr>
          <p:cNvPr id="131" name="Google Shape;131;p17"/>
          <p:cNvSpPr/>
          <p:nvPr/>
        </p:nvSpPr>
        <p:spPr>
          <a:xfrm>
            <a:off x="630071" y="5515969"/>
            <a:ext cx="2142699" cy="68238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Univariate</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Graphical </a:t>
            </a:r>
            <a:endParaRPr/>
          </a:p>
        </p:txBody>
      </p:sp>
      <p:sp>
        <p:nvSpPr>
          <p:cNvPr id="132" name="Google Shape;132;p17"/>
          <p:cNvSpPr/>
          <p:nvPr/>
        </p:nvSpPr>
        <p:spPr>
          <a:xfrm>
            <a:off x="4612943" y="5634146"/>
            <a:ext cx="2142699" cy="68238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Multivariate</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Graphical </a:t>
            </a:r>
            <a:endParaRPr/>
          </a:p>
        </p:txBody>
      </p:sp>
      <p:cxnSp>
        <p:nvCxnSpPr>
          <p:cNvPr id="133" name="Google Shape;133;p17"/>
          <p:cNvCxnSpPr/>
          <p:nvPr/>
        </p:nvCxnSpPr>
        <p:spPr>
          <a:xfrm flipH="1">
            <a:off x="9785445" y="3463011"/>
            <a:ext cx="6819" cy="658613"/>
          </a:xfrm>
          <a:prstGeom prst="straightConnector1">
            <a:avLst/>
          </a:prstGeom>
          <a:noFill/>
          <a:ln cap="flat" cmpd="sng" w="9525">
            <a:solidFill>
              <a:schemeClr val="accent1"/>
            </a:solidFill>
            <a:prstDash val="solid"/>
            <a:miter lim="800000"/>
            <a:headEnd len="sm" w="sm" type="none"/>
            <a:tailEnd len="sm" w="sm" type="none"/>
          </a:ln>
        </p:spPr>
      </p:cxnSp>
      <p:cxnSp>
        <p:nvCxnSpPr>
          <p:cNvPr id="134" name="Google Shape;134;p17"/>
          <p:cNvCxnSpPr/>
          <p:nvPr/>
        </p:nvCxnSpPr>
        <p:spPr>
          <a:xfrm flipH="1" rot="10800000">
            <a:off x="7657526" y="4161325"/>
            <a:ext cx="4269475" cy="29777"/>
          </a:xfrm>
          <a:prstGeom prst="straightConnector1">
            <a:avLst/>
          </a:prstGeom>
          <a:noFill/>
          <a:ln cap="flat" cmpd="sng" w="9525">
            <a:solidFill>
              <a:schemeClr val="accent1"/>
            </a:solidFill>
            <a:prstDash val="solid"/>
            <a:miter lim="800000"/>
            <a:headEnd len="sm" w="sm" type="none"/>
            <a:tailEnd len="sm" w="sm" type="none"/>
          </a:ln>
        </p:spPr>
      </p:cxnSp>
      <p:cxnSp>
        <p:nvCxnSpPr>
          <p:cNvPr id="135" name="Google Shape;135;p17"/>
          <p:cNvCxnSpPr>
            <a:endCxn id="131" idx="0"/>
          </p:cNvCxnSpPr>
          <p:nvPr/>
        </p:nvCxnSpPr>
        <p:spPr>
          <a:xfrm>
            <a:off x="1701421" y="4131769"/>
            <a:ext cx="0" cy="1384200"/>
          </a:xfrm>
          <a:prstGeom prst="straightConnector1">
            <a:avLst/>
          </a:prstGeom>
          <a:noFill/>
          <a:ln cap="flat" cmpd="sng" w="9525">
            <a:solidFill>
              <a:schemeClr val="accent1"/>
            </a:solidFill>
            <a:prstDash val="solid"/>
            <a:miter lim="800000"/>
            <a:headEnd len="sm" w="sm" type="none"/>
            <a:tailEnd len="sm" w="sm" type="none"/>
          </a:ln>
        </p:spPr>
      </p:cxnSp>
      <p:cxnSp>
        <p:nvCxnSpPr>
          <p:cNvPr id="136" name="Google Shape;136;p17"/>
          <p:cNvCxnSpPr/>
          <p:nvPr/>
        </p:nvCxnSpPr>
        <p:spPr>
          <a:xfrm>
            <a:off x="5978856" y="4105495"/>
            <a:ext cx="0" cy="1528651"/>
          </a:xfrm>
          <a:prstGeom prst="straightConnector1">
            <a:avLst/>
          </a:prstGeom>
          <a:noFill/>
          <a:ln cap="flat" cmpd="sng" w="9525">
            <a:solidFill>
              <a:schemeClr val="accent1"/>
            </a:solidFill>
            <a:prstDash val="solid"/>
            <a:miter lim="800000"/>
            <a:headEnd len="sm" w="sm" type="none"/>
            <a:tailEnd len="sm" w="sm" type="none"/>
          </a:ln>
        </p:spPr>
      </p:cxnSp>
      <p:cxnSp>
        <p:nvCxnSpPr>
          <p:cNvPr id="137" name="Google Shape;137;p17"/>
          <p:cNvCxnSpPr/>
          <p:nvPr/>
        </p:nvCxnSpPr>
        <p:spPr>
          <a:xfrm>
            <a:off x="7688233" y="4200873"/>
            <a:ext cx="0" cy="1528651"/>
          </a:xfrm>
          <a:prstGeom prst="straightConnector1">
            <a:avLst/>
          </a:prstGeom>
          <a:noFill/>
          <a:ln cap="flat" cmpd="sng" w="9525">
            <a:solidFill>
              <a:schemeClr val="accent1"/>
            </a:solidFill>
            <a:prstDash val="solid"/>
            <a:miter lim="800000"/>
            <a:headEnd len="sm" w="sm" type="none"/>
            <a:tailEnd len="sm" w="sm" type="none"/>
          </a:ln>
        </p:spPr>
      </p:cxnSp>
      <p:cxnSp>
        <p:nvCxnSpPr>
          <p:cNvPr id="138" name="Google Shape;138;p17"/>
          <p:cNvCxnSpPr/>
          <p:nvPr/>
        </p:nvCxnSpPr>
        <p:spPr>
          <a:xfrm>
            <a:off x="11927001" y="4154914"/>
            <a:ext cx="0" cy="1528651"/>
          </a:xfrm>
          <a:prstGeom prst="straightConnector1">
            <a:avLst/>
          </a:prstGeom>
          <a:noFill/>
          <a:ln cap="flat" cmpd="sng" w="9525">
            <a:solidFill>
              <a:schemeClr val="accent1"/>
            </a:solidFill>
            <a:prstDash val="solid"/>
            <a:miter lim="800000"/>
            <a:headEnd len="sm" w="sm" type="none"/>
            <a:tailEnd len="sm" w="sm" type="none"/>
          </a:ln>
        </p:spPr>
      </p:cxnSp>
      <p:sp>
        <p:nvSpPr>
          <p:cNvPr id="139" name="Google Shape;139;p17"/>
          <p:cNvSpPr/>
          <p:nvPr/>
        </p:nvSpPr>
        <p:spPr>
          <a:xfrm>
            <a:off x="7003576" y="5729524"/>
            <a:ext cx="2142699" cy="68238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Univariate</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 Non-Graphical </a:t>
            </a:r>
            <a:endParaRPr/>
          </a:p>
        </p:txBody>
      </p:sp>
      <p:sp>
        <p:nvSpPr>
          <p:cNvPr id="140" name="Google Shape;140;p17"/>
          <p:cNvSpPr/>
          <p:nvPr/>
        </p:nvSpPr>
        <p:spPr>
          <a:xfrm>
            <a:off x="10049301" y="5729524"/>
            <a:ext cx="2142699" cy="682388"/>
          </a:xfrm>
          <a:prstGeom prst="rect">
            <a:avLst/>
          </a:prstGeom>
          <a:solidFill>
            <a:schemeClr val="accent1"/>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Multivariate</a:t>
            </a:r>
            <a:endParaRPr/>
          </a:p>
          <a:p>
            <a:pPr indent="0" lvl="0" marL="0" marR="0" rtl="0" algn="ctr">
              <a:spcBef>
                <a:spcPts val="0"/>
              </a:spcBef>
              <a:spcAft>
                <a:spcPts val="0"/>
              </a:spcAft>
              <a:buNone/>
            </a:pPr>
            <a:r>
              <a:rPr lang="en-US" sz="1800">
                <a:solidFill>
                  <a:schemeClr val="lt1"/>
                </a:solidFill>
                <a:latin typeface="Calibri"/>
                <a:ea typeface="Calibri"/>
                <a:cs typeface="Calibri"/>
                <a:sym typeface="Calibri"/>
              </a:rPr>
              <a:t>Non-Graphical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sp>
        <p:nvSpPr>
          <p:cNvPr id="145" name="Google Shape;145;p18"/>
          <p:cNvSpPr txBox="1"/>
          <p:nvPr/>
        </p:nvSpPr>
        <p:spPr>
          <a:xfrm>
            <a:off x="0" y="166254"/>
            <a:ext cx="12192000" cy="46474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rgbClr val="00FFFF"/>
                </a:solidFill>
                <a:latin typeface="Poppins"/>
                <a:ea typeface="Poppins"/>
                <a:cs typeface="Poppins"/>
                <a:sym typeface="Poppins"/>
              </a:rPr>
              <a:t>Univariate Analysis</a:t>
            </a:r>
            <a:endParaRPr/>
          </a:p>
          <a:p>
            <a:pPr indent="0" lvl="0" marL="0" marR="0" rtl="0" algn="l">
              <a:spcBef>
                <a:spcPts val="0"/>
              </a:spcBef>
              <a:spcAft>
                <a:spcPts val="0"/>
              </a:spcAft>
              <a:buNone/>
            </a:pPr>
            <a:r>
              <a:rPr lang="en-US" sz="3200">
                <a:solidFill>
                  <a:schemeClr val="lt1"/>
                </a:solidFill>
                <a:latin typeface="Poppins"/>
                <a:ea typeface="Poppins"/>
                <a:cs typeface="Poppins"/>
                <a:sym typeface="Poppins"/>
              </a:rPr>
              <a:t>The purpose of univariate analysis is to understand the distribution of values for a single variable.</a:t>
            </a:r>
            <a:endParaRPr/>
          </a:p>
          <a:p>
            <a:pPr indent="0" lvl="0" marL="0" marR="0" rtl="0" algn="l">
              <a:spcBef>
                <a:spcPts val="0"/>
              </a:spcBef>
              <a:spcAft>
                <a:spcPts val="0"/>
              </a:spcAft>
              <a:buNone/>
            </a:pPr>
            <a:r>
              <a:rPr lang="en-US" sz="3200">
                <a:solidFill>
                  <a:schemeClr val="lt1"/>
                </a:solidFill>
                <a:latin typeface="Poppins"/>
                <a:ea typeface="Poppins"/>
                <a:cs typeface="Poppins"/>
                <a:sym typeface="Poppins"/>
              </a:rPr>
              <a:t>  </a:t>
            </a:r>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9" name="Shape 149"/>
        <p:cNvGrpSpPr/>
        <p:nvPr/>
      </p:nvGrpSpPr>
      <p:grpSpPr>
        <a:xfrm>
          <a:off x="0" y="0"/>
          <a:ext cx="0" cy="0"/>
          <a:chOff x="0" y="0"/>
          <a:chExt cx="0" cy="0"/>
        </a:xfrm>
      </p:grpSpPr>
      <p:sp>
        <p:nvSpPr>
          <p:cNvPr id="150" name="Google Shape;150;p19"/>
          <p:cNvSpPr txBox="1"/>
          <p:nvPr/>
        </p:nvSpPr>
        <p:spPr>
          <a:xfrm>
            <a:off x="0" y="166254"/>
            <a:ext cx="12192000"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rPr lang="en-US" sz="2400">
                <a:solidFill>
                  <a:schemeClr val="lt1"/>
                </a:solidFill>
                <a:latin typeface="Poppins"/>
                <a:ea typeface="Poppins"/>
                <a:cs typeface="Poppins"/>
                <a:sym typeface="Poppins"/>
              </a:rPr>
              <a:t> </a:t>
            </a:r>
            <a:endParaRPr/>
          </a:p>
          <a:p>
            <a:pPr indent="0" lvl="0" marL="0" marR="0" rtl="0" algn="l">
              <a:spcBef>
                <a:spcPts val="0"/>
              </a:spcBef>
              <a:spcAft>
                <a:spcPts val="0"/>
              </a:spcAft>
              <a:buNone/>
            </a:pPr>
            <a:r>
              <a:t/>
            </a:r>
            <a:endParaRPr sz="24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4000">
              <a:solidFill>
                <a:schemeClr val="lt1"/>
              </a:solidFill>
              <a:latin typeface="Poppins"/>
              <a:ea typeface="Poppins"/>
              <a:cs typeface="Poppins"/>
              <a:sym typeface="Poppins"/>
            </a:endParaRPr>
          </a:p>
        </p:txBody>
      </p:sp>
      <p:pic>
        <p:nvPicPr>
          <p:cNvPr descr="Image for post" id="151" name="Google Shape;151;p19"/>
          <p:cNvPicPr preferRelativeResize="0"/>
          <p:nvPr/>
        </p:nvPicPr>
        <p:blipFill rotWithShape="1">
          <a:blip r:embed="rId3">
            <a:alphaModFix/>
          </a:blip>
          <a:srcRect b="0" l="0" r="0" t="0"/>
          <a:stretch/>
        </p:blipFill>
        <p:spPr>
          <a:xfrm>
            <a:off x="1319082" y="746649"/>
            <a:ext cx="9626422" cy="5544016"/>
          </a:xfrm>
          <a:prstGeom prst="rect">
            <a:avLst/>
          </a:prstGeom>
          <a:noFill/>
          <a:ln>
            <a:noFill/>
          </a:ln>
        </p:spPr>
      </p:pic>
      <p:sp>
        <p:nvSpPr>
          <p:cNvPr id="152" name="Google Shape;152;p19"/>
          <p:cNvSpPr txBox="1"/>
          <p:nvPr/>
        </p:nvSpPr>
        <p:spPr>
          <a:xfrm>
            <a:off x="272955" y="166254"/>
            <a:ext cx="43672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lt1"/>
                </a:solidFill>
                <a:latin typeface="Calibri"/>
                <a:ea typeface="Calibri"/>
                <a:cs typeface="Calibri"/>
                <a:sym typeface="Calibri"/>
              </a:rPr>
              <a:t>Attribute types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6" name="Shape 156"/>
        <p:cNvGrpSpPr/>
        <p:nvPr/>
      </p:nvGrpSpPr>
      <p:grpSpPr>
        <a:xfrm>
          <a:off x="0" y="0"/>
          <a:ext cx="0" cy="0"/>
          <a:chOff x="0" y="0"/>
          <a:chExt cx="0" cy="0"/>
        </a:xfrm>
      </p:grpSpPr>
      <p:sp>
        <p:nvSpPr>
          <p:cNvPr id="157" name="Google Shape;157;p20"/>
          <p:cNvSpPr/>
          <p:nvPr/>
        </p:nvSpPr>
        <p:spPr>
          <a:xfrm>
            <a:off x="3839571" y="812673"/>
            <a:ext cx="7406184" cy="1477328"/>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1800"/>
              <a:buFont typeface="Noto Sans Symbols"/>
              <a:buChar char="✔"/>
            </a:pPr>
            <a:r>
              <a:rPr lang="en-US" sz="1800">
                <a:solidFill>
                  <a:schemeClr val="lt1"/>
                </a:solidFill>
                <a:latin typeface="Poppins"/>
                <a:ea typeface="Poppins"/>
                <a:cs typeface="Poppins"/>
                <a:sym typeface="Poppins"/>
              </a:rPr>
              <a:t>A simple tabulation of the frequency of each category is the best univariate non-graphical EDA for categorical data.</a:t>
            </a:r>
            <a:endParaRPr/>
          </a:p>
          <a:p>
            <a:pPr indent="0" lvl="0" marL="0" marR="0" rtl="0" algn="l">
              <a:spcBef>
                <a:spcPts val="0"/>
              </a:spcBef>
              <a:spcAft>
                <a:spcPts val="0"/>
              </a:spcAft>
              <a:buNone/>
            </a:pPr>
            <a:r>
              <a:t/>
            </a:r>
            <a:endParaRPr sz="1800">
              <a:solidFill>
                <a:schemeClr val="lt1"/>
              </a:solidFill>
              <a:latin typeface="Poppins"/>
              <a:ea typeface="Poppins"/>
              <a:cs typeface="Poppins"/>
              <a:sym typeface="Poppins"/>
            </a:endParaRPr>
          </a:p>
          <a:p>
            <a:pPr indent="0" lvl="0" marL="0" marR="0" rtl="0" algn="l">
              <a:spcBef>
                <a:spcPts val="0"/>
              </a:spcBef>
              <a:spcAft>
                <a:spcPts val="0"/>
              </a:spcAft>
              <a:buNone/>
            </a:pPr>
            <a:r>
              <a:rPr lang="en-US" sz="1800">
                <a:solidFill>
                  <a:schemeClr val="lt1"/>
                </a:solidFill>
                <a:latin typeface="Poppins"/>
                <a:ea typeface="Poppins"/>
                <a:cs typeface="Poppins"/>
                <a:sym typeface="Poppins"/>
              </a:rPr>
              <a:t>Ex. Frequency distribution table can be created for the analysis of Hair attribute in the given data set</a:t>
            </a:r>
            <a:endParaRPr/>
          </a:p>
        </p:txBody>
      </p:sp>
      <p:pic>
        <p:nvPicPr>
          <p:cNvPr id="158" name="Google Shape;158;p20"/>
          <p:cNvPicPr preferRelativeResize="0"/>
          <p:nvPr/>
        </p:nvPicPr>
        <p:blipFill rotWithShape="1">
          <a:blip r:embed="rId3">
            <a:alphaModFix/>
          </a:blip>
          <a:srcRect b="37107" l="2239" r="79403" t="8338"/>
          <a:stretch/>
        </p:blipFill>
        <p:spPr>
          <a:xfrm>
            <a:off x="141127" y="812673"/>
            <a:ext cx="3398194" cy="5677469"/>
          </a:xfrm>
          <a:prstGeom prst="rect">
            <a:avLst/>
          </a:prstGeom>
          <a:noFill/>
          <a:ln>
            <a:noFill/>
          </a:ln>
        </p:spPr>
      </p:pic>
      <p:sp>
        <p:nvSpPr>
          <p:cNvPr id="159" name="Google Shape;159;p20"/>
          <p:cNvSpPr/>
          <p:nvPr/>
        </p:nvSpPr>
        <p:spPr>
          <a:xfrm>
            <a:off x="0" y="232560"/>
            <a:ext cx="570476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lt1"/>
                </a:solidFill>
                <a:latin typeface="Poppins"/>
                <a:ea typeface="Poppins"/>
                <a:cs typeface="Poppins"/>
                <a:sym typeface="Poppins"/>
              </a:rPr>
              <a:t>Univariate non-graphical EDA for categorical data</a:t>
            </a:r>
            <a:endParaRPr sz="1800">
              <a:solidFill>
                <a:schemeClr val="dk1"/>
              </a:solidFill>
              <a:latin typeface="Calibri"/>
              <a:ea typeface="Calibri"/>
              <a:cs typeface="Calibri"/>
              <a:sym typeface="Calibri"/>
            </a:endParaRPr>
          </a:p>
        </p:txBody>
      </p:sp>
      <p:cxnSp>
        <p:nvCxnSpPr>
          <p:cNvPr id="160" name="Google Shape;160;p20"/>
          <p:cNvCxnSpPr/>
          <p:nvPr/>
        </p:nvCxnSpPr>
        <p:spPr>
          <a:xfrm>
            <a:off x="464024" y="1255594"/>
            <a:ext cx="13648" cy="5166309"/>
          </a:xfrm>
          <a:prstGeom prst="straightConnector1">
            <a:avLst/>
          </a:prstGeom>
          <a:noFill/>
          <a:ln cap="flat" cmpd="sng" w="9525">
            <a:solidFill>
              <a:srgbClr val="FF0000"/>
            </a:solidFill>
            <a:prstDash val="solid"/>
            <a:miter lim="800000"/>
            <a:headEnd len="sm" w="sm" type="none"/>
            <a:tailEnd len="sm" w="sm" type="none"/>
          </a:ln>
        </p:spPr>
      </p:cxnSp>
      <p:cxnSp>
        <p:nvCxnSpPr>
          <p:cNvPr id="161" name="Google Shape;161;p20"/>
          <p:cNvCxnSpPr/>
          <p:nvPr/>
        </p:nvCxnSpPr>
        <p:spPr>
          <a:xfrm>
            <a:off x="1214651" y="1241946"/>
            <a:ext cx="0" cy="5248196"/>
          </a:xfrm>
          <a:prstGeom prst="straightConnector1">
            <a:avLst/>
          </a:prstGeom>
          <a:noFill/>
          <a:ln cap="flat" cmpd="sng" w="9525">
            <a:solidFill>
              <a:srgbClr val="FF0000"/>
            </a:solidFill>
            <a:prstDash val="solid"/>
            <a:miter lim="800000"/>
            <a:headEnd len="sm" w="sm" type="none"/>
            <a:tailEnd len="sm" w="sm" type="none"/>
          </a:ln>
        </p:spPr>
      </p:cxnSp>
      <p:cxnSp>
        <p:nvCxnSpPr>
          <p:cNvPr id="162" name="Google Shape;162;p20"/>
          <p:cNvCxnSpPr/>
          <p:nvPr/>
        </p:nvCxnSpPr>
        <p:spPr>
          <a:xfrm>
            <a:off x="477672" y="1228298"/>
            <a:ext cx="709683" cy="0"/>
          </a:xfrm>
          <a:prstGeom prst="straightConnector1">
            <a:avLst/>
          </a:prstGeom>
          <a:noFill/>
          <a:ln cap="flat" cmpd="sng" w="9525">
            <a:solidFill>
              <a:srgbClr val="FF0000"/>
            </a:solidFill>
            <a:prstDash val="solid"/>
            <a:miter lim="800000"/>
            <a:headEnd len="sm" w="sm" type="none"/>
            <a:tailEnd len="sm" w="sm" type="none"/>
          </a:ln>
        </p:spPr>
      </p:cxnSp>
      <p:cxnSp>
        <p:nvCxnSpPr>
          <p:cNvPr id="163" name="Google Shape;163;p20"/>
          <p:cNvCxnSpPr/>
          <p:nvPr/>
        </p:nvCxnSpPr>
        <p:spPr>
          <a:xfrm>
            <a:off x="477672" y="6421903"/>
            <a:ext cx="736979" cy="0"/>
          </a:xfrm>
          <a:prstGeom prst="straightConnector1">
            <a:avLst/>
          </a:prstGeom>
          <a:noFill/>
          <a:ln cap="flat" cmpd="sng" w="9525">
            <a:solidFill>
              <a:srgbClr val="FF0000"/>
            </a:solidFill>
            <a:prstDash val="solid"/>
            <a:miter lim="800000"/>
            <a:headEnd len="sm" w="sm" type="none"/>
            <a:tailEnd len="sm" w="sm" type="none"/>
          </a:ln>
        </p:spPr>
      </p:cxnSp>
      <p:sp>
        <p:nvSpPr>
          <p:cNvPr id="164" name="Google Shape;164;p20"/>
          <p:cNvSpPr/>
          <p:nvPr/>
        </p:nvSpPr>
        <p:spPr>
          <a:xfrm>
            <a:off x="4276299" y="2728077"/>
            <a:ext cx="7297001" cy="147732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rgbClr val="00FFFF"/>
                </a:solidFill>
                <a:latin typeface="Calibri"/>
                <a:ea typeface="Calibri"/>
                <a:cs typeface="Calibri"/>
                <a:sym typeface="Calibri"/>
              </a:rPr>
              <a:t># R code to create a frequency distribution table for  attribute “Hair”</a:t>
            </a:r>
            <a:endParaRPr/>
          </a:p>
          <a:p>
            <a:pPr indent="0" lvl="0" marL="0" marR="0" rtl="0" algn="l">
              <a:spcBef>
                <a:spcPts val="0"/>
              </a:spcBef>
              <a:spcAft>
                <a:spcPts val="0"/>
              </a:spcAft>
              <a:buNone/>
            </a:pPr>
            <a:r>
              <a:t/>
            </a:r>
            <a:endParaRPr sz="1800">
              <a:solidFill>
                <a:srgbClr val="00FFFF"/>
              </a:solidFill>
              <a:latin typeface="Calibri"/>
              <a:ea typeface="Calibri"/>
              <a:cs typeface="Calibri"/>
              <a:sym typeface="Calibri"/>
            </a:endParaRPr>
          </a:p>
          <a:p>
            <a:pPr indent="0" lvl="0" marL="0" marR="0" rtl="0" algn="l">
              <a:spcBef>
                <a:spcPts val="0"/>
              </a:spcBef>
              <a:spcAft>
                <a:spcPts val="0"/>
              </a:spcAft>
              <a:buNone/>
            </a:pPr>
            <a:r>
              <a:rPr lang="en-US" sz="1800">
                <a:solidFill>
                  <a:srgbClr val="00FFFF"/>
                </a:solidFill>
                <a:latin typeface="Calibri"/>
                <a:ea typeface="Calibri"/>
                <a:cs typeface="Calibri"/>
                <a:sym typeface="Calibri"/>
              </a:rPr>
              <a:t>df &lt;-read_csv("HairEyeColor.csv")</a:t>
            </a:r>
            <a:endParaRPr/>
          </a:p>
          <a:p>
            <a:pPr indent="0" lvl="0" marL="0" marR="0" rtl="0" algn="l">
              <a:spcBef>
                <a:spcPts val="0"/>
              </a:spcBef>
              <a:spcAft>
                <a:spcPts val="0"/>
              </a:spcAft>
              <a:buNone/>
            </a:pPr>
            <a:r>
              <a:rPr lang="en-US" sz="1800">
                <a:solidFill>
                  <a:srgbClr val="00FFFF"/>
                </a:solidFill>
                <a:latin typeface="Calibri"/>
                <a:ea typeface="Calibri"/>
                <a:cs typeface="Calibri"/>
                <a:sym typeface="Calibri"/>
              </a:rPr>
              <a:t>fre&lt;-table(df$Hair)</a:t>
            </a:r>
            <a:endParaRPr/>
          </a:p>
          <a:p>
            <a:pPr indent="0" lvl="0" marL="0" marR="0" rtl="0" algn="l">
              <a:spcBef>
                <a:spcPts val="0"/>
              </a:spcBef>
              <a:spcAft>
                <a:spcPts val="0"/>
              </a:spcAft>
              <a:buNone/>
            </a:pPr>
            <a:r>
              <a:rPr lang="en-US" sz="1800">
                <a:solidFill>
                  <a:srgbClr val="00FFFF"/>
                </a:solidFill>
                <a:latin typeface="Calibri"/>
                <a:ea typeface="Calibri"/>
                <a:cs typeface="Calibri"/>
                <a:sym typeface="Calibri"/>
              </a:rPr>
              <a:t>fre</a:t>
            </a:r>
            <a:endParaRPr sz="1800">
              <a:solidFill>
                <a:srgbClr val="00FFFF"/>
              </a:solidFill>
              <a:latin typeface="Calibri"/>
              <a:ea typeface="Calibri"/>
              <a:cs typeface="Calibri"/>
              <a:sym typeface="Calibri"/>
            </a:endParaRPr>
          </a:p>
        </p:txBody>
      </p:sp>
      <p:pic>
        <p:nvPicPr>
          <p:cNvPr id="165" name="Google Shape;165;p20"/>
          <p:cNvPicPr preferRelativeResize="0"/>
          <p:nvPr/>
        </p:nvPicPr>
        <p:blipFill rotWithShape="1">
          <a:blip r:embed="rId4">
            <a:alphaModFix/>
          </a:blip>
          <a:srcRect b="61796" l="53955" r="23656" t="28646"/>
          <a:stretch/>
        </p:blipFill>
        <p:spPr>
          <a:xfrm>
            <a:off x="4612845" y="5104263"/>
            <a:ext cx="2729553" cy="655092"/>
          </a:xfrm>
          <a:prstGeom prst="rect">
            <a:avLst/>
          </a:prstGeom>
          <a:noFill/>
          <a:ln>
            <a:noFill/>
          </a:ln>
        </p:spPr>
      </p:pic>
      <p:sp>
        <p:nvSpPr>
          <p:cNvPr id="166" name="Google Shape;166;p20"/>
          <p:cNvSpPr txBox="1"/>
          <p:nvPr/>
        </p:nvSpPr>
        <p:spPr>
          <a:xfrm>
            <a:off x="4408227" y="4585648"/>
            <a:ext cx="191068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00B0F0"/>
                </a:solidFill>
                <a:latin typeface="Calibri"/>
                <a:ea typeface="Calibri"/>
                <a:cs typeface="Calibri"/>
                <a:sym typeface="Calibri"/>
              </a:rPr>
              <a:t>#output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0" name="Shape 170"/>
        <p:cNvGrpSpPr/>
        <p:nvPr/>
      </p:nvGrpSpPr>
      <p:grpSpPr>
        <a:xfrm>
          <a:off x="0" y="0"/>
          <a:ext cx="0" cy="0"/>
          <a:chOff x="0" y="0"/>
          <a:chExt cx="0" cy="0"/>
        </a:xfrm>
      </p:grpSpPr>
      <p:pic>
        <p:nvPicPr>
          <p:cNvPr id="171" name="Google Shape;171;p21"/>
          <p:cNvPicPr preferRelativeResize="0"/>
          <p:nvPr/>
        </p:nvPicPr>
        <p:blipFill rotWithShape="1">
          <a:blip r:embed="rId3">
            <a:alphaModFix/>
          </a:blip>
          <a:srcRect b="34519" l="560" r="75374" t="2564"/>
          <a:stretch/>
        </p:blipFill>
        <p:spPr>
          <a:xfrm>
            <a:off x="204717" y="499288"/>
            <a:ext cx="4326341" cy="6358712"/>
          </a:xfrm>
          <a:prstGeom prst="rect">
            <a:avLst/>
          </a:prstGeom>
          <a:noFill/>
          <a:ln>
            <a:noFill/>
          </a:ln>
        </p:spPr>
      </p:pic>
      <p:sp>
        <p:nvSpPr>
          <p:cNvPr id="172" name="Google Shape;172;p21"/>
          <p:cNvSpPr/>
          <p:nvPr/>
        </p:nvSpPr>
        <p:spPr>
          <a:xfrm>
            <a:off x="5213446" y="540231"/>
            <a:ext cx="6096000" cy="4339650"/>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Univariate EDA for a quantitative/numerical variable is a way to make preliminary assessments about the population distribution of the variable using the data of the observed sample.</a:t>
            </a:r>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133350" lvl="0" marL="285750" marR="0" rtl="0" algn="l">
              <a:spcBef>
                <a:spcPts val="0"/>
              </a:spcBef>
              <a:spcAft>
                <a:spcPts val="0"/>
              </a:spcAft>
              <a:buClr>
                <a:schemeClr val="dk1"/>
              </a:buClr>
              <a:buSzPts val="2400"/>
              <a:buFont typeface="Noto Sans Symbols"/>
              <a:buNone/>
            </a:pPr>
            <a:r>
              <a:t/>
            </a:r>
            <a:endParaRPr sz="2400">
              <a:solidFill>
                <a:schemeClr val="lt1"/>
              </a:solidFill>
              <a:latin typeface="Poppins"/>
              <a:ea typeface="Poppins"/>
              <a:cs typeface="Poppins"/>
              <a:sym typeface="Poppins"/>
            </a:endParaRPr>
          </a:p>
          <a:p>
            <a:pPr indent="-285750" lvl="0" marL="285750" marR="0" rtl="0" algn="l">
              <a:spcBef>
                <a:spcPts val="0"/>
              </a:spcBef>
              <a:spcAft>
                <a:spcPts val="0"/>
              </a:spcAft>
              <a:buClr>
                <a:schemeClr val="lt1"/>
              </a:buClr>
              <a:buSzPts val="2400"/>
              <a:buFont typeface="Noto Sans Symbols"/>
              <a:buChar char="✔"/>
            </a:pPr>
            <a:r>
              <a:rPr lang="en-US" sz="2400">
                <a:solidFill>
                  <a:schemeClr val="lt1"/>
                </a:solidFill>
                <a:latin typeface="Poppins"/>
                <a:ea typeface="Poppins"/>
                <a:cs typeface="Poppins"/>
                <a:sym typeface="Poppins"/>
              </a:rPr>
              <a:t>The characteristics of the population distribution of a quantitative variable are its center, spread etc .</a:t>
            </a:r>
            <a:endParaRPr/>
          </a:p>
          <a:p>
            <a:pPr indent="-171450" lvl="0" marL="285750" marR="0" rtl="0" algn="l">
              <a:spcBef>
                <a:spcPts val="0"/>
              </a:spcBef>
              <a:spcAft>
                <a:spcPts val="0"/>
              </a:spcAft>
              <a:buClr>
                <a:schemeClr val="dk1"/>
              </a:buClr>
              <a:buSzPts val="1800"/>
              <a:buFont typeface="Noto Sans Symbols"/>
              <a:buNone/>
            </a:pPr>
            <a:r>
              <a:t/>
            </a:r>
            <a:endParaRPr sz="1800">
              <a:solidFill>
                <a:schemeClr val="lt1"/>
              </a:solidFill>
              <a:latin typeface="Poppins"/>
              <a:ea typeface="Poppins"/>
              <a:cs typeface="Poppins"/>
              <a:sym typeface="Poppins"/>
            </a:endParaRPr>
          </a:p>
          <a:p>
            <a:pPr indent="0" lvl="0" marL="0" marR="0" rtl="0" algn="l">
              <a:spcBef>
                <a:spcPts val="0"/>
              </a:spcBef>
              <a:spcAft>
                <a:spcPts val="0"/>
              </a:spcAft>
              <a:buNone/>
            </a:pPr>
            <a:r>
              <a:t/>
            </a:r>
            <a:endParaRPr sz="1800">
              <a:solidFill>
                <a:schemeClr val="lt1"/>
              </a:solidFill>
              <a:latin typeface="Poppins"/>
              <a:ea typeface="Poppins"/>
              <a:cs typeface="Poppins"/>
              <a:sym typeface="Poppins"/>
            </a:endParaRPr>
          </a:p>
        </p:txBody>
      </p:sp>
      <p:cxnSp>
        <p:nvCxnSpPr>
          <p:cNvPr id="173" name="Google Shape;173;p21"/>
          <p:cNvCxnSpPr/>
          <p:nvPr/>
        </p:nvCxnSpPr>
        <p:spPr>
          <a:xfrm flipH="1">
            <a:off x="3794078" y="1269242"/>
            <a:ext cx="13647" cy="5486400"/>
          </a:xfrm>
          <a:prstGeom prst="straightConnector1">
            <a:avLst/>
          </a:prstGeom>
          <a:noFill/>
          <a:ln cap="flat" cmpd="sng" w="9525">
            <a:solidFill>
              <a:srgbClr val="FF0000"/>
            </a:solidFill>
            <a:prstDash val="solid"/>
            <a:miter lim="800000"/>
            <a:headEnd len="sm" w="sm" type="none"/>
            <a:tailEnd len="sm" w="sm" type="none"/>
          </a:ln>
        </p:spPr>
      </p:cxnSp>
      <p:cxnSp>
        <p:nvCxnSpPr>
          <p:cNvPr id="174" name="Google Shape;174;p21"/>
          <p:cNvCxnSpPr/>
          <p:nvPr/>
        </p:nvCxnSpPr>
        <p:spPr>
          <a:xfrm flipH="1">
            <a:off x="4531058" y="1269242"/>
            <a:ext cx="13647" cy="5486400"/>
          </a:xfrm>
          <a:prstGeom prst="straightConnector1">
            <a:avLst/>
          </a:prstGeom>
          <a:noFill/>
          <a:ln cap="flat" cmpd="sng" w="9525">
            <a:solidFill>
              <a:srgbClr val="FF0000"/>
            </a:solidFill>
            <a:prstDash val="solid"/>
            <a:miter lim="800000"/>
            <a:headEnd len="sm" w="sm" type="none"/>
            <a:tailEnd len="sm" w="sm" type="none"/>
          </a:ln>
        </p:spPr>
      </p:cxnSp>
      <p:cxnSp>
        <p:nvCxnSpPr>
          <p:cNvPr id="175" name="Google Shape;175;p21"/>
          <p:cNvCxnSpPr/>
          <p:nvPr/>
        </p:nvCxnSpPr>
        <p:spPr>
          <a:xfrm>
            <a:off x="3807725" y="1269242"/>
            <a:ext cx="736980" cy="0"/>
          </a:xfrm>
          <a:prstGeom prst="straightConnector1">
            <a:avLst/>
          </a:prstGeom>
          <a:noFill/>
          <a:ln cap="flat" cmpd="sng" w="9525">
            <a:solidFill>
              <a:srgbClr val="FF0000"/>
            </a:solidFill>
            <a:prstDash val="solid"/>
            <a:miter lim="800000"/>
            <a:headEnd len="sm" w="sm" type="none"/>
            <a:tailEnd len="sm" w="sm" type="none"/>
          </a:ln>
        </p:spPr>
      </p:cxnSp>
      <p:cxnSp>
        <p:nvCxnSpPr>
          <p:cNvPr id="176" name="Google Shape;176;p21"/>
          <p:cNvCxnSpPr/>
          <p:nvPr/>
        </p:nvCxnSpPr>
        <p:spPr>
          <a:xfrm>
            <a:off x="3807726" y="6755642"/>
            <a:ext cx="736980" cy="0"/>
          </a:xfrm>
          <a:prstGeom prst="straightConnector1">
            <a:avLst/>
          </a:prstGeom>
          <a:noFill/>
          <a:ln cap="flat" cmpd="sng" w="9525">
            <a:solidFill>
              <a:srgbClr val="FF0000"/>
            </a:solidFill>
            <a:prstDash val="solid"/>
            <a:miter lim="800000"/>
            <a:headEnd len="sm" w="sm" type="none"/>
            <a:tailEnd len="sm" w="sm" type="none"/>
          </a:ln>
        </p:spPr>
      </p:cxnSp>
      <p:sp>
        <p:nvSpPr>
          <p:cNvPr id="177" name="Google Shape;177;p21"/>
          <p:cNvSpPr/>
          <p:nvPr/>
        </p:nvSpPr>
        <p:spPr>
          <a:xfrm>
            <a:off x="204717" y="47894"/>
            <a:ext cx="5303824"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u="sng">
                <a:solidFill>
                  <a:schemeClr val="lt1"/>
                </a:solidFill>
                <a:latin typeface="Poppins"/>
                <a:ea typeface="Poppins"/>
                <a:cs typeface="Poppins"/>
                <a:sym typeface="Poppins"/>
              </a:rPr>
              <a:t>Univariate non-graphical EDA for quantitative data</a:t>
            </a:r>
            <a:endParaRPr sz="1800" u="sng">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