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256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3" r:id="rId19"/>
    <p:sldId id="306" r:id="rId20"/>
    <p:sldId id="304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37CBFF"/>
    <a:srgbClr val="404040"/>
    <a:srgbClr val="7030A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8415" autoAdjust="0"/>
  </p:normalViewPr>
  <p:slideViewPr>
    <p:cSldViewPr snapToGrid="0" showGuides="1">
      <p:cViewPr varScale="1">
        <p:scale>
          <a:sx n="89" d="100"/>
          <a:sy n="89" d="100"/>
        </p:scale>
        <p:origin x="128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4" d="100"/>
        <a:sy n="114" d="100"/>
      </p:scale>
      <p:origin x="0" y="-1476"/>
    </p:cViewPr>
  </p:sorterViewPr>
  <p:notesViewPr>
    <p:cSldViewPr snapToGrid="0" showGuides="1">
      <p:cViewPr>
        <p:scale>
          <a:sx n="50" d="100"/>
          <a:sy n="50" d="100"/>
        </p:scale>
        <p:origin x="2640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AFA8042-29A1-4486-A765-7552698406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8D8449A-A734-4B2E-9806-61303F24B6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49263-8DF9-4907-970E-1CFD040DC73A}" type="datetimeFigureOut">
              <a:rPr lang="en-US" smtClean="0"/>
              <a:t>7/25/2022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6605C2A-990C-4531-8CBF-BC3BEC0AF3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7358FE-F7D5-4C85-B0FD-2394F7F877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AE485-B3C6-4830-BBC8-C6E008BDD6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28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0B412-7BFF-46C7-AB5E-DE35F66C9933}" type="datetimeFigureOut">
              <a:rPr lang="en-US" noProof="0" smtClean="0"/>
              <a:t>7/25/2022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ACE04-E13C-4837-B6DD-B388E7CAA05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044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3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14725" y="2726873"/>
            <a:ext cx="5425168" cy="832077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4725" y="3569380"/>
            <a:ext cx="5425168" cy="365125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4FE9745-F60C-460D-851F-FB80E202E3DB}" type="datetime3">
              <a:rPr lang="en-US" noProof="0" smtClean="0"/>
              <a:t>25 July 2022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3620860" y="4082142"/>
            <a:ext cx="1116466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CBCF8A4-C2B4-4945-8D79-C9D46B7FBECB}"/>
              </a:ext>
            </a:extLst>
          </p:cNvPr>
          <p:cNvGrpSpPr/>
          <p:nvPr userDrawn="1"/>
        </p:nvGrpSpPr>
        <p:grpSpPr>
          <a:xfrm>
            <a:off x="3595105" y="2475188"/>
            <a:ext cx="561599" cy="134113"/>
            <a:chOff x="4827813" y="2534636"/>
            <a:chExt cx="996651" cy="17850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3318272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47953C80-71A5-4AA2-AEAD-21948D1AA6DC}"/>
              </a:ext>
            </a:extLst>
          </p:cNvPr>
          <p:cNvSpPr/>
          <p:nvPr userDrawn="1"/>
        </p:nvSpPr>
        <p:spPr>
          <a:xfrm>
            <a:off x="6466114" y="4408714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9C4582D1-F710-4E2F-9868-CB89116D5932}"/>
              </a:ext>
            </a:extLst>
          </p:cNvPr>
          <p:cNvSpPr/>
          <p:nvPr userDrawn="1"/>
        </p:nvSpPr>
        <p:spPr>
          <a:xfrm>
            <a:off x="6227308" y="4184310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8994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18041" y="1452565"/>
            <a:ext cx="128837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353559" y="1452565"/>
            <a:ext cx="40930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1840831" y="1429120"/>
            <a:ext cx="7303169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EC7CCE55-AF4E-4245-BFBC-DEC36E1D4A47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BE814D66-F00F-0D44-AD03-889FEE787E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2562" y="1825625"/>
            <a:ext cx="85988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F9B990C-5D9C-4A90-AC73-5889BC9F75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44C85E5F-5B5E-48CC-8469-0263621D91FF}"/>
              </a:ext>
            </a:extLst>
          </p:cNvPr>
          <p:cNvSpPr/>
          <p:nvPr userDrawn="1"/>
        </p:nvSpPr>
        <p:spPr>
          <a:xfrm>
            <a:off x="3456119" y="4718683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EE4E300-6C8E-4262-BE1D-587C7B70E7ED}"/>
              </a:ext>
            </a:extLst>
          </p:cNvPr>
          <p:cNvSpPr/>
          <p:nvPr userDrawn="1"/>
        </p:nvSpPr>
        <p:spPr>
          <a:xfrm>
            <a:off x="3217314" y="4494279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312897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62" y="246186"/>
            <a:ext cx="8598876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18041" y="1452565"/>
            <a:ext cx="128837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353559" y="1452565"/>
            <a:ext cx="40930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1840831" y="1429120"/>
            <a:ext cx="7303169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EC7CCE55-AF4E-4245-BFBC-DEC36E1D4A47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xmlns="" id="{6E22FA8C-3243-4716-A6BD-F37D6058FB4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760536" y="1825625"/>
            <a:ext cx="4110902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8ABE3FD8-339C-4F75-876F-8347ADE67E9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72563" y="1825625"/>
            <a:ext cx="4110902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E72FB389-5EA4-4084-B7A2-A4D0A43561F6}"/>
              </a:ext>
            </a:extLst>
          </p:cNvPr>
          <p:cNvSpPr/>
          <p:nvPr userDrawn="1"/>
        </p:nvSpPr>
        <p:spPr>
          <a:xfrm>
            <a:off x="3456119" y="4718683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F7783FE1-0115-4345-89B2-C073569FB8EE}"/>
              </a:ext>
            </a:extLst>
          </p:cNvPr>
          <p:cNvSpPr/>
          <p:nvPr userDrawn="1"/>
        </p:nvSpPr>
        <p:spPr>
          <a:xfrm>
            <a:off x="3217314" y="4494279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1273661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62" y="246186"/>
            <a:ext cx="8598876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18041" y="1452565"/>
            <a:ext cx="128837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353559" y="1452565"/>
            <a:ext cx="40930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1840831" y="1429120"/>
            <a:ext cx="7303169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EC7CCE55-AF4E-4245-BFBC-DEC36E1D4A47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27" name="Text Placeholder 4">
            <a:extLst>
              <a:ext uri="{FF2B5EF4-FFF2-40B4-BE49-F238E27FC236}">
                <a16:creationId xmlns:a16="http://schemas.microsoft.com/office/drawing/2014/main" xmlns="" id="{9F73353B-C50B-4A8A-87CF-657C1EB8940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760536" y="1681163"/>
            <a:ext cx="41109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5EFF7F5E-3221-4390-9B17-D1944365BF1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760535" y="2586215"/>
            <a:ext cx="4110902" cy="36034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9506B516-77C1-431B-A8A5-68FA5D4B6D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72562" y="1681163"/>
            <a:ext cx="41109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xmlns="" id="{860F1452-CAB9-4154-ADCC-9245E71D0D2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72562" y="2586215"/>
            <a:ext cx="4110902" cy="36034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12892DF4-5A8A-4E92-A425-210ABE570F58}"/>
              </a:ext>
            </a:extLst>
          </p:cNvPr>
          <p:cNvSpPr/>
          <p:nvPr userDrawn="1"/>
        </p:nvSpPr>
        <p:spPr>
          <a:xfrm>
            <a:off x="3456119" y="4718683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99AE2680-A46C-4B06-9ED9-53E617C1F174}"/>
              </a:ext>
            </a:extLst>
          </p:cNvPr>
          <p:cNvSpPr/>
          <p:nvPr userDrawn="1"/>
        </p:nvSpPr>
        <p:spPr>
          <a:xfrm>
            <a:off x="3217314" y="4494279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3155278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3794663"/>
            <a:ext cx="78867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4013768" y="3748188"/>
            <a:ext cx="1116466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65844635-8274-49B1-BBEC-354A0872E526}"/>
              </a:ext>
            </a:extLst>
          </p:cNvPr>
          <p:cNvGrpSpPr/>
          <p:nvPr userDrawn="1"/>
        </p:nvGrpSpPr>
        <p:grpSpPr>
          <a:xfrm>
            <a:off x="4291201" y="4594680"/>
            <a:ext cx="561599" cy="134113"/>
            <a:chOff x="4827813" y="2534636"/>
            <a:chExt cx="996651" cy="17850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86E0573A-023B-4D1C-8224-56A5D0DDF37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4839680"/>
            <a:ext cx="7880747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b="0" cap="none" baseline="0"/>
            </a:lvl1pPr>
          </a:lstStyle>
          <a:p>
            <a:pPr marL="228600" lvl="0" indent="-228600" algn="ctr">
              <a:lnSpc>
                <a:spcPct val="100000"/>
              </a:lnSpc>
            </a:pPr>
            <a:r>
              <a:rPr lang="en-US" noProof="0"/>
              <a:t>Edit Master text styles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xmlns="" id="{12087456-C0E8-4AA6-81E8-996CEC037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"/>
            <a:ext cx="9144000" cy="3713017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1192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562" y="246186"/>
            <a:ext cx="2404696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6A27954-3A0E-430B-AD48-05A3F3278D70}"/>
              </a:ext>
            </a:extLst>
          </p:cNvPr>
          <p:cNvGrpSpPr/>
          <p:nvPr userDrawn="1"/>
        </p:nvGrpSpPr>
        <p:grpSpPr>
          <a:xfrm>
            <a:off x="-18042" y="1452565"/>
            <a:ext cx="2538920" cy="134113"/>
            <a:chOff x="-24055" y="1452565"/>
            <a:chExt cx="2374534" cy="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3F366940-FB5E-4B76-8829-80C14F137B3A}"/>
              </a:ext>
            </a:extLst>
          </p:cNvPr>
          <p:cNvSpPr/>
          <p:nvPr userDrawn="1"/>
        </p:nvSpPr>
        <p:spPr>
          <a:xfrm>
            <a:off x="7688545" y="555158"/>
            <a:ext cx="2473779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75486FFB-46EF-4E74-BFFF-7ED054DB0D9C}"/>
              </a:ext>
            </a:extLst>
          </p:cNvPr>
          <p:cNvSpPr/>
          <p:nvPr userDrawn="1"/>
        </p:nvSpPr>
        <p:spPr>
          <a:xfrm>
            <a:off x="7449739" y="330754"/>
            <a:ext cx="951140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6D35CCD2-B73F-944C-B572-7FBFC7DE22E4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30" name="Text Placeholder 3">
            <a:extLst>
              <a:ext uri="{FF2B5EF4-FFF2-40B4-BE49-F238E27FC236}">
                <a16:creationId xmlns:a16="http://schemas.microsoft.com/office/drawing/2014/main" xmlns="" id="{1B247C0B-04BA-4D5C-A41D-AEA60217241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72562" y="2057400"/>
            <a:ext cx="24046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xmlns="" id="{194C619D-34F6-4A29-857A-D7600721872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16063" y="246187"/>
            <a:ext cx="5600478" cy="561486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5175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62" y="246186"/>
            <a:ext cx="8598876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18041" y="1452565"/>
            <a:ext cx="128837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353559" y="1452565"/>
            <a:ext cx="40930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1840831" y="1429120"/>
            <a:ext cx="7303169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EC7CCE55-AF4E-4245-BFBC-DEC36E1D4A47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2D9D565-739D-4898-97BD-79EB8C7F91EC}"/>
              </a:ext>
            </a:extLst>
          </p:cNvPr>
          <p:cNvSpPr/>
          <p:nvPr userDrawn="1"/>
        </p:nvSpPr>
        <p:spPr>
          <a:xfrm>
            <a:off x="3456119" y="4718683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620FADA3-E777-489C-976D-0B0C4FD31310}"/>
              </a:ext>
            </a:extLst>
          </p:cNvPr>
          <p:cNvSpPr/>
          <p:nvPr userDrawn="1"/>
        </p:nvSpPr>
        <p:spPr>
          <a:xfrm>
            <a:off x="3217314" y="4494279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2436514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DCE8039-0D05-4A75-878A-907B8D44B9E7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C1402252-45E8-45B3-BA5E-DFA33A4547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1300C883-1ACE-4AF3-9875-792A769588D5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E75483D7-E612-43D2-9B0E-C69356C160DA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F279C5F2-4C7F-4470-A44F-E8AD69AC9FA0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506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323" y="1046163"/>
            <a:ext cx="4084027" cy="1114784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EC9302-80D9-4A88-8591-DE2D4BA1F9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31322" y="2506663"/>
            <a:ext cx="4084028" cy="345452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buClr>
                <a:schemeClr val="accent1"/>
              </a:buClr>
              <a:defRPr sz="1800"/>
            </a:lvl1pPr>
            <a:lvl2pPr>
              <a:lnSpc>
                <a:spcPct val="100000"/>
              </a:lnSpc>
              <a:buClr>
                <a:schemeClr val="accent1"/>
              </a:buClr>
              <a:defRPr sz="1600"/>
            </a:lvl2pPr>
            <a:lvl3pPr>
              <a:lnSpc>
                <a:spcPct val="100000"/>
              </a:lnSpc>
              <a:buClr>
                <a:schemeClr val="accent1"/>
              </a:buClr>
              <a:defRPr sz="1400"/>
            </a:lvl3pPr>
            <a:lvl4pPr>
              <a:lnSpc>
                <a:spcPct val="100000"/>
              </a:lnSpc>
              <a:buClr>
                <a:schemeClr val="accent1"/>
              </a:buClr>
              <a:defRPr sz="1200"/>
            </a:lvl4pPr>
            <a:lvl5pPr>
              <a:lnSpc>
                <a:spcPct val="100000"/>
              </a:lnSpc>
              <a:buClr>
                <a:schemeClr val="accent1"/>
              </a:buCl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xmlns="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563" y="6462714"/>
            <a:ext cx="1696640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1784" y="1"/>
            <a:ext cx="3907631" cy="5961063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4259416" y="2286312"/>
            <a:ext cx="128837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CF1D2ED-7B25-4251-BF07-47FBAA534810}"/>
              </a:ext>
            </a:extLst>
          </p:cNvPr>
          <p:cNvGrpSpPr/>
          <p:nvPr userDrawn="1"/>
        </p:nvGrpSpPr>
        <p:grpSpPr>
          <a:xfrm>
            <a:off x="8309839" y="421046"/>
            <a:ext cx="561599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8725921A-0ED5-431E-899C-28A6920B5029}"/>
              </a:ext>
            </a:extLst>
          </p:cNvPr>
          <p:cNvSpPr/>
          <p:nvPr userDrawn="1"/>
        </p:nvSpPr>
        <p:spPr>
          <a:xfrm>
            <a:off x="7529498" y="896815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E8B169A-8A2F-4425-A9A1-1B828428B434}"/>
              </a:ext>
            </a:extLst>
          </p:cNvPr>
          <p:cNvSpPr/>
          <p:nvPr userDrawn="1"/>
        </p:nvSpPr>
        <p:spPr>
          <a:xfrm>
            <a:off x="7290692" y="672411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5631015" y="2286312"/>
            <a:ext cx="40930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84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62" y="1046163"/>
            <a:ext cx="4084027" cy="1114784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EC9302-80D9-4A88-8591-DE2D4BA1F9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2562" y="2506663"/>
            <a:ext cx="4084028" cy="345452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xmlns="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563" y="6462714"/>
            <a:ext cx="1696640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39816" y="1"/>
            <a:ext cx="2572806" cy="4091942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-18041" y="2286312"/>
            <a:ext cx="128837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CF1D2ED-7B25-4251-BF07-47FBAA534810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8725921A-0ED5-431E-899C-28A6920B5029}"/>
              </a:ext>
            </a:extLst>
          </p:cNvPr>
          <p:cNvSpPr/>
          <p:nvPr userDrawn="1"/>
        </p:nvSpPr>
        <p:spPr>
          <a:xfrm>
            <a:off x="3456119" y="4718683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E8B169A-8A2F-4425-A9A1-1B828428B434}"/>
              </a:ext>
            </a:extLst>
          </p:cNvPr>
          <p:cNvSpPr/>
          <p:nvPr userDrawn="1"/>
        </p:nvSpPr>
        <p:spPr>
          <a:xfrm>
            <a:off x="3217314" y="4494279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1353559" y="2286312"/>
            <a:ext cx="40930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9">
            <a:extLst>
              <a:ext uri="{FF2B5EF4-FFF2-40B4-BE49-F238E27FC236}">
                <a16:creationId xmlns:a16="http://schemas.microsoft.com/office/drawing/2014/main" xmlns="" id="{63A2A33D-4D91-454D-A35B-6DA97069EC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56639" y="555158"/>
            <a:ext cx="1987361" cy="429819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xmlns="" id="{7EC67FB7-777C-473E-95B8-585AA8E6640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439816" y="4289111"/>
            <a:ext cx="2572805" cy="167207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05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3794663"/>
            <a:ext cx="78867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8BFC94-FFEC-4290-AC27-760323F21BA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4839692"/>
            <a:ext cx="7886700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800" b="0" cap="none" baseline="0" dirty="0" smtClean="0"/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3713018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4013768" y="3748188"/>
            <a:ext cx="1116466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563" y="6462714"/>
            <a:ext cx="1696640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65844635-8274-49B1-BBEC-354A0872E526}"/>
              </a:ext>
            </a:extLst>
          </p:cNvPr>
          <p:cNvGrpSpPr/>
          <p:nvPr userDrawn="1"/>
        </p:nvGrpSpPr>
        <p:grpSpPr>
          <a:xfrm>
            <a:off x="4291201" y="4594680"/>
            <a:ext cx="561599" cy="134113"/>
            <a:chOff x="4827813" y="2534636"/>
            <a:chExt cx="996651" cy="17850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806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562" y="246186"/>
            <a:ext cx="2404696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2D9B6D-CE43-4FB1-87C0-D3565E7302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060739" y="2426275"/>
            <a:ext cx="2256326" cy="60108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49D73CD-EB11-4ED6-80CF-B68320D57E9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060739" y="3097703"/>
            <a:ext cx="2256326" cy="3091961"/>
          </a:xfrm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16">
            <a:extLst>
              <a:ext uri="{FF2B5EF4-FFF2-40B4-BE49-F238E27FC236}">
                <a16:creationId xmlns:a16="http://schemas.microsoft.com/office/drawing/2014/main" xmlns="" id="{57889B18-CC7E-47A7-B83B-45D7871D298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563" y="6462714"/>
            <a:ext cx="1696640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6A27954-3A0E-430B-AD48-05A3F3278D70}"/>
              </a:ext>
            </a:extLst>
          </p:cNvPr>
          <p:cNvGrpSpPr/>
          <p:nvPr userDrawn="1"/>
        </p:nvGrpSpPr>
        <p:grpSpPr>
          <a:xfrm>
            <a:off x="-18042" y="1452565"/>
            <a:ext cx="2538920" cy="134113"/>
            <a:chOff x="-24055" y="1452565"/>
            <a:chExt cx="2374534" cy="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729617" y="421046"/>
            <a:ext cx="0" cy="5768619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>
            <a:extLst>
              <a:ext uri="{FF2B5EF4-FFF2-40B4-BE49-F238E27FC236}">
                <a16:creationId xmlns:a16="http://schemas.microsoft.com/office/drawing/2014/main" xmlns="" id="{A09F60F9-61AE-4464-B369-1CF86DB708D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02936" y="2426275"/>
            <a:ext cx="2256326" cy="60108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xmlns="" id="{124CEF01-2C7C-4568-8A45-5F5A058ECFC1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5902936" y="3097703"/>
            <a:ext cx="2256326" cy="3091961"/>
          </a:xfrm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AF86618-E012-4E70-91E3-A72E71C63E6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060740" y="1676296"/>
            <a:ext cx="440949" cy="58793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Icon Here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4FF378B9-734E-4C43-836C-CB80566DDB1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901006" y="1676296"/>
            <a:ext cx="440949" cy="58793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Icon Here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3F366940-FB5E-4B76-8829-80C14F137B3A}"/>
              </a:ext>
            </a:extLst>
          </p:cNvPr>
          <p:cNvSpPr/>
          <p:nvPr userDrawn="1"/>
        </p:nvSpPr>
        <p:spPr>
          <a:xfrm>
            <a:off x="7688545" y="555158"/>
            <a:ext cx="2473779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75486FFB-46EF-4E74-BFFF-7ED054DB0D9C}"/>
              </a:ext>
            </a:extLst>
          </p:cNvPr>
          <p:cNvSpPr/>
          <p:nvPr userDrawn="1"/>
        </p:nvSpPr>
        <p:spPr>
          <a:xfrm>
            <a:off x="7449739" y="330754"/>
            <a:ext cx="951140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76F2CCF2-293A-49CA-B2A9-134BB5DEF98E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3060739" y="480157"/>
            <a:ext cx="5208422" cy="823912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6D35CCD2-B73F-944C-B572-7FBFC7DE22E4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905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Vertical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87367" y="0"/>
            <a:ext cx="5156633" cy="6858000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536DA47-61AF-4CF1-8DF3-3721934D13E3}"/>
              </a:ext>
            </a:extLst>
          </p:cNvPr>
          <p:cNvSpPr/>
          <p:nvPr userDrawn="1"/>
        </p:nvSpPr>
        <p:spPr>
          <a:xfrm>
            <a:off x="0" y="1"/>
            <a:ext cx="3987366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56FD760-FBDC-4410-A039-469F7931D3A3}"/>
              </a:ext>
            </a:extLst>
          </p:cNvPr>
          <p:cNvSpPr/>
          <p:nvPr userDrawn="1"/>
        </p:nvSpPr>
        <p:spPr>
          <a:xfrm>
            <a:off x="623887" y="1723293"/>
            <a:ext cx="3980435" cy="374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488" y="1087908"/>
            <a:ext cx="3351524" cy="1444275"/>
          </a:xfrm>
        </p:spPr>
        <p:txBody>
          <a:bodyPr vert="horz" lIns="91440" tIns="792000" rIns="91440" bIns="45720" rtlCol="0" anchor="t">
            <a:noAutofit/>
          </a:bodyPr>
          <a:lstStyle>
            <a:lvl1pPr algn="l">
              <a:defRPr lang="en-IN" sz="36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8BFC94-FFEC-4290-AC27-760323F21BA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76533" y="2552612"/>
            <a:ext cx="3073334" cy="1992819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800" b="0" cap="none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341244" y="1620451"/>
            <a:ext cx="111646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563" y="6462714"/>
            <a:ext cx="1696640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C5F2EA84-5150-479B-86D5-F4BAE1263488}"/>
              </a:ext>
            </a:extLst>
          </p:cNvPr>
          <p:cNvGrpSpPr/>
          <p:nvPr userDrawn="1"/>
        </p:nvGrpSpPr>
        <p:grpSpPr>
          <a:xfrm flipH="1">
            <a:off x="848197" y="4803540"/>
            <a:ext cx="2712584" cy="3522776"/>
            <a:chOff x="2555621" y="3917613"/>
            <a:chExt cx="3616779" cy="35227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C0699C4B-8D8E-47E2-A0C5-D71C25ABAC72}"/>
                </a:ext>
              </a:extLst>
            </p:cNvPr>
            <p:cNvSpPr/>
            <p:nvPr userDrawn="1"/>
          </p:nvSpPr>
          <p:spPr>
            <a:xfrm>
              <a:off x="2874028" y="4142017"/>
              <a:ext cx="3298372" cy="3298372"/>
            </a:xfrm>
            <a:prstGeom prst="ellipse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2F607AB9-31A7-4B79-9AFE-0DFDB792E20C}"/>
                </a:ext>
              </a:extLst>
            </p:cNvPr>
            <p:cNvSpPr/>
            <p:nvPr userDrawn="1"/>
          </p:nvSpPr>
          <p:spPr>
            <a:xfrm>
              <a:off x="2555621" y="3917613"/>
              <a:ext cx="1268186" cy="1268186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174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3CABAC-B403-4354-A27F-4C38B08C1D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34664" y="2704121"/>
            <a:ext cx="4917186" cy="750278"/>
          </a:xfrm>
        </p:spPr>
        <p:txBody>
          <a:bodyPr/>
          <a:lstStyle>
            <a:lvl1pPr>
              <a:defRPr lang="en-US" sz="4800" b="1" kern="1200" cap="all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D488D31-11E6-4415-8A10-1C3D167F5630}" type="datetime3">
              <a:rPr lang="en-US" noProof="0" smtClean="0"/>
              <a:t>25 July 2022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3620860" y="3760408"/>
            <a:ext cx="1116466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3318272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47953C80-71A5-4AA2-AEAD-21948D1AA6DC}"/>
              </a:ext>
            </a:extLst>
          </p:cNvPr>
          <p:cNvSpPr/>
          <p:nvPr userDrawn="1"/>
        </p:nvSpPr>
        <p:spPr>
          <a:xfrm>
            <a:off x="6466114" y="4408714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9C4582D1-F710-4E2F-9868-CB89116D5932}"/>
              </a:ext>
            </a:extLst>
          </p:cNvPr>
          <p:cNvSpPr/>
          <p:nvPr userDrawn="1"/>
        </p:nvSpPr>
        <p:spPr>
          <a:xfrm>
            <a:off x="6227308" y="4184310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pic>
        <p:nvPicPr>
          <p:cNvPr id="23" name="Graphic 22" descr="Envelope">
            <a:extLst>
              <a:ext uri="{FF2B5EF4-FFF2-40B4-BE49-F238E27FC236}">
                <a16:creationId xmlns:a16="http://schemas.microsoft.com/office/drawing/2014/main" xmlns="" id="{3C32C7E5-809C-4E12-8962-1B868951E6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626102" y="4029040"/>
            <a:ext cx="351924" cy="469232"/>
          </a:xfrm>
          <a:prstGeom prst="rect">
            <a:avLst/>
          </a:prstGeom>
        </p:spPr>
      </p:pic>
      <p:sp>
        <p:nvSpPr>
          <p:cNvPr id="34" name="Subtitle 2">
            <a:extLst>
              <a:ext uri="{FF2B5EF4-FFF2-40B4-BE49-F238E27FC236}">
                <a16:creationId xmlns:a16="http://schemas.microsoft.com/office/drawing/2014/main" xmlns="" id="{31AD270F-1692-4526-B979-6B5945A20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5107" y="4126311"/>
            <a:ext cx="2730359" cy="433938"/>
          </a:xfrm>
        </p:spPr>
        <p:txBody>
          <a:bodyPr>
            <a:normAutofit/>
          </a:bodyPr>
          <a:lstStyle>
            <a:lvl1pPr marL="0" indent="0" algn="l">
              <a:buNone/>
              <a:defRPr sz="1800" b="0" cap="none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xmlns="" id="{382940E6-7963-411F-B35A-57121171A98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56460" y="4836222"/>
            <a:ext cx="2729006" cy="4539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 b="0" cap="none" baseline="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IN" sz="1600" dirty="0"/>
            </a:lvl5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1F8FC2D7-B114-3444-8684-995FC4D6D459}"/>
              </a:ext>
            </a:extLst>
          </p:cNvPr>
          <p:cNvGrpSpPr/>
          <p:nvPr userDrawn="1"/>
        </p:nvGrpSpPr>
        <p:grpSpPr>
          <a:xfrm>
            <a:off x="3595105" y="2475188"/>
            <a:ext cx="561599" cy="134113"/>
            <a:chOff x="4827813" y="2534636"/>
            <a:chExt cx="996651" cy="17850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CEE45073-ED8E-0544-85FA-9AF5A478417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B8BAF06E-A8A8-484C-8F6C-E42EDC46BBCB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586EB62D-13C7-6E43-9D98-B706D2B9ADDF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35CF3453-ED5A-024D-8815-C08EFA13D1A6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pic>
        <p:nvPicPr>
          <p:cNvPr id="3" name="Graphic 2" descr="Link">
            <a:extLst>
              <a:ext uri="{FF2B5EF4-FFF2-40B4-BE49-F238E27FC236}">
                <a16:creationId xmlns:a16="http://schemas.microsoft.com/office/drawing/2014/main" xmlns="" id="{16E3F5A0-978F-8D46-BBFB-19A7F7883D9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590364" y="4809678"/>
            <a:ext cx="406561" cy="54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14725" y="2726873"/>
            <a:ext cx="5425168" cy="832077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4725" y="3569380"/>
            <a:ext cx="5425168" cy="365125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84A76AE-EF64-45F3-B8C7-FC580EDADCA6}" type="datetime3">
              <a:rPr lang="en-US" noProof="0" smtClean="0"/>
              <a:t>25 July 2022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3620860" y="4082142"/>
            <a:ext cx="1116466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CBCF8A4-C2B4-4945-8D79-C9D46B7FBECB}"/>
              </a:ext>
            </a:extLst>
          </p:cNvPr>
          <p:cNvGrpSpPr/>
          <p:nvPr userDrawn="1"/>
        </p:nvGrpSpPr>
        <p:grpSpPr>
          <a:xfrm>
            <a:off x="3595105" y="2475188"/>
            <a:ext cx="561599" cy="134113"/>
            <a:chOff x="4827813" y="2534636"/>
            <a:chExt cx="996651" cy="17850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47953C80-71A5-4AA2-AEAD-21948D1AA6DC}"/>
              </a:ext>
            </a:extLst>
          </p:cNvPr>
          <p:cNvSpPr/>
          <p:nvPr userDrawn="1"/>
        </p:nvSpPr>
        <p:spPr>
          <a:xfrm>
            <a:off x="6466114" y="4408714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9C4582D1-F710-4E2F-9868-CB89116D5932}"/>
              </a:ext>
            </a:extLst>
          </p:cNvPr>
          <p:cNvSpPr/>
          <p:nvPr userDrawn="1"/>
        </p:nvSpPr>
        <p:spPr>
          <a:xfrm>
            <a:off x="6227308" y="4184310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5F8A1A8-E078-4836-ABD1-CD4E75BBF58F}"/>
              </a:ext>
            </a:extLst>
          </p:cNvPr>
          <p:cNvSpPr/>
          <p:nvPr userDrawn="1"/>
        </p:nvSpPr>
        <p:spPr>
          <a:xfrm>
            <a:off x="1" y="1"/>
            <a:ext cx="3318272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296177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4259416" y="2286312"/>
            <a:ext cx="128837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CF1D2ED-7B25-4251-BF07-47FBAA534810}"/>
              </a:ext>
            </a:extLst>
          </p:cNvPr>
          <p:cNvGrpSpPr/>
          <p:nvPr userDrawn="1"/>
        </p:nvGrpSpPr>
        <p:grpSpPr>
          <a:xfrm>
            <a:off x="8309839" y="421046"/>
            <a:ext cx="561599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8725921A-0ED5-431E-899C-28A6920B5029}"/>
              </a:ext>
            </a:extLst>
          </p:cNvPr>
          <p:cNvSpPr/>
          <p:nvPr userDrawn="1"/>
        </p:nvSpPr>
        <p:spPr>
          <a:xfrm>
            <a:off x="7529498" y="896815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E8B169A-8A2F-4425-A9A1-1B828428B434}"/>
              </a:ext>
            </a:extLst>
          </p:cNvPr>
          <p:cNvSpPr/>
          <p:nvPr userDrawn="1"/>
        </p:nvSpPr>
        <p:spPr>
          <a:xfrm>
            <a:off x="7290692" y="672411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5631015" y="2286312"/>
            <a:ext cx="40930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A55704E-D515-4774-90C6-5F887DDAE55E}"/>
              </a:ext>
            </a:extLst>
          </p:cNvPr>
          <p:cNvSpPr/>
          <p:nvPr userDrawn="1"/>
        </p:nvSpPr>
        <p:spPr>
          <a:xfrm>
            <a:off x="351783" y="1"/>
            <a:ext cx="3907632" cy="5961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84878778-0299-471F-A4C9-D0C1E82ED8D2}"/>
              </a:ext>
            </a:extLst>
          </p:cNvPr>
          <p:cNvCxnSpPr>
            <a:cxnSpLocks/>
          </p:cNvCxnSpPr>
          <p:nvPr userDrawn="1"/>
        </p:nvCxnSpPr>
        <p:spPr>
          <a:xfrm>
            <a:off x="751310" y="1290512"/>
            <a:ext cx="111646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39D1C78-6110-4052-8455-7E7893F7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599" y="1276858"/>
            <a:ext cx="3073334" cy="1255325"/>
          </a:xfrm>
        </p:spPr>
        <p:txBody>
          <a:bodyPr/>
          <a:lstStyle>
            <a:lvl1pPr>
              <a:defRPr lang="en-US" sz="3600" b="1" kern="1200" cap="all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E3405997-7AE2-4C6E-8A7D-735F58A49D1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6600" y="2620652"/>
            <a:ext cx="3073334" cy="1933681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b="0" cap="none" baseline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00000"/>
              </a:lnSpc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153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40D79E1-5F46-41CA-85E7-44C2A6C6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62" y="365126"/>
            <a:ext cx="8598876" cy="91855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7B0B511-05FD-459E-AC79-A87540961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562" y="1825625"/>
            <a:ext cx="85988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32B635-1E22-483C-94B9-F587908DE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B98321-594C-4030-A2B0-3492F77EE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14038" y="6463207"/>
            <a:ext cx="2057400" cy="258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365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62" r:id="rId5"/>
    <p:sldLayoutId id="2147483660" r:id="rId6"/>
    <p:sldLayoutId id="2147483663" r:id="rId7"/>
    <p:sldLayoutId id="2147483667" r:id="rId8"/>
    <p:sldLayoutId id="2147483668" r:id="rId9"/>
    <p:sldLayoutId id="2147483666" r:id="rId10"/>
    <p:sldLayoutId id="2147483669" r:id="rId11"/>
    <p:sldLayoutId id="2147483670" r:id="rId12"/>
    <p:sldLayoutId id="2147483671" r:id="rId13"/>
    <p:sldLayoutId id="2147483672" r:id="rId14"/>
    <p:sldLayoutId id="2147483664" r:id="rId15"/>
    <p:sldLayoutId id="214748366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0359CD-8DFF-4AF2-B957-630ED2A60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Computer Networks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1DF7D53-1D50-48D8-B3B4-B9632324B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4625" y="5750573"/>
            <a:ext cx="2290271" cy="804052"/>
          </a:xfrm>
        </p:spPr>
        <p:txBody>
          <a:bodyPr>
            <a:noAutofit/>
          </a:bodyPr>
          <a:lstStyle/>
          <a:p>
            <a:pPr algn="ctr"/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pPr algn="ctr"/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 Kanchan 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hende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7" r="25807"/>
          <a:stretch>
            <a:fillRect/>
          </a:stretch>
        </p:blipFill>
        <p:spPr>
          <a:xfrm>
            <a:off x="-1524000" y="0"/>
            <a:ext cx="4737219" cy="6858000"/>
          </a:xfrm>
        </p:spPr>
      </p:pic>
    </p:spTree>
    <p:extLst>
      <p:ext uri="{BB962C8B-B14F-4D97-AF65-F5344CB8AC3E}">
        <p14:creationId xmlns:p14="http://schemas.microsoft.com/office/powerpoint/2010/main" val="20644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224" y="615297"/>
            <a:ext cx="7600950" cy="13811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6626" y="2059537"/>
            <a:ext cx="8324506" cy="539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8224" y="2329226"/>
            <a:ext cx="74034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Bus Topology:</a:t>
            </a:r>
          </a:p>
          <a:p>
            <a:pPr algn="just">
              <a:lnSpc>
                <a:spcPct val="150000"/>
              </a:lnSpc>
            </a:pPr>
            <a:endParaRPr lang="en-US" sz="2000" b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80" y="3065728"/>
            <a:ext cx="6174838" cy="1725295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1770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224" y="615297"/>
            <a:ext cx="7600950" cy="13811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6932" y="2059537"/>
            <a:ext cx="8324506" cy="539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8224" y="2329226"/>
            <a:ext cx="740342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connected to the bus cable by drop lines and taps.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line is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running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the device and the main cable.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tap is a connector that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either splices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the main cable or punctures the sheathing of a cable to create a contact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metallic core.</a:t>
            </a:r>
            <a:endParaRPr 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b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91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224" y="615297"/>
            <a:ext cx="7600950" cy="13811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6932" y="2059537"/>
            <a:ext cx="8324506" cy="539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8224" y="2329226"/>
            <a:ext cx="740342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a bus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topology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 topology include ease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installation.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Backbone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cable can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laid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 the most efficient path, then connected to the nodes by drop lines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various lengths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this way, a bus uses less cabling than mesh or star topologies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96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224" y="615297"/>
            <a:ext cx="7600950" cy="13811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6932" y="2059537"/>
            <a:ext cx="8324506" cy="539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07473" y="2175402"/>
            <a:ext cx="7403423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bus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topology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ifficult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reconnection and fault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isolation.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 is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usually designed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optimally efficient at installation. It can therefore be difficult to add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devices.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reflection at the taps can cause degradation in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or break in the bus cable stops all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transmission, even between devices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same side of the problem.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2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224" y="615297"/>
            <a:ext cx="7600950" cy="13811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6932" y="2059537"/>
            <a:ext cx="8324506" cy="539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07473" y="2175402"/>
            <a:ext cx="7403423" cy="1421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Ring Topology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140" y="2886398"/>
            <a:ext cx="6716994" cy="3091357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0932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224" y="615297"/>
            <a:ext cx="7600950" cy="13811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6932" y="2059537"/>
            <a:ext cx="8324506" cy="539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07473" y="2175402"/>
            <a:ext cx="7403423" cy="493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device is linked to only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immediate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neighbors (either physically or logically). To add or delete a device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changing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two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ault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isolation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simplified. Generally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ring, a signal is circulating at all times. If one device does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receive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signal within a specified period, it can issue an alarm. The alarm alerts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network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to the problem and its location.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50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224" y="615297"/>
            <a:ext cx="7600950" cy="13811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6932" y="2059537"/>
            <a:ext cx="8324506" cy="539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07473" y="2175402"/>
            <a:ext cx="7403423" cy="3545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Ring Topology: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Unidirectional traffic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 simple ring, a break in the ring (such as a disabled station) can disable the entire network. This weakness can be solved by using a dual ring or a switch capable of closing off the break.</a:t>
            </a:r>
          </a:p>
          <a:p>
            <a:pPr algn="just">
              <a:lnSpc>
                <a:spcPct val="150000"/>
              </a:lnSpc>
            </a:pPr>
            <a:endParaRPr lang="en-US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224" y="615297"/>
            <a:ext cx="7600950" cy="13811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6932" y="2059537"/>
            <a:ext cx="8324506" cy="539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07473" y="2175402"/>
            <a:ext cx="74034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Hybrid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Topology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686" y="2661976"/>
            <a:ext cx="5381751" cy="3261360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1120883" y="2702543"/>
            <a:ext cx="207951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network can be hybrid. For example, we can have a main star topology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each branch connecting several stations in a bus topology</a:t>
            </a:r>
          </a:p>
        </p:txBody>
      </p:sp>
    </p:spTree>
    <p:extLst>
      <p:ext uri="{BB962C8B-B14F-4D97-AF65-F5344CB8AC3E}">
        <p14:creationId xmlns:p14="http://schemas.microsoft.com/office/powerpoint/2010/main" val="220526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709" y="636067"/>
            <a:ext cx="7600950" cy="1365538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Categories of Networks :LAN, WAN, </a:t>
            </a:r>
            <a:r>
              <a:rPr lang="en-US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 protocols and standard</a:t>
            </a:r>
            <a:endParaRPr lang="en-US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6932" y="2059537"/>
            <a:ext cx="8324506" cy="539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6932" y="2001605"/>
            <a:ext cx="326681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smtClean="0">
                <a:latin typeface="Times New Roman" panose="02020603050405020304" pitchFamily="18" charset="0"/>
              </a:rPr>
              <a:t>Local Area Network (LAN):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sz="2200" dirty="0"/>
              <a:t>A local area network (LAN) is usually privately owned and links the devices in a </a:t>
            </a:r>
            <a:r>
              <a:rPr lang="en-US" sz="2200" dirty="0" smtClean="0"/>
              <a:t>single office</a:t>
            </a:r>
            <a:r>
              <a:rPr lang="en-US" sz="2200" dirty="0"/>
              <a:t>, building, or </a:t>
            </a:r>
            <a:r>
              <a:rPr lang="en-US" sz="2200" dirty="0" smtClean="0"/>
              <a:t>campus.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smtClean="0"/>
              <a:t>Depending </a:t>
            </a:r>
            <a:r>
              <a:rPr lang="en-US" sz="2200" dirty="0"/>
              <a:t>on the needs of an </a:t>
            </a:r>
            <a:r>
              <a:rPr lang="en-US" sz="2200" dirty="0" smtClean="0"/>
              <a:t>organization and </a:t>
            </a:r>
            <a:r>
              <a:rPr lang="en-US" sz="2200" dirty="0"/>
              <a:t>the type of technology used, </a:t>
            </a:r>
            <a:endParaRPr lang="en-US" sz="2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205" y="2360554"/>
            <a:ext cx="5117115" cy="4351397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3361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224" y="615297"/>
            <a:ext cx="7600950" cy="13811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6932" y="2059537"/>
            <a:ext cx="8324506" cy="539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07473" y="2369286"/>
            <a:ext cx="740342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LANs are designed to allow resources to be shared between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computers or workstations.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resources to be shared can include hardware (e.g., a printer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software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(e.g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an application program), or data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LANs are distinguished from other types of networks by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transmission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 and topology. In general, a given LAN will use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one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transmission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medium.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common LAN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topologies are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bus, ring, and star.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/>
          </a:p>
          <a:p>
            <a:endParaRPr lang="en-US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44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224" y="615297"/>
            <a:ext cx="7600950" cy="1381179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Topologies</a:t>
            </a:r>
            <a:endParaRPr lang="en-US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6626" y="2059537"/>
            <a:ext cx="8324506" cy="539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02141" y="2174501"/>
            <a:ext cx="741347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Topology :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topology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network is the geometric representation of the relationship of all the links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linking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 (usually called nodes) to one another.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four basic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topologies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mesh, star, bus, and ring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350" y="4575158"/>
            <a:ext cx="5827388" cy="2037096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0053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709" y="636067"/>
            <a:ext cx="7600950" cy="13655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6932" y="2059537"/>
            <a:ext cx="8324506" cy="539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886" y="2362505"/>
            <a:ext cx="5034376" cy="4259228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640332" y="2541417"/>
            <a:ext cx="309169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</a:rPr>
              <a:t>Wide Area Network (WAN</a:t>
            </a:r>
            <a:r>
              <a:rPr lang="en-US" sz="2200" b="1" dirty="0" smtClean="0">
                <a:latin typeface="Times New Roman" panose="02020603050405020304" pitchFamily="18" charset="0"/>
              </a:rPr>
              <a:t>):</a:t>
            </a:r>
            <a:endParaRPr lang="en-US" sz="2200" b="1" dirty="0">
              <a:latin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A wide area network (WAN) </a:t>
            </a:r>
            <a:r>
              <a:rPr lang="en-US" sz="2000" dirty="0" smtClean="0"/>
              <a:t>provides long-distance </a:t>
            </a:r>
            <a:r>
              <a:rPr lang="en-US" sz="2000" dirty="0"/>
              <a:t>transmission of data, image, </a:t>
            </a:r>
            <a:r>
              <a:rPr lang="en-US" sz="2000" dirty="0" smtClean="0"/>
              <a:t>audio, and </a:t>
            </a:r>
            <a:r>
              <a:rPr lang="en-US" sz="2000" dirty="0"/>
              <a:t>video information over large geographic areas that may comprise a country, a </a:t>
            </a:r>
            <a:r>
              <a:rPr lang="en-US" sz="2000" dirty="0" smtClean="0"/>
              <a:t>continent, or </a:t>
            </a:r>
            <a:r>
              <a:rPr lang="en-US" sz="2000" dirty="0"/>
              <a:t>even the whole world.</a:t>
            </a:r>
            <a:endParaRPr lang="en-US" sz="2000" b="1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87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224" y="615297"/>
            <a:ext cx="7600950" cy="13811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6932" y="2059537"/>
            <a:ext cx="8324506" cy="539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07473" y="2483854"/>
            <a:ext cx="7403423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WAN can be as complex as the backbones that connect the Internet or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simple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dial-up line that connects a home computer to the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Internet.</a:t>
            </a:r>
          </a:p>
          <a:p>
            <a:pPr algn="just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switched WAN connects the end systems, which usually comprise a router (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internetworking connecting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device) that connects to another LAN or WAN.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point-to-point WAN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normally a line leased from a telephone or cable TV provider that connects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home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or a small LAN to an Internet service provider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US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78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224" y="615297"/>
            <a:ext cx="7600950" cy="13811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6932" y="2059537"/>
            <a:ext cx="8324506" cy="539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07473" y="2228673"/>
            <a:ext cx="7403423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anose="02020603050405020304" pitchFamily="18" charset="0"/>
              </a:rPr>
              <a:t>Metropolitan Area </a:t>
            </a:r>
            <a:r>
              <a:rPr lang="en-US" sz="2200" b="1" dirty="0" smtClean="0">
                <a:latin typeface="Times New Roman" panose="02020603050405020304" pitchFamily="18" charset="0"/>
              </a:rPr>
              <a:t>Networks (MAN):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etropolitan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etwork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(MAN) is a network with a size between a LAN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WAN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normally covers the area inside a town or a city. It is designed for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who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a high-speed connectivity, normally to the Internet, and have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endpoints spread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a city or part of city.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 telephone company network,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cable TV network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12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709" y="636067"/>
            <a:ext cx="7600950" cy="820593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rotocols and Standard</a:t>
            </a:r>
            <a:endParaRPr lang="en-US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6932" y="2059537"/>
            <a:ext cx="8324506" cy="539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6720" y="2411369"/>
            <a:ext cx="8224928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P</a:t>
            </a:r>
            <a:r>
              <a:rPr lang="en-US" sz="2400" dirty="0" smtClean="0"/>
              <a:t>rotocol </a:t>
            </a:r>
            <a:r>
              <a:rPr lang="en-US" sz="2400" dirty="0"/>
              <a:t>is a set of rules that govern </a:t>
            </a:r>
            <a:r>
              <a:rPr lang="en-US" sz="2400" dirty="0" smtClean="0"/>
              <a:t>data communications</a:t>
            </a:r>
            <a:r>
              <a:rPr lang="en-US" sz="2400" dirty="0"/>
              <a:t>. </a:t>
            </a:r>
            <a:r>
              <a:rPr lang="en-US" sz="2400" dirty="0" smtClean="0"/>
              <a:t>A protocol </a:t>
            </a:r>
            <a:r>
              <a:rPr lang="en-US" sz="2400" dirty="0"/>
              <a:t>defines what is communicated, how it </a:t>
            </a:r>
            <a:r>
              <a:rPr lang="en-US" sz="2400" dirty="0" smtClean="0"/>
              <a:t>is communicated</a:t>
            </a:r>
            <a:r>
              <a:rPr lang="en-US" sz="2400" dirty="0"/>
              <a:t>, </a:t>
            </a:r>
            <a:r>
              <a:rPr lang="en-US" sz="2400" dirty="0" smtClean="0"/>
              <a:t>and when </a:t>
            </a:r>
            <a:r>
              <a:rPr lang="en-US" sz="2400" dirty="0"/>
              <a:t>it is communicated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key elements of a protocol are </a:t>
            </a:r>
            <a:r>
              <a:rPr lang="en-US" sz="2400" dirty="0">
                <a:solidFill>
                  <a:srgbClr val="FF0000"/>
                </a:solidFill>
              </a:rPr>
              <a:t>syntax, semantics, and timing.</a:t>
            </a:r>
          </a:p>
        </p:txBody>
      </p:sp>
    </p:spTree>
    <p:extLst>
      <p:ext uri="{BB962C8B-B14F-4D97-AF65-F5344CB8AC3E}">
        <p14:creationId xmlns:p14="http://schemas.microsoft.com/office/powerpoint/2010/main" val="224949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709" y="636067"/>
            <a:ext cx="7600950" cy="8205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6932" y="2059537"/>
            <a:ext cx="8324506" cy="539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6720" y="2411369"/>
            <a:ext cx="82249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the structure or format of the data, meaning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order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which they are presented.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a simple protocol might expect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bits of data to be the address of the sender, the second 8 bits to be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receiver, and the rest of the stream to be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itself</a:t>
            </a:r>
            <a:endParaRPr lang="en-US" sz="2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91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709" y="636067"/>
            <a:ext cx="7600950" cy="8205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6932" y="2059537"/>
            <a:ext cx="8324506" cy="539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6720" y="2411369"/>
            <a:ext cx="82249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Semantics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the meaning of each section of bits.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is a particular pattern to be interpreted, and what action is to be taken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interpretation?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does an address identify the route to be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taken 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destination of the message?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42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709" y="636067"/>
            <a:ext cx="7600950" cy="8205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6932" y="2059537"/>
            <a:ext cx="8324506" cy="539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6720" y="2411369"/>
            <a:ext cx="822492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Timing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term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two characteristics: when data should be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fast they can be sent.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if a sender produces data at 100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Mbps but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receiver can process data at only 1 Mbps, the transmission will overload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receiver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some data will be lost.</a:t>
            </a:r>
            <a:endParaRPr 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18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709" y="636067"/>
            <a:ext cx="7600950" cy="8205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6932" y="2059537"/>
            <a:ext cx="8324506" cy="539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6932" y="2063017"/>
            <a:ext cx="82249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Standards are essential in creating and maintaining an open and competitive market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equipment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manufacturers and in guaranteeing national and international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interoperability of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telecommunications technology and processes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Standards provide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guidelines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manufacturers,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vendors, government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agencies, and other service providers to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kind of interconnectivity necessary in today's marketplace and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international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communications.</a:t>
            </a:r>
            <a:endParaRPr lang="en-US" sz="2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30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709" y="636067"/>
            <a:ext cx="7600950" cy="8205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6932" y="2059537"/>
            <a:ext cx="8324506" cy="539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6932" y="2155139"/>
            <a:ext cx="822492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 standards fall into two categories: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facto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meaning "by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fact" or "by convention") and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jure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(meaning "by law" or "by regulation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</a:p>
          <a:p>
            <a:pPr algn="just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facto: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have not been approved by an organized body but have been adopted as standards through widespread use are de facto standards.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 standards are often established originally by manufacturers who seek to define the functionality of a new product or technology.</a:t>
            </a:r>
          </a:p>
        </p:txBody>
      </p:sp>
    </p:spTree>
    <p:extLst>
      <p:ext uri="{BB962C8B-B14F-4D97-AF65-F5344CB8AC3E}">
        <p14:creationId xmlns:p14="http://schemas.microsoft.com/office/powerpoint/2010/main" val="329121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709" y="636067"/>
            <a:ext cx="7600950" cy="82059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6932" y="2059537"/>
            <a:ext cx="8324506" cy="539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6932" y="2155139"/>
            <a:ext cx="82249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jure: 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standards that have been legislated by 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officially recognized body are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jure standards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666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224" y="615297"/>
            <a:ext cx="7600950" cy="13811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6626" y="2059537"/>
            <a:ext cx="8324506" cy="539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8224" y="2329226"/>
            <a:ext cx="35977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Mesh  Topology: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mesh topology, every device has a dedicated point-to-point link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other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dedicated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that the link carries traffic only between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two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 it connects.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699" y="2821957"/>
            <a:ext cx="3660003" cy="3261854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8447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6932" y="2059537"/>
            <a:ext cx="8324506" cy="539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7493" y="137906"/>
            <a:ext cx="8168911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Practice Questions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Identify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five components of a data communications system.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advantages of distributed processing?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three criteria necessary for an effective and efficient network?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advantages of a multipoint connection over a point-to-point connection?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Categorize the four basic topologies in terms of line configuration.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difference between half-duplex and full-duplex transmission modes?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 the four basic network topologies, and cite an advantage of each type.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devices in a network, what is the number of cable links required for a mesh, ring, bus, and star topology?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are some of the factors that determine whether a communication system is a LAN or WAN?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Why are protocols needed?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Why are standards needed?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2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224" y="615297"/>
            <a:ext cx="7600950" cy="13811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6626" y="2059537"/>
            <a:ext cx="8324506" cy="539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8224" y="2187636"/>
            <a:ext cx="73322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mesh offers several advantages over other network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topologies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dedicated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guarantees that each connection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carry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own data load, thus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eliminating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problems that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occur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links must be shared by multiple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devices.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 topology is robust. If one link becomes unusable, it does not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incapacitate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</a:p>
        </p:txBody>
      </p:sp>
    </p:spTree>
    <p:extLst>
      <p:ext uri="{BB962C8B-B14F-4D97-AF65-F5344CB8AC3E}">
        <p14:creationId xmlns:p14="http://schemas.microsoft.com/office/powerpoint/2010/main" val="175375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224" y="615297"/>
            <a:ext cx="7600950" cy="13811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6626" y="2059537"/>
            <a:ext cx="8324506" cy="539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8224" y="2510319"/>
            <a:ext cx="7332292" cy="334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3.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advantage of privacy or security. When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message  travels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 a dedicated line, only the intended recipient sees it.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boundaries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 other users from gaining access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messages.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point-to-point links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fault identification and fault isolation easy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93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224" y="615297"/>
            <a:ext cx="7600950" cy="13811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6626" y="2059537"/>
            <a:ext cx="8324506" cy="539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8224" y="2510319"/>
            <a:ext cx="7332292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576" y="2254749"/>
            <a:ext cx="76399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disadvantages of a mesh are related to the amount of cabling and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I/O ports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required:</a:t>
            </a:r>
          </a:p>
          <a:p>
            <a:pPr algn="just">
              <a:lnSpc>
                <a:spcPct val="150000"/>
              </a:lnSpc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ecause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device must be connected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 other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device, installation and reconnection are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sheer bulk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wiring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greater than the available space (in walls, ceilings, or floors) can accommodate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required to connect each link (I/O ports and cable) can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prohibitively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expensive.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0980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224" y="615297"/>
            <a:ext cx="7600950" cy="13811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6626" y="2059537"/>
            <a:ext cx="8324506" cy="539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3840" y="2340015"/>
            <a:ext cx="35977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Star Topology:</a:t>
            </a:r>
          </a:p>
          <a:p>
            <a:pPr algn="just">
              <a:lnSpc>
                <a:spcPct val="150000"/>
              </a:lnSpc>
            </a:pPr>
            <a:endParaRPr lang="en-US" sz="2000" b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star, each device needs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one link and one I/O port to connect it to any number of others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factor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also makes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easy to install and reconfigure.</a:t>
            </a:r>
            <a:endParaRPr lang="en-US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004" y="2904727"/>
            <a:ext cx="3773727" cy="2956042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5214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224" y="615297"/>
            <a:ext cx="7600950" cy="13811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6626" y="2059537"/>
            <a:ext cx="8324506" cy="539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8224" y="2329226"/>
            <a:ext cx="741283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Advantage of Star Topology:</a:t>
            </a:r>
          </a:p>
          <a:p>
            <a:pPr algn="just">
              <a:lnSpc>
                <a:spcPct val="150000"/>
              </a:lnSpc>
            </a:pPr>
            <a:endParaRPr lang="en-US" sz="2000" b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Robustness: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one link fails, only that link is affected.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other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remain active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This factor also lends itself to easy fault identification and fault isolation.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long as the hub is working, it can be used to monitor link problems and bypass defective links.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74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8224" y="615297"/>
            <a:ext cx="7600950" cy="13811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</a:t>
            </a:r>
            <a:endParaRPr lang="en-US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6626" y="2059537"/>
            <a:ext cx="8324506" cy="539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68224" y="2329226"/>
            <a:ext cx="741283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Disadvantage of Star Topology:</a:t>
            </a:r>
          </a:p>
          <a:p>
            <a:pPr algn="just">
              <a:lnSpc>
                <a:spcPct val="150000"/>
              </a:lnSpc>
            </a:pPr>
            <a:endParaRPr lang="en-US" sz="2000" b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of the whole topology on one single point, the hub. If the hub goes down, the whole system is dead.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must be linked to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central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hub. For this reason,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often more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cabling is required in a star than in some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topologies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(such as ring or bus).</a:t>
            </a:r>
          </a:p>
        </p:txBody>
      </p:sp>
    </p:spTree>
    <p:extLst>
      <p:ext uri="{BB962C8B-B14F-4D97-AF65-F5344CB8AC3E}">
        <p14:creationId xmlns:p14="http://schemas.microsoft.com/office/powerpoint/2010/main" val="187655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30A0"/>
      </a:accent1>
      <a:accent2>
        <a:srgbClr val="404040"/>
      </a:accent2>
      <a:accent3>
        <a:srgbClr val="7F7F7F"/>
      </a:accent3>
      <a:accent4>
        <a:srgbClr val="C7A2E3"/>
      </a:accent4>
      <a:accent5>
        <a:srgbClr val="48A1FA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468121_Coastal presentation_RVA_v5" id="{5B652A6C-03CB-4457-ADFC-1C5BB6605FEF}" vid="{F00112C4-F9F0-4BD0-BC95-5242C8B0F7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949B46-24C4-420B-AB49-DDC88FEB99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0CE401-796E-4493-905E-4DDA5AF62AB4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D46D58D-B27D-4B23-AEA1-AE974AB622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Coastal presentation</Template>
  <TotalTime>0</TotalTime>
  <Words>1830</Words>
  <Application>Microsoft Office PowerPoint</Application>
  <PresentationFormat>On-screen Show (4:3)</PresentationFormat>
  <Paragraphs>198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Times New Roman</vt:lpstr>
      <vt:lpstr>Office Theme</vt:lpstr>
      <vt:lpstr>Computer Networks</vt:lpstr>
      <vt:lpstr>Network Topologies</vt:lpstr>
      <vt:lpstr>Conti…</vt:lpstr>
      <vt:lpstr>Conti…</vt:lpstr>
      <vt:lpstr>Conti…</vt:lpstr>
      <vt:lpstr>Conti…</vt:lpstr>
      <vt:lpstr>Conti…</vt:lpstr>
      <vt:lpstr>Conti…</vt:lpstr>
      <vt:lpstr>Conti…</vt:lpstr>
      <vt:lpstr>Conti…</vt:lpstr>
      <vt:lpstr>Conti…</vt:lpstr>
      <vt:lpstr>Conti…</vt:lpstr>
      <vt:lpstr>Conti…</vt:lpstr>
      <vt:lpstr>Conti…</vt:lpstr>
      <vt:lpstr>Conti…</vt:lpstr>
      <vt:lpstr>Conti…</vt:lpstr>
      <vt:lpstr>Conti…</vt:lpstr>
      <vt:lpstr>Categories of Networks :LAN, WAN, MAN protocols and standard</vt:lpstr>
      <vt:lpstr>Conti…</vt:lpstr>
      <vt:lpstr>Conti…</vt:lpstr>
      <vt:lpstr>Conti…</vt:lpstr>
      <vt:lpstr>Conti…</vt:lpstr>
      <vt:lpstr>Protocols and Standard</vt:lpstr>
      <vt:lpstr>Conti…</vt:lpstr>
      <vt:lpstr>Conti…</vt:lpstr>
      <vt:lpstr>Conti…</vt:lpstr>
      <vt:lpstr>Conti…</vt:lpstr>
      <vt:lpstr>Conti…</vt:lpstr>
      <vt:lpstr>Conti…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2022-07-05T04:44:34Z</dcterms:created>
  <dcterms:modified xsi:type="dcterms:W3CDTF">2022-07-25T10:07:56Z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