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08iqQXbQvRCz3K+ZRQcHKzDAF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51B0DE-0056-4A89-8A18-59A5ABF612FA}">
  <a:tblStyle styleId="{F651B0DE-0056-4A89-8A18-59A5ABF612F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notes"/>
          <p:cNvSpPr/>
          <p:nvPr>
            <p:ph idx="2" type="sldImg"/>
          </p:nvPr>
        </p:nvSpPr>
        <p:spPr>
          <a:xfrm>
            <a:off x="1371600" y="1143000"/>
            <a:ext cx="4114080" cy="3085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notes"/>
          <p:cNvSpPr txBox="1"/>
          <p:nvPr>
            <p:ph idx="1" type="body"/>
          </p:nvPr>
        </p:nvSpPr>
        <p:spPr>
          <a:xfrm>
            <a:off x="685800" y="4400640"/>
            <a:ext cx="5485680" cy="35996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7" name="Google Shape;157;p1:notes"/>
          <p:cNvSpPr txBox="1"/>
          <p:nvPr>
            <p:ph idx="12" type="sldNum"/>
          </p:nvPr>
        </p:nvSpPr>
        <p:spPr>
          <a:xfrm>
            <a:off x="3884760" y="8685360"/>
            <a:ext cx="2971080" cy="45792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7" name="Google Shape;247;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3" name="Google Shape;263;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0" name="Google Shape;280;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7" name="Google Shape;287;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4" name="Google Shape;294;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4" name="Google Shape;324;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2" name="Google Shape;332;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7" name="Google Shape;347;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 name="Shape 21"/>
        <p:cNvGrpSpPr/>
        <p:nvPr/>
      </p:nvGrpSpPr>
      <p:grpSpPr>
        <a:xfrm>
          <a:off x="0" y="0"/>
          <a:ext cx="0" cy="0"/>
          <a:chOff x="0" y="0"/>
          <a:chExt cx="0" cy="0"/>
        </a:xfrm>
      </p:grpSpPr>
      <p:sp>
        <p:nvSpPr>
          <p:cNvPr id="22" name="Google Shape;22;p26"/>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0" name="Shape 60"/>
        <p:cNvGrpSpPr/>
        <p:nvPr/>
      </p:nvGrpSpPr>
      <p:grpSpPr>
        <a:xfrm>
          <a:off x="0" y="0"/>
          <a:ext cx="0" cy="0"/>
          <a:chOff x="0" y="0"/>
          <a:chExt cx="0" cy="0"/>
        </a:xfrm>
      </p:grpSpPr>
      <p:sp>
        <p:nvSpPr>
          <p:cNvPr id="61" name="Google Shape;61;p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7"/>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37"/>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5" name="Shape 65"/>
        <p:cNvGrpSpPr/>
        <p:nvPr/>
      </p:nvGrpSpPr>
      <p:grpSpPr>
        <a:xfrm>
          <a:off x="0" y="0"/>
          <a:ext cx="0" cy="0"/>
          <a:chOff x="0" y="0"/>
          <a:chExt cx="0" cy="0"/>
        </a:xfrm>
      </p:grpSpPr>
      <p:sp>
        <p:nvSpPr>
          <p:cNvPr id="66" name="Google Shape;66;p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38"/>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38"/>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38"/>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2" name="Shape 72"/>
        <p:cNvGrpSpPr/>
        <p:nvPr/>
      </p:nvGrpSpPr>
      <p:grpSpPr>
        <a:xfrm>
          <a:off x="0" y="0"/>
          <a:ext cx="0" cy="0"/>
          <a:chOff x="0" y="0"/>
          <a:chExt cx="0" cy="0"/>
        </a:xfrm>
      </p:grpSpPr>
      <p:sp>
        <p:nvSpPr>
          <p:cNvPr id="73" name="Google Shape;73;p3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39"/>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39"/>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39"/>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39"/>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39"/>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39"/>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4" name="Shape 94"/>
        <p:cNvGrpSpPr/>
        <p:nvPr/>
      </p:nvGrpSpPr>
      <p:grpSpPr>
        <a:xfrm>
          <a:off x="0" y="0"/>
          <a:ext cx="0" cy="0"/>
          <a:chOff x="0" y="0"/>
          <a:chExt cx="0" cy="0"/>
        </a:xfrm>
      </p:grpSpPr>
      <p:sp>
        <p:nvSpPr>
          <p:cNvPr id="95" name="Google Shape;95;p28"/>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6" name="Shape 96"/>
        <p:cNvGrpSpPr/>
        <p:nvPr/>
      </p:nvGrpSpPr>
      <p:grpSpPr>
        <a:xfrm>
          <a:off x="0" y="0"/>
          <a:ext cx="0" cy="0"/>
          <a:chOff x="0" y="0"/>
          <a:chExt cx="0" cy="0"/>
        </a:xfrm>
      </p:grpSpPr>
      <p:sp>
        <p:nvSpPr>
          <p:cNvPr id="97" name="Google Shape;97;p4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0"/>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00" name="Shape 100"/>
        <p:cNvGrpSpPr/>
        <p:nvPr/>
      </p:nvGrpSpPr>
      <p:grpSpPr>
        <a:xfrm>
          <a:off x="0" y="0"/>
          <a:ext cx="0" cy="0"/>
          <a:chOff x="0" y="0"/>
          <a:chExt cx="0" cy="0"/>
        </a:xfrm>
      </p:grpSpPr>
      <p:sp>
        <p:nvSpPr>
          <p:cNvPr id="101" name="Google Shape;101;p4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41"/>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4" name="Shape 104"/>
        <p:cNvGrpSpPr/>
        <p:nvPr/>
      </p:nvGrpSpPr>
      <p:grpSpPr>
        <a:xfrm>
          <a:off x="0" y="0"/>
          <a:ext cx="0" cy="0"/>
          <a:chOff x="0" y="0"/>
          <a:chExt cx="0" cy="0"/>
        </a:xfrm>
      </p:grpSpPr>
      <p:sp>
        <p:nvSpPr>
          <p:cNvPr id="105" name="Google Shape;105;p4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2"/>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4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42"/>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4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3"/>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2" name="Shape 112"/>
        <p:cNvGrpSpPr/>
        <p:nvPr/>
      </p:nvGrpSpPr>
      <p:grpSpPr>
        <a:xfrm>
          <a:off x="0" y="0"/>
          <a:ext cx="0" cy="0"/>
          <a:chOff x="0" y="0"/>
          <a:chExt cx="0" cy="0"/>
        </a:xfrm>
      </p:grpSpPr>
      <p:sp>
        <p:nvSpPr>
          <p:cNvPr id="113" name="Google Shape;113;p4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4"/>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15" name="Shape 115"/>
        <p:cNvGrpSpPr/>
        <p:nvPr/>
      </p:nvGrpSpPr>
      <p:grpSpPr>
        <a:xfrm>
          <a:off x="0" y="0"/>
          <a:ext cx="0" cy="0"/>
          <a:chOff x="0" y="0"/>
          <a:chExt cx="0" cy="0"/>
        </a:xfrm>
      </p:grpSpPr>
      <p:sp>
        <p:nvSpPr>
          <p:cNvPr id="116" name="Google Shape;116;p4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5"/>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45"/>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45"/>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45"/>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 name="Shape 23"/>
        <p:cNvGrpSpPr/>
        <p:nvPr/>
      </p:nvGrpSpPr>
      <p:grpSpPr>
        <a:xfrm>
          <a:off x="0" y="0"/>
          <a:ext cx="0" cy="0"/>
          <a:chOff x="0" y="0"/>
          <a:chExt cx="0" cy="0"/>
        </a:xfrm>
      </p:grpSpPr>
      <p:sp>
        <p:nvSpPr>
          <p:cNvPr id="24" name="Google Shape;24;p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1" name="Shape 121"/>
        <p:cNvGrpSpPr/>
        <p:nvPr/>
      </p:nvGrpSpPr>
      <p:grpSpPr>
        <a:xfrm>
          <a:off x="0" y="0"/>
          <a:ext cx="0" cy="0"/>
          <a:chOff x="0" y="0"/>
          <a:chExt cx="0" cy="0"/>
        </a:xfrm>
      </p:grpSpPr>
      <p:sp>
        <p:nvSpPr>
          <p:cNvPr id="122" name="Google Shape;122;p4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4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46"/>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46"/>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27" name="Shape 127"/>
        <p:cNvGrpSpPr/>
        <p:nvPr/>
      </p:nvGrpSpPr>
      <p:grpSpPr>
        <a:xfrm>
          <a:off x="0" y="0"/>
          <a:ext cx="0" cy="0"/>
          <a:chOff x="0" y="0"/>
          <a:chExt cx="0" cy="0"/>
        </a:xfrm>
      </p:grpSpPr>
      <p:sp>
        <p:nvSpPr>
          <p:cNvPr id="128" name="Google Shape;128;p4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7"/>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4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1" name="Google Shape;131;p47"/>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47"/>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3" name="Shape 133"/>
        <p:cNvGrpSpPr/>
        <p:nvPr/>
      </p:nvGrpSpPr>
      <p:grpSpPr>
        <a:xfrm>
          <a:off x="0" y="0"/>
          <a:ext cx="0" cy="0"/>
          <a:chOff x="0" y="0"/>
          <a:chExt cx="0" cy="0"/>
        </a:xfrm>
      </p:grpSpPr>
      <p:sp>
        <p:nvSpPr>
          <p:cNvPr id="134" name="Google Shape;134;p4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8"/>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48"/>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48"/>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38" name="Shape 138"/>
        <p:cNvGrpSpPr/>
        <p:nvPr/>
      </p:nvGrpSpPr>
      <p:grpSpPr>
        <a:xfrm>
          <a:off x="0" y="0"/>
          <a:ext cx="0" cy="0"/>
          <a:chOff x="0" y="0"/>
          <a:chExt cx="0" cy="0"/>
        </a:xfrm>
      </p:grpSpPr>
      <p:sp>
        <p:nvSpPr>
          <p:cNvPr id="139" name="Google Shape;139;p4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4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4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49"/>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49"/>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5" name="Shape 145"/>
        <p:cNvGrpSpPr/>
        <p:nvPr/>
      </p:nvGrpSpPr>
      <p:grpSpPr>
        <a:xfrm>
          <a:off x="0" y="0"/>
          <a:ext cx="0" cy="0"/>
          <a:chOff x="0" y="0"/>
          <a:chExt cx="0" cy="0"/>
        </a:xfrm>
      </p:grpSpPr>
      <p:sp>
        <p:nvSpPr>
          <p:cNvPr id="146" name="Google Shape;146;p5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0"/>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50"/>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50"/>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50"/>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50"/>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50"/>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50"/>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1pPr>
            <a:lvl2pPr indent="0" lvl="1"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2pPr>
            <a:lvl3pPr indent="0" lvl="2"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3pPr>
            <a:lvl4pPr indent="0" lvl="3"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4pPr>
            <a:lvl5pPr indent="0" lvl="4"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5pPr>
            <a:lvl6pPr indent="0" lvl="5"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6pPr>
            <a:lvl7pPr indent="0" lvl="6"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7pPr>
            <a:lvl8pPr indent="0" lvl="7"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8pPr>
            <a:lvl9pPr indent="0" lvl="8" marL="0" algn="r">
              <a:lnSpc>
                <a:spcPct val="100000"/>
              </a:lnSpc>
              <a:spcBef>
                <a:spcPts val="0"/>
              </a:spcBef>
              <a:buClr>
                <a:srgbClr val="7F7F7F"/>
              </a:buClr>
              <a:buSzPts val="900"/>
              <a:buFont typeface="Calibri"/>
              <a:buNone/>
              <a:defRPr b="0" sz="900"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7" name="Shape 27"/>
        <p:cNvGrpSpPr/>
        <p:nvPr/>
      </p:nvGrpSpPr>
      <p:grpSpPr>
        <a:xfrm>
          <a:off x="0" y="0"/>
          <a:ext cx="0" cy="0"/>
          <a:chOff x="0" y="0"/>
          <a:chExt cx="0" cy="0"/>
        </a:xfrm>
      </p:grpSpPr>
      <p:sp>
        <p:nvSpPr>
          <p:cNvPr id="28" name="Google Shape;28;p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30"/>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1" name="Shape 31"/>
        <p:cNvGrpSpPr/>
        <p:nvPr/>
      </p:nvGrpSpPr>
      <p:grpSpPr>
        <a:xfrm>
          <a:off x="0" y="0"/>
          <a:ext cx="0" cy="0"/>
          <a:chOff x="0" y="0"/>
          <a:chExt cx="0" cy="0"/>
        </a:xfrm>
      </p:grpSpPr>
      <p:sp>
        <p:nvSpPr>
          <p:cNvPr id="32" name="Google Shape;32;p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3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31"/>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3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2" name="Shape 42"/>
        <p:cNvGrpSpPr/>
        <p:nvPr/>
      </p:nvGrpSpPr>
      <p:grpSpPr>
        <a:xfrm>
          <a:off x="0" y="0"/>
          <a:ext cx="0" cy="0"/>
          <a:chOff x="0" y="0"/>
          <a:chExt cx="0" cy="0"/>
        </a:xfrm>
      </p:grpSpPr>
      <p:sp>
        <p:nvSpPr>
          <p:cNvPr id="43" name="Google Shape;43;p3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4"/>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4"/>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4"/>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4"/>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8" name="Shape 48"/>
        <p:cNvGrpSpPr/>
        <p:nvPr/>
      </p:nvGrpSpPr>
      <p:grpSpPr>
        <a:xfrm>
          <a:off x="0" y="0"/>
          <a:ext cx="0" cy="0"/>
          <a:chOff x="0" y="0"/>
          <a:chExt cx="0" cy="0"/>
        </a:xfrm>
      </p:grpSpPr>
      <p:sp>
        <p:nvSpPr>
          <p:cNvPr id="49" name="Google Shape;49;p3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5"/>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5"/>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5"/>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5"/>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4" name="Shape 54"/>
        <p:cNvGrpSpPr/>
        <p:nvPr/>
      </p:nvGrpSpPr>
      <p:grpSpPr>
        <a:xfrm>
          <a:off x="0" y="0"/>
          <a:ext cx="0" cy="0"/>
          <a:chOff x="0" y="0"/>
          <a:chExt cx="0" cy="0"/>
        </a:xfrm>
      </p:grpSpPr>
      <p:sp>
        <p:nvSpPr>
          <p:cNvPr id="55" name="Google Shape;55;p3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3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36"/>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6"/>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25"/>
          <p:cNvCxnSpPr/>
          <p:nvPr/>
        </p:nvCxnSpPr>
        <p:spPr>
          <a:xfrm>
            <a:off x="3620520" y="4082040"/>
            <a:ext cx="1116720" cy="360"/>
          </a:xfrm>
          <a:prstGeom prst="straightConnector1">
            <a:avLst/>
          </a:prstGeom>
          <a:noFill/>
          <a:ln cap="flat" cmpd="sng" w="57150">
            <a:solidFill>
              <a:srgbClr val="7030A0"/>
            </a:solidFill>
            <a:prstDash val="solid"/>
            <a:miter lim="8000"/>
            <a:headEnd len="sm" w="sm" type="none"/>
            <a:tailEnd len="sm" w="sm" type="none"/>
          </a:ln>
        </p:spPr>
      </p:cxnSp>
      <p:grpSp>
        <p:nvGrpSpPr>
          <p:cNvPr id="11" name="Google Shape;11;p25"/>
          <p:cNvGrpSpPr/>
          <p:nvPr/>
        </p:nvGrpSpPr>
        <p:grpSpPr>
          <a:xfrm>
            <a:off x="3594960" y="2475360"/>
            <a:ext cx="560880" cy="133560"/>
            <a:chOff x="3594960" y="2475360"/>
            <a:chExt cx="560880" cy="133560"/>
          </a:xfrm>
        </p:grpSpPr>
        <p:sp>
          <p:nvSpPr>
            <p:cNvPr id="12" name="Google Shape;12;p25"/>
            <p:cNvSpPr/>
            <p:nvPr/>
          </p:nvSpPr>
          <p:spPr>
            <a:xfrm>
              <a:off x="3594960" y="2475360"/>
              <a:ext cx="99720" cy="13356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5"/>
            <p:cNvSpPr/>
            <p:nvPr/>
          </p:nvSpPr>
          <p:spPr>
            <a:xfrm>
              <a:off x="3744360" y="2475360"/>
              <a:ext cx="99720" cy="133560"/>
            </a:xfrm>
            <a:prstGeom prst="ellipse">
              <a:avLst/>
            </a:prstGeom>
            <a:solidFill>
              <a:schemeClr val="accent4">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5"/>
            <p:cNvSpPr/>
            <p:nvPr/>
          </p:nvSpPr>
          <p:spPr>
            <a:xfrm>
              <a:off x="3900240" y="2475360"/>
              <a:ext cx="99720" cy="13356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5"/>
            <p:cNvSpPr/>
            <p:nvPr/>
          </p:nvSpPr>
          <p:spPr>
            <a:xfrm>
              <a:off x="4056120" y="2475360"/>
              <a:ext cx="99720" cy="13356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5"/>
          <p:cNvSpPr/>
          <p:nvPr/>
        </p:nvSpPr>
        <p:spPr>
          <a:xfrm>
            <a:off x="6465960" y="4408560"/>
            <a:ext cx="2473200" cy="3297600"/>
          </a:xfrm>
          <a:prstGeom prst="ellipse">
            <a:avLst/>
          </a:prstGeom>
          <a:noFill/>
          <a:ln cap="flat" cmpd="sng" w="952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5"/>
          <p:cNvSpPr/>
          <p:nvPr/>
        </p:nvSpPr>
        <p:spPr>
          <a:xfrm>
            <a:off x="6227280" y="4184280"/>
            <a:ext cx="950400" cy="1267560"/>
          </a:xfrm>
          <a:prstGeom prst="ellipse">
            <a:avLst/>
          </a:prstGeom>
          <a:noFill/>
          <a:ln cap="flat" cmpd="sng" w="9525">
            <a:solidFill>
              <a:srgbClr val="BFBFB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5"/>
          <p:cNvSpPr txBox="1"/>
          <p:nvPr>
            <p:ph idx="10" type="dt"/>
          </p:nvPr>
        </p:nvSpPr>
        <p:spPr>
          <a:xfrm>
            <a:off x="628560" y="6356520"/>
            <a:ext cx="2056680" cy="36432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2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25"/>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cxnSp>
        <p:nvCxnSpPr>
          <p:cNvPr id="82" name="Google Shape;82;p27"/>
          <p:cNvCxnSpPr/>
          <p:nvPr/>
        </p:nvCxnSpPr>
        <p:spPr>
          <a:xfrm>
            <a:off x="4259160" y="2286000"/>
            <a:ext cx="1288440" cy="360"/>
          </a:xfrm>
          <a:prstGeom prst="straightConnector1">
            <a:avLst/>
          </a:prstGeom>
          <a:noFill/>
          <a:ln cap="flat" cmpd="sng" w="57150">
            <a:solidFill>
              <a:srgbClr val="7030A0"/>
            </a:solidFill>
            <a:prstDash val="solid"/>
            <a:miter lim="8000"/>
            <a:headEnd len="sm" w="sm" type="none"/>
            <a:tailEnd len="sm" w="sm" type="none"/>
          </a:ln>
        </p:spPr>
      </p:cxnSp>
      <p:grpSp>
        <p:nvGrpSpPr>
          <p:cNvPr id="83" name="Google Shape;83;p27"/>
          <p:cNvGrpSpPr/>
          <p:nvPr/>
        </p:nvGrpSpPr>
        <p:grpSpPr>
          <a:xfrm>
            <a:off x="8309880" y="421200"/>
            <a:ext cx="560520" cy="133560"/>
            <a:chOff x="8309880" y="421200"/>
            <a:chExt cx="560520" cy="133560"/>
          </a:xfrm>
        </p:grpSpPr>
        <p:sp>
          <p:nvSpPr>
            <p:cNvPr id="84" name="Google Shape;84;p27"/>
            <p:cNvSpPr/>
            <p:nvPr/>
          </p:nvSpPr>
          <p:spPr>
            <a:xfrm>
              <a:off x="8309880" y="421200"/>
              <a:ext cx="99720" cy="13356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7"/>
            <p:cNvSpPr/>
            <p:nvPr/>
          </p:nvSpPr>
          <p:spPr>
            <a:xfrm>
              <a:off x="8458920" y="421200"/>
              <a:ext cx="99720" cy="133560"/>
            </a:xfrm>
            <a:prstGeom prst="ellipse">
              <a:avLst/>
            </a:prstGeom>
            <a:solidFill>
              <a:schemeClr val="accent4">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7"/>
            <p:cNvSpPr/>
            <p:nvPr/>
          </p:nvSpPr>
          <p:spPr>
            <a:xfrm>
              <a:off x="8614800" y="421200"/>
              <a:ext cx="99720" cy="13356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7"/>
            <p:cNvSpPr/>
            <p:nvPr/>
          </p:nvSpPr>
          <p:spPr>
            <a:xfrm>
              <a:off x="8770680" y="421200"/>
              <a:ext cx="99720" cy="13356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27"/>
          <p:cNvSpPr/>
          <p:nvPr/>
        </p:nvSpPr>
        <p:spPr>
          <a:xfrm>
            <a:off x="7529400" y="896760"/>
            <a:ext cx="2473200" cy="3297600"/>
          </a:xfrm>
          <a:prstGeom prst="ellipse">
            <a:avLst/>
          </a:prstGeom>
          <a:noFill/>
          <a:ln cap="flat" cmpd="sng" w="9525">
            <a:solidFill>
              <a:srgbClr val="D9D9D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7"/>
          <p:cNvSpPr/>
          <p:nvPr/>
        </p:nvSpPr>
        <p:spPr>
          <a:xfrm>
            <a:off x="7290720" y="672480"/>
            <a:ext cx="950400" cy="1267560"/>
          </a:xfrm>
          <a:prstGeom prst="ellipse">
            <a:avLst/>
          </a:prstGeom>
          <a:noFill/>
          <a:ln cap="flat" cmpd="sng" w="9525">
            <a:solidFill>
              <a:srgbClr val="BFBFB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27"/>
          <p:cNvCxnSpPr/>
          <p:nvPr/>
        </p:nvCxnSpPr>
        <p:spPr>
          <a:xfrm>
            <a:off x="5630760" y="2286000"/>
            <a:ext cx="409320" cy="360"/>
          </a:xfrm>
          <a:prstGeom prst="straightConnector1">
            <a:avLst/>
          </a:prstGeom>
          <a:noFill/>
          <a:ln cap="flat" cmpd="sng" w="57150">
            <a:solidFill>
              <a:srgbClr val="7030A0"/>
            </a:solidFill>
            <a:prstDash val="solid"/>
            <a:miter lim="8000"/>
            <a:headEnd len="sm" w="sm" type="none"/>
            <a:tailEnd len="sm" w="sm" type="none"/>
          </a:ln>
        </p:spPr>
      </p:cxnSp>
      <p:sp>
        <p:nvSpPr>
          <p:cNvPr id="91" name="Google Shape;91;p27"/>
          <p:cNvSpPr txBox="1"/>
          <p:nvPr>
            <p:ph idx="12" type="sldNum"/>
          </p:nvPr>
        </p:nvSpPr>
        <p:spPr>
          <a:xfrm>
            <a:off x="6814080" y="6463080"/>
            <a:ext cx="2056680" cy="24876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1pPr>
            <a:lvl2pPr indent="0" lvl="1"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2pPr>
            <a:lvl3pPr indent="0" lvl="2"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3pPr>
            <a:lvl4pPr indent="0" lvl="3"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4pPr>
            <a:lvl5pPr indent="0" lvl="4"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5pPr>
            <a:lvl6pPr indent="0" lvl="5"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6pPr>
            <a:lvl7pPr indent="0" lvl="6"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7pPr>
            <a:lvl8pPr indent="0" lvl="7"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8pPr>
            <a:lvl9pPr indent="0" lvl="8" marL="0" marR="0" rtl="0" algn="r">
              <a:lnSpc>
                <a:spcPct val="100000"/>
              </a:lnSpc>
              <a:spcBef>
                <a:spcPts val="0"/>
              </a:spcBef>
              <a:buClr>
                <a:srgbClr val="7F7F7F"/>
              </a:buClr>
              <a:buSzPts val="900"/>
              <a:buFont typeface="Calibri"/>
              <a:buNone/>
              <a:defRPr b="0" i="0" sz="9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92" name="Google Shape;92;p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3" name="Google Shape;93;p2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www.tutorialspoint.com/digital_communication/digital_communication_line_codes.htm" TargetMode="External"/><Relationship Id="rId4" Type="http://schemas.openxmlformats.org/officeDocument/2006/relationships/hyperlink" Target="https://www.geeksforgeeks.org/difference-between-unipolar-polar-and-bipolar-line-coding-schemes/" TargetMode="External"/><Relationship Id="rId5" Type="http://schemas.openxmlformats.org/officeDocument/2006/relationships/hyperlink" Target="https://www.rfwireless-world.com/Terminology/Advantages-and-Disadvantages-of-8B6T-encoding.html#:~:text=It%20is%20multilevel%20line%20coding,used%20in%20100Base%2D4T%20c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
          <p:cNvSpPr txBox="1"/>
          <p:nvPr>
            <p:ph idx="4294967295" type="title"/>
          </p:nvPr>
        </p:nvSpPr>
        <p:spPr>
          <a:xfrm>
            <a:off x="3419640" y="1556280"/>
            <a:ext cx="5424480" cy="2186280"/>
          </a:xfrm>
          <a:prstGeom prst="rect">
            <a:avLst/>
          </a:prstGeom>
          <a:noFill/>
          <a:ln>
            <a:noFill/>
          </a:ln>
        </p:spPr>
        <p:txBody>
          <a:bodyPr anchorCtr="0" anchor="b" bIns="0" lIns="0" spcFirstLastPara="1" rIns="0" wrap="square" tIns="0">
            <a:normAutofit fontScale="82000"/>
          </a:bodyPr>
          <a:lstStyle/>
          <a:p>
            <a:pPr indent="0" lvl="0" marL="0" marR="0" rtl="0" algn="l">
              <a:lnSpc>
                <a:spcPct val="90000"/>
              </a:lnSpc>
              <a:spcBef>
                <a:spcPts val="0"/>
              </a:spcBef>
              <a:spcAft>
                <a:spcPts val="0"/>
              </a:spcAft>
              <a:buClr>
                <a:srgbClr val="000000"/>
              </a:buClr>
              <a:buSzPct val="100000"/>
              <a:buFont typeface="Calibri"/>
              <a:buNone/>
            </a:pPr>
            <a:r>
              <a:rPr b="1" i="0" lang="en-US" sz="4800" u="none" cap="none" strike="noStrike">
                <a:solidFill>
                  <a:srgbClr val="000000"/>
                </a:solidFill>
                <a:latin typeface="Calibri"/>
                <a:ea typeface="Calibri"/>
                <a:cs typeface="Calibri"/>
                <a:sym typeface="Calibri"/>
              </a:rPr>
              <a:t>COMPUTER NETWORKS</a:t>
            </a:r>
            <a:br>
              <a:rPr b="0" i="0" lang="en-US" sz="4800" u="none" cap="none" strike="noStrike"/>
            </a:br>
            <a:r>
              <a:rPr b="1" i="0" lang="en-US" sz="4800" u="none" cap="none" strike="noStrike">
                <a:solidFill>
                  <a:srgbClr val="FF0000"/>
                </a:solidFill>
                <a:latin typeface="Calibri"/>
                <a:ea typeface="Calibri"/>
                <a:cs typeface="Calibri"/>
                <a:sym typeface="Calibri"/>
              </a:rPr>
              <a:t>MODULE 3</a:t>
            </a:r>
            <a:br>
              <a:rPr b="0" i="0" lang="en-US" sz="4800" u="none" cap="none" strike="noStrike"/>
            </a:br>
            <a:r>
              <a:rPr b="1" i="0" lang="en-US" sz="4800" u="none" cap="none" strike="noStrike">
                <a:solidFill>
                  <a:srgbClr val="FF0000"/>
                </a:solidFill>
                <a:latin typeface="Calibri"/>
                <a:ea typeface="Calibri"/>
                <a:cs typeface="Calibri"/>
                <a:sym typeface="Calibri"/>
              </a:rPr>
              <a:t>PHYSICAL LAYER</a:t>
            </a:r>
            <a:endParaRPr b="0" i="0" sz="4800" u="none" cap="none" strike="noStrike">
              <a:latin typeface="Arial"/>
              <a:ea typeface="Arial"/>
              <a:cs typeface="Arial"/>
              <a:sym typeface="Arial"/>
            </a:endParaRPr>
          </a:p>
        </p:txBody>
      </p:sp>
      <p:sp>
        <p:nvSpPr>
          <p:cNvPr id="160" name="Google Shape;160;p1"/>
          <p:cNvSpPr txBox="1"/>
          <p:nvPr>
            <p:ph idx="4294967295" type="subTitle"/>
          </p:nvPr>
        </p:nvSpPr>
        <p:spPr>
          <a:xfrm>
            <a:off x="6554520" y="5750640"/>
            <a:ext cx="2289600" cy="803160"/>
          </a:xfrm>
          <a:prstGeom prst="rect">
            <a:avLst/>
          </a:prstGeom>
          <a:noFill/>
          <a:ln>
            <a:noFill/>
          </a:ln>
        </p:spPr>
        <p:txBody>
          <a:bodyPr anchorCtr="0" anchor="t" bIns="45000" lIns="0" spcFirstLastPara="1" rIns="90000" wrap="square" tIns="45000">
            <a:noAutofit/>
          </a:bodyPr>
          <a:lstStyle/>
          <a:p>
            <a:pPr indent="0" lvl="0" marL="0" marR="0" rtl="0" algn="ctr">
              <a:lnSpc>
                <a:spcPct val="9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By </a:t>
            </a:r>
            <a:endParaRPr b="0" i="0" sz="2000" u="none" cap="none" strike="noStrike">
              <a:latin typeface="Arial"/>
              <a:ea typeface="Arial"/>
              <a:cs typeface="Arial"/>
              <a:sym typeface="Arial"/>
            </a:endParaRPr>
          </a:p>
          <a:p>
            <a:pPr indent="0" lvl="0" marL="0" marR="0" rtl="0" algn="ctr">
              <a:lnSpc>
                <a:spcPct val="90000"/>
              </a:lnSpc>
              <a:spcBef>
                <a:spcPts val="1001"/>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Dr. Kanchan Shende</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SzPts val="2400"/>
              <a:buFont typeface="Arial"/>
              <a:buNone/>
            </a:pPr>
            <a:r>
              <a:t/>
            </a:r>
            <a:endParaRPr b="0" i="0" sz="2400" u="none" cap="none" strike="noStrike">
              <a:latin typeface="Arial"/>
              <a:ea typeface="Arial"/>
              <a:cs typeface="Arial"/>
              <a:sym typeface="Arial"/>
            </a:endParaRPr>
          </a:p>
        </p:txBody>
      </p:sp>
      <p:pic>
        <p:nvPicPr>
          <p:cNvPr id="161" name="Google Shape;161;p1"/>
          <p:cNvPicPr preferRelativeResize="0"/>
          <p:nvPr/>
        </p:nvPicPr>
        <p:blipFill rotWithShape="1">
          <a:blip r:embed="rId3">
            <a:alphaModFix/>
          </a:blip>
          <a:srcRect b="0" l="25797" r="25797" t="0"/>
          <a:stretch/>
        </p:blipFill>
        <p:spPr>
          <a:xfrm>
            <a:off x="-1523880" y="0"/>
            <a:ext cx="4736520" cy="68572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30" name="Google Shape;230;p10"/>
          <p:cNvSpPr/>
          <p:nvPr/>
        </p:nvSpPr>
        <p:spPr>
          <a:xfrm>
            <a:off x="2340000" y="-345240"/>
            <a:ext cx="5238720" cy="729360"/>
          </a:xfrm>
          <a:prstGeom prst="rect">
            <a:avLst/>
          </a:prstGeom>
          <a:noFill/>
          <a:ln>
            <a:noFill/>
          </a:ln>
        </p:spPr>
        <p:txBody>
          <a:bodyPr anchorCtr="0" anchor="t" bIns="45000" lIns="90000" spcFirstLastPara="1" rIns="90000" wrap="square" tIns="45000">
            <a:spAutoFit/>
          </a:bodyPr>
          <a:lstStyle/>
          <a:p>
            <a:pPr indent="0" lvl="0" marL="0" marR="0" rtl="0" algn="ctr">
              <a:lnSpc>
                <a:spcPct val="150000"/>
              </a:lnSpc>
              <a:spcBef>
                <a:spcPts val="0"/>
              </a:spcBef>
              <a:spcAft>
                <a:spcPts val="0"/>
              </a:spcAft>
              <a:buClr>
                <a:srgbClr val="FF0000"/>
              </a:buClr>
              <a:buSzPts val="2800"/>
              <a:buFont typeface="Times New Roman"/>
              <a:buNone/>
            </a:pPr>
            <a:r>
              <a:rPr b="1" i="0" lang="en-US" sz="2800" u="none" cap="none" strike="noStrike">
                <a:solidFill>
                  <a:srgbClr val="FF0000"/>
                </a:solidFill>
                <a:latin typeface="Times New Roman"/>
                <a:ea typeface="Times New Roman"/>
                <a:cs typeface="Times New Roman"/>
                <a:sym typeface="Times New Roman"/>
              </a:rPr>
              <a:t>Line Coding Schemes</a:t>
            </a:r>
            <a:endParaRPr b="0" i="0" sz="2800" u="none" cap="none" strike="noStrike">
              <a:latin typeface="Arial"/>
              <a:ea typeface="Arial"/>
              <a:cs typeface="Arial"/>
              <a:sym typeface="Arial"/>
            </a:endParaRPr>
          </a:p>
        </p:txBody>
      </p:sp>
      <p:sp>
        <p:nvSpPr>
          <p:cNvPr id="231" name="Google Shape;231;p10"/>
          <p:cNvSpPr/>
          <p:nvPr/>
        </p:nvSpPr>
        <p:spPr>
          <a:xfrm>
            <a:off x="3524040" y="360000"/>
            <a:ext cx="2661480" cy="679680"/>
          </a:xfrm>
          <a:prstGeom prst="roundRect">
            <a:avLst>
              <a:gd fmla="val 16667" name="adj"/>
            </a:avLst>
          </a:prstGeom>
          <a:gradFill>
            <a:gsLst>
              <a:gs pos="0">
                <a:srgbClr val="64ABFD"/>
              </a:gs>
              <a:gs pos="100000">
                <a:srgbClr val="42A0FF"/>
              </a:gs>
            </a:gsLst>
            <a:lin ang="5400000" scaled="0"/>
          </a:gradFill>
          <a:ln cap="flat" cmpd="sng" w="25400">
            <a:solidFill>
              <a:srgbClr val="000000"/>
            </a:solidFill>
            <a:prstDash val="solid"/>
            <a:miter lim="8000"/>
            <a:headEnd len="sm" w="sm" type="none"/>
            <a:tailEnd len="sm" w="sm" type="none"/>
          </a:ln>
          <a:effectLst>
            <a:outerShdw blurRad="3996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Line Coding</a:t>
            </a:r>
            <a:endParaRPr b="0" i="0" sz="2000" u="none" cap="none" strike="noStrike">
              <a:latin typeface="Arial"/>
              <a:ea typeface="Arial"/>
              <a:cs typeface="Arial"/>
              <a:sym typeface="Arial"/>
            </a:endParaRPr>
          </a:p>
        </p:txBody>
      </p:sp>
      <p:cxnSp>
        <p:nvCxnSpPr>
          <p:cNvPr id="232" name="Google Shape;232;p10"/>
          <p:cNvCxnSpPr/>
          <p:nvPr/>
        </p:nvCxnSpPr>
        <p:spPr>
          <a:xfrm flipH="1">
            <a:off x="4854960" y="1026720"/>
            <a:ext cx="8640" cy="233280"/>
          </a:xfrm>
          <a:prstGeom prst="straightConnector1">
            <a:avLst/>
          </a:prstGeom>
          <a:noFill/>
          <a:ln cap="flat" cmpd="sng" w="28575">
            <a:solidFill>
              <a:srgbClr val="000000"/>
            </a:solidFill>
            <a:prstDash val="solid"/>
            <a:miter lim="8000"/>
            <a:headEnd len="sm" w="sm" type="none"/>
            <a:tailEnd len="sm" w="sm" type="none"/>
          </a:ln>
          <a:effectLst>
            <a:outerShdw blurRad="40000" rotWithShape="0" dir="5400000" dist="23000">
              <a:srgbClr val="000000">
                <a:alpha val="34901"/>
              </a:srgbClr>
            </a:outerShdw>
          </a:effectLst>
        </p:spPr>
      </p:cxnSp>
      <p:cxnSp>
        <p:nvCxnSpPr>
          <p:cNvPr id="233" name="Google Shape;233;p10"/>
          <p:cNvCxnSpPr/>
          <p:nvPr/>
        </p:nvCxnSpPr>
        <p:spPr>
          <a:xfrm>
            <a:off x="900000" y="1244880"/>
            <a:ext cx="7490520" cy="30600"/>
          </a:xfrm>
          <a:prstGeom prst="straightConnector1">
            <a:avLst/>
          </a:prstGeom>
          <a:noFill/>
          <a:ln cap="flat" cmpd="sng" w="28575">
            <a:solidFill>
              <a:srgbClr val="000000"/>
            </a:solidFill>
            <a:prstDash val="solid"/>
            <a:miter lim="8000"/>
            <a:headEnd len="sm" w="sm" type="none"/>
            <a:tailEnd len="sm" w="sm" type="none"/>
          </a:ln>
          <a:effectLst>
            <a:outerShdw blurRad="40000" rotWithShape="0" dir="5400000" dist="23000">
              <a:srgbClr val="000000">
                <a:alpha val="34901"/>
              </a:srgbClr>
            </a:outerShdw>
          </a:effectLst>
        </p:spPr>
      </p:cxnSp>
      <p:sp>
        <p:nvSpPr>
          <p:cNvPr id="234" name="Google Shape;234;p10"/>
          <p:cNvSpPr/>
          <p:nvPr/>
        </p:nvSpPr>
        <p:spPr>
          <a:xfrm>
            <a:off x="331560" y="1839960"/>
            <a:ext cx="1288080" cy="679680"/>
          </a:xfrm>
          <a:prstGeom prst="roundRect">
            <a:avLst>
              <a:gd fmla="val 16667" name="adj"/>
            </a:avLst>
          </a:prstGeom>
          <a:gradFill>
            <a:gsLst>
              <a:gs pos="0">
                <a:srgbClr val="64ABFD"/>
              </a:gs>
              <a:gs pos="100000">
                <a:srgbClr val="42A0FF"/>
              </a:gs>
            </a:gsLst>
            <a:lin ang="5400000" scaled="0"/>
          </a:gradFill>
          <a:ln cap="flat" cmpd="sng" w="25400">
            <a:solidFill>
              <a:srgbClr val="000000"/>
            </a:solidFill>
            <a:prstDash val="solid"/>
            <a:miter lim="8000"/>
            <a:headEnd len="sm" w="sm" type="none"/>
            <a:tailEnd len="sm" w="sm" type="none"/>
          </a:ln>
          <a:effectLst>
            <a:outerShdw blurRad="3996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Unipolar</a:t>
            </a:r>
            <a:endParaRPr b="0" i="0" sz="2000" u="none" cap="none" strike="noStrike">
              <a:latin typeface="Arial"/>
              <a:ea typeface="Arial"/>
              <a:cs typeface="Arial"/>
              <a:sym typeface="Arial"/>
            </a:endParaRPr>
          </a:p>
        </p:txBody>
      </p:sp>
      <p:sp>
        <p:nvSpPr>
          <p:cNvPr id="235" name="Google Shape;235;p10"/>
          <p:cNvSpPr/>
          <p:nvPr/>
        </p:nvSpPr>
        <p:spPr>
          <a:xfrm>
            <a:off x="2016360" y="1839960"/>
            <a:ext cx="1082880" cy="679680"/>
          </a:xfrm>
          <a:prstGeom prst="roundRect">
            <a:avLst>
              <a:gd fmla="val 16667" name="adj"/>
            </a:avLst>
          </a:prstGeom>
          <a:gradFill>
            <a:gsLst>
              <a:gs pos="0">
                <a:srgbClr val="64ABFD"/>
              </a:gs>
              <a:gs pos="100000">
                <a:srgbClr val="42A0FF"/>
              </a:gs>
            </a:gsLst>
            <a:lin ang="5400000" scaled="0"/>
          </a:gradFill>
          <a:ln cap="flat" cmpd="sng" w="25400">
            <a:solidFill>
              <a:srgbClr val="000000"/>
            </a:solidFill>
            <a:prstDash val="solid"/>
            <a:miter lim="8000"/>
            <a:headEnd len="sm" w="sm" type="none"/>
            <a:tailEnd len="sm" w="sm" type="none"/>
          </a:ln>
          <a:effectLst>
            <a:outerShdw blurRad="3996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Polar</a:t>
            </a:r>
            <a:endParaRPr b="0" i="0" sz="2000" u="none" cap="none" strike="noStrike">
              <a:latin typeface="Arial"/>
              <a:ea typeface="Arial"/>
              <a:cs typeface="Arial"/>
              <a:sym typeface="Arial"/>
            </a:endParaRPr>
          </a:p>
        </p:txBody>
      </p:sp>
      <p:sp>
        <p:nvSpPr>
          <p:cNvPr id="236" name="Google Shape;236;p10"/>
          <p:cNvSpPr/>
          <p:nvPr/>
        </p:nvSpPr>
        <p:spPr>
          <a:xfrm>
            <a:off x="3776760" y="1839960"/>
            <a:ext cx="1082880" cy="679680"/>
          </a:xfrm>
          <a:prstGeom prst="roundRect">
            <a:avLst>
              <a:gd fmla="val 16667" name="adj"/>
            </a:avLst>
          </a:prstGeom>
          <a:gradFill>
            <a:gsLst>
              <a:gs pos="0">
                <a:srgbClr val="64ABFD"/>
              </a:gs>
              <a:gs pos="100000">
                <a:srgbClr val="42A0FF"/>
              </a:gs>
            </a:gsLst>
            <a:lin ang="5400000" scaled="0"/>
          </a:gradFill>
          <a:ln cap="flat" cmpd="sng" w="25400">
            <a:solidFill>
              <a:srgbClr val="000000"/>
            </a:solidFill>
            <a:prstDash val="solid"/>
            <a:miter lim="8000"/>
            <a:headEnd len="sm" w="sm" type="none"/>
            <a:tailEnd len="sm" w="sm" type="none"/>
          </a:ln>
          <a:effectLst>
            <a:outerShdw blurRad="3996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Bipolar</a:t>
            </a:r>
            <a:endParaRPr b="0" i="0" sz="2000" u="none" cap="none" strike="noStrike">
              <a:latin typeface="Arial"/>
              <a:ea typeface="Arial"/>
              <a:cs typeface="Arial"/>
              <a:sym typeface="Arial"/>
            </a:endParaRPr>
          </a:p>
        </p:txBody>
      </p:sp>
      <p:sp>
        <p:nvSpPr>
          <p:cNvPr id="237" name="Google Shape;237;p10"/>
          <p:cNvSpPr/>
          <p:nvPr/>
        </p:nvSpPr>
        <p:spPr>
          <a:xfrm>
            <a:off x="5325840" y="1800000"/>
            <a:ext cx="1438920" cy="679680"/>
          </a:xfrm>
          <a:prstGeom prst="roundRect">
            <a:avLst>
              <a:gd fmla="val 16667" name="adj"/>
            </a:avLst>
          </a:prstGeom>
          <a:gradFill>
            <a:gsLst>
              <a:gs pos="0">
                <a:srgbClr val="64ABFD"/>
              </a:gs>
              <a:gs pos="100000">
                <a:srgbClr val="42A0FF"/>
              </a:gs>
            </a:gsLst>
            <a:lin ang="5400000" scaled="0"/>
          </a:gradFill>
          <a:ln cap="flat" cmpd="sng" w="25400">
            <a:solidFill>
              <a:srgbClr val="000000"/>
            </a:solidFill>
            <a:prstDash val="solid"/>
            <a:miter lim="8000"/>
            <a:headEnd len="sm" w="sm" type="none"/>
            <a:tailEnd len="sm" w="sm" type="none"/>
          </a:ln>
          <a:effectLst>
            <a:outerShdw blurRad="3996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Multilevel</a:t>
            </a:r>
            <a:endParaRPr b="0" i="0" sz="2000" u="none" cap="none" strike="noStrike">
              <a:latin typeface="Arial"/>
              <a:ea typeface="Arial"/>
              <a:cs typeface="Arial"/>
              <a:sym typeface="Arial"/>
            </a:endParaRPr>
          </a:p>
        </p:txBody>
      </p:sp>
      <p:sp>
        <p:nvSpPr>
          <p:cNvPr id="238" name="Google Shape;238;p10"/>
          <p:cNvSpPr/>
          <p:nvPr/>
        </p:nvSpPr>
        <p:spPr>
          <a:xfrm>
            <a:off x="7020000" y="1792800"/>
            <a:ext cx="1986480" cy="726840"/>
          </a:xfrm>
          <a:prstGeom prst="roundRect">
            <a:avLst>
              <a:gd fmla="val 16667" name="adj"/>
            </a:avLst>
          </a:prstGeom>
          <a:gradFill>
            <a:gsLst>
              <a:gs pos="0">
                <a:srgbClr val="64ABFD"/>
              </a:gs>
              <a:gs pos="100000">
                <a:srgbClr val="42A0FF"/>
              </a:gs>
            </a:gsLst>
            <a:lin ang="5400000" scaled="0"/>
          </a:gradFill>
          <a:ln cap="flat" cmpd="sng" w="25400">
            <a:solidFill>
              <a:srgbClr val="000000"/>
            </a:solidFill>
            <a:prstDash val="solid"/>
            <a:miter lim="8000"/>
            <a:headEnd len="sm" w="sm" type="none"/>
            <a:tailEnd len="sm" w="sm" type="none"/>
          </a:ln>
          <a:effectLst>
            <a:outerShdw blurRad="39960" rotWithShape="0" dir="5400000" dist="23040">
              <a:srgbClr val="000000">
                <a:alpha val="34901"/>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FFFFFF"/>
              </a:buClr>
              <a:buSzPts val="2000"/>
              <a:buFont typeface="Times New Roman"/>
              <a:buNone/>
            </a:pPr>
            <a:r>
              <a:rPr b="1" i="0" lang="en-US" sz="2000" u="none" cap="none" strike="noStrike">
                <a:solidFill>
                  <a:srgbClr val="FFFFFF"/>
                </a:solidFill>
                <a:latin typeface="Times New Roman"/>
                <a:ea typeface="Times New Roman"/>
                <a:cs typeface="Times New Roman"/>
                <a:sym typeface="Times New Roman"/>
              </a:rPr>
              <a:t>Multitransition</a:t>
            </a:r>
            <a:endParaRPr b="0" i="0" sz="2000" u="none" cap="none" strike="noStrike">
              <a:latin typeface="Arial"/>
              <a:ea typeface="Arial"/>
              <a:cs typeface="Arial"/>
              <a:sym typeface="Arial"/>
            </a:endParaRPr>
          </a:p>
        </p:txBody>
      </p:sp>
      <p:sp>
        <p:nvSpPr>
          <p:cNvPr id="239" name="Google Shape;239;p10"/>
          <p:cNvSpPr/>
          <p:nvPr/>
        </p:nvSpPr>
        <p:spPr>
          <a:xfrm>
            <a:off x="899280" y="1265040"/>
            <a:ext cx="360" cy="534600"/>
          </a:xfrm>
          <a:custGeom>
            <a:rect b="b" l="l" r="r" t="t"/>
            <a:pathLst>
              <a:path extrusionOk="0" h="21600" w="21600">
                <a:moveTo>
                  <a:pt x="0" y="0"/>
                </a:moveTo>
                <a:lnTo>
                  <a:pt x="21600" y="21600"/>
                </a:lnTo>
              </a:path>
            </a:pathLst>
          </a:custGeom>
          <a:noFill/>
          <a:ln cap="flat" cmpd="sng" w="28575">
            <a:solidFill>
              <a:srgbClr val="7030A0"/>
            </a:solidFill>
            <a:prstDash val="solid"/>
            <a:miter lim="8000"/>
            <a:headEnd len="sm" w="sm" type="none"/>
            <a:tailEnd len="med" w="med" type="triangle"/>
          </a:ln>
        </p:spPr>
      </p:sp>
      <p:sp>
        <p:nvSpPr>
          <p:cNvPr id="240" name="Google Shape;240;p10"/>
          <p:cNvSpPr/>
          <p:nvPr/>
        </p:nvSpPr>
        <p:spPr>
          <a:xfrm flipH="1">
            <a:off x="8312760" y="1252800"/>
            <a:ext cx="77040" cy="539640"/>
          </a:xfrm>
          <a:custGeom>
            <a:rect b="b" l="l" r="r" t="t"/>
            <a:pathLst>
              <a:path extrusionOk="0" h="21600" w="21600">
                <a:moveTo>
                  <a:pt x="0" y="0"/>
                </a:moveTo>
                <a:lnTo>
                  <a:pt x="21600" y="21600"/>
                </a:lnTo>
              </a:path>
            </a:pathLst>
          </a:custGeom>
          <a:noFill/>
          <a:ln cap="flat" cmpd="sng" w="28575">
            <a:solidFill>
              <a:srgbClr val="7030A0"/>
            </a:solidFill>
            <a:prstDash val="solid"/>
            <a:miter lim="8000"/>
            <a:headEnd len="sm" w="sm" type="none"/>
            <a:tailEnd len="med" w="med" type="triangle"/>
          </a:ln>
        </p:spPr>
      </p:sp>
      <p:sp>
        <p:nvSpPr>
          <p:cNvPr id="241" name="Google Shape;241;p10"/>
          <p:cNvSpPr/>
          <p:nvPr/>
        </p:nvSpPr>
        <p:spPr>
          <a:xfrm>
            <a:off x="2541960" y="1260360"/>
            <a:ext cx="360" cy="534600"/>
          </a:xfrm>
          <a:custGeom>
            <a:rect b="b" l="l" r="r" t="t"/>
            <a:pathLst>
              <a:path extrusionOk="0" h="21600" w="21600">
                <a:moveTo>
                  <a:pt x="0" y="0"/>
                </a:moveTo>
                <a:lnTo>
                  <a:pt x="21600" y="21600"/>
                </a:lnTo>
              </a:path>
            </a:pathLst>
          </a:custGeom>
          <a:noFill/>
          <a:ln cap="flat" cmpd="sng" w="28575">
            <a:solidFill>
              <a:srgbClr val="7030A0"/>
            </a:solidFill>
            <a:prstDash val="solid"/>
            <a:miter lim="8000"/>
            <a:headEnd len="sm" w="sm" type="none"/>
            <a:tailEnd len="med" w="med" type="triangle"/>
          </a:ln>
        </p:spPr>
      </p:sp>
      <p:sp>
        <p:nvSpPr>
          <p:cNvPr id="242" name="Google Shape;242;p10"/>
          <p:cNvSpPr/>
          <p:nvPr/>
        </p:nvSpPr>
        <p:spPr>
          <a:xfrm>
            <a:off x="4335840" y="1265040"/>
            <a:ext cx="360" cy="534600"/>
          </a:xfrm>
          <a:custGeom>
            <a:rect b="b" l="l" r="r" t="t"/>
            <a:pathLst>
              <a:path extrusionOk="0" h="21600" w="21600">
                <a:moveTo>
                  <a:pt x="0" y="0"/>
                </a:moveTo>
                <a:lnTo>
                  <a:pt x="21600" y="21600"/>
                </a:lnTo>
              </a:path>
            </a:pathLst>
          </a:custGeom>
          <a:noFill/>
          <a:ln cap="flat" cmpd="sng" w="28575">
            <a:solidFill>
              <a:srgbClr val="7030A0"/>
            </a:solidFill>
            <a:prstDash val="solid"/>
            <a:miter lim="8000"/>
            <a:headEnd len="sm" w="sm" type="none"/>
            <a:tailEnd len="med" w="med" type="triangle"/>
          </a:ln>
        </p:spPr>
      </p:sp>
      <p:sp>
        <p:nvSpPr>
          <p:cNvPr id="243" name="Google Shape;243;p10"/>
          <p:cNvSpPr/>
          <p:nvPr/>
        </p:nvSpPr>
        <p:spPr>
          <a:xfrm>
            <a:off x="6052680" y="1260000"/>
            <a:ext cx="360" cy="534600"/>
          </a:xfrm>
          <a:custGeom>
            <a:rect b="b" l="l" r="r" t="t"/>
            <a:pathLst>
              <a:path extrusionOk="0" h="21600" w="21600">
                <a:moveTo>
                  <a:pt x="0" y="0"/>
                </a:moveTo>
                <a:lnTo>
                  <a:pt x="21600" y="21600"/>
                </a:lnTo>
              </a:path>
            </a:pathLst>
          </a:custGeom>
          <a:noFill/>
          <a:ln cap="flat" cmpd="sng" w="28575">
            <a:solidFill>
              <a:srgbClr val="7030A0"/>
            </a:solidFill>
            <a:prstDash val="solid"/>
            <a:miter lim="8000"/>
            <a:headEnd len="sm" w="sm" type="none"/>
            <a:tailEnd len="med" w="med" type="triangle"/>
          </a:ln>
        </p:spPr>
      </p:sp>
      <p:pic>
        <p:nvPicPr>
          <p:cNvPr id="244" name="Google Shape;244;p10"/>
          <p:cNvPicPr preferRelativeResize="0"/>
          <p:nvPr/>
        </p:nvPicPr>
        <p:blipFill rotWithShape="1">
          <a:blip r:embed="rId3">
            <a:alphaModFix/>
          </a:blip>
          <a:srcRect b="0" l="0" r="0" t="0"/>
          <a:stretch/>
        </p:blipFill>
        <p:spPr>
          <a:xfrm>
            <a:off x="1800000" y="2700000"/>
            <a:ext cx="5939640" cy="3494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50" name="Google Shape;250;p11"/>
          <p:cNvSpPr/>
          <p:nvPr/>
        </p:nvSpPr>
        <p:spPr>
          <a:xfrm>
            <a:off x="272520" y="686520"/>
            <a:ext cx="8519400" cy="115668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1. Unipolar Scheme</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 a unipolar scheme, all the signal levels are on one side of the time axis, either above or below.</a:t>
            </a:r>
            <a:endParaRPr b="0" i="0" sz="2000" u="none" cap="none" strike="noStrike">
              <a:latin typeface="Arial"/>
              <a:ea typeface="Arial"/>
              <a:cs typeface="Arial"/>
              <a:sym typeface="Arial"/>
            </a:endParaRPr>
          </a:p>
        </p:txBody>
      </p:sp>
      <p:sp>
        <p:nvSpPr>
          <p:cNvPr id="251" name="Google Shape;251;p11"/>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pic>
        <p:nvPicPr>
          <p:cNvPr id="252" name="Google Shape;252;p11"/>
          <p:cNvPicPr preferRelativeResize="0"/>
          <p:nvPr/>
        </p:nvPicPr>
        <p:blipFill rotWithShape="1">
          <a:blip r:embed="rId3">
            <a:alphaModFix/>
          </a:blip>
          <a:srcRect b="0" l="0" r="0" t="0"/>
          <a:stretch/>
        </p:blipFill>
        <p:spPr>
          <a:xfrm>
            <a:off x="1603080" y="2018520"/>
            <a:ext cx="6114600" cy="2384640"/>
          </a:xfrm>
          <a:prstGeom prst="rect">
            <a:avLst/>
          </a:prstGeom>
          <a:noFill/>
          <a:ln cap="flat" cmpd="sng" w="15875">
            <a:solidFill>
              <a:srgbClr val="000000"/>
            </a:solidFill>
            <a:prstDash val="solid"/>
            <a:round/>
            <a:headEnd len="sm" w="sm" type="none"/>
            <a:tailEnd len="sm" w="sm" type="none"/>
          </a:ln>
        </p:spPr>
      </p:pic>
      <p:sp>
        <p:nvSpPr>
          <p:cNvPr id="253" name="Google Shape;253;p11"/>
          <p:cNvSpPr/>
          <p:nvPr/>
        </p:nvSpPr>
        <p:spPr>
          <a:xfrm>
            <a:off x="852120" y="4579200"/>
            <a:ext cx="7617240" cy="16142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273239"/>
              </a:buClr>
              <a:buSzPts val="2000"/>
              <a:buFont typeface="Times New Roman"/>
              <a:buNone/>
            </a:pPr>
            <a:r>
              <a:rPr b="1" i="0" lang="en-US" sz="2000" u="none" cap="none" strike="noStrike">
                <a:solidFill>
                  <a:srgbClr val="273239"/>
                </a:solidFill>
                <a:latin typeface="Times New Roman"/>
                <a:ea typeface="Times New Roman"/>
                <a:cs typeface="Times New Roman"/>
                <a:sym typeface="Times New Roman"/>
              </a:rPr>
              <a:t>Non return to zero (NRZ) –</a:t>
            </a:r>
            <a:r>
              <a:rPr b="0" i="0" lang="en-US" sz="2000" u="none" cap="none" strike="noStrike">
                <a:solidFill>
                  <a:srgbClr val="273239"/>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Traditionally, a unipolar scheme was designed as a non-return-to-zero (NRZ) scheme in which the </a:t>
            </a:r>
            <a:r>
              <a:rPr b="0" i="0" lang="en-US" sz="2000" u="none" cap="none" strike="noStrike">
                <a:solidFill>
                  <a:srgbClr val="273239"/>
                </a:solidFill>
                <a:latin typeface="Times New Roman"/>
                <a:ea typeface="Times New Roman"/>
                <a:cs typeface="Times New Roman"/>
                <a:sym typeface="Times New Roman"/>
              </a:rPr>
              <a:t>positive voltage defines bit 1 and the zero voltage defines bit 0.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273239"/>
              </a:buClr>
              <a:buSzPts val="2000"/>
              <a:buFont typeface="Times New Roman"/>
              <a:buNone/>
            </a:pPr>
            <a:r>
              <a:rPr b="0" i="0" lang="en-US" sz="2000" u="none" cap="none" strike="noStrike">
                <a:solidFill>
                  <a:srgbClr val="273239"/>
                </a:solidFill>
                <a:latin typeface="Times New Roman"/>
                <a:ea typeface="Times New Roman"/>
                <a:cs typeface="Times New Roman"/>
                <a:sym typeface="Times New Roman"/>
              </a:rPr>
              <a:t>Signal does not return to zero at the middle of the bit thus it is called NRZ. </a:t>
            </a:r>
            <a:endParaRPr b="0" i="0" sz="20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2"/>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59" name="Google Shape;259;p12"/>
          <p:cNvSpPr/>
          <p:nvPr/>
        </p:nvSpPr>
        <p:spPr>
          <a:xfrm>
            <a:off x="272520" y="686520"/>
            <a:ext cx="8519400" cy="60332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2.  Polar Scheme</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In polar schemes, the voltages are on the both sides of the time axis.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For example, the voltage level for 0 can be positive and the voltage level for 1 can be negative.</a:t>
            </a:r>
            <a:endParaRPr b="0" i="0" sz="2000" u="none" cap="none" strike="noStrike">
              <a:latin typeface="Arial"/>
              <a:ea typeface="Arial"/>
              <a:cs typeface="Arial"/>
              <a:sym typeface="Arial"/>
            </a:endParaRPr>
          </a:p>
          <a:p>
            <a:pPr indent="0" lvl="0" marL="457200" marR="0" rtl="0" algn="just">
              <a:lnSpc>
                <a:spcPct val="150000"/>
              </a:lnSpc>
              <a:spcBef>
                <a:spcPts val="0"/>
              </a:spcBef>
              <a:spcAft>
                <a:spcPts val="0"/>
              </a:spcAft>
              <a:buClr>
                <a:srgbClr val="C00000"/>
              </a:buClr>
              <a:buSzPts val="2000"/>
              <a:buFont typeface="Times New Roman"/>
              <a:buNone/>
            </a:pPr>
            <a:r>
              <a:rPr b="1" i="0" lang="en-US" sz="2000" u="none" cap="none" strike="noStrike">
                <a:solidFill>
                  <a:srgbClr val="C00000"/>
                </a:solidFill>
                <a:latin typeface="Times New Roman"/>
                <a:ea typeface="Times New Roman"/>
                <a:cs typeface="Times New Roman"/>
                <a:sym typeface="Times New Roman"/>
              </a:rPr>
              <a:t>NRZ-L and NRZ-I </a:t>
            </a:r>
            <a:r>
              <a:rPr b="0" i="0" lang="en-US" sz="2000" u="none" cap="none" strike="noStrike">
                <a:solidFill>
                  <a:srgbClr val="000000"/>
                </a:solidFill>
                <a:latin typeface="Times New Roman"/>
                <a:ea typeface="Times New Roman"/>
                <a:cs typeface="Times New Roman"/>
                <a:sym typeface="Times New Roman"/>
              </a:rPr>
              <a:t>– These are somewhat similar to unipolar NRZ scheme but here use two levels of amplitude (voltages). </a:t>
            </a:r>
            <a:endParaRPr b="0" i="0" sz="2000" u="none" cap="none" strike="noStrike">
              <a:latin typeface="Arial"/>
              <a:ea typeface="Arial"/>
              <a:cs typeface="Arial"/>
              <a:sym typeface="Arial"/>
            </a:endParaRPr>
          </a:p>
          <a:p>
            <a:pPr indent="-343080" lvl="2" marL="1257480" marR="0" rtl="0" algn="just">
              <a:lnSpc>
                <a:spcPct val="15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For NRZ-L(NRZ-Level), </a:t>
            </a:r>
            <a:r>
              <a:rPr b="0" i="0" lang="en-US" sz="2000" u="none" cap="none" strike="noStrike">
                <a:solidFill>
                  <a:srgbClr val="000000"/>
                </a:solidFill>
                <a:latin typeface="Times New Roman"/>
                <a:ea typeface="Times New Roman"/>
                <a:cs typeface="Times New Roman"/>
                <a:sym typeface="Times New Roman"/>
              </a:rPr>
              <a:t>the level of the voltage determines the value of the bit, typically binary 1 maps to logic-level high, and binary 0 maps to logic-level low, </a:t>
            </a:r>
            <a:endParaRPr b="0" i="0" sz="2000" u="none" cap="none" strike="noStrike">
              <a:latin typeface="Arial"/>
              <a:ea typeface="Arial"/>
              <a:cs typeface="Arial"/>
              <a:sym typeface="Arial"/>
            </a:endParaRPr>
          </a:p>
          <a:p>
            <a:pPr indent="-343080" lvl="2" marL="1257480" marR="0" rtl="0" algn="just">
              <a:lnSpc>
                <a:spcPct val="150000"/>
              </a:lnSpc>
              <a:spcBef>
                <a:spcPts val="0"/>
              </a:spcBef>
              <a:spcAft>
                <a:spcPts val="0"/>
              </a:spcAft>
              <a:buClr>
                <a:srgbClr val="000000"/>
              </a:buClr>
              <a:buSzPts val="2000"/>
              <a:buFont typeface="Arial"/>
              <a:buChar char="•"/>
            </a:pPr>
            <a:r>
              <a:rPr b="1" i="0" lang="en-US" sz="2000" u="none" cap="none" strike="noStrike">
                <a:solidFill>
                  <a:srgbClr val="000000"/>
                </a:solidFill>
                <a:latin typeface="Times New Roman"/>
                <a:ea typeface="Times New Roman"/>
                <a:cs typeface="Times New Roman"/>
                <a:sym typeface="Times New Roman"/>
              </a:rPr>
              <a:t>NRZ-I(NRZ-Invert), </a:t>
            </a:r>
            <a:r>
              <a:rPr b="0" i="0" lang="en-US" sz="2000" u="none" cap="none" strike="noStrike">
                <a:solidFill>
                  <a:srgbClr val="000000"/>
                </a:solidFill>
                <a:latin typeface="Times New Roman"/>
                <a:ea typeface="Times New Roman"/>
                <a:cs typeface="Times New Roman"/>
                <a:sym typeface="Times New Roman"/>
              </a:rPr>
              <a:t>two-level signal has a transition at a boundary if the next bit that we are going to transmit is a logical 1, and does not have a transition if the next bit that we are going to transmit is a logical 0.</a:t>
            </a:r>
            <a:endParaRPr b="0" i="0" sz="2000" u="none" cap="none" strike="noStrike">
              <a:latin typeface="Arial"/>
              <a:ea typeface="Arial"/>
              <a:cs typeface="Arial"/>
              <a:sym typeface="Arial"/>
            </a:endParaRPr>
          </a:p>
        </p:txBody>
      </p:sp>
      <p:sp>
        <p:nvSpPr>
          <p:cNvPr id="260" name="Google Shape;260;p12"/>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3"/>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66" name="Google Shape;266;p13"/>
          <p:cNvSpPr/>
          <p:nvPr/>
        </p:nvSpPr>
        <p:spPr>
          <a:xfrm>
            <a:off x="67320" y="111600"/>
            <a:ext cx="118800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pic>
        <p:nvPicPr>
          <p:cNvPr id="267" name="Google Shape;267;p13"/>
          <p:cNvPicPr preferRelativeResize="0"/>
          <p:nvPr/>
        </p:nvPicPr>
        <p:blipFill rotWithShape="1">
          <a:blip r:embed="rId3">
            <a:alphaModFix/>
          </a:blip>
          <a:srcRect b="0" l="0" r="0" t="0"/>
          <a:stretch/>
        </p:blipFill>
        <p:spPr>
          <a:xfrm>
            <a:off x="1326600" y="111600"/>
            <a:ext cx="7275960" cy="3428640"/>
          </a:xfrm>
          <a:prstGeom prst="rect">
            <a:avLst/>
          </a:prstGeom>
          <a:noFill/>
          <a:ln cap="flat" cmpd="sng" w="22225">
            <a:solidFill>
              <a:srgbClr val="000000"/>
            </a:solidFill>
            <a:prstDash val="solid"/>
            <a:round/>
            <a:headEnd len="sm" w="sm" type="none"/>
            <a:tailEnd len="sm" w="sm" type="none"/>
          </a:ln>
        </p:spPr>
      </p:pic>
      <p:sp>
        <p:nvSpPr>
          <p:cNvPr id="268" name="Google Shape;268;p13"/>
          <p:cNvSpPr/>
          <p:nvPr/>
        </p:nvSpPr>
        <p:spPr>
          <a:xfrm>
            <a:off x="349560" y="3709080"/>
            <a:ext cx="8492760" cy="22842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NRZ: NRZ-Land NRZ-I, as shown in above figure</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In the first variation, NRZ-L (NRZ-Level), the level of the voltage determines</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the value of the bit.</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SzPts val="1800"/>
              <a:buFont typeface="Arial"/>
              <a:buNone/>
            </a:pPr>
            <a:r>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In the second variation, NRZ-I (NRZ-Invert), the change or lack of change in the level of the voltage determines the value of the bit.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If there is no change, the bit is 0; if there is a change, the bit is 1.</a:t>
            </a:r>
            <a:endParaRPr b="0" i="0" sz="1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74" name="Google Shape;274;p14"/>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sp>
        <p:nvSpPr>
          <p:cNvPr id="275" name="Google Shape;275;p14"/>
          <p:cNvSpPr/>
          <p:nvPr/>
        </p:nvSpPr>
        <p:spPr>
          <a:xfrm>
            <a:off x="528120" y="1066320"/>
            <a:ext cx="8048520" cy="100440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C00000"/>
              </a:buClr>
              <a:buSzPts val="2000"/>
              <a:buFont typeface="Times New Roman"/>
              <a:buNone/>
            </a:pPr>
            <a:r>
              <a:rPr b="1" i="0" lang="en-US" sz="2000" u="none" cap="none" strike="noStrike">
                <a:solidFill>
                  <a:srgbClr val="C00000"/>
                </a:solidFill>
                <a:latin typeface="Times New Roman"/>
                <a:ea typeface="Times New Roman"/>
                <a:cs typeface="Times New Roman"/>
                <a:sym typeface="Times New Roman"/>
              </a:rPr>
              <a:t>Return to zero (RZ) : </a:t>
            </a:r>
            <a:r>
              <a:rPr b="0" i="0" lang="en-US" sz="2000" u="none" cap="none" strike="noStrike">
                <a:solidFill>
                  <a:srgbClr val="000000"/>
                </a:solidFill>
                <a:latin typeface="Times New Roman"/>
                <a:ea typeface="Times New Roman"/>
                <a:cs typeface="Times New Roman"/>
                <a:sym typeface="Times New Roman"/>
              </a:rPr>
              <a:t>RZ scheme, which uses three values positive, negative, and zero. </a:t>
            </a:r>
            <a:endParaRPr b="0" i="0" sz="20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In this scheme signal goes to 0 in the middle of each bit.</a:t>
            </a:r>
            <a:endParaRPr b="0" i="0" sz="2000" u="none" cap="none" strike="noStrike">
              <a:latin typeface="Arial"/>
              <a:ea typeface="Arial"/>
              <a:cs typeface="Arial"/>
              <a:sym typeface="Arial"/>
            </a:endParaRPr>
          </a:p>
        </p:txBody>
      </p:sp>
      <p:pic>
        <p:nvPicPr>
          <p:cNvPr id="276" name="Google Shape;276;p14"/>
          <p:cNvPicPr preferRelativeResize="0"/>
          <p:nvPr/>
        </p:nvPicPr>
        <p:blipFill rotWithShape="1">
          <a:blip r:embed="rId3">
            <a:alphaModFix/>
          </a:blip>
          <a:srcRect b="0" l="0" r="0" t="0"/>
          <a:stretch/>
        </p:blipFill>
        <p:spPr>
          <a:xfrm>
            <a:off x="2136600" y="2206800"/>
            <a:ext cx="5455800" cy="2597760"/>
          </a:xfrm>
          <a:prstGeom prst="rect">
            <a:avLst/>
          </a:prstGeom>
          <a:noFill/>
          <a:ln cap="flat" cmpd="sng" w="25400">
            <a:solidFill>
              <a:srgbClr val="000000"/>
            </a:solidFill>
            <a:prstDash val="solid"/>
            <a:round/>
            <a:headEnd len="sm" w="sm" type="none"/>
            <a:tailEnd len="sm" w="sm" type="none"/>
          </a:ln>
        </p:spPr>
      </p:pic>
      <p:sp>
        <p:nvSpPr>
          <p:cNvPr id="277" name="Google Shape;277;p14"/>
          <p:cNvSpPr/>
          <p:nvPr/>
        </p:nvSpPr>
        <p:spPr>
          <a:xfrm>
            <a:off x="528120" y="4966560"/>
            <a:ext cx="8055000" cy="13093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273239"/>
              </a:buClr>
              <a:buSzPts val="2000"/>
              <a:buFont typeface="Times New Roman"/>
              <a:buNone/>
            </a:pPr>
            <a:r>
              <a:rPr b="1" i="0" lang="en-US" sz="2000" u="none" cap="none" strike="noStrike">
                <a:solidFill>
                  <a:srgbClr val="273239"/>
                </a:solidFill>
                <a:latin typeface="Times New Roman"/>
                <a:ea typeface="Times New Roman"/>
                <a:cs typeface="Times New Roman"/>
                <a:sym typeface="Times New Roman"/>
              </a:rPr>
              <a:t>Note –</a:t>
            </a:r>
            <a:r>
              <a:rPr b="0" i="0" lang="en-US" sz="2000" u="none" cap="none" strike="noStrike">
                <a:solidFill>
                  <a:srgbClr val="273239"/>
                </a:solidFill>
                <a:latin typeface="Times New Roman"/>
                <a:ea typeface="Times New Roman"/>
                <a:cs typeface="Times New Roman"/>
                <a:sym typeface="Times New Roman"/>
              </a:rPr>
              <a:t> The logic we are using here to represent data is that </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273239"/>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For bit 1 half of the signal is represented by +V and half by zero voltage </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273239"/>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For bit 0 half of the signal is represented by -V and half by zero voltage. Example: Data = 01001.</a:t>
            </a:r>
            <a:endParaRPr b="0" i="0" sz="20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5"/>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83" name="Google Shape;283;p15"/>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sp>
        <p:nvSpPr>
          <p:cNvPr id="284" name="Google Shape;284;p15"/>
          <p:cNvSpPr/>
          <p:nvPr/>
        </p:nvSpPr>
        <p:spPr>
          <a:xfrm>
            <a:off x="933840" y="2712600"/>
            <a:ext cx="8016480" cy="2375640"/>
          </a:xfrm>
          <a:prstGeom prst="rect">
            <a:avLst/>
          </a:prstGeom>
          <a:noFill/>
          <a:ln>
            <a:noFill/>
          </a:ln>
        </p:spPr>
        <p:txBody>
          <a:bodyPr anchorCtr="0" anchor="t" bIns="45000" lIns="90000" spcFirstLastPara="1" rIns="90000" wrap="square" tIns="45000">
            <a:spAutoFit/>
          </a:bodyPr>
          <a:lstStyle/>
          <a:p>
            <a:pPr indent="-343080" lvl="0" marL="343080" marR="0" rtl="0" algn="just">
              <a:lnSpc>
                <a:spcPct val="150000"/>
              </a:lnSpc>
              <a:spcBef>
                <a:spcPts val="0"/>
              </a:spcBef>
              <a:spcAft>
                <a:spcPts val="0"/>
              </a:spcAft>
              <a:buClr>
                <a:srgbClr val="273239"/>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Main disadvantage of RZ encoding is that it requires greater bandwidth.</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273239"/>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Another problem is the complexity as it uses three levels of voltage.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273239"/>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As a result of all these deficiencies, this scheme is not used today.</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273239"/>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Instead, it has been replaced by the better-performing Manchester and differential Manchester schemes.</a:t>
            </a:r>
            <a:endParaRPr b="0" i="0" sz="20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6"/>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90" name="Google Shape;290;p16"/>
          <p:cNvSpPr/>
          <p:nvPr/>
        </p:nvSpPr>
        <p:spPr>
          <a:xfrm>
            <a:off x="272520" y="805680"/>
            <a:ext cx="8519400" cy="60332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C00000"/>
              </a:buClr>
              <a:buSzPts val="2000"/>
              <a:buFont typeface="Times New Roman"/>
              <a:buNone/>
            </a:pPr>
            <a:r>
              <a:rPr b="1" i="0" lang="en-US" sz="2000" u="none" cap="none" strike="noStrike">
                <a:solidFill>
                  <a:srgbClr val="C00000"/>
                </a:solidFill>
                <a:latin typeface="Times New Roman"/>
                <a:ea typeface="Times New Roman"/>
                <a:cs typeface="Times New Roman"/>
                <a:sym typeface="Times New Roman"/>
              </a:rPr>
              <a:t>Biphase (Manchester and Differential Manchester )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70C0"/>
              </a:buClr>
              <a:buSzPts val="2000"/>
              <a:buFont typeface="Arial"/>
              <a:buChar char="•"/>
            </a:pPr>
            <a:r>
              <a:rPr b="0" i="0" lang="en-US" sz="2000" u="none" cap="none" strike="noStrike">
                <a:solidFill>
                  <a:srgbClr val="0070C0"/>
                </a:solidFill>
                <a:latin typeface="Times New Roman"/>
                <a:ea typeface="Times New Roman"/>
                <a:cs typeface="Times New Roman"/>
                <a:sym typeface="Times New Roman"/>
              </a:rPr>
              <a:t>Manchester encoding </a:t>
            </a:r>
            <a:r>
              <a:rPr b="0" i="0" lang="en-US" sz="2000" u="none" cap="none" strike="noStrike">
                <a:solidFill>
                  <a:srgbClr val="000000"/>
                </a:solidFill>
                <a:latin typeface="Times New Roman"/>
                <a:ea typeface="Times New Roman"/>
                <a:cs typeface="Times New Roman"/>
                <a:sym typeface="Times New Roman"/>
              </a:rPr>
              <a:t>is somewhat combination of the RZ (transition at the middle of the bit) and NRZ-L schemes.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duration of the bit is divided into two halves.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voltage remains at one level during the first half and moves to the other level in the second half.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transition at the middle of the bit provides synchronization.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70C0"/>
              </a:buClr>
              <a:buSzPts val="2000"/>
              <a:buFont typeface="Arial"/>
              <a:buChar char="•"/>
            </a:pPr>
            <a:r>
              <a:rPr b="0" i="0" lang="en-US" sz="2000" u="none" cap="none" strike="noStrike">
                <a:solidFill>
                  <a:srgbClr val="0070C0"/>
                </a:solidFill>
                <a:latin typeface="Times New Roman"/>
                <a:ea typeface="Times New Roman"/>
                <a:cs typeface="Times New Roman"/>
                <a:sym typeface="Times New Roman"/>
              </a:rPr>
              <a:t>Differential Manchester </a:t>
            </a:r>
            <a:r>
              <a:rPr b="0" i="0" lang="en-US" sz="2000" u="none" cap="none" strike="noStrike">
                <a:solidFill>
                  <a:srgbClr val="000000"/>
                </a:solidFill>
                <a:latin typeface="Times New Roman"/>
                <a:ea typeface="Times New Roman"/>
                <a:cs typeface="Times New Roman"/>
                <a:sym typeface="Times New Roman"/>
              </a:rPr>
              <a:t>is somewhat combination of the RZ and NRZ-I schemes.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There is always a transition at the middle of the bit but the bit values are determined at the beginning of the bit. If the next bit is 0, there is a transition, if the next bit is 1, there is no transition.</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p:txBody>
      </p:sp>
      <p:sp>
        <p:nvSpPr>
          <p:cNvPr id="291" name="Google Shape;291;p16"/>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97" name="Google Shape;297;p17"/>
          <p:cNvSpPr/>
          <p:nvPr/>
        </p:nvSpPr>
        <p:spPr>
          <a:xfrm>
            <a:off x="272520" y="439920"/>
            <a:ext cx="8519400" cy="37472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Note –</a:t>
            </a:r>
            <a:br>
              <a:rPr b="0" i="0" lang="en-US" sz="2000" u="none" cap="none" strike="noStrike">
                <a:latin typeface="Arial"/>
                <a:ea typeface="Arial"/>
                <a:cs typeface="Arial"/>
                <a:sym typeface="Arial"/>
              </a:rPr>
            </a:br>
            <a:r>
              <a:rPr b="1" i="0" lang="en-US" sz="2000" u="none" cap="none" strike="noStrike">
                <a:solidFill>
                  <a:srgbClr val="000000"/>
                </a:solidFill>
                <a:latin typeface="Times New Roman"/>
                <a:ea typeface="Times New Roman"/>
                <a:cs typeface="Times New Roman"/>
                <a:sym typeface="Times New Roman"/>
              </a:rPr>
              <a:t>1. </a:t>
            </a:r>
            <a:r>
              <a:rPr b="0" i="0" lang="en-US" sz="2000" u="none" cap="none" strike="noStrike">
                <a:solidFill>
                  <a:srgbClr val="000000"/>
                </a:solidFill>
                <a:latin typeface="Times New Roman"/>
                <a:ea typeface="Times New Roman"/>
                <a:cs typeface="Times New Roman"/>
                <a:sym typeface="Times New Roman"/>
              </a:rPr>
              <a:t>The logic using here to represent data using Manchester is that for bit 1 there is transition form -V to +V volts in the middle of the bit and for bit 0 there is transition from +V to -V volts in the middle of the bit.</a:t>
            </a:r>
            <a:br>
              <a:rPr b="0" i="0" lang="en-US" sz="2000" u="none" cap="none" strike="noStrike">
                <a:latin typeface="Arial"/>
                <a:ea typeface="Arial"/>
                <a:cs typeface="Arial"/>
                <a:sym typeface="Arial"/>
              </a:rPr>
            </a:br>
            <a:r>
              <a:rPr b="1" i="0" lang="en-US" sz="2000" u="none" cap="none" strike="noStrike">
                <a:solidFill>
                  <a:srgbClr val="000000"/>
                </a:solidFill>
                <a:latin typeface="Times New Roman"/>
                <a:ea typeface="Times New Roman"/>
                <a:cs typeface="Times New Roman"/>
                <a:sym typeface="Times New Roman"/>
              </a:rPr>
              <a:t>2.</a:t>
            </a:r>
            <a:r>
              <a:rPr b="0" i="0" lang="en-US" sz="2000" u="none" cap="none" strike="noStrike">
                <a:solidFill>
                  <a:srgbClr val="000000"/>
                </a:solidFill>
                <a:latin typeface="Times New Roman"/>
                <a:ea typeface="Times New Roman"/>
                <a:cs typeface="Times New Roman"/>
                <a:sym typeface="Times New Roman"/>
              </a:rPr>
              <a:t> For differential Manchester we are assuming in the example that previous signal before starting of data set “010011” was positive. Therefore there is transition at the beginning and first bit “0” in current data set “010011” is starting from -V. Example: Data = 010011.</a:t>
            </a:r>
            <a:endParaRPr b="0" i="0" sz="2000" u="none" cap="none" strike="noStrike">
              <a:latin typeface="Arial"/>
              <a:ea typeface="Arial"/>
              <a:cs typeface="Arial"/>
              <a:sym typeface="Arial"/>
            </a:endParaRPr>
          </a:p>
        </p:txBody>
      </p:sp>
      <p:sp>
        <p:nvSpPr>
          <p:cNvPr id="298" name="Google Shape;298;p17"/>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pic>
        <p:nvPicPr>
          <p:cNvPr id="299" name="Google Shape;299;p17"/>
          <p:cNvPicPr preferRelativeResize="0"/>
          <p:nvPr/>
        </p:nvPicPr>
        <p:blipFill rotWithShape="1">
          <a:blip r:embed="rId3">
            <a:alphaModFix/>
          </a:blip>
          <a:srcRect b="0" l="0" r="0" t="0"/>
          <a:stretch/>
        </p:blipFill>
        <p:spPr>
          <a:xfrm>
            <a:off x="2080440" y="4225320"/>
            <a:ext cx="4515840" cy="209772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8"/>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305" name="Google Shape;305;p18"/>
          <p:cNvSpPr/>
          <p:nvPr/>
        </p:nvSpPr>
        <p:spPr>
          <a:xfrm>
            <a:off x="947520" y="2502720"/>
            <a:ext cx="7614360" cy="3290040"/>
          </a:xfrm>
          <a:prstGeom prst="rect">
            <a:avLst/>
          </a:prstGeom>
          <a:noFill/>
          <a:ln>
            <a:noFill/>
          </a:ln>
        </p:spPr>
        <p:txBody>
          <a:bodyPr anchorCtr="0" anchor="t" bIns="45000" lIns="90000" spcFirstLastPara="1" rIns="90000" wrap="square" tIns="45000">
            <a:spAutoFit/>
          </a:bodyPr>
          <a:lstStyle/>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Manchester scheme overcomes several problems associated with NRZ-L,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Differential Manchester overcomes several problems associated with NRZ-I as there is no baseline wandering and no DC component because each bit has a positive and negative voltage contribution.</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Only limitation is that the minimum bandwidth of Manchester and differential Manchester is twice that of NRZ.</a:t>
            </a:r>
            <a:endParaRPr b="0" i="0" sz="2000" u="none" cap="none" strike="noStrike">
              <a:latin typeface="Arial"/>
              <a:ea typeface="Arial"/>
              <a:cs typeface="Arial"/>
              <a:sym typeface="Arial"/>
            </a:endParaRPr>
          </a:p>
        </p:txBody>
      </p:sp>
      <p:sp>
        <p:nvSpPr>
          <p:cNvPr id="306" name="Google Shape;306;p18"/>
          <p:cNvSpPr/>
          <p:nvPr/>
        </p:nvSpPr>
        <p:spPr>
          <a:xfrm>
            <a:off x="426240" y="842760"/>
            <a:ext cx="1695960" cy="5162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cap="none" strike="noStrike">
                <a:solidFill>
                  <a:srgbClr val="FF0000"/>
                </a:solidFill>
                <a:latin typeface="Times New Roman"/>
                <a:ea typeface="Times New Roman"/>
                <a:cs typeface="Times New Roman"/>
                <a:sym typeface="Times New Roman"/>
              </a:rPr>
              <a:t>Conti….</a:t>
            </a:r>
            <a:endParaRPr b="0" i="0" sz="28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312" name="Google Shape;312;p19"/>
          <p:cNvSpPr/>
          <p:nvPr/>
        </p:nvSpPr>
        <p:spPr>
          <a:xfrm>
            <a:off x="272520" y="802440"/>
            <a:ext cx="8519400" cy="49676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3. Bipolar Scheme: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In this scheme there are three voltage levels positive, negative, and zero. The voltage level for one data element is at zero, while the voltage level for the other element alternates between positive and negative.</a:t>
            </a:r>
            <a:endParaRPr b="0" i="0" sz="2000" u="none" cap="none" strike="noStrike">
              <a:latin typeface="Arial"/>
              <a:ea typeface="Arial"/>
              <a:cs typeface="Arial"/>
              <a:sym typeface="Arial"/>
            </a:endParaRPr>
          </a:p>
          <a:p>
            <a:pPr indent="-343079" lvl="1" marL="800280" marR="0" rtl="0" algn="just">
              <a:lnSpc>
                <a:spcPct val="10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Alternate Mark Inversion (AMI) </a:t>
            </a:r>
            <a:r>
              <a:rPr b="1" i="0" lang="en-US" sz="2000" u="none" cap="none" strike="noStrike">
                <a:solidFill>
                  <a:srgbClr val="000000"/>
                </a:solidFill>
                <a:latin typeface="Times New Roman"/>
                <a:ea typeface="Times New Roman"/>
                <a:cs typeface="Times New Roman"/>
                <a:sym typeface="Times New Roman"/>
              </a:rPr>
              <a:t>–</a:t>
            </a:r>
            <a:r>
              <a:rPr b="0" i="0" lang="en-US" sz="2000" u="none" cap="none" strike="noStrike">
                <a:solidFill>
                  <a:srgbClr val="000000"/>
                </a:solidFill>
                <a:latin typeface="Times New Roman"/>
                <a:ea typeface="Times New Roman"/>
                <a:cs typeface="Times New Roman"/>
                <a:sym typeface="Times New Roman"/>
              </a:rPr>
              <a:t> A neutral zero voltage represents binary 0. Binary 1’s are represented by alternating positive and negative voltages.</a:t>
            </a:r>
            <a:endParaRPr b="0" i="0" sz="2000" u="none" cap="none" strike="noStrike">
              <a:latin typeface="Arial"/>
              <a:ea typeface="Arial"/>
              <a:cs typeface="Arial"/>
              <a:sym typeface="Arial"/>
            </a:endParaRPr>
          </a:p>
          <a:p>
            <a:pPr indent="-343079" lvl="1" marL="800280" marR="0" rtl="0" algn="just">
              <a:lnSpc>
                <a:spcPct val="100000"/>
              </a:lnSpc>
              <a:spcBef>
                <a:spcPts val="0"/>
              </a:spcBef>
              <a:spcAft>
                <a:spcPts val="0"/>
              </a:spcAft>
              <a:buClr>
                <a:srgbClr val="C00000"/>
              </a:buClr>
              <a:buSzPts val="2000"/>
              <a:buFont typeface="Arial"/>
              <a:buChar char="•"/>
            </a:pPr>
            <a:r>
              <a:rPr b="1" i="0" lang="en-US" sz="2000" u="none" cap="none" strike="noStrike">
                <a:solidFill>
                  <a:srgbClr val="C00000"/>
                </a:solidFill>
                <a:latin typeface="Times New Roman"/>
                <a:ea typeface="Times New Roman"/>
                <a:cs typeface="Times New Roman"/>
                <a:sym typeface="Times New Roman"/>
              </a:rPr>
              <a:t>Pseudoternary</a:t>
            </a:r>
            <a:r>
              <a:rPr b="1" i="0" lang="en-US" sz="20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Times New Roman"/>
                <a:ea typeface="Times New Roman"/>
                <a:cs typeface="Times New Roman"/>
                <a:sym typeface="Times New Roman"/>
              </a:rPr>
              <a:t> Bit 1 is encoded as a zero voltage and the bit 0 is encoded as alternating positive and negative voltages i.e., opposite of AMI scheme. </a:t>
            </a: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Example:Data=010010.</a:t>
            </a:r>
            <a:br>
              <a:rPr b="0" i="0" lang="en-US" sz="2000" u="none" cap="none" strike="noStrike">
                <a:latin typeface="Arial"/>
                <a:ea typeface="Arial"/>
                <a:cs typeface="Arial"/>
                <a:sym typeface="Arial"/>
              </a:rPr>
            </a:br>
            <a:endParaRPr b="0" i="0" sz="2000" u="none" cap="none" strike="noStrike">
              <a:latin typeface="Arial"/>
              <a:ea typeface="Arial"/>
              <a:cs typeface="Arial"/>
              <a:sym typeface="Arial"/>
            </a:endParaRPr>
          </a:p>
          <a:p>
            <a:pPr indent="0" lvl="0" marL="457200" marR="0" rtl="0" algn="l">
              <a:lnSpc>
                <a:spcPct val="100000"/>
              </a:lnSpc>
              <a:spcBef>
                <a:spcPts val="0"/>
              </a:spcBef>
              <a:spcAft>
                <a:spcPts val="0"/>
              </a:spcAft>
              <a:buSzPts val="2000"/>
              <a:buFont typeface="Arial"/>
              <a:buNone/>
            </a:pPr>
            <a:br>
              <a:rPr b="0" i="0" lang="en-US" sz="20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313" name="Google Shape;313;p19"/>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pic>
        <p:nvPicPr>
          <p:cNvPr id="314" name="Google Shape;314;p19"/>
          <p:cNvPicPr preferRelativeResize="0"/>
          <p:nvPr/>
        </p:nvPicPr>
        <p:blipFill rotWithShape="1">
          <a:blip r:embed="rId3">
            <a:alphaModFix/>
          </a:blip>
          <a:srcRect b="0" l="0" r="0" t="0"/>
          <a:stretch/>
        </p:blipFill>
        <p:spPr>
          <a:xfrm>
            <a:off x="4215960" y="4422600"/>
            <a:ext cx="4106880" cy="216396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167" name="Google Shape;167;p2"/>
          <p:cNvSpPr/>
          <p:nvPr/>
        </p:nvSpPr>
        <p:spPr>
          <a:xfrm>
            <a:off x="1274040" y="982800"/>
            <a:ext cx="6884640" cy="826920"/>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FF0000"/>
              </a:buClr>
              <a:buSzPts val="2800"/>
              <a:buFont typeface="Times New Roman"/>
              <a:buNone/>
            </a:pPr>
            <a:r>
              <a:rPr b="1" i="0" lang="en-US" sz="2800" u="none" cap="none" strike="noStrike">
                <a:solidFill>
                  <a:srgbClr val="FF0000"/>
                </a:solidFill>
                <a:latin typeface="Times New Roman"/>
                <a:ea typeface="Times New Roman"/>
                <a:cs typeface="Times New Roman"/>
                <a:sym typeface="Times New Roman"/>
              </a:rPr>
              <a:t>Digital Transmission : Line Coding Scheme </a:t>
            </a:r>
            <a:endParaRPr b="0" i="0" sz="2800" u="none" cap="none" strike="noStrike">
              <a:latin typeface="Arial"/>
              <a:ea typeface="Arial"/>
              <a:cs typeface="Arial"/>
              <a:sym typeface="Arial"/>
            </a:endParaRPr>
          </a:p>
        </p:txBody>
      </p:sp>
      <p:sp>
        <p:nvSpPr>
          <p:cNvPr id="168" name="Google Shape;168;p2"/>
          <p:cNvSpPr/>
          <p:nvPr/>
        </p:nvSpPr>
        <p:spPr>
          <a:xfrm>
            <a:off x="765000" y="2437560"/>
            <a:ext cx="7393680" cy="497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932760" y="2206800"/>
            <a:ext cx="7784640" cy="4052520"/>
          </a:xfrm>
          <a:prstGeom prst="rect">
            <a:avLst/>
          </a:prstGeom>
          <a:noFill/>
          <a:ln>
            <a:noFill/>
          </a:ln>
        </p:spPr>
        <p:txBody>
          <a:bodyPr anchorCtr="0" anchor="t" bIns="45000" lIns="90000" spcFirstLastPara="1" rIns="90000" wrap="square" tIns="45000">
            <a:spAutoFit/>
          </a:bodyPr>
          <a:lstStyle/>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 computer network is designed to send information from one point to another. </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This information needs to be converted to either a digital signal or an analog signal for transmission.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a:p>
            <a:pPr indent="0" lvl="0" marL="0" marR="0" rtl="0" algn="ctr">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DIGITAL TO DIGITAL CONVERSION</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The conversion involves three techniques: </a:t>
            </a:r>
            <a:endParaRPr b="0" i="0" sz="2000" u="none" cap="none" strike="noStrike">
              <a:latin typeface="Arial"/>
              <a:ea typeface="Arial"/>
              <a:cs typeface="Arial"/>
              <a:sym typeface="Arial"/>
            </a:endParaRPr>
          </a:p>
          <a:p>
            <a:pPr indent="-457200" lvl="1" marL="914400" marR="0" rtl="0" algn="l">
              <a:lnSpc>
                <a:spcPct val="100000"/>
              </a:lnSpc>
              <a:spcBef>
                <a:spcPts val="0"/>
              </a:spcBef>
              <a:spcAft>
                <a:spcPts val="0"/>
              </a:spcAft>
              <a:buClr>
                <a:srgbClr val="000000"/>
              </a:buClr>
              <a:buSzPts val="2000"/>
              <a:buFont typeface="Calibri"/>
              <a:buAutoNum type="arabicPeriod"/>
            </a:pPr>
            <a:r>
              <a:rPr b="0" i="0" lang="en-US" sz="2000" u="none" cap="none" strike="noStrike">
                <a:solidFill>
                  <a:srgbClr val="000000"/>
                </a:solidFill>
                <a:latin typeface="Times New Roman"/>
                <a:ea typeface="Times New Roman"/>
                <a:cs typeface="Times New Roman"/>
                <a:sym typeface="Times New Roman"/>
              </a:rPr>
              <a:t>Line coding</a:t>
            </a:r>
            <a:endParaRPr b="0" i="0" sz="2000" u="none" cap="none" strike="noStrike">
              <a:latin typeface="Arial"/>
              <a:ea typeface="Arial"/>
              <a:cs typeface="Arial"/>
              <a:sym typeface="Arial"/>
            </a:endParaRPr>
          </a:p>
          <a:p>
            <a:pPr indent="-457200" lvl="1" marL="914400" marR="0" rtl="0" algn="l">
              <a:lnSpc>
                <a:spcPct val="100000"/>
              </a:lnSpc>
              <a:spcBef>
                <a:spcPts val="0"/>
              </a:spcBef>
              <a:spcAft>
                <a:spcPts val="0"/>
              </a:spcAft>
              <a:buClr>
                <a:srgbClr val="000000"/>
              </a:buClr>
              <a:buSzPts val="2000"/>
              <a:buFont typeface="Calibri"/>
              <a:buAutoNum type="arabicPeriod"/>
            </a:pPr>
            <a:r>
              <a:rPr b="0" i="0" lang="en-US" sz="2000" u="none" cap="none" strike="noStrike">
                <a:solidFill>
                  <a:srgbClr val="000000"/>
                </a:solidFill>
                <a:latin typeface="Times New Roman"/>
                <a:ea typeface="Times New Roman"/>
                <a:cs typeface="Times New Roman"/>
                <a:sym typeface="Times New Roman"/>
              </a:rPr>
              <a:t>Block coding</a:t>
            </a:r>
            <a:endParaRPr b="0" i="0" sz="2000" u="none" cap="none" strike="noStrike">
              <a:latin typeface="Arial"/>
              <a:ea typeface="Arial"/>
              <a:cs typeface="Arial"/>
              <a:sym typeface="Arial"/>
            </a:endParaRPr>
          </a:p>
          <a:p>
            <a:pPr indent="-457200" lvl="1" marL="914400" marR="0" rtl="0" algn="l">
              <a:lnSpc>
                <a:spcPct val="100000"/>
              </a:lnSpc>
              <a:spcBef>
                <a:spcPts val="0"/>
              </a:spcBef>
              <a:spcAft>
                <a:spcPts val="0"/>
              </a:spcAft>
              <a:buClr>
                <a:srgbClr val="000000"/>
              </a:buClr>
              <a:buSzPts val="2000"/>
              <a:buFont typeface="Calibri"/>
              <a:buAutoNum type="arabicPeriod"/>
            </a:pPr>
            <a:r>
              <a:rPr b="0" i="0" lang="en-US" sz="2000" u="none" cap="none" strike="noStrike">
                <a:solidFill>
                  <a:srgbClr val="000000"/>
                </a:solidFill>
                <a:latin typeface="Times New Roman"/>
                <a:ea typeface="Times New Roman"/>
                <a:cs typeface="Times New Roman"/>
                <a:sym typeface="Times New Roman"/>
              </a:rPr>
              <a:t>Scrambling. </a:t>
            </a:r>
            <a:endParaRPr b="0" i="0" sz="20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320" name="Google Shape;320;p20"/>
          <p:cNvSpPr/>
          <p:nvPr/>
        </p:nvSpPr>
        <p:spPr>
          <a:xfrm>
            <a:off x="272520" y="802440"/>
            <a:ext cx="8519400" cy="463140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4. Multilevel Scheme: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a:p>
            <a:pPr indent="-216000" lvl="0" marL="216000" marR="0" rtl="0" algn="just">
              <a:lnSpc>
                <a:spcPct val="150000"/>
              </a:lnSpc>
              <a:spcBef>
                <a:spcPts val="0"/>
              </a:spcBef>
              <a:spcAft>
                <a:spcPts val="0"/>
              </a:spcAft>
              <a:buClr>
                <a:srgbClr val="000000"/>
              </a:buClr>
              <a:buSzPts val="1000"/>
              <a:buFont typeface="Noto Sans Symbols"/>
              <a:buChar char="●"/>
            </a:pPr>
            <a:r>
              <a:rPr b="0" i="0" lang="en-US" sz="2000" u="none" cap="none" strike="noStrike">
                <a:solidFill>
                  <a:srgbClr val="000000"/>
                </a:solidFill>
                <a:latin typeface="Times New Roman"/>
                <a:ea typeface="Times New Roman"/>
                <a:cs typeface="Times New Roman"/>
                <a:sym typeface="Times New Roman"/>
              </a:rPr>
              <a:t>In Multilevel schemes, we </a:t>
            </a:r>
            <a:r>
              <a:rPr b="1" i="0" lang="en-US" sz="2000" u="none" cap="none" strike="noStrike">
                <a:solidFill>
                  <a:srgbClr val="000000"/>
                </a:solidFill>
                <a:latin typeface="Times New Roman"/>
                <a:ea typeface="Times New Roman"/>
                <a:cs typeface="Times New Roman"/>
                <a:sym typeface="Times New Roman"/>
              </a:rPr>
              <a:t>increase the nnumbre of the data bits per signal element to increase the bit rate. </a:t>
            </a:r>
            <a:endParaRPr b="0" i="0" sz="2000" u="none" cap="none" strike="noStrike">
              <a:latin typeface="Arial"/>
              <a:ea typeface="Arial"/>
              <a:cs typeface="Arial"/>
              <a:sym typeface="Arial"/>
            </a:endParaRPr>
          </a:p>
          <a:p>
            <a:pPr indent="-216000" lvl="0" marL="216000" marR="0" rtl="0" algn="just">
              <a:lnSpc>
                <a:spcPct val="150000"/>
              </a:lnSpc>
              <a:spcBef>
                <a:spcPts val="0"/>
              </a:spcBef>
              <a:spcAft>
                <a:spcPts val="0"/>
              </a:spcAft>
              <a:buClr>
                <a:srgbClr val="000000"/>
              </a:buClr>
              <a:buSzPts val="900"/>
              <a:buFont typeface="Noto Sans Symbols"/>
              <a:buChar char="●"/>
            </a:pPr>
            <a:r>
              <a:rPr b="0" i="0" lang="en-US" sz="1800" u="none" cap="none" strike="noStrike">
                <a:latin typeface="Arial"/>
                <a:ea typeface="Arial"/>
                <a:cs typeface="Arial"/>
                <a:sym typeface="Arial"/>
              </a:rPr>
              <a:t>Our goal is to increase the number of bits carried by each signal element</a:t>
            </a:r>
            <a:endParaRPr b="0" i="0" sz="1800" u="none" cap="none" strike="noStrike">
              <a:latin typeface="Arial"/>
              <a:ea typeface="Arial"/>
              <a:cs typeface="Arial"/>
              <a:sym typeface="Arial"/>
            </a:endParaRPr>
          </a:p>
          <a:p>
            <a:pPr indent="-216000" lvl="0" marL="216000" marR="0" rtl="0" algn="just">
              <a:lnSpc>
                <a:spcPct val="150000"/>
              </a:lnSpc>
              <a:spcBef>
                <a:spcPts val="0"/>
              </a:spcBef>
              <a:spcAft>
                <a:spcPts val="0"/>
              </a:spcAft>
              <a:buClr>
                <a:srgbClr val="000000"/>
              </a:buClr>
              <a:buSzPts val="900"/>
              <a:buFont typeface="Noto Sans Symbols"/>
              <a:buChar char="●"/>
            </a:pPr>
            <a:r>
              <a:rPr b="0" i="0" lang="en-US" sz="1800" u="none" cap="none" strike="noStrike">
                <a:latin typeface="Arial"/>
                <a:ea typeface="Arial"/>
                <a:cs typeface="Arial"/>
                <a:sym typeface="Arial"/>
              </a:rPr>
              <a:t>Only two types of data elements in binary which are 1 and 0</a:t>
            </a:r>
            <a:endParaRPr b="0" i="0" sz="1800" u="none" cap="none" strike="noStrike">
              <a:latin typeface="Arial"/>
              <a:ea typeface="Arial"/>
              <a:cs typeface="Arial"/>
              <a:sym typeface="Arial"/>
            </a:endParaRPr>
          </a:p>
          <a:p>
            <a:pPr indent="-216000" lvl="0" marL="216000" marR="0" rtl="0" algn="just">
              <a:lnSpc>
                <a:spcPct val="150000"/>
              </a:lnSpc>
              <a:spcBef>
                <a:spcPts val="0"/>
              </a:spcBef>
              <a:spcAft>
                <a:spcPts val="0"/>
              </a:spcAft>
              <a:buClr>
                <a:srgbClr val="000000"/>
              </a:buClr>
              <a:buSzPts val="900"/>
              <a:buFont typeface="Noto Sans Symbols"/>
              <a:buChar char="●"/>
            </a:pPr>
            <a:r>
              <a:rPr b="0" i="0" lang="en-US" sz="1800" u="none" cap="none" strike="noStrike">
                <a:latin typeface="Arial"/>
                <a:ea typeface="Arial"/>
                <a:cs typeface="Arial"/>
                <a:sym typeface="Arial"/>
              </a:rPr>
              <a:t>A group of </a:t>
            </a:r>
            <a:r>
              <a:rPr b="0" i="1" lang="en-US" sz="1800" u="none" cap="none" strike="noStrike">
                <a:latin typeface="Arial"/>
                <a:ea typeface="Arial"/>
                <a:cs typeface="Arial"/>
                <a:sym typeface="Arial"/>
              </a:rPr>
              <a:t>m</a:t>
            </a:r>
            <a:r>
              <a:rPr b="0" i="0" lang="en-US" sz="1800" u="none" cap="none" strike="noStrike">
                <a:latin typeface="Arial"/>
                <a:ea typeface="Arial"/>
                <a:cs typeface="Arial"/>
                <a:sym typeface="Arial"/>
              </a:rPr>
              <a:t> data elemeents can produce a combination of 2</a:t>
            </a:r>
            <a:r>
              <a:rPr b="0" baseline="30000" i="1" lang="en-US" sz="1800" u="none" cap="none" strike="noStrike">
                <a:latin typeface="Arial"/>
                <a:ea typeface="Arial"/>
                <a:cs typeface="Arial"/>
                <a:sym typeface="Arial"/>
              </a:rPr>
              <a:t>m</a:t>
            </a:r>
            <a:r>
              <a:rPr b="0" i="0" lang="en-US" sz="1800" u="none" cap="none" strike="noStrike">
                <a:latin typeface="Arial"/>
                <a:ea typeface="Arial"/>
                <a:cs typeface="Arial"/>
                <a:sym typeface="Arial"/>
              </a:rPr>
              <a:t> data patterns</a:t>
            </a:r>
            <a:endParaRPr b="0" i="0" sz="1800" u="none" cap="none" strike="noStrike">
              <a:latin typeface="Arial"/>
              <a:ea typeface="Arial"/>
              <a:cs typeface="Arial"/>
              <a:sym typeface="Arial"/>
            </a:endParaRPr>
          </a:p>
          <a:p>
            <a:pPr indent="-216000" lvl="0" marL="216000" marR="0" rtl="0" algn="just">
              <a:lnSpc>
                <a:spcPct val="150000"/>
              </a:lnSpc>
              <a:spcBef>
                <a:spcPts val="0"/>
              </a:spcBef>
              <a:spcAft>
                <a:spcPts val="0"/>
              </a:spcAft>
              <a:buClr>
                <a:srgbClr val="000000"/>
              </a:buClr>
              <a:buSzPts val="900"/>
              <a:buFont typeface="Noto Sans Symbols"/>
              <a:buChar char="●"/>
            </a:pPr>
            <a:r>
              <a:rPr b="0" i="0" lang="en-US" sz="1800" u="none" cap="none" strike="noStrike">
                <a:latin typeface="Arial"/>
                <a:ea typeface="Arial"/>
                <a:cs typeface="Arial"/>
                <a:sym typeface="Arial"/>
              </a:rPr>
              <a:t>A pattern of </a:t>
            </a:r>
            <a:r>
              <a:rPr b="0" i="1" lang="en-US" sz="1800" u="none" cap="none" strike="noStrike">
                <a:latin typeface="Arial"/>
                <a:ea typeface="Arial"/>
                <a:cs typeface="Arial"/>
                <a:sym typeface="Arial"/>
              </a:rPr>
              <a:t>m</a:t>
            </a:r>
            <a:r>
              <a:rPr b="0" i="0" lang="en-US" sz="1800" u="none" cap="none" strike="noStrike">
                <a:latin typeface="Arial"/>
                <a:ea typeface="Arial"/>
                <a:cs typeface="Arial"/>
                <a:sym typeface="Arial"/>
              </a:rPr>
              <a:t> data elements is encoded into a pattern of n signal element. </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SzPts val="2000"/>
              <a:buFont typeface="Arial"/>
              <a:buNone/>
            </a:pPr>
            <a:br>
              <a:rPr b="0" i="0" lang="en-US" sz="20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321" name="Google Shape;321;p20"/>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327" name="Google Shape;327;p21"/>
          <p:cNvSpPr/>
          <p:nvPr/>
        </p:nvSpPr>
        <p:spPr>
          <a:xfrm>
            <a:off x="272520" y="1620000"/>
            <a:ext cx="8519400" cy="51188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1. 2B/1Q (mBnL):</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mBnL</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 m: </a:t>
            </a:r>
            <a:r>
              <a:rPr b="0" i="0" lang="en-US" sz="2000" u="none" cap="none" strike="noStrike">
                <a:solidFill>
                  <a:srgbClr val="000000"/>
                </a:solidFill>
                <a:latin typeface="Times New Roman"/>
                <a:ea typeface="Times New Roman"/>
                <a:cs typeface="Times New Roman"/>
                <a:sym typeface="Times New Roman"/>
              </a:rPr>
              <a:t>Length of binary pattern</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 B : </a:t>
            </a:r>
            <a:r>
              <a:rPr b="0" i="0" lang="en-US" sz="2000" u="none" cap="none" strike="noStrike">
                <a:solidFill>
                  <a:srgbClr val="000000"/>
                </a:solidFill>
                <a:latin typeface="Times New Roman"/>
                <a:ea typeface="Times New Roman"/>
                <a:cs typeface="Times New Roman"/>
                <a:sym typeface="Times New Roman"/>
              </a:rPr>
              <a:t>Binary data</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 n:</a:t>
            </a:r>
            <a:r>
              <a:rPr b="0" i="0" lang="en-US" sz="2000" u="none" cap="none" strike="noStrike">
                <a:solidFill>
                  <a:srgbClr val="000000"/>
                </a:solidFill>
                <a:latin typeface="Times New Roman"/>
                <a:ea typeface="Times New Roman"/>
                <a:cs typeface="Times New Roman"/>
                <a:sym typeface="Times New Roman"/>
              </a:rPr>
              <a:t> Length of signal patteren</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 L: </a:t>
            </a:r>
            <a:r>
              <a:rPr b="0" i="0" lang="en-US" sz="2000" u="none" cap="none" strike="noStrike">
                <a:solidFill>
                  <a:srgbClr val="000000"/>
                </a:solidFill>
                <a:latin typeface="Times New Roman"/>
                <a:ea typeface="Times New Roman"/>
                <a:cs typeface="Times New Roman"/>
                <a:sym typeface="Times New Roman"/>
              </a:rPr>
              <a:t>number of levels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a:p>
            <a:pPr indent="-216000" lvl="0" marL="216000" marR="0" rtl="0" algn="just">
              <a:lnSpc>
                <a:spcPct val="150000"/>
              </a:lnSpc>
              <a:spcBef>
                <a:spcPts val="0"/>
              </a:spcBef>
              <a:spcAft>
                <a:spcPts val="0"/>
              </a:spcAft>
              <a:buClr>
                <a:srgbClr val="000000"/>
              </a:buClr>
              <a:buSzPts val="1000"/>
              <a:buFont typeface="Noto Sans Symbols"/>
              <a:buChar char="●"/>
            </a:pPr>
            <a:br>
              <a:rPr b="0" i="0" lang="en-US" sz="2000" u="none" cap="none" strike="noStrike">
                <a:latin typeface="Arial"/>
                <a:ea typeface="Arial"/>
                <a:cs typeface="Arial"/>
                <a:sym typeface="Arial"/>
              </a:rPr>
            </a:br>
            <a:endParaRPr b="0" i="0" sz="2000" u="none" cap="none" strike="noStrike">
              <a:latin typeface="Arial"/>
              <a:ea typeface="Arial"/>
              <a:cs typeface="Arial"/>
              <a:sym typeface="Arial"/>
            </a:endParaRPr>
          </a:p>
        </p:txBody>
      </p:sp>
      <p:sp>
        <p:nvSpPr>
          <p:cNvPr id="328" name="Google Shape;328;p21"/>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sp>
        <p:nvSpPr>
          <p:cNvPr id="329" name="Google Shape;329;p21"/>
          <p:cNvSpPr txBox="1"/>
          <p:nvPr/>
        </p:nvSpPr>
        <p:spPr>
          <a:xfrm>
            <a:off x="2488320" y="4500000"/>
            <a:ext cx="3991680" cy="216000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0" lang="en-US" sz="2000" u="none" cap="none" strike="noStrike">
                <a:solidFill>
                  <a:srgbClr val="FF0000"/>
                </a:solidFill>
                <a:latin typeface="Times New Roman"/>
                <a:ea typeface="Times New Roman"/>
                <a:cs typeface="Times New Roman"/>
                <a:sym typeface="Times New Roman"/>
              </a:rPr>
              <a:t>2: </a:t>
            </a:r>
            <a:r>
              <a:rPr b="0" i="0" lang="en-US" sz="2000" u="none" cap="none" strike="noStrike">
                <a:solidFill>
                  <a:srgbClr val="FF0000"/>
                </a:solidFill>
                <a:latin typeface="Times New Roman"/>
                <a:ea typeface="Times New Roman"/>
                <a:cs typeface="Times New Roman"/>
                <a:sym typeface="Times New Roman"/>
              </a:rPr>
              <a:t>Length of binary pattern</a:t>
            </a:r>
            <a:endParaRPr b="0" sz="2000" strike="noStrike">
              <a:solidFill>
                <a:srgbClr val="FF0000"/>
              </a:solidFill>
              <a:latin typeface="Arial"/>
              <a:ea typeface="Arial"/>
              <a:cs typeface="Arial"/>
              <a:sym typeface="Arial"/>
            </a:endParaRPr>
          </a:p>
          <a:p>
            <a:pPr indent="0" lvl="0" marL="0" marR="0" rtl="0" algn="l">
              <a:spcBef>
                <a:spcPts val="0"/>
              </a:spcBef>
              <a:spcAft>
                <a:spcPts val="0"/>
              </a:spcAft>
              <a:buNone/>
            </a:pPr>
            <a:r>
              <a:rPr b="1" lang="en-US" sz="2000" strike="noStrike">
                <a:solidFill>
                  <a:srgbClr val="FF0000"/>
                </a:solidFill>
                <a:latin typeface="Times New Roman"/>
                <a:ea typeface="Times New Roman"/>
                <a:cs typeface="Times New Roman"/>
                <a:sym typeface="Times New Roman"/>
              </a:rPr>
              <a:t>B : </a:t>
            </a:r>
            <a:r>
              <a:rPr b="0" lang="en-US" sz="2000" strike="noStrike">
                <a:solidFill>
                  <a:srgbClr val="FF0000"/>
                </a:solidFill>
                <a:latin typeface="Times New Roman"/>
                <a:ea typeface="Times New Roman"/>
                <a:cs typeface="Times New Roman"/>
                <a:sym typeface="Times New Roman"/>
              </a:rPr>
              <a:t>Binary data</a:t>
            </a:r>
            <a:endParaRPr b="0" sz="2000" strike="noStrike">
              <a:solidFill>
                <a:srgbClr val="FF0000"/>
              </a:solidFill>
              <a:latin typeface="Arial"/>
              <a:ea typeface="Arial"/>
              <a:cs typeface="Arial"/>
              <a:sym typeface="Arial"/>
            </a:endParaRPr>
          </a:p>
          <a:p>
            <a:pPr indent="0" lvl="0" marL="0" marR="0" rtl="0" algn="l">
              <a:spcBef>
                <a:spcPts val="0"/>
              </a:spcBef>
              <a:spcAft>
                <a:spcPts val="0"/>
              </a:spcAft>
              <a:buNone/>
            </a:pPr>
            <a:r>
              <a:rPr b="1" lang="en-US" sz="2000" strike="noStrike">
                <a:solidFill>
                  <a:srgbClr val="FF0000"/>
                </a:solidFill>
                <a:latin typeface="Times New Roman"/>
                <a:ea typeface="Times New Roman"/>
                <a:cs typeface="Times New Roman"/>
                <a:sym typeface="Times New Roman"/>
              </a:rPr>
              <a:t>1:</a:t>
            </a:r>
            <a:r>
              <a:rPr b="0" lang="en-US" sz="2000" strike="noStrike">
                <a:solidFill>
                  <a:srgbClr val="FF0000"/>
                </a:solidFill>
                <a:latin typeface="Times New Roman"/>
                <a:ea typeface="Times New Roman"/>
                <a:cs typeface="Times New Roman"/>
                <a:sym typeface="Times New Roman"/>
              </a:rPr>
              <a:t> Length of signal patteren</a:t>
            </a:r>
            <a:endParaRPr b="0" sz="2000" strike="noStrike">
              <a:solidFill>
                <a:srgbClr val="FF0000"/>
              </a:solidFill>
              <a:latin typeface="Arial"/>
              <a:ea typeface="Arial"/>
              <a:cs typeface="Arial"/>
              <a:sym typeface="Arial"/>
            </a:endParaRPr>
          </a:p>
          <a:p>
            <a:pPr indent="0" lvl="0" marL="0" marR="0" rtl="0" algn="l">
              <a:spcBef>
                <a:spcPts val="0"/>
              </a:spcBef>
              <a:spcAft>
                <a:spcPts val="0"/>
              </a:spcAft>
              <a:buNone/>
            </a:pPr>
            <a:r>
              <a:rPr b="1" lang="en-US" sz="2000" strike="noStrike">
                <a:solidFill>
                  <a:srgbClr val="FF0000"/>
                </a:solidFill>
                <a:latin typeface="Times New Roman"/>
                <a:ea typeface="Times New Roman"/>
                <a:cs typeface="Times New Roman"/>
                <a:sym typeface="Times New Roman"/>
              </a:rPr>
              <a:t>Q: </a:t>
            </a:r>
            <a:r>
              <a:rPr b="0" lang="en-US" sz="2000" strike="noStrike">
                <a:solidFill>
                  <a:srgbClr val="FF0000"/>
                </a:solidFill>
                <a:latin typeface="Times New Roman"/>
                <a:ea typeface="Times New Roman"/>
                <a:cs typeface="Times New Roman"/>
                <a:sym typeface="Times New Roman"/>
              </a:rPr>
              <a:t>number of levels </a:t>
            </a:r>
            <a:endParaRPr b="0" sz="2000" strike="noStrike">
              <a:solidFill>
                <a:srgbClr val="FF0000"/>
              </a:solidFill>
              <a:latin typeface="Arial"/>
              <a:ea typeface="Arial"/>
              <a:cs typeface="Arial"/>
              <a:sym typeface="Arial"/>
            </a:endParaRPr>
          </a:p>
          <a:p>
            <a:pPr indent="0" lvl="0" marL="0" marR="0" rtl="0" algn="l">
              <a:spcBef>
                <a:spcPts val="0"/>
              </a:spcBef>
              <a:spcAft>
                <a:spcPts val="0"/>
              </a:spcAft>
              <a:buNone/>
            </a:pPr>
            <a:r>
              <a:t/>
            </a:r>
            <a:endParaRPr b="0" sz="2000" strike="noStrike">
              <a:solidFill>
                <a:srgbClr val="FF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335" name="Google Shape;335;p22"/>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strike="noStrike">
                <a:solidFill>
                  <a:srgbClr val="FF0000"/>
                </a:solidFill>
                <a:latin typeface="Times New Roman"/>
                <a:ea typeface="Times New Roman"/>
                <a:cs typeface="Times New Roman"/>
                <a:sym typeface="Times New Roman"/>
              </a:rPr>
              <a:t>Conti….</a:t>
            </a:r>
            <a:endParaRPr b="0" sz="2000" strike="noStrike">
              <a:latin typeface="Arial"/>
              <a:ea typeface="Arial"/>
              <a:cs typeface="Arial"/>
              <a:sym typeface="Arial"/>
            </a:endParaRPr>
          </a:p>
        </p:txBody>
      </p:sp>
      <p:graphicFrame>
        <p:nvGraphicFramePr>
          <p:cNvPr id="336" name="Google Shape;336;p22"/>
          <p:cNvGraphicFramePr/>
          <p:nvPr/>
        </p:nvGraphicFramePr>
        <p:xfrm>
          <a:off x="197280" y="649800"/>
          <a:ext cx="3000000" cy="3000000"/>
        </p:xfrm>
        <a:graphic>
          <a:graphicData uri="http://schemas.openxmlformats.org/drawingml/2006/table">
            <a:tbl>
              <a:tblPr>
                <a:noFill/>
                <a:tableStyleId>{F651B0DE-0056-4A89-8A18-59A5ABF612FA}</a:tableStyleId>
              </a:tblPr>
              <a:tblGrid>
                <a:gridCol w="1347125"/>
                <a:gridCol w="1347125"/>
                <a:gridCol w="2098450"/>
              </a:tblGrid>
              <a:tr h="1361150">
                <a:tc>
                  <a:txBody>
                    <a:bodyPr/>
                    <a:lstStyle/>
                    <a:p>
                      <a:pPr indent="0" lvl="0" marL="0" rtl="0" algn="l">
                        <a:spcBef>
                          <a:spcPts val="0"/>
                        </a:spcBef>
                        <a:spcAft>
                          <a:spcPts val="0"/>
                        </a:spcAft>
                        <a:buNone/>
                      </a:pPr>
                      <a:r>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Clr>
                          <a:srgbClr val="000000"/>
                        </a:buClr>
                        <a:buSzPts val="1800"/>
                        <a:buFont typeface="Arial"/>
                        <a:buNone/>
                      </a:pPr>
                      <a:r>
                        <a:rPr b="1" lang="en-US" sz="1800" u="none" cap="none" strike="noStrike">
                          <a:solidFill>
                            <a:srgbClr val="000000"/>
                          </a:solidFill>
                          <a:latin typeface="Arial"/>
                          <a:ea typeface="Arial"/>
                          <a:cs typeface="Arial"/>
                          <a:sym typeface="Arial"/>
                        </a:rPr>
                        <a:t>Previous level positive</a:t>
                      </a:r>
                      <a:endParaRPr b="1" sz="1800" u="none" cap="none" strike="noStrike">
                        <a:solidFill>
                          <a:srgbClr val="000000"/>
                        </a:solidFill>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68A1A"/>
                    </a:solidFill>
                  </a:tcPr>
                </a:tc>
                <a:tc>
                  <a:txBody>
                    <a:bodyPr/>
                    <a:lstStyle/>
                    <a:p>
                      <a:pPr indent="0" lvl="0" marL="0" marR="0" rtl="0" algn="ctr">
                        <a:spcBef>
                          <a:spcPts val="0"/>
                        </a:spcBef>
                        <a:spcAft>
                          <a:spcPts val="0"/>
                        </a:spcAft>
                        <a:buClr>
                          <a:srgbClr val="000000"/>
                        </a:buClr>
                        <a:buSzPts val="1800"/>
                        <a:buFont typeface="Arial"/>
                        <a:buNone/>
                      </a:pPr>
                      <a:r>
                        <a:rPr b="1" lang="en-US" sz="1800" u="none" cap="none" strike="noStrike">
                          <a:solidFill>
                            <a:srgbClr val="000000"/>
                          </a:solidFill>
                          <a:latin typeface="Arial"/>
                          <a:ea typeface="Arial"/>
                          <a:cs typeface="Arial"/>
                          <a:sym typeface="Arial"/>
                        </a:rPr>
                        <a:t>Previous level Negative</a:t>
                      </a:r>
                      <a:endParaRPr b="1" sz="1800" u="none" cap="none" strike="noStrike">
                        <a:solidFill>
                          <a:srgbClr val="000000"/>
                        </a:solidFill>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68A1A"/>
                    </a:solidFill>
                  </a:tcPr>
                </a:tc>
              </a:tr>
              <a:tr h="693725">
                <a:tc>
                  <a:txBody>
                    <a:bodyPr/>
                    <a:lstStyle/>
                    <a:p>
                      <a:pPr indent="0" lvl="0" marL="0" marR="0" rtl="0" algn="ctr">
                        <a:spcBef>
                          <a:spcPts val="0"/>
                        </a:spcBef>
                        <a:spcAft>
                          <a:spcPts val="0"/>
                        </a:spcAft>
                        <a:buSzPts val="1800"/>
                        <a:buFont typeface="Arial"/>
                        <a:buNone/>
                      </a:pPr>
                      <a:r>
                        <a:rPr b="1" lang="en-US" sz="1800" u="none" cap="none" strike="noStrike">
                          <a:latin typeface="Arial"/>
                          <a:ea typeface="Arial"/>
                          <a:cs typeface="Arial"/>
                          <a:sym typeface="Arial"/>
                        </a:rPr>
                        <a:t>Next Bits</a:t>
                      </a:r>
                      <a:endParaRPr b="1"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D1D5"/>
                    </a:solidFill>
                  </a:tcPr>
                </a:tc>
                <a:tc>
                  <a:txBody>
                    <a:bodyPr/>
                    <a:lstStyle/>
                    <a:p>
                      <a:pPr indent="0" lvl="0" marL="0" marR="0" rtl="0" algn="ctr">
                        <a:spcBef>
                          <a:spcPts val="0"/>
                        </a:spcBef>
                        <a:spcAft>
                          <a:spcPts val="0"/>
                        </a:spcAft>
                        <a:buSzPts val="1800"/>
                        <a:buFont typeface="Arial"/>
                        <a:buNone/>
                      </a:pPr>
                      <a:r>
                        <a:rPr b="1" lang="en-US" sz="1800" u="none" cap="none" strike="noStrike">
                          <a:latin typeface="Arial"/>
                          <a:ea typeface="Arial"/>
                          <a:cs typeface="Arial"/>
                          <a:sym typeface="Arial"/>
                        </a:rPr>
                        <a:t>Next Level</a:t>
                      </a:r>
                      <a:endParaRPr b="1"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D1D5"/>
                    </a:solidFill>
                  </a:tcPr>
                </a:tc>
                <a:tc>
                  <a:txBody>
                    <a:bodyPr/>
                    <a:lstStyle/>
                    <a:p>
                      <a:pPr indent="0" lvl="0" marL="0" marR="0" rtl="0" algn="ctr">
                        <a:spcBef>
                          <a:spcPts val="0"/>
                        </a:spcBef>
                        <a:spcAft>
                          <a:spcPts val="0"/>
                        </a:spcAft>
                        <a:buSzPts val="1800"/>
                        <a:buFont typeface="Arial"/>
                        <a:buNone/>
                      </a:pPr>
                      <a:r>
                        <a:rPr b="1" lang="en-US" sz="1800" u="none" cap="none" strike="noStrike">
                          <a:latin typeface="Arial"/>
                          <a:ea typeface="Arial"/>
                          <a:cs typeface="Arial"/>
                          <a:sym typeface="Arial"/>
                        </a:rPr>
                        <a:t>Next Level</a:t>
                      </a:r>
                      <a:endParaRPr b="1"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7D1D5"/>
                    </a:solidFill>
                  </a:tcPr>
                </a:tc>
              </a:tr>
              <a:tr h="651950">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00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E6E6"/>
                    </a:solidFill>
                  </a:tcPr>
                </a:tc>
              </a:tr>
              <a:tr h="684350">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01</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5325">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10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6E6E6"/>
                    </a:solidFill>
                  </a:tcPr>
                </a:tc>
              </a:tr>
              <a:tr h="553675">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11</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SzPts val="1800"/>
                        <a:buFont typeface="Arial"/>
                        <a:buNone/>
                      </a:pPr>
                      <a:r>
                        <a:rPr b="0" lang="en-US" sz="1800" u="none" cap="none" strike="noStrike">
                          <a:latin typeface="Arial"/>
                          <a:ea typeface="Arial"/>
                          <a:cs typeface="Arial"/>
                          <a:sym typeface="Arial"/>
                        </a:rPr>
                        <a:t>+3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pic>
        <p:nvPicPr>
          <p:cNvPr id="337" name="Google Shape;337;p22"/>
          <p:cNvPicPr preferRelativeResize="0"/>
          <p:nvPr/>
        </p:nvPicPr>
        <p:blipFill rotWithShape="1">
          <a:blip r:embed="rId3">
            <a:alphaModFix/>
          </a:blip>
          <a:srcRect b="0" l="0" r="0" t="0"/>
          <a:stretch/>
        </p:blipFill>
        <p:spPr>
          <a:xfrm rot="10200">
            <a:off x="5181480" y="905400"/>
            <a:ext cx="3812400" cy="39160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343" name="Google Shape;343;p23"/>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strike="noStrike">
                <a:solidFill>
                  <a:srgbClr val="FF0000"/>
                </a:solidFill>
                <a:latin typeface="Times New Roman"/>
                <a:ea typeface="Times New Roman"/>
                <a:cs typeface="Times New Roman"/>
                <a:sym typeface="Times New Roman"/>
              </a:rPr>
              <a:t>Conti….</a:t>
            </a:r>
            <a:endParaRPr b="0" sz="2000" strike="noStrike">
              <a:latin typeface="Arial"/>
              <a:ea typeface="Arial"/>
              <a:cs typeface="Arial"/>
              <a:sym typeface="Arial"/>
            </a:endParaRPr>
          </a:p>
        </p:txBody>
      </p:sp>
      <p:sp>
        <p:nvSpPr>
          <p:cNvPr id="344" name="Google Shape;344;p23"/>
          <p:cNvSpPr txBox="1"/>
          <p:nvPr/>
        </p:nvSpPr>
        <p:spPr>
          <a:xfrm>
            <a:off x="360000" y="1980000"/>
            <a:ext cx="8460000" cy="2160000"/>
          </a:xfrm>
          <a:prstGeom prst="rect">
            <a:avLst/>
          </a:prstGeom>
          <a:solidFill>
            <a:srgbClr val="FFFFFF"/>
          </a:solid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000" strike="noStrike">
                <a:solidFill>
                  <a:srgbClr val="111111"/>
                </a:solidFill>
                <a:latin typeface="Times New Roman"/>
                <a:ea typeface="Times New Roman"/>
                <a:cs typeface="Times New Roman"/>
                <a:sym typeface="Times New Roman"/>
              </a:rPr>
              <a:t>5. Multitransition</a:t>
            </a:r>
            <a:endParaRPr b="0" sz="2000" strike="noStrike">
              <a:solidFill>
                <a:srgbClr val="111111"/>
              </a:solidFill>
              <a:latin typeface="Arial"/>
              <a:ea typeface="Arial"/>
              <a:cs typeface="Arial"/>
              <a:sym typeface="Arial"/>
            </a:endParaRPr>
          </a:p>
          <a:p>
            <a:pPr indent="0" lvl="0" marL="0" marR="0" rtl="0" algn="l">
              <a:spcBef>
                <a:spcPts val="0"/>
              </a:spcBef>
              <a:spcAft>
                <a:spcPts val="0"/>
              </a:spcAft>
              <a:buNone/>
            </a:pPr>
            <a:r>
              <a:t/>
            </a:r>
            <a:endParaRPr b="0" sz="2000" strike="noStrike">
              <a:solidFill>
                <a:srgbClr val="111111"/>
              </a:solidFill>
              <a:latin typeface="Arial"/>
              <a:ea typeface="Arial"/>
              <a:cs typeface="Arial"/>
              <a:sym typeface="Arial"/>
            </a:endParaRPr>
          </a:p>
          <a:p>
            <a:pPr indent="0" lvl="0" marL="0" marR="0" rtl="0" algn="l">
              <a:spcBef>
                <a:spcPts val="0"/>
              </a:spcBef>
              <a:spcAft>
                <a:spcPts val="0"/>
              </a:spcAft>
              <a:buNone/>
            </a:pPr>
            <a:r>
              <a:t/>
            </a:r>
            <a:endParaRPr b="0" sz="2000" strike="noStrike">
              <a:solidFill>
                <a:srgbClr val="111111"/>
              </a:solidFill>
              <a:latin typeface="Arial"/>
              <a:ea typeface="Arial"/>
              <a:cs typeface="Arial"/>
              <a:sym typeface="Arial"/>
            </a:endParaRPr>
          </a:p>
          <a:p>
            <a:pPr indent="0" lvl="0" marL="0" marR="0" rtl="0" algn="l">
              <a:spcBef>
                <a:spcPts val="0"/>
              </a:spcBef>
              <a:spcAft>
                <a:spcPts val="0"/>
              </a:spcAft>
              <a:buNone/>
            </a:pPr>
            <a:r>
              <a:t/>
            </a:r>
            <a:endParaRPr b="0" sz="2000" strike="noStrike">
              <a:solidFill>
                <a:srgbClr val="11111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350" name="Google Shape;350;p24"/>
          <p:cNvSpPr/>
          <p:nvPr/>
        </p:nvSpPr>
        <p:spPr>
          <a:xfrm>
            <a:off x="360000" y="170640"/>
            <a:ext cx="3862800" cy="729360"/>
          </a:xfrm>
          <a:prstGeom prst="rect">
            <a:avLst/>
          </a:prstGeom>
          <a:noFill/>
          <a:ln>
            <a:noFill/>
          </a:ln>
        </p:spPr>
        <p:txBody>
          <a:bodyPr anchorCtr="0" anchor="t" bIns="45000" lIns="90000" spcFirstLastPara="1" rIns="90000" wrap="square" tIns="45000">
            <a:spAutoFit/>
          </a:bodyPr>
          <a:lstStyle/>
          <a:p>
            <a:pPr indent="0" lvl="0" marL="0" marR="0" rtl="0" algn="ctr">
              <a:lnSpc>
                <a:spcPct val="150000"/>
              </a:lnSpc>
              <a:spcBef>
                <a:spcPts val="0"/>
              </a:spcBef>
              <a:spcAft>
                <a:spcPts val="0"/>
              </a:spcAft>
              <a:buClr>
                <a:srgbClr val="FF0000"/>
              </a:buClr>
              <a:buSzPts val="2800"/>
              <a:buFont typeface="Times New Roman"/>
              <a:buNone/>
            </a:pPr>
            <a:r>
              <a:rPr b="1" lang="en-US" sz="2800" strike="noStrike">
                <a:solidFill>
                  <a:srgbClr val="FF0000"/>
                </a:solidFill>
                <a:latin typeface="Times New Roman"/>
                <a:ea typeface="Times New Roman"/>
                <a:cs typeface="Times New Roman"/>
                <a:sym typeface="Times New Roman"/>
              </a:rPr>
              <a:t>Reference Link</a:t>
            </a:r>
            <a:endParaRPr b="0" sz="2800" strike="noStrike">
              <a:latin typeface="Arial"/>
              <a:ea typeface="Arial"/>
              <a:cs typeface="Arial"/>
              <a:sym typeface="Arial"/>
            </a:endParaRPr>
          </a:p>
        </p:txBody>
      </p:sp>
      <p:sp>
        <p:nvSpPr>
          <p:cNvPr id="351" name="Google Shape;351;p24"/>
          <p:cNvSpPr/>
          <p:nvPr/>
        </p:nvSpPr>
        <p:spPr>
          <a:xfrm>
            <a:off x="540000" y="2412000"/>
            <a:ext cx="7629840" cy="1368000"/>
          </a:xfrm>
          <a:prstGeom prst="rect">
            <a:avLst/>
          </a:prstGeom>
          <a:noFill/>
          <a:ln>
            <a:noFill/>
          </a:ln>
        </p:spPr>
        <p:txBody>
          <a:bodyPr anchorCtr="0" anchor="t" bIns="45000" lIns="90000" spcFirstLastPara="1" rIns="90000" wrap="square" tIns="45000">
            <a:spAutoFit/>
          </a:bodyPr>
          <a:lstStyle/>
          <a:p>
            <a:pPr indent="-216000" lvl="0" marL="216000" marR="0" rtl="0" algn="l">
              <a:lnSpc>
                <a:spcPct val="100000"/>
              </a:lnSpc>
              <a:spcBef>
                <a:spcPts val="0"/>
              </a:spcBef>
              <a:spcAft>
                <a:spcPts val="0"/>
              </a:spcAft>
              <a:buClr>
                <a:srgbClr val="000000"/>
              </a:buClr>
              <a:buSzPts val="540"/>
              <a:buFont typeface="Noto Sans Symbols"/>
              <a:buChar char="●"/>
            </a:pPr>
            <a:r>
              <a:rPr b="0" lang="en-US" sz="1200" u="sng" strike="noStrike">
                <a:solidFill>
                  <a:srgbClr val="0563C1"/>
                </a:solidFill>
                <a:latin typeface="Calibri"/>
                <a:ea typeface="Calibri"/>
                <a:cs typeface="Calibri"/>
                <a:sym typeface="Calibri"/>
                <a:hlinkClick r:id="rId3">
                  <a:extLst>
                    <a:ext uri="{A12FA001-AC4F-418D-AE19-62706E023703}">
                      <ahyp:hlinkClr val="tx"/>
                    </a:ext>
                  </a:extLst>
                </a:hlinkClick>
              </a:rPr>
              <a:t>https://www.tutorialspoint.com/digital_communication/digital_communication_line_codes.htm</a:t>
            </a:r>
            <a:endParaRPr b="0" sz="1200" strike="noStrike">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540"/>
              <a:buFont typeface="Noto Sans Symbols"/>
              <a:buChar char="●"/>
            </a:pPr>
            <a:r>
              <a:rPr b="0" lang="en-US" sz="1200" u="sng" strike="noStrike">
                <a:solidFill>
                  <a:srgbClr val="0563C1"/>
                </a:solidFill>
                <a:latin typeface="Calibri"/>
                <a:ea typeface="Calibri"/>
                <a:cs typeface="Calibri"/>
                <a:sym typeface="Calibri"/>
                <a:hlinkClick r:id="rId4">
                  <a:extLst>
                    <a:ext uri="{A12FA001-AC4F-418D-AE19-62706E023703}">
                      <ahyp:hlinkClr val="tx"/>
                    </a:ext>
                  </a:extLst>
                </a:hlinkClick>
              </a:rPr>
              <a:t>https://www.geeksforgeeks.org/difference-between-unipolar-polar-and-bipolar-line-coding-schemes/</a:t>
            </a:r>
            <a:endParaRPr b="0" sz="1200" strike="noStrike">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540"/>
              <a:buFont typeface="Noto Sans Symbols"/>
              <a:buChar char="●"/>
            </a:pPr>
            <a:r>
              <a:rPr b="0" lang="en-US" sz="1200" u="sng" strike="noStrike">
                <a:solidFill>
                  <a:srgbClr val="000000"/>
                </a:solidFill>
                <a:latin typeface="Arial"/>
                <a:ea typeface="Arial"/>
                <a:cs typeface="Arial"/>
                <a:sym typeface="Arial"/>
                <a:hlinkClick r:id="rId5">
                  <a:extLst>
                    <a:ext uri="{A12FA001-AC4F-418D-AE19-62706E023703}">
                      <ahyp:hlinkClr val="tx"/>
                    </a:ext>
                  </a:extLst>
                </a:hlinkClick>
              </a:rPr>
              <a:t>https://www.rfwireless-world.com/Terminology/Advantages-and-Disadvantages-of-8B6T-encoding.html#:~:text=It%20is%20multilevel%20line%20coding,used%20in%20100Base%2D4T%20cable</a:t>
            </a:r>
            <a:endParaRPr b="0" sz="1200" strike="noStrike">
              <a:latin typeface="Arial"/>
              <a:ea typeface="Arial"/>
              <a:cs typeface="Arial"/>
              <a:sym typeface="Arial"/>
            </a:endParaRPr>
          </a:p>
          <a:p>
            <a:pPr indent="-181710" lvl="0" marL="216000" marR="0" rtl="0" algn="l">
              <a:lnSpc>
                <a:spcPct val="100000"/>
              </a:lnSpc>
              <a:spcBef>
                <a:spcPts val="0"/>
              </a:spcBef>
              <a:spcAft>
                <a:spcPts val="0"/>
              </a:spcAft>
              <a:buClr>
                <a:srgbClr val="000000"/>
              </a:buClr>
              <a:buSzPts val="540"/>
              <a:buFont typeface="Noto Sans Symbols"/>
              <a:buNone/>
            </a:pPr>
            <a:r>
              <a:t/>
            </a:r>
            <a:endParaRPr b="0" sz="1200" strike="noStrike">
              <a:latin typeface="Arial"/>
              <a:ea typeface="Arial"/>
              <a:cs typeface="Arial"/>
              <a:sym typeface="Arial"/>
            </a:endParaRPr>
          </a:p>
          <a:p>
            <a:pPr indent="-181710" lvl="0" marL="216000" marR="0" rtl="0" algn="l">
              <a:lnSpc>
                <a:spcPct val="100000"/>
              </a:lnSpc>
              <a:spcBef>
                <a:spcPts val="0"/>
              </a:spcBef>
              <a:spcAft>
                <a:spcPts val="0"/>
              </a:spcAft>
              <a:buClr>
                <a:srgbClr val="000000"/>
              </a:buClr>
              <a:buSzPts val="540"/>
              <a:buFont typeface="Noto Sans Symbols"/>
              <a:buNone/>
            </a:pPr>
            <a:r>
              <a:t/>
            </a:r>
            <a:endParaRPr b="0" sz="1200" strike="noStrike">
              <a:latin typeface="Arial"/>
              <a:ea typeface="Arial"/>
              <a:cs typeface="Arial"/>
              <a:sym typeface="Arial"/>
            </a:endParaRPr>
          </a:p>
          <a:p>
            <a:pPr indent="-216000" lvl="0" marL="216000" marR="0" rtl="0" algn="l">
              <a:lnSpc>
                <a:spcPct val="100000"/>
              </a:lnSpc>
              <a:spcBef>
                <a:spcPts val="0"/>
              </a:spcBef>
              <a:spcAft>
                <a:spcPts val="0"/>
              </a:spcAft>
              <a:buClr>
                <a:srgbClr val="000000"/>
              </a:buClr>
              <a:buSzPts val="540"/>
              <a:buFont typeface="Noto Sans Symbols"/>
              <a:buChar char="●"/>
            </a:pPr>
            <a:r>
              <a:rPr b="0" lang="en-US" sz="1200" strike="noStrike">
                <a:solidFill>
                  <a:srgbClr val="000000"/>
                </a:solidFill>
                <a:latin typeface="Arial"/>
                <a:ea typeface="Arial"/>
                <a:cs typeface="Arial"/>
                <a:sym typeface="Arial"/>
              </a:rPr>
              <a:t>Book : Computer Networks By Behrouz A. Forouzan Chapter 4 : Digital Transmission </a:t>
            </a:r>
            <a:endParaRPr b="0" sz="1200" strike="noStrike">
              <a:latin typeface="Arial"/>
              <a:ea typeface="Arial"/>
              <a:cs typeface="Arial"/>
              <a:sym typeface="Arial"/>
            </a:endParaRPr>
          </a:p>
        </p:txBody>
      </p:sp>
      <p:sp>
        <p:nvSpPr>
          <p:cNvPr id="352" name="Google Shape;352;p24"/>
          <p:cNvSpPr txBox="1"/>
          <p:nvPr/>
        </p:nvSpPr>
        <p:spPr>
          <a:xfrm>
            <a:off x="900000" y="4333320"/>
            <a:ext cx="5391360" cy="3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200" strike="noStrike">
                <a:latin typeface="Arial"/>
                <a:ea typeface="Arial"/>
                <a:cs typeface="Arial"/>
                <a:sym typeface="Arial"/>
              </a:rPr>
              <a:t>https://www.youtube.com/watch?v=6OE7aTGUA7w</a:t>
            </a:r>
            <a:endParaRPr b="0" sz="1200" strike="noStrike">
              <a:latin typeface="Arial"/>
              <a:ea typeface="Arial"/>
              <a:cs typeface="Arial"/>
              <a:sym typeface="Arial"/>
            </a:endParaRPr>
          </a:p>
        </p:txBody>
      </p:sp>
      <p:sp>
        <p:nvSpPr>
          <p:cNvPr id="353" name="Google Shape;353;p24"/>
          <p:cNvSpPr txBox="1"/>
          <p:nvPr/>
        </p:nvSpPr>
        <p:spPr>
          <a:xfrm>
            <a:off x="957240" y="4779000"/>
            <a:ext cx="5162760" cy="261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200" strike="noStrike">
                <a:latin typeface="Arial"/>
                <a:ea typeface="Arial"/>
                <a:cs typeface="Arial"/>
                <a:sym typeface="Arial"/>
              </a:rPr>
              <a:t>https://www.youtube.com/watch?v=fVvv9NUlMxA</a:t>
            </a:r>
            <a:endParaRPr b="0" sz="12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175" name="Google Shape;175;p3"/>
          <p:cNvSpPr/>
          <p:nvPr/>
        </p:nvSpPr>
        <p:spPr>
          <a:xfrm>
            <a:off x="1274040" y="982800"/>
            <a:ext cx="6884640" cy="82692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i="1" lang="en-US" sz="2800" u="none" cap="none" strike="noStrike">
                <a:solidFill>
                  <a:srgbClr val="FF0000"/>
                </a:solidFill>
                <a:latin typeface="Times New Roman"/>
                <a:ea typeface="Times New Roman"/>
                <a:cs typeface="Times New Roman"/>
                <a:sym typeface="Times New Roman"/>
              </a:rPr>
              <a:t>Conti…</a:t>
            </a:r>
            <a:endParaRPr b="0" i="0" sz="2800" u="none" cap="none" strike="noStrike">
              <a:latin typeface="Arial"/>
              <a:ea typeface="Arial"/>
              <a:cs typeface="Arial"/>
              <a:sym typeface="Arial"/>
            </a:endParaRPr>
          </a:p>
        </p:txBody>
      </p:sp>
      <p:sp>
        <p:nvSpPr>
          <p:cNvPr id="176" name="Google Shape;176;p3"/>
          <p:cNvSpPr/>
          <p:nvPr/>
        </p:nvSpPr>
        <p:spPr>
          <a:xfrm>
            <a:off x="765000" y="2437560"/>
            <a:ext cx="7393680" cy="4978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932760" y="2206800"/>
            <a:ext cx="7784640" cy="222372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70C0"/>
              </a:buClr>
              <a:buSzPts val="2000"/>
              <a:buFont typeface="Times New Roman"/>
              <a:buNone/>
            </a:pPr>
            <a:r>
              <a:rPr b="1" i="0" lang="en-US" sz="2000" u="none" cap="none" strike="noStrike">
                <a:solidFill>
                  <a:srgbClr val="0070C0"/>
                </a:solidFill>
                <a:latin typeface="Times New Roman"/>
                <a:ea typeface="Times New Roman"/>
                <a:cs typeface="Times New Roman"/>
                <a:sym typeface="Times New Roman"/>
              </a:rPr>
              <a:t>Line Coding Scheme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Line coding is the process of converting digital data to digital signals.</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Line coding converts a sequence of bits to a digital signal.</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At the sender, digital data are encoded into a digital signal; </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At the receiver, the digital data are recreated by decoding the digital signal.</a:t>
            </a:r>
            <a:endParaRPr b="0" i="0" sz="2000" u="none" cap="none" strike="noStrike">
              <a:latin typeface="Arial"/>
              <a:ea typeface="Arial"/>
              <a:cs typeface="Arial"/>
              <a:sym typeface="Arial"/>
            </a:endParaRPr>
          </a:p>
        </p:txBody>
      </p:sp>
      <p:pic>
        <p:nvPicPr>
          <p:cNvPr id="178" name="Google Shape;178;p3"/>
          <p:cNvPicPr preferRelativeResize="0"/>
          <p:nvPr/>
        </p:nvPicPr>
        <p:blipFill rotWithShape="1">
          <a:blip r:embed="rId3">
            <a:alphaModFix/>
          </a:blip>
          <a:srcRect b="0" l="0" r="0" t="0"/>
          <a:stretch/>
        </p:blipFill>
        <p:spPr>
          <a:xfrm>
            <a:off x="1979280" y="4562640"/>
            <a:ext cx="6038640" cy="1899360"/>
          </a:xfrm>
          <a:prstGeom prst="rect">
            <a:avLst/>
          </a:prstGeom>
          <a:noFill/>
          <a:ln cap="flat" cmpd="sng" w="1587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184" name="Google Shape;184;p4"/>
          <p:cNvSpPr/>
          <p:nvPr/>
        </p:nvSpPr>
        <p:spPr>
          <a:xfrm>
            <a:off x="121680" y="1353960"/>
            <a:ext cx="3746160" cy="4663440"/>
          </a:xfrm>
          <a:prstGeom prst="rect">
            <a:avLst/>
          </a:prstGeom>
          <a:noFill/>
          <a:ln>
            <a:noFill/>
          </a:ln>
        </p:spPr>
        <p:txBody>
          <a:bodyPr anchorCtr="0" anchor="t" bIns="45000" lIns="90000" spcFirstLastPara="1" rIns="90000" wrap="square" tIns="45000">
            <a:spAutoFit/>
          </a:bodyPr>
          <a:lstStyle/>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 data communications, our goal is to send data elements. </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 data element is the smallest entity that can represent a piece of information: this is the bit. </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 digital data communications, a signal element carries data elements. </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 signal element is the shortest unit (timewise) of a digital signal. </a:t>
            </a:r>
            <a:endParaRPr b="0" i="0" sz="2000" u="none" cap="none" strike="noStrike">
              <a:latin typeface="Arial"/>
              <a:ea typeface="Arial"/>
              <a:cs typeface="Arial"/>
              <a:sym typeface="Arial"/>
            </a:endParaRPr>
          </a:p>
          <a:p>
            <a:pPr indent="-343080" lvl="0" marL="34308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 other words, data elements are what we need to send; signal elements are what we can send. </a:t>
            </a:r>
            <a:endParaRPr b="0" i="0" sz="2000" u="none" cap="none" strike="noStrike">
              <a:latin typeface="Arial"/>
              <a:ea typeface="Arial"/>
              <a:cs typeface="Arial"/>
              <a:sym typeface="Arial"/>
            </a:endParaRPr>
          </a:p>
        </p:txBody>
      </p:sp>
      <p:sp>
        <p:nvSpPr>
          <p:cNvPr id="185" name="Google Shape;185;p4"/>
          <p:cNvSpPr/>
          <p:nvPr/>
        </p:nvSpPr>
        <p:spPr>
          <a:xfrm>
            <a:off x="121680" y="127800"/>
            <a:ext cx="8519400" cy="10040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70C0"/>
              </a:buClr>
              <a:buSzPts val="2000"/>
              <a:buFont typeface="Times New Roman"/>
              <a:buNone/>
            </a:pPr>
            <a:r>
              <a:rPr b="1" i="0" lang="en-US" sz="2000" u="none" cap="none" strike="noStrike">
                <a:solidFill>
                  <a:srgbClr val="0070C0"/>
                </a:solidFill>
                <a:latin typeface="Times New Roman"/>
                <a:ea typeface="Times New Roman"/>
                <a:cs typeface="Times New Roman"/>
                <a:sym typeface="Times New Roman"/>
              </a:rPr>
              <a:t>Characteristics of Line Coding Scheme </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Calibri"/>
              <a:buNone/>
            </a:pPr>
            <a:r>
              <a:rPr b="1" i="0" lang="en-US" sz="2000" u="none" cap="none" strike="noStrike">
                <a:solidFill>
                  <a:srgbClr val="000000"/>
                </a:solidFill>
                <a:latin typeface="Calibri"/>
                <a:ea typeface="Calibri"/>
                <a:cs typeface="Calibri"/>
                <a:sym typeface="Calibri"/>
              </a:rPr>
              <a:t>1. Signal Element Versus Data Element</a:t>
            </a:r>
            <a:endParaRPr b="0" i="0" sz="2000" u="none" cap="none" strike="noStrike">
              <a:latin typeface="Arial"/>
              <a:ea typeface="Arial"/>
              <a:cs typeface="Arial"/>
              <a:sym typeface="Arial"/>
            </a:endParaRPr>
          </a:p>
        </p:txBody>
      </p:sp>
      <p:pic>
        <p:nvPicPr>
          <p:cNvPr id="186" name="Google Shape;186;p4"/>
          <p:cNvPicPr preferRelativeResize="0"/>
          <p:nvPr/>
        </p:nvPicPr>
        <p:blipFill rotWithShape="1">
          <a:blip r:embed="rId3">
            <a:alphaModFix/>
          </a:blip>
          <a:srcRect b="0" l="0" r="0" t="0"/>
          <a:stretch/>
        </p:blipFill>
        <p:spPr>
          <a:xfrm>
            <a:off x="4056840" y="1511280"/>
            <a:ext cx="4957560" cy="4393800"/>
          </a:xfrm>
          <a:prstGeom prst="rect">
            <a:avLst/>
          </a:prstGeom>
          <a:noFill/>
          <a:ln cap="flat" cmpd="sng" w="222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192" name="Google Shape;192;p5"/>
          <p:cNvSpPr/>
          <p:nvPr/>
        </p:nvSpPr>
        <p:spPr>
          <a:xfrm>
            <a:off x="272520" y="955080"/>
            <a:ext cx="8519400" cy="55760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2. Data Rate Versus Signal Rate</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data rate defines the number of data elements (bits) sent in per second. The unit is bits per second (bps). </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signal rate is the number of signal elements sent in per second. The unit is the baud. </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data rate is sometimes called the bit rate; the signal rate is sometimes called the pulse rate, the modulation rate, or the baud rate.</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One goal in data communications is to increase the data rate while decreasing the signal rate. </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Increasing the data rate increases the speed of transmission; decreasing the signal rate decreases the bandwidth requirement.</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198" name="Google Shape;198;p6"/>
          <p:cNvSpPr/>
          <p:nvPr/>
        </p:nvSpPr>
        <p:spPr>
          <a:xfrm>
            <a:off x="272520" y="837720"/>
            <a:ext cx="8519400" cy="60332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70C0"/>
              </a:buClr>
              <a:buSzPts val="2000"/>
              <a:buFont typeface="Times New Roman"/>
              <a:buNone/>
            </a:pPr>
            <a:r>
              <a:rPr b="1" i="0" lang="en-US" sz="2000" u="none" cap="none" strike="noStrike">
                <a:solidFill>
                  <a:srgbClr val="0070C0"/>
                </a:solidFill>
                <a:latin typeface="Times New Roman"/>
                <a:ea typeface="Times New Roman"/>
                <a:cs typeface="Times New Roman"/>
                <a:sym typeface="Times New Roman"/>
              </a:rPr>
              <a:t>Characteristics of Line Coding Scheme </a:t>
            </a:r>
            <a:endParaRPr b="0" i="0" sz="2000" u="none" cap="none" strike="noStrike">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2000"/>
              <a:buFont typeface="Noto Sans Symbols"/>
              <a:buAutoNum type="arabicPeriod"/>
            </a:pPr>
            <a:r>
              <a:rPr b="1" i="0" lang="en-US" sz="2000" u="none" cap="none" strike="noStrike">
                <a:solidFill>
                  <a:srgbClr val="000000"/>
                </a:solidFill>
                <a:latin typeface="Times New Roman"/>
                <a:ea typeface="Times New Roman"/>
                <a:cs typeface="Times New Roman"/>
                <a:sym typeface="Times New Roman"/>
              </a:rPr>
              <a:t>Data Rate Versus Signal Rate</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data rate defines the number of data elements (bits) sent in per second. The unit is bits per second (bps). </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signal rate is the number of signal elements sent in per second. The unit is the baud. </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data rate is sometimes called the bit rate; the signal rate is sometimes called the pulse rate, the modulation rate, or the baud rate.</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One goal in data communications is to increase the data rate while decreasing the signal rate. </a:t>
            </a:r>
            <a:endParaRPr b="0" i="0" sz="20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Increasing the data rate increases the speed of transmission; decreasing the signal rate decreases the bandwidth requirement.</a:t>
            </a:r>
            <a:endParaRPr b="0" i="0" sz="2000" u="none" cap="none" strike="noStrike">
              <a:latin typeface="Arial"/>
              <a:ea typeface="Arial"/>
              <a:cs typeface="Arial"/>
              <a:sym typeface="Arial"/>
            </a:endParaRPr>
          </a:p>
          <a:p>
            <a:pPr indent="0" lvl="0" marL="0" marR="0" rtl="0" algn="just">
              <a:lnSpc>
                <a:spcPct val="150000"/>
              </a:lnSpc>
              <a:spcBef>
                <a:spcPts val="0"/>
              </a:spcBef>
              <a:spcAft>
                <a:spcPts val="0"/>
              </a:spcAft>
              <a:buSzPts val="2000"/>
              <a:buFont typeface="Arial"/>
              <a:buNone/>
            </a:pPr>
            <a:r>
              <a:t/>
            </a:r>
            <a:endParaRPr b="0" i="0" sz="20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04" name="Google Shape;204;p7"/>
          <p:cNvSpPr/>
          <p:nvPr/>
        </p:nvSpPr>
        <p:spPr>
          <a:xfrm>
            <a:off x="388440" y="734760"/>
            <a:ext cx="8519400" cy="5576040"/>
          </a:xfrm>
          <a:prstGeom prst="rect">
            <a:avLst/>
          </a:prstGeom>
          <a:noFill/>
          <a:ln>
            <a:noFill/>
          </a:ln>
        </p:spPr>
        <p:txBody>
          <a:bodyPr anchorCtr="0" anchor="t" bIns="45000" lIns="90000" spcFirstLastPara="1" rIns="90000" wrap="square" tIns="45000">
            <a:spAutoFit/>
          </a:bodyPr>
          <a:lstStyle/>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We now need to consider the relationship between data rate and signal rate (bit rate and baud rate).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This relationship, of course, depends on the value of </a:t>
            </a:r>
            <a:r>
              <a:rPr b="0" i="1" lang="en-US" sz="2000" u="none" cap="none" strike="noStrike">
                <a:solidFill>
                  <a:srgbClr val="000000"/>
                </a:solidFill>
                <a:latin typeface="Times New Roman"/>
                <a:ea typeface="Times New Roman"/>
                <a:cs typeface="Times New Roman"/>
                <a:sym typeface="Times New Roman"/>
              </a:rPr>
              <a:t>r. </a:t>
            </a:r>
            <a:r>
              <a:rPr b="0" i="0" lang="en-US" sz="2000" u="none" cap="none" strike="noStrike">
                <a:solidFill>
                  <a:srgbClr val="000000"/>
                </a:solidFill>
                <a:latin typeface="Times New Roman"/>
                <a:ea typeface="Times New Roman"/>
                <a:cs typeface="Times New Roman"/>
                <a:sym typeface="Times New Roman"/>
              </a:rPr>
              <a:t>It also depends on the data pattern.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If we have a data pattern of all 1s or all 0s, the signal rate may be different from a data pattern of alternating 0s and 1s.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To derive a formula for the relationship, need to define three cases: the worst, best, and average.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worst case is when we need the maximum signal rate; the best case is when we need the minimum.</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In data communications, we are usually interested in the average case. </a:t>
            </a:r>
            <a:endParaRPr b="0" i="0" sz="2000" u="none" cap="none" strike="noStrike">
              <a:latin typeface="Arial"/>
              <a:ea typeface="Arial"/>
              <a:cs typeface="Arial"/>
              <a:sym typeface="Arial"/>
            </a:endParaRPr>
          </a:p>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We can formulate the relationship between data rate and signal rate as</a:t>
            </a:r>
            <a:endParaRPr b="0" i="0" sz="2000" u="none" cap="none" strike="noStrike">
              <a:latin typeface="Arial"/>
              <a:ea typeface="Arial"/>
              <a:cs typeface="Arial"/>
              <a:sym typeface="Arial"/>
            </a:endParaRPr>
          </a:p>
        </p:txBody>
      </p:sp>
      <p:sp>
        <p:nvSpPr>
          <p:cNvPr id="205" name="Google Shape;205;p7"/>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8"/>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11" name="Google Shape;211;p8"/>
          <p:cNvSpPr/>
          <p:nvPr/>
        </p:nvSpPr>
        <p:spPr>
          <a:xfrm>
            <a:off x="388440" y="966600"/>
            <a:ext cx="8519400" cy="546840"/>
          </a:xfrm>
          <a:prstGeom prst="rect">
            <a:avLst/>
          </a:prstGeom>
          <a:noFill/>
          <a:ln>
            <a:noFill/>
          </a:ln>
        </p:spPr>
        <p:txBody>
          <a:bodyPr anchorCtr="0" anchor="t" bIns="45000" lIns="90000" spcFirstLastPara="1" rIns="90000" wrap="square" tIns="45000">
            <a:spAutoFit/>
          </a:bodyPr>
          <a:lstStyle/>
          <a:p>
            <a:pPr indent="-343080" lvl="0" marL="34308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We can formulate the relationship between data rate and signal rate as</a:t>
            </a:r>
            <a:endParaRPr b="0" i="0" sz="2000" u="none" cap="none" strike="noStrike">
              <a:latin typeface="Arial"/>
              <a:ea typeface="Arial"/>
              <a:cs typeface="Arial"/>
              <a:sym typeface="Arial"/>
            </a:endParaRPr>
          </a:p>
        </p:txBody>
      </p:sp>
      <p:sp>
        <p:nvSpPr>
          <p:cNvPr id="212" name="Google Shape;212;p8"/>
          <p:cNvSpPr/>
          <p:nvPr/>
        </p:nvSpPr>
        <p:spPr>
          <a:xfrm>
            <a:off x="272520" y="218880"/>
            <a:ext cx="1695960" cy="394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0000"/>
              </a:buClr>
              <a:buSzPts val="2000"/>
              <a:buFont typeface="Times New Roman"/>
              <a:buNone/>
            </a:pPr>
            <a:r>
              <a:rPr b="1" i="1" lang="en-US" sz="2000" u="none" cap="none" strike="noStrike">
                <a:solidFill>
                  <a:srgbClr val="FF0000"/>
                </a:solidFill>
                <a:latin typeface="Times New Roman"/>
                <a:ea typeface="Times New Roman"/>
                <a:cs typeface="Times New Roman"/>
                <a:sym typeface="Times New Roman"/>
              </a:rPr>
              <a:t>Conti….</a:t>
            </a:r>
            <a:endParaRPr b="0" i="0" sz="2000" u="none" cap="none" strike="noStrike">
              <a:latin typeface="Arial"/>
              <a:ea typeface="Arial"/>
              <a:cs typeface="Arial"/>
              <a:sym typeface="Arial"/>
            </a:endParaRPr>
          </a:p>
        </p:txBody>
      </p:sp>
      <p:pic>
        <p:nvPicPr>
          <p:cNvPr id="213" name="Google Shape;213;p8"/>
          <p:cNvPicPr preferRelativeResize="0"/>
          <p:nvPr/>
        </p:nvPicPr>
        <p:blipFill rotWithShape="1">
          <a:blip r:embed="rId3">
            <a:alphaModFix/>
          </a:blip>
          <a:srcRect b="0" l="0" r="0" t="0"/>
          <a:stretch/>
        </p:blipFill>
        <p:spPr>
          <a:xfrm>
            <a:off x="3014280" y="1658520"/>
            <a:ext cx="4111560" cy="1251720"/>
          </a:xfrm>
          <a:prstGeom prst="rect">
            <a:avLst/>
          </a:prstGeom>
          <a:noFill/>
          <a:ln>
            <a:noFill/>
          </a:ln>
        </p:spPr>
      </p:pic>
      <p:sp>
        <p:nvSpPr>
          <p:cNvPr id="214" name="Google Shape;214;p8"/>
          <p:cNvSpPr/>
          <p:nvPr/>
        </p:nvSpPr>
        <p:spPr>
          <a:xfrm>
            <a:off x="388440" y="2910600"/>
            <a:ext cx="8519400" cy="1918440"/>
          </a:xfrm>
          <a:prstGeom prst="rect">
            <a:avLst/>
          </a:prstGeom>
          <a:noFill/>
          <a:ln>
            <a:noFill/>
          </a:ln>
        </p:spPr>
        <p:txBody>
          <a:bodyPr anchorCtr="0" anchor="t" bIns="45000" lIns="90000" spcFirstLastPara="1" rIns="90000" wrap="square" tIns="45000">
            <a:spAutoFit/>
          </a:bodyPr>
          <a:lstStyle/>
          <a:p>
            <a:pPr indent="0" lvl="0" marL="0" marR="0" rtl="0" algn="l">
              <a:lnSpc>
                <a:spcPct val="15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Where, N is is the data rate (bps); </a:t>
            </a:r>
            <a:endParaRPr b="0" i="0" sz="2000" u="none" cap="none" strike="noStrike">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c is the case factor, which varies for each case; </a:t>
            </a:r>
            <a:endParaRPr b="0" i="0" sz="2000" u="none" cap="none" strike="noStrike">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S is the number of signal elements; </a:t>
            </a:r>
            <a:endParaRPr b="0" i="0" sz="2000" u="none" cap="none" strike="noStrike">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Times New Roman"/>
              <a:buNone/>
            </a:pPr>
            <a:r>
              <a:rPr b="0" i="1" lang="en-US" sz="2000" u="none" cap="none" strike="noStrike">
                <a:solidFill>
                  <a:srgbClr val="000000"/>
                </a:solidFill>
                <a:latin typeface="Times New Roman"/>
                <a:ea typeface="Times New Roman"/>
                <a:cs typeface="Times New Roman"/>
                <a:sym typeface="Times New Roman"/>
              </a:rPr>
              <a:t>	   r </a:t>
            </a:r>
            <a:r>
              <a:rPr b="0" i="0" lang="en-US" sz="2000" u="none" cap="none" strike="noStrike">
                <a:solidFill>
                  <a:srgbClr val="000000"/>
                </a:solidFill>
                <a:latin typeface="Times New Roman"/>
                <a:ea typeface="Times New Roman"/>
                <a:cs typeface="Times New Roman"/>
                <a:sym typeface="Times New Roman"/>
              </a:rPr>
              <a:t>is the previously defined factor.</a:t>
            </a:r>
            <a:endParaRPr b="0" i="0" sz="20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idx="4294967295" type="body"/>
          </p:nvPr>
        </p:nvSpPr>
        <p:spPr>
          <a:xfrm>
            <a:off x="272520" y="6462720"/>
            <a:ext cx="1695960" cy="2484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808080"/>
              </a:buClr>
              <a:buSzPts val="1400"/>
              <a:buFont typeface="Calibri"/>
              <a:buNone/>
            </a:pPr>
            <a:r>
              <a:rPr b="1" i="0" lang="en-US" sz="1400" u="none" cap="none" strike="noStrike">
                <a:solidFill>
                  <a:srgbClr val="808080"/>
                </a:solidFill>
                <a:latin typeface="Calibri"/>
                <a:ea typeface="Calibri"/>
                <a:cs typeface="Calibri"/>
                <a:sym typeface="Calibri"/>
              </a:rPr>
              <a:t>SOCS, MIT-WPU</a:t>
            </a:r>
            <a:endParaRPr b="0" i="0" sz="1400" u="none" cap="none" strike="noStrike">
              <a:latin typeface="Arial"/>
              <a:ea typeface="Arial"/>
              <a:cs typeface="Arial"/>
              <a:sym typeface="Arial"/>
            </a:endParaRPr>
          </a:p>
        </p:txBody>
      </p:sp>
      <p:sp>
        <p:nvSpPr>
          <p:cNvPr id="220" name="Google Shape;220;p9"/>
          <p:cNvSpPr/>
          <p:nvPr/>
        </p:nvSpPr>
        <p:spPr>
          <a:xfrm>
            <a:off x="272520" y="155160"/>
            <a:ext cx="8519400" cy="546840"/>
          </a:xfrm>
          <a:prstGeom prst="rect">
            <a:avLst/>
          </a:prstGeom>
          <a:noFill/>
          <a:ln>
            <a:noFill/>
          </a:ln>
        </p:spPr>
        <p:txBody>
          <a:bodyPr anchorCtr="0" anchor="t" bIns="45000" lIns="90000" spcFirstLastPara="1" rIns="90000" wrap="square" tIns="45000">
            <a:spAutoFit/>
          </a:bodyPr>
          <a:lstStyle/>
          <a:p>
            <a:pPr indent="0" lvl="0" marL="0" marR="0" rtl="0" algn="just">
              <a:lnSpc>
                <a:spcPct val="15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3. Self-synchronization</a:t>
            </a:r>
            <a:endParaRPr b="0" i="0" sz="2000" u="none" cap="none" strike="noStrike">
              <a:latin typeface="Arial"/>
              <a:ea typeface="Arial"/>
              <a:cs typeface="Arial"/>
              <a:sym typeface="Arial"/>
            </a:endParaRPr>
          </a:p>
        </p:txBody>
      </p:sp>
      <p:pic>
        <p:nvPicPr>
          <p:cNvPr id="221" name="Google Shape;221;p9"/>
          <p:cNvPicPr preferRelativeResize="0"/>
          <p:nvPr/>
        </p:nvPicPr>
        <p:blipFill rotWithShape="1">
          <a:blip r:embed="rId3">
            <a:alphaModFix/>
          </a:blip>
          <a:srcRect b="0" l="0" r="0" t="0"/>
          <a:stretch/>
        </p:blipFill>
        <p:spPr>
          <a:xfrm>
            <a:off x="4264200" y="1922400"/>
            <a:ext cx="4596120" cy="3112200"/>
          </a:xfrm>
          <a:prstGeom prst="rect">
            <a:avLst/>
          </a:prstGeom>
          <a:noFill/>
          <a:ln cap="flat" cmpd="sng" w="22225">
            <a:solidFill>
              <a:srgbClr val="000000"/>
            </a:solidFill>
            <a:prstDash val="solid"/>
            <a:round/>
            <a:headEnd len="sm" w="sm" type="none"/>
            <a:tailEnd len="sm" w="sm" type="none"/>
          </a:ln>
        </p:spPr>
      </p:pic>
      <p:sp>
        <p:nvSpPr>
          <p:cNvPr id="222" name="Google Shape;222;p9"/>
          <p:cNvSpPr/>
          <p:nvPr/>
        </p:nvSpPr>
        <p:spPr>
          <a:xfrm>
            <a:off x="285120" y="531000"/>
            <a:ext cx="8244720" cy="1735560"/>
          </a:xfrm>
          <a:prstGeom prst="rect">
            <a:avLst/>
          </a:prstGeom>
          <a:noFill/>
          <a:ln>
            <a:noFill/>
          </a:ln>
        </p:spPr>
        <p:txBody>
          <a:bodyPr anchorCtr="0" anchor="t" bIns="45000" lIns="90000" spcFirstLastPara="1" rIns="90000" wrap="square" tIns="45000">
            <a:spAutoFit/>
          </a:bodyPr>
          <a:lstStyle/>
          <a:p>
            <a:pPr indent="-285840" lvl="0" marL="28584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To correctly interpret the signals received from the sender, the receiver's bit intervals must correspond exactly to the sender's bit intervals. </a:t>
            </a:r>
            <a:endParaRPr b="0" i="0" sz="1800" u="none" cap="none" strike="noStrike">
              <a:latin typeface="Arial"/>
              <a:ea typeface="Arial"/>
              <a:cs typeface="Arial"/>
              <a:sym typeface="Arial"/>
            </a:endParaRPr>
          </a:p>
          <a:p>
            <a:pPr indent="-285840" lvl="0" marL="28584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If </a:t>
            </a:r>
            <a:r>
              <a:rPr b="0" i="0" lang="en-US" sz="1800" u="none" cap="none" strike="noStrike">
                <a:solidFill>
                  <a:srgbClr val="000000"/>
                </a:solidFill>
                <a:latin typeface="Times New Roman"/>
                <a:ea typeface="Times New Roman"/>
                <a:cs typeface="Times New Roman"/>
                <a:sym typeface="Times New Roman"/>
              </a:rPr>
              <a:t>the receiver clock is faster or slower, the bit intervals are not matched and the receiver might misinterpret the signals.</a:t>
            </a:r>
            <a:endParaRPr b="0" i="0" sz="1800" u="none" cap="none" strike="noStrike">
              <a:latin typeface="Arial"/>
              <a:ea typeface="Arial"/>
              <a:cs typeface="Arial"/>
              <a:sym typeface="Arial"/>
            </a:endParaRPr>
          </a:p>
        </p:txBody>
      </p:sp>
      <p:sp>
        <p:nvSpPr>
          <p:cNvPr id="223" name="Google Shape;223;p9"/>
          <p:cNvSpPr/>
          <p:nvPr/>
        </p:nvSpPr>
        <p:spPr>
          <a:xfrm>
            <a:off x="420480" y="2739960"/>
            <a:ext cx="3740760" cy="146124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Example: Figure shows a situation in which the receiver has a shorter</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bit duration.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The sender sends 10110001, while the receiver receives 110111000011.</a:t>
            </a:r>
            <a:endParaRPr b="0" i="0" sz="1800" u="none" cap="none" strike="noStrike">
              <a:latin typeface="Arial"/>
              <a:ea typeface="Arial"/>
              <a:cs typeface="Arial"/>
              <a:sym typeface="Arial"/>
            </a:endParaRPr>
          </a:p>
        </p:txBody>
      </p:sp>
      <p:sp>
        <p:nvSpPr>
          <p:cNvPr id="224" name="Google Shape;224;p9"/>
          <p:cNvSpPr/>
          <p:nvPr/>
        </p:nvSpPr>
        <p:spPr>
          <a:xfrm>
            <a:off x="285120" y="5171040"/>
            <a:ext cx="8507160" cy="1186920"/>
          </a:xfrm>
          <a:prstGeom prst="rect">
            <a:avLst/>
          </a:prstGeom>
          <a:noFill/>
          <a:ln>
            <a:noFill/>
          </a:ln>
        </p:spPr>
        <p:txBody>
          <a:bodyPr anchorCtr="0" anchor="t" bIns="45000" lIns="90000" spcFirstLastPara="1" rIns="90000" wrap="square" tIns="45000">
            <a:spAutoFit/>
          </a:bodyPr>
          <a:lstStyle/>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A self-synchronizing digital signal includes timing information in the data being transmitted. </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This can be achieved if there are transitions in the signal that alert the receiver to the beginning, middle, or end of the pulse.</a:t>
            </a:r>
            <a:endParaRPr b="0" i="0" sz="18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2022-07-05T04:44:34Z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20</vt:i4>
  </property>
</Properties>
</file>