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qzNXnnIz7tZfgmEB/6SrnKndK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63E76B-212B-4B44-A686-F54FB0CE4764}">
  <a:tblStyle styleId="{0C63E76B-212B-4B44-A686-F54FB0CE476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0FE"/>
          </a:solidFill>
        </a:fill>
      </a:tcStyle>
    </a:wholeTbl>
    <a:band1H>
      <a:tcTxStyle/>
      <a:tcStyle>
        <a:fill>
          <a:solidFill>
            <a:srgbClr val="CEDFFD"/>
          </a:solidFill>
        </a:fill>
      </a:tcStyle>
    </a:band1H>
    <a:band2H>
      <a:tcTxStyle/>
    </a:band2H>
    <a:band1V>
      <a:tcTxStyle/>
      <a:tcStyle>
        <a:fill>
          <a:solidFill>
            <a:srgbClr val="CEDFFD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>
  <p:cSld name="Title Slide with Imag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3514725" y="2726873"/>
            <a:ext cx="5425168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514725" y="3569380"/>
            <a:ext cx="5425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" name="Google Shape;18;p13"/>
          <p:cNvCxnSpPr/>
          <p:nvPr/>
        </p:nvCxnSpPr>
        <p:spPr>
          <a:xfrm>
            <a:off x="3620860" y="4082142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" name="Google Shape;19;p13"/>
          <p:cNvGrpSpPr/>
          <p:nvPr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20" name="Google Shape;20;p13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13"/>
          <p:cNvSpPr/>
          <p:nvPr>
            <p:ph idx="2" type="pic"/>
          </p:nvPr>
        </p:nvSpPr>
        <p:spPr>
          <a:xfrm>
            <a:off x="1" y="1"/>
            <a:ext cx="331827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5" name="Google Shape;25;p13"/>
          <p:cNvSpPr/>
          <p:nvPr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8" name="Google Shape;148;p22"/>
          <p:cNvCxnSpPr/>
          <p:nvPr/>
        </p:nvCxnSpPr>
        <p:spPr>
          <a:xfrm>
            <a:off x="-18041" y="1452565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22"/>
          <p:cNvCxnSpPr/>
          <p:nvPr/>
        </p:nvCxnSpPr>
        <p:spPr>
          <a:xfrm>
            <a:off x="1353559" y="1452565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22"/>
          <p:cNvCxnSpPr/>
          <p:nvPr/>
        </p:nvCxnSpPr>
        <p:spPr>
          <a:xfrm flipH="1" rot="10800000">
            <a:off x="1840831" y="1429120"/>
            <a:ext cx="7303169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1" name="Google Shape;151;p22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52" name="Google Shape;152;p22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type="title"/>
          </p:nvPr>
        </p:nvSpPr>
        <p:spPr>
          <a:xfrm>
            <a:off x="272562" y="365126"/>
            <a:ext cx="8598876" cy="918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272562" y="246186"/>
            <a:ext cx="859887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3" name="Google Shape;163;p23"/>
          <p:cNvCxnSpPr/>
          <p:nvPr/>
        </p:nvCxnSpPr>
        <p:spPr>
          <a:xfrm>
            <a:off x="-18041" y="1452565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23"/>
          <p:cNvCxnSpPr/>
          <p:nvPr/>
        </p:nvCxnSpPr>
        <p:spPr>
          <a:xfrm>
            <a:off x="1353559" y="1452565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23"/>
          <p:cNvCxnSpPr/>
          <p:nvPr/>
        </p:nvCxnSpPr>
        <p:spPr>
          <a:xfrm flipH="1" rot="10800000">
            <a:off x="1840831" y="1429120"/>
            <a:ext cx="7303169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6" name="Google Shape;166;p23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67" name="Google Shape;167;p23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4760536" y="1825625"/>
            <a:ext cx="411090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2" type="body"/>
          </p:nvPr>
        </p:nvSpPr>
        <p:spPr>
          <a:xfrm>
            <a:off x="272563" y="1825625"/>
            <a:ext cx="411090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3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272562" y="246186"/>
            <a:ext cx="859887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8" name="Google Shape;178;p24"/>
          <p:cNvCxnSpPr/>
          <p:nvPr/>
        </p:nvCxnSpPr>
        <p:spPr>
          <a:xfrm>
            <a:off x="-18041" y="1452565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24"/>
          <p:cNvCxnSpPr/>
          <p:nvPr/>
        </p:nvCxnSpPr>
        <p:spPr>
          <a:xfrm>
            <a:off x="1353559" y="1452565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24"/>
          <p:cNvCxnSpPr/>
          <p:nvPr/>
        </p:nvCxnSpPr>
        <p:spPr>
          <a:xfrm flipH="1" rot="10800000">
            <a:off x="1840831" y="1429120"/>
            <a:ext cx="7303169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1" name="Google Shape;181;p24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82" name="Google Shape;182;p24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4760536" y="1681163"/>
            <a:ext cx="41109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7" name="Google Shape;187;p24"/>
          <p:cNvSpPr txBox="1"/>
          <p:nvPr>
            <p:ph idx="2" type="body"/>
          </p:nvPr>
        </p:nvSpPr>
        <p:spPr>
          <a:xfrm>
            <a:off x="4760535" y="2586215"/>
            <a:ext cx="4110902" cy="360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3" type="body"/>
          </p:nvPr>
        </p:nvSpPr>
        <p:spPr>
          <a:xfrm>
            <a:off x="272562" y="1681163"/>
            <a:ext cx="41109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9" name="Google Shape;189;p24"/>
          <p:cNvSpPr txBox="1"/>
          <p:nvPr>
            <p:ph idx="4" type="body"/>
          </p:nvPr>
        </p:nvSpPr>
        <p:spPr>
          <a:xfrm>
            <a:off x="272562" y="2586215"/>
            <a:ext cx="4110902" cy="360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4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623888" y="3794663"/>
            <a:ext cx="7886700" cy="823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5" name="Google Shape;195;p25"/>
          <p:cNvCxnSpPr/>
          <p:nvPr/>
        </p:nvCxnSpPr>
        <p:spPr>
          <a:xfrm>
            <a:off x="4013768" y="3748188"/>
            <a:ext cx="1116466" cy="0"/>
          </a:xfrm>
          <a:prstGeom prst="straightConnector1">
            <a:avLst/>
          </a:prstGeom>
          <a:noFill/>
          <a:ln cap="flat" cmpd="sng" w="139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6" name="Google Shape;196;p25"/>
          <p:cNvGrpSpPr/>
          <p:nvPr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7" name="Google Shape;197;p25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629841" y="4839680"/>
            <a:ext cx="7880747" cy="1305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5"/>
          <p:cNvSpPr/>
          <p:nvPr>
            <p:ph idx="2" type="pic"/>
          </p:nvPr>
        </p:nvSpPr>
        <p:spPr>
          <a:xfrm>
            <a:off x="0" y="2"/>
            <a:ext cx="9144000" cy="371301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272562" y="246186"/>
            <a:ext cx="240469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26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9" name="Google Shape;209;p26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272562" y="2057400"/>
            <a:ext cx="240469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4" name="Google Shape;214;p26"/>
          <p:cNvSpPr txBox="1"/>
          <p:nvPr>
            <p:ph idx="2" type="body"/>
          </p:nvPr>
        </p:nvSpPr>
        <p:spPr>
          <a:xfrm>
            <a:off x="2916063" y="246187"/>
            <a:ext cx="5600478" cy="56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272562" y="246186"/>
            <a:ext cx="859887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8" name="Google Shape;218;p27"/>
          <p:cNvCxnSpPr/>
          <p:nvPr/>
        </p:nvCxnSpPr>
        <p:spPr>
          <a:xfrm>
            <a:off x="-18041" y="1452565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27"/>
          <p:cNvCxnSpPr/>
          <p:nvPr/>
        </p:nvCxnSpPr>
        <p:spPr>
          <a:xfrm>
            <a:off x="1353559" y="1452565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27"/>
          <p:cNvCxnSpPr/>
          <p:nvPr/>
        </p:nvCxnSpPr>
        <p:spPr>
          <a:xfrm flipH="1" rot="10800000">
            <a:off x="1840831" y="1429120"/>
            <a:ext cx="7303169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1" name="Google Shape;221;p27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22" name="Google Shape;222;p27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7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0" name="Google Shape;230;p28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31" name="Google Shape;231;p28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Large Photo">
  <p:cSld name="Title, Content, and Large Phot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4431323" y="1046163"/>
            <a:ext cx="4084027" cy="11147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431322" y="2506663"/>
            <a:ext cx="4084028" cy="3454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4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/>
          <p:nvPr>
            <p:ph idx="3" type="pic"/>
          </p:nvPr>
        </p:nvSpPr>
        <p:spPr>
          <a:xfrm>
            <a:off x="351784" y="1"/>
            <a:ext cx="3907631" cy="5961063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33" name="Google Shape;33;p14"/>
          <p:cNvCxnSpPr/>
          <p:nvPr/>
        </p:nvCxnSpPr>
        <p:spPr>
          <a:xfrm>
            <a:off x="4259416" y="2286312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4" name="Google Shape;34;p14"/>
          <p:cNvGrpSpPr/>
          <p:nvPr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35" name="Google Shape;35;p14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4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4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4"/>
          <p:cNvSpPr/>
          <p:nvPr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4"/>
          <p:cNvSpPr/>
          <p:nvPr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14"/>
          <p:cNvCxnSpPr/>
          <p:nvPr/>
        </p:nvCxnSpPr>
        <p:spPr>
          <a:xfrm>
            <a:off x="5631015" y="2286312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Three Photos">
  <p:cSld name="Title, Content, and Three Pho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272562" y="1046163"/>
            <a:ext cx="4084027" cy="11147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272562" y="2506663"/>
            <a:ext cx="4084028" cy="3454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5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/>
          <p:nvPr>
            <p:ph idx="3" type="pic"/>
          </p:nvPr>
        </p:nvSpPr>
        <p:spPr>
          <a:xfrm>
            <a:off x="4439816" y="1"/>
            <a:ext cx="2572806" cy="409194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48" name="Google Shape;48;p15"/>
          <p:cNvCxnSpPr/>
          <p:nvPr/>
        </p:nvCxnSpPr>
        <p:spPr>
          <a:xfrm>
            <a:off x="-18041" y="2286312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9" name="Google Shape;49;p15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50" name="Google Shape;50;p15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15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5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5"/>
          <p:cNvCxnSpPr/>
          <p:nvPr/>
        </p:nvCxnSpPr>
        <p:spPr>
          <a:xfrm>
            <a:off x="1353559" y="2286312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15"/>
          <p:cNvSpPr/>
          <p:nvPr>
            <p:ph idx="4" type="pic"/>
          </p:nvPr>
        </p:nvSpPr>
        <p:spPr>
          <a:xfrm>
            <a:off x="7156639" y="555158"/>
            <a:ext cx="1987361" cy="429819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8" name="Google Shape;58;p15"/>
          <p:cNvSpPr/>
          <p:nvPr>
            <p:ph idx="5" type="pic"/>
          </p:nvPr>
        </p:nvSpPr>
        <p:spPr>
          <a:xfrm>
            <a:off x="4439816" y="4289111"/>
            <a:ext cx="2572805" cy="1672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Horizontal">
  <p:cSld name="Half Image Horizontal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623888" y="3794663"/>
            <a:ext cx="7886700" cy="823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23888" y="4839692"/>
            <a:ext cx="7886700" cy="1305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0" y="0"/>
            <a:ext cx="9144000" cy="371301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64" name="Google Shape;64;p16"/>
          <p:cNvCxnSpPr/>
          <p:nvPr/>
        </p:nvCxnSpPr>
        <p:spPr>
          <a:xfrm>
            <a:off x="4013768" y="3748188"/>
            <a:ext cx="1116466" cy="0"/>
          </a:xfrm>
          <a:prstGeom prst="straightConnector1">
            <a:avLst/>
          </a:prstGeom>
          <a:noFill/>
          <a:ln cap="flat" cmpd="sng" w="139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16"/>
          <p:cNvSpPr txBox="1"/>
          <p:nvPr>
            <p:ph idx="3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6" name="Google Shape;66;p16"/>
          <p:cNvGrpSpPr/>
          <p:nvPr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67" name="Google Shape;67;p16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02">
  <p:cSld name="Title &amp; Content 0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272562" y="246186"/>
            <a:ext cx="240469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060739" y="2426275"/>
            <a:ext cx="2256326" cy="6010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3060739" y="3097703"/>
            <a:ext cx="2256326" cy="30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7"/>
          <p:cNvSpPr txBox="1"/>
          <p:nvPr>
            <p:ph idx="3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7" name="Google Shape;77;p17"/>
          <p:cNvCxnSpPr/>
          <p:nvPr/>
        </p:nvCxnSpPr>
        <p:spPr>
          <a:xfrm rot="10800000">
            <a:off x="2729617" y="421046"/>
            <a:ext cx="0" cy="5768619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" name="Google Shape;78;p17"/>
          <p:cNvSpPr txBox="1"/>
          <p:nvPr>
            <p:ph idx="4" type="body"/>
          </p:nvPr>
        </p:nvSpPr>
        <p:spPr>
          <a:xfrm>
            <a:off x="5902936" y="2426275"/>
            <a:ext cx="2256326" cy="6010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17"/>
          <p:cNvSpPr txBox="1"/>
          <p:nvPr>
            <p:ph idx="5" type="body"/>
          </p:nvPr>
        </p:nvSpPr>
        <p:spPr>
          <a:xfrm>
            <a:off x="5902936" y="3097703"/>
            <a:ext cx="2256326" cy="30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/>
          <p:nvPr>
            <p:ph idx="6" type="pic"/>
          </p:nvPr>
        </p:nvSpPr>
        <p:spPr>
          <a:xfrm>
            <a:off x="3060740" y="1676296"/>
            <a:ext cx="440949" cy="587932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/>
          <p:nvPr>
            <p:ph idx="7" type="pic"/>
          </p:nvPr>
        </p:nvSpPr>
        <p:spPr>
          <a:xfrm>
            <a:off x="5901006" y="1676296"/>
            <a:ext cx="440949" cy="587932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7"/>
          <p:cNvSpPr/>
          <p:nvPr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>
            <p:ph idx="8" type="body"/>
          </p:nvPr>
        </p:nvSpPr>
        <p:spPr>
          <a:xfrm>
            <a:off x="3060739" y="480157"/>
            <a:ext cx="5208422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grpSp>
        <p:nvGrpSpPr>
          <p:cNvPr id="85" name="Google Shape;85;p17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86" name="Google Shape;86;p17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Vertical Purple">
  <p:cSld name="Half Image Vertical Purp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>
            <p:ph idx="2" type="pic"/>
          </p:nvPr>
        </p:nvSpPr>
        <p:spPr>
          <a:xfrm>
            <a:off x="3987367" y="0"/>
            <a:ext cx="5156633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2" name="Google Shape;92;p18"/>
          <p:cNvSpPr/>
          <p:nvPr/>
        </p:nvSpPr>
        <p:spPr>
          <a:xfrm>
            <a:off x="0" y="1"/>
            <a:ext cx="3987366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23887" y="1723293"/>
            <a:ext cx="3980435" cy="3745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288488" y="1087908"/>
            <a:ext cx="3351524" cy="144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92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sz="3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76533" y="2552612"/>
            <a:ext cx="3073334" cy="199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7" name="Google Shape;97;p18"/>
          <p:cNvCxnSpPr/>
          <p:nvPr/>
        </p:nvCxnSpPr>
        <p:spPr>
          <a:xfrm>
            <a:off x="341244" y="1620451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8"/>
          <p:cNvSpPr txBox="1"/>
          <p:nvPr>
            <p:ph idx="3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9" name="Google Shape;99;p18"/>
          <p:cNvGrpSpPr/>
          <p:nvPr/>
        </p:nvGrpSpPr>
        <p:grpSpPr>
          <a:xfrm flipH="1">
            <a:off x="848197" y="4803540"/>
            <a:ext cx="2712584" cy="3522776"/>
            <a:chOff x="2555621" y="3917613"/>
            <a:chExt cx="3616779" cy="3522776"/>
          </a:xfrm>
        </p:grpSpPr>
        <p:sp>
          <p:nvSpPr>
            <p:cNvPr id="100" name="Google Shape;100;p18"/>
            <p:cNvSpPr/>
            <p:nvPr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534664" y="2704121"/>
            <a:ext cx="4917186" cy="7502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05" name="Google Shape;105;p19"/>
          <p:cNvCxnSpPr/>
          <p:nvPr/>
        </p:nvCxnSpPr>
        <p:spPr>
          <a:xfrm>
            <a:off x="3620860" y="3760408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9"/>
          <p:cNvSpPr/>
          <p:nvPr>
            <p:ph idx="2" type="pic"/>
          </p:nvPr>
        </p:nvSpPr>
        <p:spPr>
          <a:xfrm>
            <a:off x="1" y="1"/>
            <a:ext cx="331827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7" name="Google Shape;107;p19"/>
          <p:cNvSpPr/>
          <p:nvPr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velope" id="109" name="Google Shape;10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26102" y="4029040"/>
            <a:ext cx="351924" cy="46923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4055107" y="4126311"/>
            <a:ext cx="2730359" cy="43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19"/>
          <p:cNvSpPr txBox="1"/>
          <p:nvPr>
            <p:ph idx="3" type="body"/>
          </p:nvPr>
        </p:nvSpPr>
        <p:spPr>
          <a:xfrm>
            <a:off x="4056460" y="4836222"/>
            <a:ext cx="2729006" cy="45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12" name="Google Shape;112;p19"/>
          <p:cNvGrpSpPr/>
          <p:nvPr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113" name="Google Shape;113;p19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Link"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0364" y="4809678"/>
            <a:ext cx="406561" cy="54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ctrTitle"/>
          </p:nvPr>
        </p:nvSpPr>
        <p:spPr>
          <a:xfrm>
            <a:off x="3514725" y="2726873"/>
            <a:ext cx="5425168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3514725" y="3569380"/>
            <a:ext cx="5425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1" name="Google Shape;121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2" name="Google Shape;122;p20"/>
          <p:cNvCxnSpPr/>
          <p:nvPr/>
        </p:nvCxnSpPr>
        <p:spPr>
          <a:xfrm>
            <a:off x="3620860" y="4082142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3" name="Google Shape;123;p20"/>
          <p:cNvGrpSpPr/>
          <p:nvPr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124" name="Google Shape;124;p20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1" y="1"/>
            <a:ext cx="3318272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3" name="Google Shape;133;p21"/>
          <p:cNvCxnSpPr/>
          <p:nvPr/>
        </p:nvCxnSpPr>
        <p:spPr>
          <a:xfrm>
            <a:off x="4259416" y="2286312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4" name="Google Shape;134;p21"/>
          <p:cNvGrpSpPr/>
          <p:nvPr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5" name="Google Shape;135;p21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21"/>
          <p:cNvSpPr/>
          <p:nvPr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21"/>
          <p:cNvCxnSpPr/>
          <p:nvPr/>
        </p:nvCxnSpPr>
        <p:spPr>
          <a:xfrm>
            <a:off x="5631015" y="2286312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21"/>
          <p:cNvSpPr/>
          <p:nvPr/>
        </p:nvSpPr>
        <p:spPr>
          <a:xfrm>
            <a:off x="351783" y="1"/>
            <a:ext cx="3907632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21"/>
          <p:cNvCxnSpPr/>
          <p:nvPr/>
        </p:nvCxnSpPr>
        <p:spPr>
          <a:xfrm>
            <a:off x="751310" y="1290512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21"/>
          <p:cNvSpPr txBox="1"/>
          <p:nvPr>
            <p:ph type="title"/>
          </p:nvPr>
        </p:nvSpPr>
        <p:spPr>
          <a:xfrm>
            <a:off x="686599" y="1276858"/>
            <a:ext cx="3073334" cy="12553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686600" y="2620652"/>
            <a:ext cx="3073334" cy="1933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b="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272562" y="365126"/>
            <a:ext cx="8598876" cy="918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6814038" y="6463207"/>
            <a:ext cx="2057400" cy="258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/>
          <p:nvPr>
            <p:ph type="ctrTitle"/>
          </p:nvPr>
        </p:nvSpPr>
        <p:spPr>
          <a:xfrm>
            <a:off x="3514725" y="2726873"/>
            <a:ext cx="5425168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COMPUTER NETWORKS</a:t>
            </a:r>
            <a:endParaRPr/>
          </a:p>
        </p:txBody>
      </p:sp>
      <p:sp>
        <p:nvSpPr>
          <p:cNvPr id="241" name="Google Shape;241;p1"/>
          <p:cNvSpPr txBox="1"/>
          <p:nvPr>
            <p:ph idx="1" type="subTitle"/>
          </p:nvPr>
        </p:nvSpPr>
        <p:spPr>
          <a:xfrm>
            <a:off x="3589233" y="3571395"/>
            <a:ext cx="4003604" cy="455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BY DR. KANCHAN SHENDE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2" name="Google Shape;24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5807" r="25807" t="0"/>
          <a:stretch/>
        </p:blipFill>
        <p:spPr>
          <a:xfrm>
            <a:off x="-1524000" y="0"/>
            <a:ext cx="473721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/>
          <p:nvPr>
            <p:ph type="title"/>
          </p:nvPr>
        </p:nvSpPr>
        <p:spPr>
          <a:xfrm>
            <a:off x="914400" y="695786"/>
            <a:ext cx="7600950" cy="10390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ASSESSMENT SCHEME</a:t>
            </a:r>
            <a:endParaRPr/>
          </a:p>
        </p:txBody>
      </p:sp>
      <p:sp>
        <p:nvSpPr>
          <p:cNvPr id="312" name="Google Shape;312;p10"/>
          <p:cNvSpPr txBox="1"/>
          <p:nvPr>
            <p:ph idx="1" type="body"/>
          </p:nvPr>
        </p:nvSpPr>
        <p:spPr>
          <a:xfrm>
            <a:off x="830580" y="2415223"/>
            <a:ext cx="760095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Class Continuous Assessment (CCA):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60 marks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 </a:t>
            </a:r>
            <a:endParaRPr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Term End Examination: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40 marks</a:t>
            </a:r>
            <a:endParaRPr/>
          </a:p>
        </p:txBody>
      </p:sp>
      <p:sp>
        <p:nvSpPr>
          <p:cNvPr id="313" name="Google Shape;313;p10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10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graphicFrame>
        <p:nvGraphicFramePr>
          <p:cNvPr id="315" name="Google Shape;315;p10"/>
          <p:cNvGraphicFramePr/>
          <p:nvPr/>
        </p:nvGraphicFramePr>
        <p:xfrm>
          <a:off x="1508760" y="3073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{0C63E76B-212B-4B44-A686-F54FB0CE4764}</a:tableStyleId>
              </a:tblPr>
              <a:tblGrid>
                <a:gridCol w="2346950"/>
                <a:gridCol w="1991350"/>
                <a:gridCol w="2169150"/>
              </a:tblGrid>
              <a:tr h="1206525">
                <a:tc>
                  <a:txBody>
                    <a:bodyPr/>
                    <a:lstStyle/>
                    <a:p>
                      <a:pPr indent="0" lvl="0" marL="170180" marR="159385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Formative Assessment Test-1</a:t>
                      </a:r>
                      <a:endParaRPr/>
                    </a:p>
                    <a:p>
                      <a:pPr indent="0" lvl="0" marL="165735" marR="155575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(FAT -1)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498475" lvl="0" marL="554355" marR="508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Formative Assessment</a:t>
                      </a:r>
                      <a:endParaRPr sz="1400" u="none" cap="none" strike="noStrike"/>
                    </a:p>
                    <a:p>
                      <a:pPr indent="-498475" lvl="0" marL="554355" marR="50800" rtl="0" algn="ctr">
                        <a:lnSpc>
                          <a:spcPct val="107000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Test-2</a:t>
                      </a:r>
                      <a:endParaRPr/>
                    </a:p>
                    <a:p>
                      <a:pPr indent="-498475" lvl="0" marL="554355" marR="50800" rtl="0" algn="ctr">
                        <a:lnSpc>
                          <a:spcPct val="107000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(FAT -2)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104775" marR="88900" rtl="0" algn="ctr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Mid-term Assessment Test</a:t>
                      </a:r>
                      <a:endParaRPr/>
                    </a:p>
                    <a:p>
                      <a:pPr indent="0" lvl="0" marL="104775" marR="9017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(MAT)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52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"/>
          <p:cNvSpPr txBox="1"/>
          <p:nvPr>
            <p:ph type="title"/>
          </p:nvPr>
        </p:nvSpPr>
        <p:spPr>
          <a:xfrm>
            <a:off x="914400" y="695786"/>
            <a:ext cx="7600950" cy="10390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 BOOKS</a:t>
            </a:r>
            <a:endParaRPr/>
          </a:p>
        </p:txBody>
      </p:sp>
      <p:sp>
        <p:nvSpPr>
          <p:cNvPr id="321" name="Google Shape;321;p11"/>
          <p:cNvSpPr txBox="1"/>
          <p:nvPr>
            <p:ph idx="1" type="body"/>
          </p:nvPr>
        </p:nvSpPr>
        <p:spPr>
          <a:xfrm>
            <a:off x="914400" y="2506663"/>
            <a:ext cx="760095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 Communication and Networking by Behrouz Forouzan, TATA McGraw Hill. [4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Edition] 2.Computer Networks by Andrew Tanenbaum, Pearson Education.[4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Edition]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Networking All In One Dummies Wiley Publication.[5th Edition]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Cryptography and network security by Atul Kahate , Tata McGraw-Hill Education.[3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Edition]</a:t>
            </a:r>
            <a:endParaRPr/>
          </a:p>
        </p:txBody>
      </p:sp>
      <p:sp>
        <p:nvSpPr>
          <p:cNvPr id="322" name="Google Shape;322;p11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11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"/>
          <p:cNvSpPr txBox="1"/>
          <p:nvPr>
            <p:ph type="title"/>
          </p:nvPr>
        </p:nvSpPr>
        <p:spPr>
          <a:xfrm>
            <a:off x="914400" y="695786"/>
            <a:ext cx="7600950" cy="10390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MODULE 1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"/>
          <p:cNvSpPr txBox="1"/>
          <p:nvPr>
            <p:ph idx="1" type="body"/>
          </p:nvPr>
        </p:nvSpPr>
        <p:spPr>
          <a:xfrm>
            <a:off x="826602" y="2271183"/>
            <a:ext cx="760095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Introduction to Computer Networks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Computer Networks -goals and applications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Data  Communication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Data Flow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Networks : point-to-point connections, multipoint connections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Network topologies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Categories of Networks :LAN, WAN, MAN protocols and standards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49" name="Google Shape;249;p2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2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"/>
          <p:cNvSpPr txBox="1"/>
          <p:nvPr>
            <p:ph type="title"/>
          </p:nvPr>
        </p:nvSpPr>
        <p:spPr>
          <a:xfrm>
            <a:off x="914400" y="695786"/>
            <a:ext cx="7600950" cy="10390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MODULE 2</a:t>
            </a:r>
            <a:endParaRPr sz="3600"/>
          </a:p>
        </p:txBody>
      </p:sp>
      <p:sp>
        <p:nvSpPr>
          <p:cNvPr id="256" name="Google Shape;256;p3"/>
          <p:cNvSpPr txBox="1"/>
          <p:nvPr>
            <p:ph idx="1" type="body"/>
          </p:nvPr>
        </p:nvSpPr>
        <p:spPr>
          <a:xfrm>
            <a:off x="914400" y="2506663"/>
            <a:ext cx="760095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Network Models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OSI Reference Model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TCP/IP Reference Model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Comparison of OSI and TCP/IP model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Addressing : Physical, Logical and Port addresses</a:t>
            </a:r>
            <a:endParaRPr/>
          </a:p>
        </p:txBody>
      </p:sp>
      <p:sp>
        <p:nvSpPr>
          <p:cNvPr id="257" name="Google Shape;257;p3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3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"/>
          <p:cNvSpPr txBox="1"/>
          <p:nvPr>
            <p:ph type="title"/>
          </p:nvPr>
        </p:nvSpPr>
        <p:spPr>
          <a:xfrm>
            <a:off x="914400" y="695786"/>
            <a:ext cx="7600950" cy="10390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MODULE 3</a:t>
            </a:r>
            <a:endParaRPr/>
          </a:p>
        </p:txBody>
      </p:sp>
      <p:sp>
        <p:nvSpPr>
          <p:cNvPr id="264" name="Google Shape;264;p4"/>
          <p:cNvSpPr txBox="1"/>
          <p:nvPr>
            <p:ph idx="1" type="body"/>
          </p:nvPr>
        </p:nvSpPr>
        <p:spPr>
          <a:xfrm>
            <a:off x="914400" y="2377123"/>
            <a:ext cx="752094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The Physical Layer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Signals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Transmission Modes : Parallel Transmission, Serial Transmission Digital data transmission : Line coding schemes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Analog data transmission : Types of digital-to-analog conversion, Types of analog-to-analog modulation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Physical Layer Devices : Repeaters, Hubs- active hub Passive hub</a:t>
            </a:r>
            <a:endParaRPr/>
          </a:p>
        </p:txBody>
      </p:sp>
      <p:sp>
        <p:nvSpPr>
          <p:cNvPr id="265" name="Google Shape;265;p4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4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"/>
          <p:cNvSpPr txBox="1"/>
          <p:nvPr>
            <p:ph type="title"/>
          </p:nvPr>
        </p:nvSpPr>
        <p:spPr>
          <a:xfrm>
            <a:off x="914400" y="695786"/>
            <a:ext cx="7600950" cy="10390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MODULE 4</a:t>
            </a:r>
            <a:endParaRPr/>
          </a:p>
        </p:txBody>
      </p:sp>
      <p:sp>
        <p:nvSpPr>
          <p:cNvPr id="272" name="Google Shape;272;p5"/>
          <p:cNvSpPr txBox="1"/>
          <p:nvPr>
            <p:ph idx="1" type="body"/>
          </p:nvPr>
        </p:nvSpPr>
        <p:spPr>
          <a:xfrm>
            <a:off x="914400" y="2506663"/>
            <a:ext cx="760095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The Data Link Layer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Design Issues–Services provided to the Network Layer Framing–Concept, Methods–Character Count, Flag bytes with Byte Stuffing, Starting &amp; ending Flags with Bit Stuffing and Physical Layer Coding Violations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Flow and Error Control Error detection code CRC</a:t>
            </a:r>
            <a:endParaRPr/>
          </a:p>
        </p:txBody>
      </p:sp>
      <p:sp>
        <p:nvSpPr>
          <p:cNvPr id="273" name="Google Shape;273;p5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/>
          <p:nvPr>
            <p:ph type="title"/>
          </p:nvPr>
        </p:nvSpPr>
        <p:spPr>
          <a:xfrm>
            <a:off x="914400" y="695786"/>
            <a:ext cx="7600950" cy="10390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MODULE 5</a:t>
            </a:r>
            <a:endParaRPr/>
          </a:p>
        </p:txBody>
      </p:sp>
      <p:sp>
        <p:nvSpPr>
          <p:cNvPr id="280" name="Google Shape;280;p6"/>
          <p:cNvSpPr txBox="1"/>
          <p:nvPr>
            <p:ph idx="1" type="body"/>
          </p:nvPr>
        </p:nvSpPr>
        <p:spPr>
          <a:xfrm>
            <a:off x="914400" y="2506663"/>
            <a:ext cx="760095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The Medium Access Sub layer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Random Access Protocols ALOHA ,CSMA CSMA/CD,CSMA/CA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Controlled Access Reservation, Polling and Token Passing Channelization FDMA, TDMA , CDMA</a:t>
            </a:r>
            <a:endParaRPr/>
          </a:p>
        </p:txBody>
      </p:sp>
      <p:sp>
        <p:nvSpPr>
          <p:cNvPr id="281" name="Google Shape;281;p6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6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"/>
          <p:cNvSpPr txBox="1"/>
          <p:nvPr>
            <p:ph type="title"/>
          </p:nvPr>
        </p:nvSpPr>
        <p:spPr>
          <a:xfrm>
            <a:off x="914400" y="695786"/>
            <a:ext cx="7600950" cy="10390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MODULE 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807720" y="2331403"/>
            <a:ext cx="760095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The Network Layer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Store-and-forward packet switching Services Provided to the Transport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Layer, Implementation of Connectionless Service, Implementation of Connection Oriented Service Comparison of Virtual Circuit and Datagram IPV4, IPV6 Addresses - Address Space,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Notations, Classful Addressing, Subnetting, Supernetting,Classless Addressing,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Datagram Format, Fragmentation, Checksum, Options</a:t>
            </a:r>
            <a:r>
              <a:rPr lang="en-US"/>
              <a:t>.</a:t>
            </a:r>
            <a:endParaRPr/>
          </a:p>
        </p:txBody>
      </p:sp>
      <p:sp>
        <p:nvSpPr>
          <p:cNvPr id="289" name="Google Shape;289;p7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7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"/>
          <p:cNvSpPr txBox="1"/>
          <p:nvPr>
            <p:ph type="title"/>
          </p:nvPr>
        </p:nvSpPr>
        <p:spPr>
          <a:xfrm>
            <a:off x="914400" y="695786"/>
            <a:ext cx="7600950" cy="10390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MODULE 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8"/>
          <p:cNvSpPr txBox="1"/>
          <p:nvPr>
            <p:ph idx="1" type="body"/>
          </p:nvPr>
        </p:nvSpPr>
        <p:spPr>
          <a:xfrm>
            <a:off x="914400" y="2346643"/>
            <a:ext cx="760095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The Transport Layer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Transport Services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Elements of Transport Protocols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Congestion Control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Internet Transport Protocol - UDP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Internet Transport Protocol – TCP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Performance Issues</a:t>
            </a:r>
            <a:endParaRPr/>
          </a:p>
        </p:txBody>
      </p:sp>
      <p:sp>
        <p:nvSpPr>
          <p:cNvPr id="297" name="Google Shape;297;p8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8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"/>
          <p:cNvSpPr txBox="1"/>
          <p:nvPr>
            <p:ph type="title"/>
          </p:nvPr>
        </p:nvSpPr>
        <p:spPr>
          <a:xfrm>
            <a:off x="914400" y="695786"/>
            <a:ext cx="7600950" cy="10390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MODULE 8</a:t>
            </a:r>
            <a:endParaRPr/>
          </a:p>
        </p:txBody>
      </p:sp>
      <p:sp>
        <p:nvSpPr>
          <p:cNvPr id="304" name="Google Shape;304;p9"/>
          <p:cNvSpPr txBox="1"/>
          <p:nvPr>
            <p:ph idx="1" type="body"/>
          </p:nvPr>
        </p:nvSpPr>
        <p:spPr>
          <a:xfrm>
            <a:off x="914400" y="2506663"/>
            <a:ext cx="760095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The Application Layer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Domain Name System (DNS)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Electronic Mail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World Wide Web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Streaming Audio and Video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Content Delivery</a:t>
            </a:r>
            <a:endParaRPr/>
          </a:p>
        </p:txBody>
      </p:sp>
      <p:sp>
        <p:nvSpPr>
          <p:cNvPr id="305" name="Google Shape;305;p9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9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2022-07-05T04:44:34Z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