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94" r:id="rId12"/>
    <p:sldId id="295" r:id="rId13"/>
    <p:sldId id="298" r:id="rId14"/>
    <p:sldId id="297" r:id="rId15"/>
    <p:sldId id="299" r:id="rId16"/>
    <p:sldId id="286" r:id="rId17"/>
    <p:sldId id="287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7CBFF"/>
    <a:srgbClr val="404040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20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20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20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43788" y="3051212"/>
            <a:ext cx="88129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time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Transit time is the amount of time required for a message to travel from one device to another. </a:t>
            </a:r>
          </a:p>
          <a:p>
            <a:pPr lvl="2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is the elapsed time between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nodes.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4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576" y="2304379"/>
            <a:ext cx="7622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Measured by the frequency of failure.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takes a link to recover from a failure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network’s robustness in a catastrophe. </a:t>
            </a:r>
          </a:p>
        </p:txBody>
      </p:sp>
    </p:spTree>
    <p:extLst>
      <p:ext uri="{BB962C8B-B14F-4D97-AF65-F5344CB8AC3E}">
        <p14:creationId xmlns:p14="http://schemas.microsoft.com/office/powerpoint/2010/main" val="357693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576" y="2304379"/>
            <a:ext cx="76228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data from unauthorized access.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Protecting data from damage and development.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policies and procedures for recovery from breaches and data losses. </a:t>
            </a:r>
          </a:p>
        </p:txBody>
      </p:sp>
    </p:spTree>
    <p:extLst>
      <p:ext uri="{BB962C8B-B14F-4D97-AF65-F5344CB8AC3E}">
        <p14:creationId xmlns:p14="http://schemas.microsoft.com/office/powerpoint/2010/main" val="170601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6985" y="2288268"/>
            <a:ext cx="7541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There are two </a:t>
            </a:r>
            <a:r>
              <a:rPr lang="en-US" sz="2400" dirty="0" smtClean="0">
                <a:latin typeface="Times New Roman" panose="02020603050405020304" pitchFamily="18" charset="0"/>
              </a:rPr>
              <a:t>types </a:t>
            </a:r>
            <a:r>
              <a:rPr lang="en-US" sz="2400" dirty="0">
                <a:latin typeface="Times New Roman" panose="02020603050405020304" pitchFamily="18" charset="0"/>
              </a:rPr>
              <a:t>of connections: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Point-to-Point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</a:rPr>
              <a:t>ultipoint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203" y="3513033"/>
            <a:ext cx="5606248" cy="2972393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6365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499242"/>
            <a:ext cx="74134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Point-to-Point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</a:rPr>
              <a:t>point-to-point connection provides a dedicated link between </a:t>
            </a:r>
            <a:r>
              <a:rPr lang="en-US" sz="2000" dirty="0" smtClean="0">
                <a:latin typeface="Times New Roman" panose="02020603050405020304" pitchFamily="18" charset="0"/>
              </a:rPr>
              <a:t>two devices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</a:rPr>
              <a:t>entire capacity of the link is reserved for transmission between those </a:t>
            </a:r>
            <a:r>
              <a:rPr lang="en-US" sz="2000" dirty="0" smtClean="0">
                <a:latin typeface="Times New Roman" panose="02020603050405020304" pitchFamily="18" charset="0"/>
              </a:rPr>
              <a:t>two devices</a:t>
            </a:r>
            <a:r>
              <a:rPr lang="en-US" sz="2000" dirty="0">
                <a:latin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</a:rPr>
              <a:t>Example: When you change </a:t>
            </a:r>
            <a:r>
              <a:rPr lang="en-US" sz="2000" dirty="0">
                <a:latin typeface="Times New Roman" panose="02020603050405020304" pitchFamily="18" charset="0"/>
              </a:rPr>
              <a:t>television channels by infrared remote </a:t>
            </a:r>
            <a:r>
              <a:rPr lang="en-US" sz="2000" dirty="0" smtClean="0">
                <a:latin typeface="Times New Roman" panose="02020603050405020304" pitchFamily="18" charset="0"/>
              </a:rPr>
              <a:t>control, you </a:t>
            </a:r>
            <a:r>
              <a:rPr lang="en-US" sz="2000" dirty="0">
                <a:latin typeface="Times New Roman" panose="02020603050405020304" pitchFamily="18" charset="0"/>
              </a:rPr>
              <a:t>are establishing a point-to-point connection between the remote control and </a:t>
            </a:r>
            <a:r>
              <a:rPr lang="en-US" sz="2000" dirty="0" smtClean="0">
                <a:latin typeface="Times New Roman" panose="02020603050405020304" pitchFamily="18" charset="0"/>
              </a:rPr>
              <a:t>the television's </a:t>
            </a:r>
            <a:r>
              <a:rPr lang="en-US" sz="2000" dirty="0">
                <a:latin typeface="Times New Roman" panose="02020603050405020304" pitchFamily="18" charset="0"/>
              </a:rPr>
              <a:t>control system.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2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499242"/>
            <a:ext cx="74134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</a:rPr>
              <a:t>Multipoint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multipoint (also called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multidrop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connection is one in which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specific devices share a single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multipoint environment, the capacity of the channel is shared, either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 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temporally.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devices can use the link simultaneously, it is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users must take turns, it is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timeshared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connection.</a:t>
            </a:r>
          </a:p>
        </p:txBody>
      </p:sp>
    </p:spTree>
    <p:extLst>
      <p:ext uri="{BB962C8B-B14F-4D97-AF65-F5344CB8AC3E}">
        <p14:creationId xmlns:p14="http://schemas.microsoft.com/office/powerpoint/2010/main" val="42204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1311083"/>
            <a:ext cx="7600950" cy="748454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7" y="2271183"/>
            <a:ext cx="7974625" cy="412961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59" y="2271183"/>
            <a:ext cx="6003279" cy="4450256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52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1311083"/>
            <a:ext cx="7600950" cy="74845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7" y="2271183"/>
            <a:ext cx="7974625" cy="4129617"/>
          </a:xfrm>
        </p:spPr>
        <p:txBody>
          <a:bodyPr/>
          <a:lstStyle/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2209" y="1985879"/>
            <a:ext cx="791714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simplex mode, the communication is unidirectional, as on a one-way street. Only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devices on a link can transmit; the other can only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receive.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traditional monitors are examples of simplex devices.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keyboard 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introduce input; the monitor can only accept output. The simplex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can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entire capacity of the channel to send data in one direction</a:t>
            </a:r>
          </a:p>
        </p:txBody>
      </p:sp>
    </p:spTree>
    <p:extLst>
      <p:ext uri="{BB962C8B-B14F-4D97-AF65-F5344CB8AC3E}">
        <p14:creationId xmlns:p14="http://schemas.microsoft.com/office/powerpoint/2010/main" val="179051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812187"/>
            <a:ext cx="7600950" cy="74845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527" y="2226140"/>
            <a:ext cx="761947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</a:rPr>
              <a:t>In half-duplex mode, each station can both transmit and receive, but not at the same time. </a:t>
            </a:r>
            <a:r>
              <a:rPr lang="en-US" sz="2200" dirty="0" smtClean="0">
                <a:latin typeface="Times New Roman" panose="02020603050405020304" pitchFamily="18" charset="0"/>
              </a:rPr>
              <a:t>: When </a:t>
            </a:r>
            <a:r>
              <a:rPr lang="en-US" sz="2200" dirty="0">
                <a:latin typeface="Times New Roman" panose="02020603050405020304" pitchFamily="18" charset="0"/>
              </a:rPr>
              <a:t>one device is sending, the other can only receive, and vice </a:t>
            </a:r>
            <a:r>
              <a:rPr lang="en-US" sz="2200" dirty="0" smtClean="0">
                <a:latin typeface="Times New Roman" panose="02020603050405020304" pitchFamily="18" charset="0"/>
              </a:rPr>
              <a:t>versa.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half-duplex mode is like a one-lane road with traffic allowed in both directions.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/>
              <a:t>half-duplex mode is used in cases where there is no need </a:t>
            </a:r>
            <a:r>
              <a:rPr lang="en-US" sz="2200" dirty="0" smtClean="0"/>
              <a:t>for communication in </a:t>
            </a:r>
            <a:r>
              <a:rPr lang="en-US" sz="2200" dirty="0"/>
              <a:t>both directions at the same time; the entire capacity of the channel can be utilized </a:t>
            </a:r>
            <a:r>
              <a:rPr lang="en-US" sz="2200" dirty="0" smtClean="0"/>
              <a:t>for each </a:t>
            </a:r>
            <a:r>
              <a:rPr lang="en-US" sz="2200" dirty="0"/>
              <a:t>direction.</a:t>
            </a:r>
          </a:p>
        </p:txBody>
      </p:sp>
    </p:spTree>
    <p:extLst>
      <p:ext uri="{BB962C8B-B14F-4D97-AF65-F5344CB8AC3E}">
        <p14:creationId xmlns:p14="http://schemas.microsoft.com/office/powerpoint/2010/main" val="8787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812187"/>
            <a:ext cx="7600950" cy="748454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6798" y="2059537"/>
            <a:ext cx="768644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full-duplex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stations can transmit and receive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common example of full-duplex communication is the telephone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network. When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people are communicating by a telephone line, both can talk and listen 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full-duplex mode is used when communication in both directions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all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time. The capacity of the channel, however, must be divided between the two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directions.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: point-to-point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connections, multipoint </a:t>
            </a: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644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0146" y="2329226"/>
            <a:ext cx="7424911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</a:rPr>
              <a:t>Network : 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</a:rPr>
              <a:t>network is a set of devices (often referred to as </a:t>
            </a:r>
            <a:r>
              <a:rPr lang="en-US" sz="2400" i="1" dirty="0">
                <a:latin typeface="Times New Roman" panose="02020603050405020304" pitchFamily="18" charset="0"/>
              </a:rPr>
              <a:t>nodes) </a:t>
            </a:r>
            <a:r>
              <a:rPr lang="en-US" sz="2400" dirty="0">
                <a:latin typeface="Times New Roman" panose="02020603050405020304" pitchFamily="18" charset="0"/>
              </a:rPr>
              <a:t>connected by </a:t>
            </a:r>
            <a:r>
              <a:rPr lang="en-US" sz="2400" dirty="0" smtClean="0">
                <a:latin typeface="Times New Roman" panose="02020603050405020304" pitchFamily="18" charset="0"/>
              </a:rPr>
              <a:t>communication links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</a:rPr>
              <a:t>node can be a computer, printer, or any other device capable of sending </a:t>
            </a:r>
            <a:r>
              <a:rPr lang="en-US" sz="2400" dirty="0" smtClean="0">
                <a:latin typeface="Times New Roman" panose="02020603050405020304" pitchFamily="18" charset="0"/>
              </a:rPr>
              <a:t>and/or receiving </a:t>
            </a:r>
            <a:r>
              <a:rPr lang="en-US" sz="2400" dirty="0">
                <a:latin typeface="Times New Roman" panose="02020603050405020304" pitchFamily="18" charset="0"/>
              </a:rPr>
              <a:t>data generated by other nodes on the network.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60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5675" y="2598915"/>
            <a:ext cx="736647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Distributed Processing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</a:rPr>
              <a:t>Most networks use distributed processing, in which a task is divided among </a:t>
            </a:r>
            <a:r>
              <a:rPr lang="en-US" sz="2400" dirty="0" smtClean="0">
                <a:latin typeface="Times New Roman" panose="02020603050405020304" pitchFamily="18" charset="0"/>
              </a:rPr>
              <a:t>multiple computers</a:t>
            </a:r>
            <a:r>
              <a:rPr lang="en-US" sz="2400" dirty="0">
                <a:latin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</a:rPr>
              <a:t>Instead </a:t>
            </a:r>
            <a:r>
              <a:rPr lang="en-US" sz="2400" dirty="0">
                <a:latin typeface="Times New Roman" panose="02020603050405020304" pitchFamily="18" charset="0"/>
              </a:rPr>
              <a:t>of one single large machine being responsible for all aspects of </a:t>
            </a:r>
            <a:r>
              <a:rPr lang="en-US" sz="2400" dirty="0" smtClean="0">
                <a:latin typeface="Times New Roman" panose="02020603050405020304" pitchFamily="18" charset="0"/>
              </a:rPr>
              <a:t>a process</a:t>
            </a:r>
            <a:r>
              <a:rPr lang="en-US" sz="2400" dirty="0">
                <a:latin typeface="Times New Roman" panose="02020603050405020304" pitchFamily="18" charset="0"/>
              </a:rPr>
              <a:t>, separate computers (usually a personal computer or workstation) handle </a:t>
            </a:r>
            <a:r>
              <a:rPr lang="en-US" sz="2400" dirty="0" smtClean="0">
                <a:latin typeface="Times New Roman" panose="02020603050405020304" pitchFamily="18" charset="0"/>
              </a:rPr>
              <a:t>a subset</a:t>
            </a:r>
            <a:r>
              <a:rPr lang="en-US" sz="2400" dirty="0">
                <a:latin typeface="Times New Roman" panose="02020603050405020304" pitchFamily="18" charset="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5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576" y="2304379"/>
            <a:ext cx="76228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</a:rPr>
              <a:t>Network Criteria </a:t>
            </a:r>
            <a:r>
              <a:rPr lang="en-US" sz="2400" b="1" dirty="0" smtClean="0">
                <a:latin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ecurity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576" y="2304379"/>
            <a:ext cx="762284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: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ransit time and Response time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users,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transmission medium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the connected hardware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 and delay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4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687</Words>
  <Application>Microsoft Office PowerPoint</Application>
  <PresentationFormat>On-screen Show (4:3)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Computer Networks</vt:lpstr>
      <vt:lpstr>Data Flow</vt:lpstr>
      <vt:lpstr>Conti…</vt:lpstr>
      <vt:lpstr>Conti…</vt:lpstr>
      <vt:lpstr>Conti…</vt:lpstr>
      <vt:lpstr>Networks : point-to-point connections, multipoint connections</vt:lpstr>
      <vt:lpstr>Conti…</vt:lpstr>
      <vt:lpstr>Conti…</vt:lpstr>
      <vt:lpstr>Conti…</vt:lpstr>
      <vt:lpstr>Conti…</vt:lpstr>
      <vt:lpstr>Conti…</vt:lpstr>
      <vt:lpstr>Conti…</vt:lpstr>
      <vt:lpstr>Type of Connection</vt:lpstr>
      <vt:lpstr>Conti…</vt:lpstr>
      <vt:lpstr>Conti…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2022-07-20T04:15:47Z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