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6" r:id="rId6"/>
    <p:sldId id="304" r:id="rId7"/>
    <p:sldId id="307" r:id="rId8"/>
    <p:sldId id="308" r:id="rId9"/>
    <p:sldId id="309" r:id="rId10"/>
    <p:sldId id="310" r:id="rId11"/>
    <p:sldId id="311" r:id="rId12"/>
    <p:sldId id="313" r:id="rId13"/>
    <p:sldId id="31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  <a:srgbClr val="404040"/>
    <a:srgbClr val="C00000"/>
    <a:srgbClr val="0679EB"/>
    <a:srgbClr val="70AD47"/>
    <a:srgbClr val="FFC000"/>
    <a:srgbClr val="7030A0"/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8/21/2022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21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=""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=""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=""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=""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=""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=""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=""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=""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=""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=""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=""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=""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=""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=""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=""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=""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21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=""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=""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=""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=""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=""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21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free-ias-prep/difference-between-tcp-ip-and-osi-model/#:~:text=What%20is%20the%20main%20difference,a%20network%20can%20be%20described" TargetMode="External"/><Relationship Id="rId2" Type="http://schemas.openxmlformats.org/officeDocument/2006/relationships/hyperlink" Target="https://electronicsguide4u.com/computer-network-addressing-basic-over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difference-between-osi-and-tcp-ip-reference-mod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725" y="2726873"/>
            <a:ext cx="5425168" cy="1190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br>
              <a:rPr lang="en-US" dirty="0" smtClean="0"/>
            </a:br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Link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226" y="2251255"/>
            <a:ext cx="75160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https://electronicsguide4u.com/computer-network-addressing-basic-overview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https://byjus.com/free-ias-prep/difference-between-tcp-ip-and-osi-model/#:~:text=What%20is%20the%20main%20difference,a%20network%20can%20be%20described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www.tutorialspoint.com/difference-between-osi-and-tcp-ip-reference-model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: Computer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Behrouz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(Chapter 2 : Network Model)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024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0" y="2439975"/>
            <a:ext cx="784166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9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488" y="85458"/>
            <a:ext cx="7558221" cy="546931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TCP/IP and OSI Model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9053"/>
              </p:ext>
            </p:extLst>
          </p:nvPr>
        </p:nvGraphicFramePr>
        <p:xfrm>
          <a:off x="837488" y="867160"/>
          <a:ext cx="7733944" cy="53790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66972"/>
                <a:gridCol w="3866972"/>
              </a:tblGrid>
              <a:tr h="767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 Model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OSI</a:t>
                      </a:r>
                      <a:r>
                        <a:rPr lang="en-US" sz="2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746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TCP refers to Transmission Control Protocol.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refers to Open Systems Interconnection.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2635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TCP/IP has 4 layers.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has 7 layers.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4129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TCP/IP is more reliable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is less reliable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980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TCP/IP uses both session and presentation layer in the application layer itself.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uses different session and presentation layers.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6482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TCP/IP developed protocols then model.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OSI developed model then protocol.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67467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Transport layer in TCP/IP does not provide assurance delivery of packets.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OSI model, transport layer provides assurance delivery of packets.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91451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Protocols cannot be replaced easily in TCP/IP model.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 in OSI model, Protocols are better covered and is easy to replace with the change in technology.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: Physical, Logical and Port </a:t>
            </a: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7129" y="2298819"/>
            <a:ext cx="737502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</a:t>
            </a:r>
          </a:p>
          <a:p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Whatsoever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you are in LAN or WAN, it provides a different address to all the nodes in the network. This address is a physical address and it is also termed as link address.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is the lowest level of address. This means the physical address is specifically for intra-networking environment. Using physical addressing a node can send a frame to another node in the same physical network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1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129" y="2129380"/>
            <a:ext cx="78279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address can be further classified into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Unicast 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unicast address is assigned to the frame that has to be sent to a single recipient.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multicast address is included in the frame that has to be sent to a group of recipients. 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roadcast address :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broadcast address is included in the frame that has to be sent to all the nodes or all the system connected in the network.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6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3300" y="2389754"/>
            <a:ext cx="72333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 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 has a broader aspect and it is used to send the frame between two different networks which may have different addressing format.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is specially designed to identify each node uniquely irrespective of their underlying physical network.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address is the IP address that is provided to the nodes connected to the internet and no two nodes here can have the same IP address. </a:t>
            </a:r>
          </a:p>
        </p:txBody>
      </p:sp>
    </p:spTree>
    <p:extLst>
      <p:ext uri="{BB962C8B-B14F-4D97-AF65-F5344CB8AC3E}">
        <p14:creationId xmlns:p14="http://schemas.microsoft.com/office/powerpoint/2010/main" val="2859341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3300" y="2389754"/>
            <a:ext cx="72333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physical address, the logical addresses are classified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receiver),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ulticast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(multiple receivers)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roadcast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(all the nodes of the system).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90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7129" y="2244475"/>
            <a:ext cx="72333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Address :</a:t>
            </a:r>
            <a:endParaRPr lang="en-US" sz="2400" b="1" dirty="0">
              <a:solidFill>
                <a:srgbClr val="37C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data is received at the computer the next stage is to identify to which process in the computer the data has to be supplied.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runs multiple processes at a time. So, to identify for which process the data has arrived we need to label the process to identify each process in a computer uniquely.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architecture the address of a process is termed as port address.</a:t>
            </a:r>
          </a:p>
          <a:p>
            <a:endParaRPr lang="en-US" sz="2400" b="1" dirty="0">
              <a:solidFill>
                <a:srgbClr val="37CB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0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883" y="2419937"/>
            <a:ext cx="75820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OSI Reference Model? Explain in details with example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TCP/IP Reference Model ? Explain in details.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OSI and TCP/IP Model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advantages and Disadvantages of OSI and TCP/IP Model.</a:t>
            </a:r>
          </a:p>
          <a:p>
            <a:pPr marL="342900" indent="-342900" algn="just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mean by address and types of addresses?</a:t>
            </a:r>
          </a:p>
          <a:p>
            <a:pPr marL="342900" indent="-342900" algn="just">
              <a:buAutoNum type="arabicPeriod"/>
            </a:pPr>
            <a:r>
              <a:rPr lang="en-US" sz="1600" dirty="0" smtClean="0"/>
              <a:t>List </a:t>
            </a:r>
            <a:r>
              <a:rPr lang="en-US" sz="1600" dirty="0"/>
              <a:t>the layers of the Internet </a:t>
            </a:r>
            <a:r>
              <a:rPr lang="en-US" sz="1600" dirty="0" smtClean="0"/>
              <a:t>model.</a:t>
            </a:r>
          </a:p>
          <a:p>
            <a:pPr marL="342900" indent="-342900" algn="just">
              <a:buAutoNum type="arabicPeriod"/>
            </a:pPr>
            <a:r>
              <a:rPr lang="en-US" sz="1600" dirty="0" smtClean="0"/>
              <a:t>Which </a:t>
            </a:r>
            <a:r>
              <a:rPr lang="en-US" sz="1600" dirty="0"/>
              <a:t>layers in the Internet model are the network support </a:t>
            </a:r>
            <a:r>
              <a:rPr lang="en-US" sz="1600" dirty="0" smtClean="0"/>
              <a:t>layers?</a:t>
            </a:r>
          </a:p>
          <a:p>
            <a:pPr marL="342900" indent="-342900" algn="just">
              <a:buAutoNum type="arabicPeriod"/>
            </a:pPr>
            <a:r>
              <a:rPr lang="en-US" sz="1600" dirty="0" smtClean="0"/>
              <a:t>What </a:t>
            </a:r>
            <a:r>
              <a:rPr lang="en-US" sz="1600" dirty="0"/>
              <a:t>are the concerns of the physical layer in the Internet model?</a:t>
            </a:r>
          </a:p>
          <a:p>
            <a:r>
              <a:rPr lang="en-US" sz="1600" dirty="0"/>
              <a:t>9. </a:t>
            </a:r>
            <a:r>
              <a:rPr lang="en-US" sz="1600" dirty="0"/>
              <a:t>What are the responsibilities of the data link layer in the Internet model?</a:t>
            </a:r>
          </a:p>
          <a:p>
            <a:r>
              <a:rPr lang="en-US" sz="1600" dirty="0"/>
              <a:t>10. What are the responsibilities of the network layer in the Internet model?</a:t>
            </a:r>
          </a:p>
          <a:p>
            <a:r>
              <a:rPr lang="en-US" sz="1600" dirty="0"/>
              <a:t>II. What are the responsibilities of the transport layer in the Internet model?</a:t>
            </a:r>
          </a:p>
          <a:p>
            <a:r>
              <a:rPr lang="en-US" sz="1600" dirty="0"/>
              <a:t>12. What is the difference between a port address, a logical address, and a physical</a:t>
            </a:r>
          </a:p>
          <a:p>
            <a:r>
              <a:rPr lang="en-US" sz="1600" dirty="0"/>
              <a:t>address?</a:t>
            </a:r>
          </a:p>
          <a:p>
            <a:r>
              <a:rPr lang="en-US" sz="1600" dirty="0"/>
              <a:t>13. Name some services provided by the application layer in the Internet model.</a:t>
            </a:r>
          </a:p>
          <a:p>
            <a:r>
              <a:rPr lang="en-US" sz="1600" dirty="0"/>
              <a:t>14. How do the layers of the Internet model correlate to the layers of the OSI model?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057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705</Words>
  <Application>Microsoft Office PowerPoint</Application>
  <PresentationFormat>On-screen Show (4:3)</PresentationFormat>
  <Paragraphs>77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Computer Networks Module 2</vt:lpstr>
      <vt:lpstr>TCP/IP Reference Model</vt:lpstr>
      <vt:lpstr>Difference between TCP/IP and OSI Model</vt:lpstr>
      <vt:lpstr>Addressing : Physical, Logical and Port addresses</vt:lpstr>
      <vt:lpstr>Conti…</vt:lpstr>
      <vt:lpstr>Conti…</vt:lpstr>
      <vt:lpstr>Conti…</vt:lpstr>
      <vt:lpstr>Conti…</vt:lpstr>
      <vt:lpstr>Practice Questions</vt:lpstr>
      <vt:lpstr>Reference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2022-08-21T15:24:28Z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