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24.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a:t>
            </a:r>
            <a:r>
              <a:rPr b="0" lang="en-IN" sz="4400" spc="-1" strike="noStrike">
                <a:latin typeface="Arial"/>
              </a:rPr>
              <a:t>k to </a:t>
            </a:r>
            <a:r>
              <a:rPr b="0" lang="en-IN" sz="4400" spc="-1" strike="noStrike">
                <a:latin typeface="Arial"/>
              </a:rPr>
              <a:t>mov</a:t>
            </a:r>
            <a:r>
              <a:rPr b="0" lang="en-IN" sz="4400" spc="-1" strike="noStrike">
                <a:latin typeface="Arial"/>
              </a:rPr>
              <a:t>e </a:t>
            </a:r>
            <a:r>
              <a:rPr b="0" lang="en-IN" sz="4400" spc="-1" strike="noStrike">
                <a:latin typeface="Arial"/>
              </a:rPr>
              <a:t>the </a:t>
            </a:r>
            <a:r>
              <a:rPr b="0" lang="en-IN" sz="4400" spc="-1" strike="noStrike">
                <a:latin typeface="Arial"/>
              </a:rPr>
              <a:t>slide</a:t>
            </a:r>
            <a:endParaRPr b="0" lang="en-IN" sz="4400" spc="-1" strike="noStrike">
              <a:latin typeface="Arial"/>
            </a:endParaRPr>
          </a:p>
        </p:txBody>
      </p:sp>
      <p:sp>
        <p:nvSpPr>
          <p:cNvPr id="9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a:t>
            </a:r>
            <a:r>
              <a:rPr b="0" lang="en-IN" sz="2000" spc="-1" strike="noStrike">
                <a:latin typeface="Arial"/>
              </a:rPr>
              <a:t>edit the </a:t>
            </a:r>
            <a:r>
              <a:rPr b="0" lang="en-IN" sz="2000" spc="-1" strike="noStrike">
                <a:latin typeface="Arial"/>
              </a:rPr>
              <a:t>notes </a:t>
            </a:r>
            <a:r>
              <a:rPr b="0" lang="en-IN" sz="2000" spc="-1" strike="noStrike">
                <a:latin typeface="Arial"/>
              </a:rPr>
              <a:t>format</a:t>
            </a:r>
            <a:endParaRPr b="0" lang="en-IN" sz="2000" spc="-1" strike="noStrike">
              <a:latin typeface="Arial"/>
            </a:endParaRPr>
          </a:p>
        </p:txBody>
      </p:sp>
      <p:sp>
        <p:nvSpPr>
          <p:cNvPr id="97"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98" name="PlaceHolder 4"/>
          <p:cNvSpPr>
            <a:spLocks noGrp="1"/>
          </p:cNvSpPr>
          <p:nvPr>
            <p:ph type="dt" idx="3"/>
          </p:nvPr>
        </p:nvSpPr>
        <p:spPr>
          <a:xfrm>
            <a:off x="4278960" y="0"/>
            <a:ext cx="3280680" cy="534240"/>
          </a:xfrm>
          <a:prstGeom prst="rect">
            <a:avLst/>
          </a:prstGeom>
          <a:noFill/>
          <a:ln w="0">
            <a:noFill/>
          </a:ln>
        </p:spPr>
        <p:txBody>
          <a:bodyPr lIns="0" rIns="0" tIns="0" bIns="0" anchor="t">
            <a:noAutofit/>
          </a:bodyPr>
          <a:lstStyle>
            <a:lvl1pPr algn="r">
              <a:buNone/>
              <a:defRPr b="0" lang="en-IN" sz="1400" spc="-1" strike="noStrike">
                <a:latin typeface="Times New Roman"/>
              </a:defRPr>
            </a:lvl1pPr>
          </a:lstStyle>
          <a:p>
            <a:pPr algn="r">
              <a:buNone/>
            </a:pPr>
            <a:r>
              <a:rPr b="0" lang="en-IN" sz="1400" spc="-1" strike="noStrike">
                <a:latin typeface="Times New Roman"/>
              </a:rPr>
              <a:t>&lt;date/time&gt;</a:t>
            </a:r>
            <a:endParaRPr b="0" lang="en-IN" sz="1400" spc="-1" strike="noStrike">
              <a:latin typeface="Times New Roman"/>
            </a:endParaRPr>
          </a:p>
        </p:txBody>
      </p:sp>
      <p:sp>
        <p:nvSpPr>
          <p:cNvPr id="99" name="PlaceHolder 5"/>
          <p:cNvSpPr>
            <a:spLocks noGrp="1"/>
          </p:cNvSpPr>
          <p:nvPr>
            <p:ph type="ftr" idx="4"/>
          </p:nvPr>
        </p:nvSpPr>
        <p:spPr>
          <a:xfrm>
            <a:off x="0" y="10157400"/>
            <a:ext cx="3280680" cy="534240"/>
          </a:xfrm>
          <a:prstGeom prst="rect">
            <a:avLst/>
          </a:prstGeom>
          <a:noFill/>
          <a:ln w="0">
            <a:noFill/>
          </a:ln>
        </p:spPr>
        <p:txBody>
          <a:bodyPr lIns="0" rIns="0" tIns="0" bIns="0" anchor="b">
            <a:noAutofit/>
          </a:bodyPr>
          <a:lstStyle>
            <a:lvl1pPr>
              <a:defRPr b="0" lang="en-IN" sz="1400" spc="-1" strike="noStrike">
                <a:latin typeface="Times New Roman"/>
              </a:defRPr>
            </a:lvl1pPr>
          </a:lstStyle>
          <a:p>
            <a:r>
              <a:rPr b="0" lang="en-IN" sz="1400" spc="-1" strike="noStrike">
                <a:latin typeface="Times New Roman"/>
              </a:rPr>
              <a:t>&lt;footer&gt;</a:t>
            </a:r>
            <a:endParaRPr b="0" lang="en-IN" sz="1400" spc="-1" strike="noStrike">
              <a:latin typeface="Times New Roman"/>
            </a:endParaRPr>
          </a:p>
        </p:txBody>
      </p:sp>
      <p:sp>
        <p:nvSpPr>
          <p:cNvPr id="100" name="PlaceHolder 6"/>
          <p:cNvSpPr>
            <a:spLocks noGrp="1"/>
          </p:cNvSpPr>
          <p:nvPr>
            <p:ph type="sldNum" idx="5"/>
          </p:nvPr>
        </p:nvSpPr>
        <p:spPr>
          <a:xfrm>
            <a:off x="4278960" y="10157400"/>
            <a:ext cx="3280680" cy="534240"/>
          </a:xfrm>
          <a:prstGeom prst="rect">
            <a:avLst/>
          </a:prstGeom>
          <a:noFill/>
          <a:ln w="0">
            <a:noFill/>
          </a:ln>
        </p:spPr>
        <p:txBody>
          <a:bodyPr lIns="0" rIns="0" tIns="0" bIns="0" anchor="b">
            <a:noAutofit/>
          </a:bodyPr>
          <a:lstStyle>
            <a:lvl1pPr algn="r">
              <a:buNone/>
              <a:defRPr b="0" lang="en-IN" sz="1400" spc="-1" strike="noStrike">
                <a:latin typeface="Times New Roman"/>
              </a:defRPr>
            </a:lvl1pPr>
          </a:lstStyle>
          <a:p>
            <a:pPr algn="r">
              <a:buNone/>
            </a:pPr>
            <a:fld id="{1D6FD7DE-23EE-4306-BE4C-A68723ECB427}"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1371600" y="1143000"/>
            <a:ext cx="4113720" cy="3085200"/>
          </a:xfrm>
          <a:prstGeom prst="rect">
            <a:avLst/>
          </a:prstGeom>
          <a:ln w="0">
            <a:noFill/>
          </a:ln>
        </p:spPr>
      </p:sp>
      <p:sp>
        <p:nvSpPr>
          <p:cNvPr id="205" name="PlaceHolder 2"/>
          <p:cNvSpPr>
            <a:spLocks noGrp="1"/>
          </p:cNvSpPr>
          <p:nvPr>
            <p:ph type="body"/>
          </p:nvPr>
        </p:nvSpPr>
        <p:spPr>
          <a:xfrm>
            <a:off x="685800" y="4400640"/>
            <a:ext cx="5485320" cy="3599280"/>
          </a:xfrm>
          <a:prstGeom prst="rect">
            <a:avLst/>
          </a:prstGeom>
          <a:noFill/>
          <a:ln w="0">
            <a:noFill/>
          </a:ln>
        </p:spPr>
        <p:txBody>
          <a:bodyPr lIns="0" rIns="0" tIns="0" bIns="0" anchor="t">
            <a:noAutofit/>
          </a:bodyPr>
          <a:p>
            <a:endParaRPr b="0" lang="en-IN" sz="2000" spc="-1" strike="noStrike">
              <a:latin typeface="Arial"/>
            </a:endParaRPr>
          </a:p>
        </p:txBody>
      </p:sp>
      <p:sp>
        <p:nvSpPr>
          <p:cNvPr id="206" name="PlaceHolder 3"/>
          <p:cNvSpPr>
            <a:spLocks noGrp="1"/>
          </p:cNvSpPr>
          <p:nvPr>
            <p:ph type="sldNum" idx="6"/>
          </p:nvPr>
        </p:nvSpPr>
        <p:spPr>
          <a:xfrm>
            <a:off x="3884760" y="8685360"/>
            <a:ext cx="2970720" cy="457560"/>
          </a:xfrm>
          <a:prstGeom prst="rect">
            <a:avLst/>
          </a:prstGeom>
          <a:noFill/>
          <a:ln w="0">
            <a:noFill/>
          </a:ln>
        </p:spPr>
        <p:txBody>
          <a:bodyPr lIns="0" rIns="0" tIns="0" bIns="0" anchor="b">
            <a:noAutofit/>
          </a:bodyPr>
          <a:lstStyle>
            <a:lvl1pPr algn="r">
              <a:lnSpc>
                <a:spcPct val="100000"/>
              </a:lnSpc>
              <a:buNone/>
              <a:defRPr b="0" lang="en-US" sz="1200" spc="-1" strike="noStrike">
                <a:solidFill>
                  <a:srgbClr val="000000"/>
                </a:solidFill>
                <a:latin typeface="+mn-lt"/>
                <a:ea typeface="+mn-ea"/>
              </a:defRPr>
            </a:lvl1pPr>
          </a:lstStyle>
          <a:p>
            <a:pPr algn="r">
              <a:lnSpc>
                <a:spcPct val="100000"/>
              </a:lnSpc>
              <a:buNone/>
            </a:pPr>
            <a:fld id="{0E917ECD-6DDC-4216-950F-F1B53C6FA0AB}" type="slidenum">
              <a:rPr b="0" lang="en-US"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2"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3"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4"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5"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B61B515A-C254-4E74-A5B1-798243E6426E}"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sldNum" idx="2"/>
          </p:nvPr>
        </p:nvSpPr>
        <p:spPr/>
        <p:txBody>
          <a:bodyPr/>
          <a:p>
            <a:fld id="{743661F6-AB9A-4002-AD28-29908439B2A5}"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sldNum" idx="2"/>
          </p:nvPr>
        </p:nvSpPr>
        <p:spPr/>
        <p:txBody>
          <a:bodyPr/>
          <a:p>
            <a:fld id="{5F48CF83-DB2B-4AC0-A91B-31EE2AEA3B17}"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EFCAB385-1641-427B-AFFF-AFBD534DDA7D}"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ldNum" idx="2"/>
          </p:nvPr>
        </p:nvSpPr>
        <p:spPr/>
        <p:txBody>
          <a:bodyPr/>
          <a:p>
            <a:fld id="{93F4C26B-47A9-4479-9FF5-53A58BC0161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sldNum" idx="2"/>
          </p:nvPr>
        </p:nvSpPr>
        <p:spPr/>
        <p:txBody>
          <a:bodyPr/>
          <a:p>
            <a:fld id="{5568145D-B3AB-4D04-A70C-063D4573187C}"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A6E2A7B0-D0D6-4BD1-8BFC-E21BE6DC008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3E7D4D24-4CF6-4923-BB0E-BB6F5C63C00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sldNum" idx="2"/>
          </p:nvPr>
        </p:nvSpPr>
        <p:spPr/>
        <p:txBody>
          <a:bodyPr/>
          <a:p>
            <a:fld id="{7CADC067-71D8-419C-9E3C-63E1E7A55FA9}"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sldNum" idx="2"/>
          </p:nvPr>
        </p:nvSpPr>
        <p:spPr/>
        <p:txBody>
          <a:bodyPr/>
          <a:p>
            <a:fld id="{C5043797-F186-4D54-B610-CBB68286529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sldNum" idx="2"/>
          </p:nvPr>
        </p:nvSpPr>
        <p:spPr/>
        <p:txBody>
          <a:bodyPr/>
          <a:p>
            <a:fld id="{4C8DDC6F-18DB-4DE3-B770-B756D0C1C98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0"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1"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sldNum" idx="2"/>
          </p:nvPr>
        </p:nvSpPr>
        <p:spPr/>
        <p:txBody>
          <a:bodyPr/>
          <a:p>
            <a:fld id="{B08EF281-5FF5-4C5A-B703-54B3CCFE862E}"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7"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traight Connector 6"/>
          <p:cNvSpPr/>
          <p:nvPr/>
        </p:nvSpPr>
        <p:spPr>
          <a:xfrm>
            <a:off x="3620520" y="4082040"/>
            <a:ext cx="1116720" cy="360"/>
          </a:xfrm>
          <a:prstGeom prst="line">
            <a:avLst/>
          </a:prstGeom>
          <a:ln w="57150">
            <a:solidFill>
              <a:srgbClr val="7030a0"/>
            </a:solidFill>
          </a:ln>
        </p:spPr>
        <p:style>
          <a:lnRef idx="1">
            <a:schemeClr val="accent1"/>
          </a:lnRef>
          <a:fillRef idx="0">
            <a:schemeClr val="accent1"/>
          </a:fillRef>
          <a:effectRef idx="0">
            <a:schemeClr val="accent1"/>
          </a:effectRef>
          <a:fontRef idx="minor"/>
        </p:style>
      </p:sp>
      <p:grpSp>
        <p:nvGrpSpPr>
          <p:cNvPr id="1" name="Group 7"/>
          <p:cNvGrpSpPr/>
          <p:nvPr/>
        </p:nvGrpSpPr>
        <p:grpSpPr>
          <a:xfrm>
            <a:off x="3594960" y="2475360"/>
            <a:ext cx="560520" cy="133200"/>
            <a:chOff x="3594960" y="2475360"/>
            <a:chExt cx="560520" cy="133200"/>
          </a:xfrm>
        </p:grpSpPr>
        <p:sp>
          <p:nvSpPr>
            <p:cNvPr id="2" name="Oval 8"/>
            <p:cNvSpPr/>
            <p:nvPr/>
          </p:nvSpPr>
          <p:spPr>
            <a:xfrm>
              <a:off x="3594960" y="2475360"/>
              <a:ext cx="99360" cy="133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3" name="Oval 9"/>
            <p:cNvSpPr/>
            <p:nvPr/>
          </p:nvSpPr>
          <p:spPr>
            <a:xfrm>
              <a:off x="3744360" y="2475360"/>
              <a:ext cx="99360" cy="133200"/>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4" name="Oval 10"/>
            <p:cNvSpPr/>
            <p:nvPr/>
          </p:nvSpPr>
          <p:spPr>
            <a:xfrm>
              <a:off x="3900240" y="2475360"/>
              <a:ext cx="99360" cy="133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 name="Oval 11"/>
            <p:cNvSpPr/>
            <p:nvPr/>
          </p:nvSpPr>
          <p:spPr>
            <a:xfrm>
              <a:off x="4056120" y="2475360"/>
              <a:ext cx="99360" cy="133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pSp>
      <p:sp>
        <p:nvSpPr>
          <p:cNvPr id="6" name="Oval 14"/>
          <p:cNvSpPr/>
          <p:nvPr/>
        </p:nvSpPr>
        <p:spPr>
          <a:xfrm>
            <a:off x="6465960" y="4408560"/>
            <a:ext cx="2472840" cy="3297240"/>
          </a:xfrm>
          <a:prstGeom prst="ellipse">
            <a:avLst/>
          </a:prstGeom>
          <a:noFill/>
          <a:ln w="3175">
            <a:solidFill>
              <a:srgbClr val="d9d9d9"/>
            </a:solidFill>
          </a:ln>
        </p:spPr>
        <p:style>
          <a:lnRef idx="2">
            <a:schemeClr val="accent1">
              <a:shade val="50000"/>
            </a:schemeClr>
          </a:lnRef>
          <a:fillRef idx="1">
            <a:schemeClr val="accent1"/>
          </a:fillRef>
          <a:effectRef idx="0">
            <a:schemeClr val="accent1"/>
          </a:effectRef>
          <a:fontRef idx="minor"/>
        </p:style>
      </p:sp>
      <p:sp>
        <p:nvSpPr>
          <p:cNvPr id="7" name="Oval 15"/>
          <p:cNvSpPr/>
          <p:nvPr/>
        </p:nvSpPr>
        <p:spPr>
          <a:xfrm>
            <a:off x="6227280" y="4184280"/>
            <a:ext cx="950040" cy="1267200"/>
          </a:xfrm>
          <a:prstGeom prst="ellipse">
            <a:avLst/>
          </a:prstGeom>
          <a:noFill/>
          <a:ln w="3175">
            <a:solidFill>
              <a:srgbClr val="bfbfbf"/>
            </a:solidFill>
          </a:ln>
        </p:spPr>
        <p:style>
          <a:lnRef idx="2">
            <a:schemeClr val="accent1">
              <a:shade val="50000"/>
            </a:schemeClr>
          </a:lnRef>
          <a:fillRef idx="1">
            <a:schemeClr val="accent1"/>
          </a:fillRef>
          <a:effectRef idx="0">
            <a:schemeClr val="accent1"/>
          </a:effectRef>
          <a:fontRef idx="minor"/>
        </p:style>
      </p:sp>
      <p:sp>
        <p:nvSpPr>
          <p:cNvPr id="8" name="PlaceHolder 1"/>
          <p:cNvSpPr>
            <a:spLocks noGrp="1"/>
          </p:cNvSpPr>
          <p:nvPr>
            <p:ph type="dt" idx="1"/>
          </p:nvPr>
        </p:nvSpPr>
        <p:spPr>
          <a:xfrm>
            <a:off x="628560" y="6356520"/>
            <a:ext cx="2056320" cy="363960"/>
          </a:xfrm>
          <a:prstGeom prst="rect">
            <a:avLst/>
          </a:prstGeom>
          <a:noFill/>
          <a:ln w="0">
            <a:noFill/>
          </a:ln>
        </p:spPr>
        <p:txBody>
          <a:bodyPr lIns="90000" rIns="90000" tIns="45000" bIns="45000" anchor="t">
            <a:noAutofit/>
          </a:bodyPr>
          <a:lstStyle>
            <a:lvl1pPr>
              <a:defRPr b="0" lang="en-IN" sz="1400" spc="-1" strike="noStrike">
                <a:latin typeface="Times New Roman"/>
              </a:defRPr>
            </a:lvl1pPr>
          </a:lstStyle>
          <a:p>
            <a:r>
              <a:rPr b="0" lang="en-IN" sz="1400" spc="-1" strike="noStrike">
                <a:latin typeface="Times New Roman"/>
              </a:rPr>
              <a:t> </a:t>
            </a:r>
            <a:endParaRPr b="0" lang="en-IN" sz="1400" spc="-1" strike="noStrike">
              <a:latin typeface="Times New Roman"/>
            </a:endParaRPr>
          </a:p>
        </p:txBody>
      </p:sp>
      <p:sp>
        <p:nvSpPr>
          <p:cNvPr id="9"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a:t>
            </a:r>
            <a:r>
              <a:rPr b="0" lang="en-IN" sz="4400" spc="-1" strike="noStrike">
                <a:latin typeface="Arial"/>
              </a:rPr>
              <a:t>mat</a:t>
            </a:r>
            <a:endParaRPr b="0" lang="en-IN" sz="4400" spc="-1" strike="noStrike">
              <a:latin typeface="Arial"/>
            </a:endParaRPr>
          </a:p>
        </p:txBody>
      </p:sp>
      <p:sp>
        <p:nvSpPr>
          <p:cNvPr id="10"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a:t>
            </a:r>
            <a:r>
              <a:rPr b="0" lang="en-IN" sz="3200" spc="-1" strike="noStrike">
                <a:latin typeface="Arial"/>
              </a:rPr>
              <a:t>to </a:t>
            </a:r>
            <a:r>
              <a:rPr b="0" lang="en-IN" sz="3200" spc="-1" strike="noStrike">
                <a:latin typeface="Arial"/>
              </a:rPr>
              <a:t>edit </a:t>
            </a:r>
            <a:r>
              <a:rPr b="0" lang="en-IN" sz="3200" spc="-1" strike="noStrike">
                <a:latin typeface="Arial"/>
              </a:rPr>
              <a:t>the </a:t>
            </a:r>
            <a:r>
              <a:rPr b="0" lang="en-IN" sz="3200" spc="-1" strike="noStrike">
                <a:latin typeface="Arial"/>
              </a:rPr>
              <a:t>outlin</a:t>
            </a:r>
            <a:r>
              <a:rPr b="0" lang="en-IN" sz="3200" spc="-1" strike="noStrike">
                <a:latin typeface="Arial"/>
              </a:rPr>
              <a:t>e text </a:t>
            </a:r>
            <a:r>
              <a:rPr b="0" lang="en-IN" sz="3200" spc="-1" strike="noStrike">
                <a:latin typeface="Arial"/>
              </a:rPr>
              <a:t>forma</a:t>
            </a:r>
            <a:r>
              <a:rPr b="0" lang="en-IN" sz="3200" spc="-1" strike="noStrike">
                <a:latin typeface="Arial"/>
              </a:rPr>
              <a:t>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a:t>
            </a:r>
            <a:r>
              <a:rPr b="0" lang="en-IN" sz="2800" spc="-1" strike="noStrike">
                <a:latin typeface="Arial"/>
              </a:rPr>
              <a:t>ond </a:t>
            </a:r>
            <a:r>
              <a:rPr b="0" lang="en-IN" sz="2800" spc="-1" strike="noStrike">
                <a:latin typeface="Arial"/>
              </a:rPr>
              <a:t>Outl</a:t>
            </a:r>
            <a:r>
              <a:rPr b="0" lang="en-IN" sz="2800" spc="-1" strike="noStrike">
                <a:latin typeface="Arial"/>
              </a:rPr>
              <a:t>ine </a:t>
            </a:r>
            <a:r>
              <a:rPr b="0" lang="en-IN" sz="2800" spc="-1" strike="noStrike">
                <a:latin typeface="Arial"/>
              </a:rPr>
              <a:t>Lev</a:t>
            </a:r>
            <a:r>
              <a:rPr b="0" lang="en-IN" sz="2800" spc="-1" strike="noStrike">
                <a:latin typeface="Arial"/>
              </a:rPr>
              <a:t>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a:t>
            </a:r>
            <a:r>
              <a:rPr b="0" lang="en-IN" sz="2400" spc="-1" strike="noStrike">
                <a:latin typeface="Arial"/>
              </a:rPr>
              <a:t>h</a:t>
            </a:r>
            <a:r>
              <a:rPr b="0" lang="en-IN" sz="2400" spc="-1" strike="noStrike">
                <a:latin typeface="Arial"/>
              </a:rPr>
              <a:t>ir</a:t>
            </a:r>
            <a:r>
              <a:rPr b="0" lang="en-IN" sz="2400" spc="-1" strike="noStrike">
                <a:latin typeface="Arial"/>
              </a:rPr>
              <a:t>d </a:t>
            </a:r>
            <a:r>
              <a:rPr b="0" lang="en-IN" sz="2400" spc="-1" strike="noStrike">
                <a:latin typeface="Arial"/>
              </a:rPr>
              <a:t>O</a:t>
            </a:r>
            <a:r>
              <a:rPr b="0" lang="en-IN" sz="2400" spc="-1" strike="noStrike">
                <a:latin typeface="Arial"/>
              </a:rPr>
              <a:t>u</a:t>
            </a:r>
            <a:r>
              <a:rPr b="0" lang="en-IN" sz="2400" spc="-1" strike="noStrike">
                <a:latin typeface="Arial"/>
              </a:rPr>
              <a:t>tli</a:t>
            </a:r>
            <a:r>
              <a:rPr b="0" lang="en-IN" sz="2400" spc="-1" strike="noStrike">
                <a:latin typeface="Arial"/>
              </a:rPr>
              <a:t>n</a:t>
            </a:r>
            <a:r>
              <a:rPr b="0" lang="en-IN" sz="2400" spc="-1" strike="noStrike">
                <a:latin typeface="Arial"/>
              </a:rPr>
              <a:t>e </a:t>
            </a:r>
            <a:r>
              <a:rPr b="0" lang="en-IN" sz="2400" spc="-1" strike="noStrike">
                <a:latin typeface="Arial"/>
              </a:rPr>
              <a:t>L</a:t>
            </a:r>
            <a:r>
              <a:rPr b="0" lang="en-IN" sz="2400" spc="-1" strike="noStrike">
                <a:latin typeface="Arial"/>
              </a:rPr>
              <a:t>e</a:t>
            </a:r>
            <a:r>
              <a:rPr b="0" lang="en-IN" sz="2400" spc="-1" strike="noStrike">
                <a:latin typeface="Arial"/>
              </a:rPr>
              <a:t>v</a:t>
            </a:r>
            <a:r>
              <a:rPr b="0" lang="en-IN" sz="2400" spc="-1" strike="noStrike">
                <a:latin typeface="Arial"/>
              </a:rPr>
              <a:t>e</a:t>
            </a:r>
            <a:r>
              <a:rPr b="0" lang="en-IN" sz="2400" spc="-1" strike="noStrike">
                <a:latin typeface="Arial"/>
              </a:rPr>
              <a:t>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a:t>
            </a:r>
            <a:r>
              <a:rPr b="0" lang="en-IN" sz="2000" spc="-1" strike="noStrike">
                <a:latin typeface="Arial"/>
              </a:rPr>
              <a:t>o</a:t>
            </a:r>
            <a:r>
              <a:rPr b="0" lang="en-IN" sz="2000" spc="-1" strike="noStrike">
                <a:latin typeface="Arial"/>
              </a:rPr>
              <a:t>u</a:t>
            </a:r>
            <a:r>
              <a:rPr b="0" lang="en-IN" sz="2000" spc="-1" strike="noStrike">
                <a:latin typeface="Arial"/>
              </a:rPr>
              <a:t>r</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a:t>
            </a:r>
            <a:r>
              <a:rPr b="0" lang="en-IN" sz="2000" spc="-1" strike="noStrike">
                <a:latin typeface="Arial"/>
              </a:rPr>
              <a:t>i</a:t>
            </a:r>
            <a:r>
              <a:rPr b="0" lang="en-IN" sz="2000" spc="-1" strike="noStrike">
                <a:latin typeface="Arial"/>
              </a:rPr>
              <a:t>f</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i</a:t>
            </a:r>
            <a:r>
              <a:rPr b="0" lang="en-IN" sz="2000" spc="-1" strike="noStrike">
                <a:latin typeface="Arial"/>
              </a:rPr>
              <a:t>x</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n</a:t>
            </a:r>
            <a:r>
              <a:rPr b="0" lang="en-IN" sz="2000" spc="-1" strike="noStrike">
                <a:latin typeface="Arial"/>
              </a:rPr>
              <a:t>t</a:t>
            </a:r>
            <a:r>
              <a:rPr b="0" lang="en-IN" sz="2000" spc="-1" strike="noStrike">
                <a:latin typeface="Arial"/>
              </a:rPr>
              <a:t>h</a:t>
            </a:r>
            <a:r>
              <a:rPr b="0" lang="en-IN" sz="2000" spc="-1" strike="noStrike">
                <a:latin typeface="Arial"/>
              </a:rPr>
              <a:t> </a:t>
            </a:r>
            <a:r>
              <a:rPr b="0" lang="en-IN" sz="2000" spc="-1" strike="noStrike">
                <a:latin typeface="Arial"/>
              </a:rPr>
              <a:t>O</a:t>
            </a:r>
            <a:r>
              <a:rPr b="0" lang="en-IN" sz="2000" spc="-1" strike="noStrike">
                <a:latin typeface="Arial"/>
              </a:rPr>
              <a:t>u</a:t>
            </a:r>
            <a:r>
              <a:rPr b="0" lang="en-IN" sz="2000" spc="-1" strike="noStrike">
                <a:latin typeface="Arial"/>
              </a:rPr>
              <a:t>t</a:t>
            </a:r>
            <a:r>
              <a:rPr b="0" lang="en-IN" sz="2000" spc="-1" strike="noStrike">
                <a:latin typeface="Arial"/>
              </a:rPr>
              <a:t>l</a:t>
            </a:r>
            <a:r>
              <a:rPr b="0" lang="en-IN" sz="2000" spc="-1" strike="noStrike">
                <a:latin typeface="Arial"/>
              </a:rPr>
              <a:t>i</a:t>
            </a:r>
            <a:r>
              <a:rPr b="0" lang="en-IN" sz="2000" spc="-1" strike="noStrike">
                <a:latin typeface="Arial"/>
              </a:rPr>
              <a:t>n</a:t>
            </a:r>
            <a:r>
              <a:rPr b="0" lang="en-IN" sz="2000" spc="-1" strike="noStrike">
                <a:latin typeface="Arial"/>
              </a:rPr>
              <a:t>e</a:t>
            </a:r>
            <a:r>
              <a:rPr b="0" lang="en-IN" sz="2000" spc="-1" strike="noStrike">
                <a:latin typeface="Arial"/>
              </a:rPr>
              <a:t> </a:t>
            </a:r>
            <a:r>
              <a:rPr b="0" lang="en-IN" sz="2000" spc="-1" strike="noStrike">
                <a:latin typeface="Arial"/>
              </a:rPr>
              <a:t>L</a:t>
            </a:r>
            <a:r>
              <a:rPr b="0" lang="en-IN" sz="2000" spc="-1" strike="noStrike">
                <a:latin typeface="Arial"/>
              </a:rPr>
              <a:t>e</a:t>
            </a:r>
            <a:r>
              <a:rPr b="0" lang="en-IN" sz="2000" spc="-1" strike="noStrike">
                <a:latin typeface="Arial"/>
              </a:rPr>
              <a:t>v</a:t>
            </a:r>
            <a:r>
              <a:rPr b="0" lang="en-IN" sz="2000" spc="-1" strike="noStrike">
                <a:latin typeface="Arial"/>
              </a:rPr>
              <a:t>e</a:t>
            </a:r>
            <a:r>
              <a:rPr b="0" lang="en-IN" sz="2000" spc="-1" strike="noStrike">
                <a:latin typeface="Arial"/>
              </a:rPr>
              <a:t>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Straight Connector 10"/>
          <p:cNvSpPr/>
          <p:nvPr/>
        </p:nvSpPr>
        <p:spPr>
          <a:xfrm>
            <a:off x="4259160" y="2286000"/>
            <a:ext cx="1288440" cy="360"/>
          </a:xfrm>
          <a:prstGeom prst="line">
            <a:avLst/>
          </a:prstGeom>
          <a:ln w="57150">
            <a:solidFill>
              <a:srgbClr val="7030a0"/>
            </a:solidFill>
          </a:ln>
        </p:spPr>
        <p:style>
          <a:lnRef idx="1">
            <a:schemeClr val="accent1"/>
          </a:lnRef>
          <a:fillRef idx="0">
            <a:schemeClr val="accent1"/>
          </a:fillRef>
          <a:effectRef idx="0">
            <a:schemeClr val="accent1"/>
          </a:effectRef>
          <a:fontRef idx="minor"/>
        </p:style>
      </p:sp>
      <p:grpSp>
        <p:nvGrpSpPr>
          <p:cNvPr id="48" name="Group 11"/>
          <p:cNvGrpSpPr/>
          <p:nvPr/>
        </p:nvGrpSpPr>
        <p:grpSpPr>
          <a:xfrm>
            <a:off x="8309880" y="421200"/>
            <a:ext cx="560160" cy="133200"/>
            <a:chOff x="8309880" y="421200"/>
            <a:chExt cx="560160" cy="133200"/>
          </a:xfrm>
        </p:grpSpPr>
        <p:sp>
          <p:nvSpPr>
            <p:cNvPr id="49" name="Oval 12"/>
            <p:cNvSpPr/>
            <p:nvPr/>
          </p:nvSpPr>
          <p:spPr>
            <a:xfrm>
              <a:off x="8309880" y="421200"/>
              <a:ext cx="99360" cy="133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0" name="Oval 13"/>
            <p:cNvSpPr/>
            <p:nvPr/>
          </p:nvSpPr>
          <p:spPr>
            <a:xfrm>
              <a:off x="8458920" y="421200"/>
              <a:ext cx="99360" cy="133200"/>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p:style>
        </p:sp>
        <p:sp>
          <p:nvSpPr>
            <p:cNvPr id="51" name="Oval 14"/>
            <p:cNvSpPr/>
            <p:nvPr/>
          </p:nvSpPr>
          <p:spPr>
            <a:xfrm>
              <a:off x="8614800" y="421200"/>
              <a:ext cx="99360" cy="133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52" name="Oval 15"/>
            <p:cNvSpPr/>
            <p:nvPr/>
          </p:nvSpPr>
          <p:spPr>
            <a:xfrm>
              <a:off x="8770680" y="421200"/>
              <a:ext cx="99360" cy="133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p:style>
        </p:sp>
      </p:grpSp>
      <p:sp>
        <p:nvSpPr>
          <p:cNvPr id="53" name="Oval 16"/>
          <p:cNvSpPr/>
          <p:nvPr/>
        </p:nvSpPr>
        <p:spPr>
          <a:xfrm>
            <a:off x="7529400" y="896760"/>
            <a:ext cx="2472840" cy="3297240"/>
          </a:xfrm>
          <a:prstGeom prst="ellipse">
            <a:avLst/>
          </a:prstGeom>
          <a:noFill/>
          <a:ln w="3175">
            <a:solidFill>
              <a:srgbClr val="d9d9d9"/>
            </a:solidFill>
          </a:ln>
        </p:spPr>
        <p:style>
          <a:lnRef idx="2">
            <a:schemeClr val="accent1">
              <a:shade val="50000"/>
            </a:schemeClr>
          </a:lnRef>
          <a:fillRef idx="1">
            <a:schemeClr val="accent1"/>
          </a:fillRef>
          <a:effectRef idx="0">
            <a:schemeClr val="accent1"/>
          </a:effectRef>
          <a:fontRef idx="minor"/>
        </p:style>
      </p:sp>
      <p:sp>
        <p:nvSpPr>
          <p:cNvPr id="54" name="Oval 17"/>
          <p:cNvSpPr/>
          <p:nvPr/>
        </p:nvSpPr>
        <p:spPr>
          <a:xfrm>
            <a:off x="7290720" y="672480"/>
            <a:ext cx="950040" cy="1267200"/>
          </a:xfrm>
          <a:prstGeom prst="ellipse">
            <a:avLst/>
          </a:prstGeom>
          <a:noFill/>
          <a:ln w="3175">
            <a:solidFill>
              <a:srgbClr val="bfbfbf"/>
            </a:solidFill>
          </a:ln>
        </p:spPr>
        <p:style>
          <a:lnRef idx="2">
            <a:schemeClr val="accent1">
              <a:shade val="50000"/>
            </a:schemeClr>
          </a:lnRef>
          <a:fillRef idx="1">
            <a:schemeClr val="accent1"/>
          </a:fillRef>
          <a:effectRef idx="0">
            <a:schemeClr val="accent1"/>
          </a:effectRef>
          <a:fontRef idx="minor"/>
        </p:style>
      </p:sp>
      <p:sp>
        <p:nvSpPr>
          <p:cNvPr id="55" name="Straight Connector 19"/>
          <p:cNvSpPr/>
          <p:nvPr/>
        </p:nvSpPr>
        <p:spPr>
          <a:xfrm>
            <a:off x="5630760" y="2286000"/>
            <a:ext cx="409320" cy="360"/>
          </a:xfrm>
          <a:prstGeom prst="line">
            <a:avLst/>
          </a:prstGeom>
          <a:ln w="57150">
            <a:solidFill>
              <a:srgbClr val="7030a0"/>
            </a:solidFill>
          </a:ln>
        </p:spPr>
        <p:style>
          <a:lnRef idx="1">
            <a:schemeClr val="accent1"/>
          </a:lnRef>
          <a:fillRef idx="0">
            <a:schemeClr val="accent1"/>
          </a:fillRef>
          <a:effectRef idx="0">
            <a:schemeClr val="accent1"/>
          </a:effectRef>
          <a:fontRef idx="minor"/>
        </p:style>
      </p:sp>
      <p:sp>
        <p:nvSpPr>
          <p:cNvPr id="56" name="PlaceHolder 1"/>
          <p:cNvSpPr>
            <a:spLocks noGrp="1"/>
          </p:cNvSpPr>
          <p:nvPr>
            <p:ph type="sldNum" idx="2"/>
          </p:nvPr>
        </p:nvSpPr>
        <p:spPr>
          <a:xfrm>
            <a:off x="6814080" y="6463080"/>
            <a:ext cx="2056320" cy="24840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7f7f7f"/>
                </a:solidFill>
                <a:latin typeface="Calibri"/>
              </a:defRPr>
            </a:lvl1pPr>
          </a:lstStyle>
          <a:p>
            <a:pPr algn="r">
              <a:lnSpc>
                <a:spcPct val="100000"/>
              </a:lnSpc>
              <a:buNone/>
            </a:pPr>
            <a:fld id="{528E5138-5584-4A01-8B3E-8081F674BFCC}" type="slidenum">
              <a:rPr b="0" lang="en-US" sz="900" spc="-1" strike="noStrike">
                <a:solidFill>
                  <a:srgbClr val="7f7f7f"/>
                </a:solidFill>
                <a:latin typeface="Calibri"/>
              </a:rPr>
              <a:t>&lt;number&gt;</a:t>
            </a:fld>
            <a:endParaRPr b="0" lang="en-IN" sz="900" spc="-1" strike="noStrike">
              <a:latin typeface="Times New Roman"/>
            </a:endParaRPr>
          </a:p>
        </p:txBody>
      </p:sp>
      <p:sp>
        <p:nvSpPr>
          <p:cNvPr id="57"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58"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hyperlink" Target="https://www.tutorialspoint.com/digital_communication/digital_communication_line_codes.htm" TargetMode="External"/><Relationship Id="rId2" Type="http://schemas.openxmlformats.org/officeDocument/2006/relationships/hyperlink" Target="https://www.tutorialspoint.com/digital_communication/digital_communication_line_codes.htm" TargetMode="External"/><Relationship Id="rId3" Type="http://schemas.openxmlformats.org/officeDocument/2006/relationships/hyperlink" Target="https://www.geeksforgeeks.org/difference-between-unipolar-polar-and-bipolar-line-coding-schemes/" TargetMode="External"/><Relationship Id="rId4" Type="http://schemas.openxmlformats.org/officeDocument/2006/relationships/hyperlink" Target="https://www.geeksforgeeks.org/difference-between-unipolar-polar-and-bipolar-line-coding-schemes/" TargetMode="External"/><Relationship Id="rId5" Type="http://schemas.openxmlformats.org/officeDocument/2006/relationships/hyperlink" Target="https://www.rfwireless-world.com/Terminology/Advantages-and-Disadvantages-of-8B6T-encoding.html#:~:text=It%20is%20multilevel%20line%20coding,used%20in%20100Base%2D4T%20cable" TargetMode="External"/><Relationship Id="rId6"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419640" y="1556280"/>
            <a:ext cx="5424120" cy="2185920"/>
          </a:xfrm>
          <a:prstGeom prst="rect">
            <a:avLst/>
          </a:prstGeom>
          <a:noFill/>
          <a:ln w="0">
            <a:noFill/>
          </a:ln>
        </p:spPr>
        <p:txBody>
          <a:bodyPr lIns="0" rIns="0" tIns="0" bIns="0" anchor="b">
            <a:normAutofit fontScale="82000"/>
          </a:bodyPr>
          <a:p>
            <a:pPr>
              <a:lnSpc>
                <a:spcPct val="90000"/>
              </a:lnSpc>
              <a:buNone/>
            </a:pPr>
            <a:r>
              <a:rPr b="1" lang="en-US" sz="4800" spc="-1" strike="noStrike" cap="all">
                <a:solidFill>
                  <a:srgbClr val="000000"/>
                </a:solidFill>
                <a:latin typeface="Calibri"/>
              </a:rPr>
              <a:t>Co</a:t>
            </a:r>
            <a:r>
              <a:rPr b="1" lang="en-US" sz="4800" spc="-1" strike="noStrike" cap="all">
                <a:solidFill>
                  <a:srgbClr val="000000"/>
                </a:solidFill>
                <a:latin typeface="Calibri"/>
              </a:rPr>
              <a:t>mp</a:t>
            </a:r>
            <a:r>
              <a:rPr b="1" lang="en-US" sz="4800" spc="-1" strike="noStrike" cap="all">
                <a:solidFill>
                  <a:srgbClr val="000000"/>
                </a:solidFill>
                <a:latin typeface="Calibri"/>
              </a:rPr>
              <a:t>ut</a:t>
            </a:r>
            <a:r>
              <a:rPr b="1" lang="en-US" sz="4800" spc="-1" strike="noStrike" cap="all">
                <a:solidFill>
                  <a:srgbClr val="000000"/>
                </a:solidFill>
                <a:latin typeface="Calibri"/>
              </a:rPr>
              <a:t>er </a:t>
            </a:r>
            <a:r>
              <a:rPr b="1" lang="en-US" sz="4800" spc="-1" strike="noStrike" cap="all">
                <a:solidFill>
                  <a:srgbClr val="000000"/>
                </a:solidFill>
                <a:latin typeface="Calibri"/>
              </a:rPr>
              <a:t>Ne</a:t>
            </a:r>
            <a:r>
              <a:rPr b="1" lang="en-US" sz="4800" spc="-1" strike="noStrike" cap="all">
                <a:solidFill>
                  <a:srgbClr val="000000"/>
                </a:solidFill>
                <a:latin typeface="Calibri"/>
              </a:rPr>
              <a:t>tw</a:t>
            </a:r>
            <a:r>
              <a:rPr b="1" lang="en-US" sz="4800" spc="-1" strike="noStrike" cap="all">
                <a:solidFill>
                  <a:srgbClr val="000000"/>
                </a:solidFill>
                <a:latin typeface="Calibri"/>
              </a:rPr>
              <a:t>or</a:t>
            </a:r>
            <a:r>
              <a:rPr b="1" lang="en-US" sz="4800" spc="-1" strike="noStrike" cap="all">
                <a:solidFill>
                  <a:srgbClr val="000000"/>
                </a:solidFill>
                <a:latin typeface="Calibri"/>
              </a:rPr>
              <a:t>ks</a:t>
            </a:r>
            <a:br>
              <a:rPr sz="4800"/>
            </a:br>
            <a:r>
              <a:rPr b="1" lang="en-US" sz="4800" spc="-1" strike="noStrike" cap="all">
                <a:solidFill>
                  <a:srgbClr val="ff0000"/>
                </a:solidFill>
                <a:latin typeface="Calibri"/>
              </a:rPr>
              <a:t>Mo</a:t>
            </a:r>
            <a:r>
              <a:rPr b="1" lang="en-US" sz="4800" spc="-1" strike="noStrike" cap="all">
                <a:solidFill>
                  <a:srgbClr val="ff0000"/>
                </a:solidFill>
                <a:latin typeface="Calibri"/>
              </a:rPr>
              <a:t>du</a:t>
            </a:r>
            <a:r>
              <a:rPr b="1" lang="en-US" sz="4800" spc="-1" strike="noStrike" cap="all">
                <a:solidFill>
                  <a:srgbClr val="ff0000"/>
                </a:solidFill>
                <a:latin typeface="Calibri"/>
              </a:rPr>
              <a:t>le </a:t>
            </a:r>
            <a:r>
              <a:rPr b="1" lang="en-US" sz="4800" spc="-1" strike="noStrike" cap="all">
                <a:solidFill>
                  <a:srgbClr val="ff0000"/>
                </a:solidFill>
                <a:latin typeface="Calibri"/>
              </a:rPr>
              <a:t>3</a:t>
            </a:r>
            <a:br>
              <a:rPr sz="4800"/>
            </a:br>
            <a:r>
              <a:rPr b="1" lang="en-US" sz="4800" spc="-1" strike="noStrike" cap="all">
                <a:solidFill>
                  <a:srgbClr val="ff0000"/>
                </a:solidFill>
                <a:latin typeface="Calibri"/>
              </a:rPr>
              <a:t>Ph</a:t>
            </a:r>
            <a:r>
              <a:rPr b="1" lang="en-US" sz="4800" spc="-1" strike="noStrike" cap="all">
                <a:solidFill>
                  <a:srgbClr val="ff0000"/>
                </a:solidFill>
                <a:latin typeface="Calibri"/>
              </a:rPr>
              <a:t>ysi</a:t>
            </a:r>
            <a:r>
              <a:rPr b="1" lang="en-US" sz="4800" spc="-1" strike="noStrike" cap="all">
                <a:solidFill>
                  <a:srgbClr val="ff0000"/>
                </a:solidFill>
                <a:latin typeface="Calibri"/>
              </a:rPr>
              <a:t>ca</a:t>
            </a:r>
            <a:r>
              <a:rPr b="1" lang="en-US" sz="4800" spc="-1" strike="noStrike" cap="all">
                <a:solidFill>
                  <a:srgbClr val="ff0000"/>
                </a:solidFill>
                <a:latin typeface="Calibri"/>
              </a:rPr>
              <a:t>l </a:t>
            </a:r>
            <a:r>
              <a:rPr b="1" lang="en-US" sz="4800" spc="-1" strike="noStrike" cap="all">
                <a:solidFill>
                  <a:srgbClr val="ff0000"/>
                </a:solidFill>
                <a:latin typeface="Calibri"/>
              </a:rPr>
              <a:t>La</a:t>
            </a:r>
            <a:r>
              <a:rPr b="1" lang="en-US" sz="4800" spc="-1" strike="noStrike" cap="all">
                <a:solidFill>
                  <a:srgbClr val="ff0000"/>
                </a:solidFill>
                <a:latin typeface="Calibri"/>
              </a:rPr>
              <a:t>ye</a:t>
            </a:r>
            <a:r>
              <a:rPr b="1" lang="en-US" sz="4800" spc="-1" strike="noStrike" cap="all">
                <a:solidFill>
                  <a:srgbClr val="ff0000"/>
                </a:solidFill>
                <a:latin typeface="Calibri"/>
              </a:rPr>
              <a:t>r</a:t>
            </a:r>
            <a:endParaRPr b="0" lang="en-IN" sz="4800" spc="-1" strike="noStrike">
              <a:latin typeface="Arial"/>
            </a:endParaRPr>
          </a:p>
        </p:txBody>
      </p:sp>
      <p:sp>
        <p:nvSpPr>
          <p:cNvPr id="102" name="PlaceHolder 2"/>
          <p:cNvSpPr>
            <a:spLocks noGrp="1"/>
          </p:cNvSpPr>
          <p:nvPr>
            <p:ph type="subTitle"/>
          </p:nvPr>
        </p:nvSpPr>
        <p:spPr>
          <a:xfrm>
            <a:off x="6554520" y="5750640"/>
            <a:ext cx="2289240" cy="802800"/>
          </a:xfrm>
          <a:prstGeom prst="rect">
            <a:avLst/>
          </a:prstGeom>
          <a:noFill/>
          <a:ln w="0">
            <a:noFill/>
          </a:ln>
        </p:spPr>
        <p:txBody>
          <a:bodyPr lIns="0" rIns="90000" tIns="45000" bIns="45000" anchor="t">
            <a:noAutofit/>
          </a:bodyPr>
          <a:p>
            <a:pPr algn="ctr">
              <a:lnSpc>
                <a:spcPct val="90000"/>
              </a:lnSpc>
              <a:spcBef>
                <a:spcPts val="1001"/>
              </a:spcBef>
              <a:buNone/>
              <a:tabLst>
                <a:tab algn="l" pos="0"/>
              </a:tabLst>
            </a:pPr>
            <a:r>
              <a:rPr b="0" lang="en-US" sz="2000" spc="-1" strike="noStrike">
                <a:solidFill>
                  <a:srgbClr val="000000"/>
                </a:solidFill>
                <a:latin typeface="Times New Roman"/>
              </a:rPr>
              <a:t>By </a:t>
            </a:r>
            <a:endParaRPr b="0" lang="en-IN" sz="2000" spc="-1" strike="noStrike">
              <a:latin typeface="Arial"/>
            </a:endParaRPr>
          </a:p>
          <a:p>
            <a:pPr algn="ctr">
              <a:lnSpc>
                <a:spcPct val="90000"/>
              </a:lnSpc>
              <a:spcBef>
                <a:spcPts val="1001"/>
              </a:spcBef>
              <a:buNone/>
              <a:tabLst>
                <a:tab algn="l" pos="0"/>
              </a:tabLst>
            </a:pPr>
            <a:r>
              <a:rPr b="0" lang="en-US" sz="2000" spc="-1" strike="noStrike">
                <a:solidFill>
                  <a:srgbClr val="000000"/>
                </a:solidFill>
                <a:latin typeface="Times New Roman"/>
              </a:rPr>
              <a:t>Dr. </a:t>
            </a:r>
            <a:r>
              <a:rPr b="0" lang="en-US" sz="2000" spc="-1" strike="noStrike">
                <a:solidFill>
                  <a:srgbClr val="000000"/>
                </a:solidFill>
                <a:latin typeface="Times New Roman"/>
              </a:rPr>
              <a:t>Kanchan </a:t>
            </a:r>
            <a:r>
              <a:rPr b="0" lang="en-US" sz="2000" spc="-1" strike="noStrike">
                <a:solidFill>
                  <a:srgbClr val="000000"/>
                </a:solidFill>
                <a:latin typeface="Times New Roman"/>
              </a:rPr>
              <a:t>Shende</a:t>
            </a:r>
            <a:endParaRPr b="0" lang="en-IN" sz="2000" spc="-1" strike="noStrike">
              <a:latin typeface="Arial"/>
            </a:endParaRPr>
          </a:p>
          <a:p>
            <a:pPr>
              <a:lnSpc>
                <a:spcPct val="90000"/>
              </a:lnSpc>
              <a:spcBef>
                <a:spcPts val="1001"/>
              </a:spcBef>
              <a:buNone/>
              <a:tabLst>
                <a:tab algn="l" pos="0"/>
              </a:tabLst>
            </a:pPr>
            <a:endParaRPr b="0" lang="en-IN" sz="2400" spc="-1" strike="noStrike">
              <a:latin typeface="Arial"/>
            </a:endParaRPr>
          </a:p>
        </p:txBody>
      </p:sp>
      <p:pic>
        <p:nvPicPr>
          <p:cNvPr id="103" name="Picture Placeholder 4" descr=""/>
          <p:cNvPicPr/>
          <p:nvPr/>
        </p:nvPicPr>
        <p:blipFill>
          <a:blip r:embed="rId1"/>
          <a:srcRect l="25798" t="0" r="25798" b="0"/>
          <a:stretch/>
        </p:blipFill>
        <p:spPr>
          <a:xfrm>
            <a:off x="-1523880" y="0"/>
            <a:ext cx="4736160" cy="68569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36" name="TextBox 2"/>
          <p:cNvSpPr/>
          <p:nvPr/>
        </p:nvSpPr>
        <p:spPr>
          <a:xfrm>
            <a:off x="2340000" y="-345240"/>
            <a:ext cx="5238360" cy="7293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nn-NO" sz="2800" spc="-1" strike="noStrike">
                <a:solidFill>
                  <a:srgbClr val="ff0000"/>
                </a:solidFill>
                <a:latin typeface="Times New Roman"/>
                <a:ea typeface="DejaVu Sans"/>
              </a:rPr>
              <a:t>Line Coding Schemes</a:t>
            </a:r>
            <a:endParaRPr b="0" lang="en-IN" sz="2800" spc="-1" strike="noStrike">
              <a:latin typeface="Arial"/>
            </a:endParaRPr>
          </a:p>
        </p:txBody>
      </p:sp>
      <p:sp>
        <p:nvSpPr>
          <p:cNvPr id="137" name="Rounded Rectangle 7"/>
          <p:cNvSpPr/>
          <p:nvPr/>
        </p:nvSpPr>
        <p:spPr>
          <a:xfrm>
            <a:off x="3524040" y="360000"/>
            <a:ext cx="2661120" cy="679320"/>
          </a:xfrm>
          <a:prstGeom prst="roundRect">
            <a:avLst>
              <a:gd name="adj" fmla="val 16667"/>
            </a:avLst>
          </a:prstGeom>
          <a:gradFill rotWithShape="0">
            <a:gsLst>
              <a:gs pos="0">
                <a:srgbClr val="64abfd"/>
              </a:gs>
              <a:gs pos="100000">
                <a:srgbClr val="42a0ff"/>
              </a:gs>
            </a:gsLst>
            <a:lin ang="5400000"/>
          </a:gradFill>
          <a:ln w="25400">
            <a:solidFill>
              <a:srgbClr val="000000"/>
            </a:solidFill>
          </a:ln>
          <a:effectLst>
            <a:outerShdw blurRad="3996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buNone/>
            </a:pPr>
            <a:r>
              <a:rPr b="1" lang="en-US" sz="2000" spc="-1" strike="noStrike">
                <a:solidFill>
                  <a:srgbClr val="ffffff"/>
                </a:solidFill>
                <a:latin typeface="Times New Roman"/>
                <a:ea typeface="DejaVu Sans"/>
              </a:rPr>
              <a:t>Line Coding</a:t>
            </a:r>
            <a:endParaRPr b="0" lang="en-IN" sz="2000" spc="-1" strike="noStrike">
              <a:latin typeface="Arial"/>
            </a:endParaRPr>
          </a:p>
        </p:txBody>
      </p:sp>
      <p:sp>
        <p:nvSpPr>
          <p:cNvPr id="138" name="Straight Connector 9"/>
          <p:cNvSpPr/>
          <p:nvPr/>
        </p:nvSpPr>
        <p:spPr>
          <a:xfrm flipH="1">
            <a:off x="4854960" y="1026720"/>
            <a:ext cx="8640" cy="233280"/>
          </a:xfrm>
          <a:prstGeom prst="line">
            <a:avLst/>
          </a:prstGeom>
          <a:ln w="28575">
            <a:solidFill>
              <a:srgbClr val="000000"/>
            </a:solidFill>
          </a:ln>
        </p:spPr>
        <p:style>
          <a:lnRef idx="3">
            <a:schemeClr val="accent5"/>
          </a:lnRef>
          <a:fillRef idx="0">
            <a:schemeClr val="accent5"/>
          </a:fillRef>
          <a:effectRef idx="2">
            <a:schemeClr val="accent5"/>
          </a:effectRef>
          <a:fontRef idx="minor"/>
        </p:style>
      </p:sp>
      <p:sp>
        <p:nvSpPr>
          <p:cNvPr id="139" name="Straight Connector 11"/>
          <p:cNvSpPr/>
          <p:nvPr/>
        </p:nvSpPr>
        <p:spPr>
          <a:xfrm>
            <a:off x="900000" y="1244880"/>
            <a:ext cx="7490520" cy="30600"/>
          </a:xfrm>
          <a:prstGeom prst="line">
            <a:avLst/>
          </a:prstGeom>
          <a:ln w="28575">
            <a:solidFill>
              <a:srgbClr val="000000"/>
            </a:solidFill>
          </a:ln>
        </p:spPr>
        <p:style>
          <a:lnRef idx="3">
            <a:schemeClr val="accent5"/>
          </a:lnRef>
          <a:fillRef idx="0">
            <a:schemeClr val="accent5"/>
          </a:fillRef>
          <a:effectRef idx="2">
            <a:schemeClr val="accent5"/>
          </a:effectRef>
          <a:fontRef idx="minor"/>
        </p:style>
      </p:sp>
      <p:sp>
        <p:nvSpPr>
          <p:cNvPr id="140" name="Rounded Rectangle 16"/>
          <p:cNvSpPr/>
          <p:nvPr/>
        </p:nvSpPr>
        <p:spPr>
          <a:xfrm>
            <a:off x="331560" y="1839960"/>
            <a:ext cx="1287720" cy="679320"/>
          </a:xfrm>
          <a:prstGeom prst="roundRect">
            <a:avLst>
              <a:gd name="adj" fmla="val 16667"/>
            </a:avLst>
          </a:prstGeom>
          <a:gradFill rotWithShape="0">
            <a:gsLst>
              <a:gs pos="0">
                <a:srgbClr val="64abfd"/>
              </a:gs>
              <a:gs pos="100000">
                <a:srgbClr val="42a0ff"/>
              </a:gs>
            </a:gsLst>
            <a:lin ang="5400000"/>
          </a:gradFill>
          <a:ln w="25400">
            <a:solidFill>
              <a:srgbClr val="000000"/>
            </a:solidFill>
          </a:ln>
          <a:effectLst>
            <a:outerShdw blurRad="3996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buNone/>
            </a:pPr>
            <a:r>
              <a:rPr b="1" lang="en-US" sz="2000" spc="-1" strike="noStrike">
                <a:solidFill>
                  <a:srgbClr val="ffffff"/>
                </a:solidFill>
                <a:latin typeface="Times New Roman"/>
                <a:ea typeface="DejaVu Sans"/>
              </a:rPr>
              <a:t>Unipolar</a:t>
            </a:r>
            <a:endParaRPr b="0" lang="en-IN" sz="2000" spc="-1" strike="noStrike">
              <a:latin typeface="Arial"/>
            </a:endParaRPr>
          </a:p>
        </p:txBody>
      </p:sp>
      <p:sp>
        <p:nvSpPr>
          <p:cNvPr id="141" name="Rounded Rectangle 21"/>
          <p:cNvSpPr/>
          <p:nvPr/>
        </p:nvSpPr>
        <p:spPr>
          <a:xfrm>
            <a:off x="2016360" y="1839960"/>
            <a:ext cx="1082520" cy="679320"/>
          </a:xfrm>
          <a:prstGeom prst="roundRect">
            <a:avLst>
              <a:gd name="adj" fmla="val 16667"/>
            </a:avLst>
          </a:prstGeom>
          <a:gradFill rotWithShape="0">
            <a:gsLst>
              <a:gs pos="0">
                <a:srgbClr val="64abfd"/>
              </a:gs>
              <a:gs pos="100000">
                <a:srgbClr val="42a0ff"/>
              </a:gs>
            </a:gsLst>
            <a:lin ang="5400000"/>
          </a:gradFill>
          <a:ln w="25400">
            <a:solidFill>
              <a:srgbClr val="000000"/>
            </a:solidFill>
          </a:ln>
          <a:effectLst>
            <a:outerShdw blurRad="3996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buNone/>
            </a:pPr>
            <a:r>
              <a:rPr b="1" lang="en-US" sz="2000" spc="-1" strike="noStrike">
                <a:solidFill>
                  <a:srgbClr val="ffffff"/>
                </a:solidFill>
                <a:latin typeface="Times New Roman"/>
                <a:ea typeface="DejaVu Sans"/>
              </a:rPr>
              <a:t>Polar</a:t>
            </a:r>
            <a:endParaRPr b="0" lang="en-IN" sz="2000" spc="-1" strike="noStrike">
              <a:latin typeface="Arial"/>
            </a:endParaRPr>
          </a:p>
        </p:txBody>
      </p:sp>
      <p:sp>
        <p:nvSpPr>
          <p:cNvPr id="142" name="Rounded Rectangle 22"/>
          <p:cNvSpPr/>
          <p:nvPr/>
        </p:nvSpPr>
        <p:spPr>
          <a:xfrm>
            <a:off x="3776760" y="1839960"/>
            <a:ext cx="1082520" cy="679320"/>
          </a:xfrm>
          <a:prstGeom prst="roundRect">
            <a:avLst>
              <a:gd name="adj" fmla="val 16667"/>
            </a:avLst>
          </a:prstGeom>
          <a:gradFill rotWithShape="0">
            <a:gsLst>
              <a:gs pos="0">
                <a:srgbClr val="64abfd"/>
              </a:gs>
              <a:gs pos="100000">
                <a:srgbClr val="42a0ff"/>
              </a:gs>
            </a:gsLst>
            <a:lin ang="5400000"/>
          </a:gradFill>
          <a:ln w="25400">
            <a:solidFill>
              <a:srgbClr val="000000"/>
            </a:solidFill>
          </a:ln>
          <a:effectLst>
            <a:outerShdw blurRad="3996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buNone/>
            </a:pPr>
            <a:r>
              <a:rPr b="1" lang="en-US" sz="2000" spc="-1" strike="noStrike">
                <a:solidFill>
                  <a:srgbClr val="ffffff"/>
                </a:solidFill>
                <a:latin typeface="Times New Roman"/>
                <a:ea typeface="DejaVu Sans"/>
              </a:rPr>
              <a:t>Bipolar</a:t>
            </a:r>
            <a:endParaRPr b="0" lang="en-IN" sz="2000" spc="-1" strike="noStrike">
              <a:latin typeface="Arial"/>
            </a:endParaRPr>
          </a:p>
        </p:txBody>
      </p:sp>
      <p:sp>
        <p:nvSpPr>
          <p:cNvPr id="143" name="Rounded Rectangle 23"/>
          <p:cNvSpPr/>
          <p:nvPr/>
        </p:nvSpPr>
        <p:spPr>
          <a:xfrm>
            <a:off x="5325840" y="1800000"/>
            <a:ext cx="1438560" cy="679320"/>
          </a:xfrm>
          <a:prstGeom prst="roundRect">
            <a:avLst>
              <a:gd name="adj" fmla="val 16667"/>
            </a:avLst>
          </a:prstGeom>
          <a:gradFill rotWithShape="0">
            <a:gsLst>
              <a:gs pos="0">
                <a:srgbClr val="64abfd"/>
              </a:gs>
              <a:gs pos="100000">
                <a:srgbClr val="42a0ff"/>
              </a:gs>
            </a:gsLst>
            <a:lin ang="5400000"/>
          </a:gradFill>
          <a:ln w="25400">
            <a:solidFill>
              <a:srgbClr val="000000"/>
            </a:solidFill>
          </a:ln>
          <a:effectLst>
            <a:outerShdw blurRad="3996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buNone/>
            </a:pPr>
            <a:r>
              <a:rPr b="1" lang="en-US" sz="2000" spc="-1" strike="noStrike">
                <a:solidFill>
                  <a:srgbClr val="ffffff"/>
                </a:solidFill>
                <a:latin typeface="Times New Roman"/>
                <a:ea typeface="DejaVu Sans"/>
              </a:rPr>
              <a:t>Multilevel</a:t>
            </a:r>
            <a:endParaRPr b="0" lang="en-IN" sz="2000" spc="-1" strike="noStrike">
              <a:latin typeface="Arial"/>
            </a:endParaRPr>
          </a:p>
        </p:txBody>
      </p:sp>
      <p:sp>
        <p:nvSpPr>
          <p:cNvPr id="144" name="Rounded Rectangle 24"/>
          <p:cNvSpPr/>
          <p:nvPr/>
        </p:nvSpPr>
        <p:spPr>
          <a:xfrm>
            <a:off x="7020000" y="1792800"/>
            <a:ext cx="1986120" cy="726480"/>
          </a:xfrm>
          <a:prstGeom prst="roundRect">
            <a:avLst>
              <a:gd name="adj" fmla="val 16667"/>
            </a:avLst>
          </a:prstGeom>
          <a:gradFill rotWithShape="0">
            <a:gsLst>
              <a:gs pos="0">
                <a:srgbClr val="64abfd"/>
              </a:gs>
              <a:gs pos="100000">
                <a:srgbClr val="42a0ff"/>
              </a:gs>
            </a:gsLst>
            <a:lin ang="5400000"/>
          </a:gradFill>
          <a:ln w="25400">
            <a:solidFill>
              <a:srgbClr val="000000"/>
            </a:solidFill>
          </a:ln>
          <a:effectLst>
            <a:outerShdw blurRad="39960" dir="5400000" dist="23040" rotWithShape="0">
              <a:srgbClr val="000000">
                <a:alpha val="35000"/>
              </a:srgbClr>
            </a:outerShdw>
          </a:effectLst>
        </p:spPr>
        <p:style>
          <a:lnRef idx="1">
            <a:schemeClr val="accent5"/>
          </a:lnRef>
          <a:fillRef idx="3">
            <a:schemeClr val="accent5"/>
          </a:fillRef>
          <a:effectRef idx="2">
            <a:schemeClr val="accent5"/>
          </a:effectRef>
          <a:fontRef idx="minor"/>
        </p:style>
        <p:txBody>
          <a:bodyPr lIns="90000" rIns="90000" tIns="45000" bIns="45000" anchor="ctr">
            <a:noAutofit/>
          </a:bodyPr>
          <a:p>
            <a:pPr algn="ctr">
              <a:lnSpc>
                <a:spcPct val="100000"/>
              </a:lnSpc>
              <a:buNone/>
            </a:pPr>
            <a:r>
              <a:rPr b="1" lang="en-US" sz="2000" spc="-1" strike="noStrike">
                <a:solidFill>
                  <a:srgbClr val="ffffff"/>
                </a:solidFill>
                <a:latin typeface="Times New Roman"/>
                <a:ea typeface="DejaVu Sans"/>
              </a:rPr>
              <a:t>Multitransition</a:t>
            </a:r>
            <a:endParaRPr b="0" lang="en-IN" sz="2000" spc="-1" strike="noStrike">
              <a:latin typeface="Arial"/>
            </a:endParaRPr>
          </a:p>
        </p:txBody>
      </p:sp>
      <p:sp>
        <p:nvSpPr>
          <p:cNvPr id="145" name="Straight Arrow Connector 28"/>
          <p:cNvSpPr/>
          <p:nvPr/>
        </p:nvSpPr>
        <p:spPr>
          <a:xfrm>
            <a:off x="899280" y="1265040"/>
            <a:ext cx="360" cy="534240"/>
          </a:xfrm>
          <a:custGeom>
            <a:avLst/>
            <a:gdLst/>
            <a:ahLst/>
            <a:rect l="l" t="t" r="r" b="b"/>
            <a:pathLst>
              <a:path w="21600" h="21600">
                <a:moveTo>
                  <a:pt x="0" y="0"/>
                </a:moveTo>
                <a:lnTo>
                  <a:pt x="21600" y="21600"/>
                </a:lnTo>
              </a:path>
            </a:pathLst>
          </a:custGeom>
          <a:noFill/>
          <a:ln w="28575">
            <a:solidFill>
              <a:srgbClr val="7030a0"/>
            </a:solidFill>
            <a:tailEnd len="med" type="triangle" w="med"/>
          </a:ln>
        </p:spPr>
        <p:style>
          <a:lnRef idx="1">
            <a:schemeClr val="accent1"/>
          </a:lnRef>
          <a:fillRef idx="0">
            <a:schemeClr val="accent1"/>
          </a:fillRef>
          <a:effectRef idx="0">
            <a:schemeClr val="accent1"/>
          </a:effectRef>
          <a:fontRef idx="minor"/>
        </p:style>
      </p:sp>
      <p:sp>
        <p:nvSpPr>
          <p:cNvPr id="146" name="Straight Arrow Connector 35"/>
          <p:cNvSpPr/>
          <p:nvPr/>
        </p:nvSpPr>
        <p:spPr>
          <a:xfrm flipH="1">
            <a:off x="8312040" y="1252800"/>
            <a:ext cx="76680" cy="539280"/>
          </a:xfrm>
          <a:custGeom>
            <a:avLst/>
            <a:gdLst/>
            <a:ahLst/>
            <a:rect l="l" t="t" r="r" b="b"/>
            <a:pathLst>
              <a:path w="21600" h="21600">
                <a:moveTo>
                  <a:pt x="0" y="0"/>
                </a:moveTo>
                <a:lnTo>
                  <a:pt x="21600" y="21600"/>
                </a:lnTo>
              </a:path>
            </a:pathLst>
          </a:custGeom>
          <a:noFill/>
          <a:ln w="28575">
            <a:solidFill>
              <a:srgbClr val="7030a0"/>
            </a:solidFill>
            <a:tailEnd len="med" type="triangle" w="med"/>
          </a:ln>
        </p:spPr>
        <p:style>
          <a:lnRef idx="1">
            <a:schemeClr val="accent1"/>
          </a:lnRef>
          <a:fillRef idx="0">
            <a:schemeClr val="accent1"/>
          </a:fillRef>
          <a:effectRef idx="0">
            <a:schemeClr val="accent1"/>
          </a:effectRef>
          <a:fontRef idx="minor"/>
        </p:style>
      </p:sp>
      <p:sp>
        <p:nvSpPr>
          <p:cNvPr id="147" name="Straight Arrow Connector 36"/>
          <p:cNvSpPr/>
          <p:nvPr/>
        </p:nvSpPr>
        <p:spPr>
          <a:xfrm>
            <a:off x="2541960" y="1260360"/>
            <a:ext cx="360" cy="534240"/>
          </a:xfrm>
          <a:custGeom>
            <a:avLst/>
            <a:gdLst/>
            <a:ahLst/>
            <a:rect l="l" t="t" r="r" b="b"/>
            <a:pathLst>
              <a:path w="21600" h="21600">
                <a:moveTo>
                  <a:pt x="0" y="0"/>
                </a:moveTo>
                <a:lnTo>
                  <a:pt x="21600" y="21600"/>
                </a:lnTo>
              </a:path>
            </a:pathLst>
          </a:custGeom>
          <a:noFill/>
          <a:ln w="28575">
            <a:solidFill>
              <a:srgbClr val="7030a0"/>
            </a:solidFill>
            <a:tailEnd len="med" type="triangle" w="med"/>
          </a:ln>
        </p:spPr>
        <p:style>
          <a:lnRef idx="1">
            <a:schemeClr val="accent1"/>
          </a:lnRef>
          <a:fillRef idx="0">
            <a:schemeClr val="accent1"/>
          </a:fillRef>
          <a:effectRef idx="0">
            <a:schemeClr val="accent1"/>
          </a:effectRef>
          <a:fontRef idx="minor"/>
        </p:style>
      </p:sp>
      <p:sp>
        <p:nvSpPr>
          <p:cNvPr id="148" name="Straight Arrow Connector 37"/>
          <p:cNvSpPr/>
          <p:nvPr/>
        </p:nvSpPr>
        <p:spPr>
          <a:xfrm>
            <a:off x="4335840" y="1265040"/>
            <a:ext cx="360" cy="534240"/>
          </a:xfrm>
          <a:custGeom>
            <a:avLst/>
            <a:gdLst/>
            <a:ahLst/>
            <a:rect l="l" t="t" r="r" b="b"/>
            <a:pathLst>
              <a:path w="21600" h="21600">
                <a:moveTo>
                  <a:pt x="0" y="0"/>
                </a:moveTo>
                <a:lnTo>
                  <a:pt x="21600" y="21600"/>
                </a:lnTo>
              </a:path>
            </a:pathLst>
          </a:custGeom>
          <a:noFill/>
          <a:ln w="28575">
            <a:solidFill>
              <a:srgbClr val="7030a0"/>
            </a:solidFill>
            <a:tailEnd len="med" type="triangle" w="med"/>
          </a:ln>
        </p:spPr>
        <p:style>
          <a:lnRef idx="1">
            <a:schemeClr val="accent1"/>
          </a:lnRef>
          <a:fillRef idx="0">
            <a:schemeClr val="accent1"/>
          </a:fillRef>
          <a:effectRef idx="0">
            <a:schemeClr val="accent1"/>
          </a:effectRef>
          <a:fontRef idx="minor"/>
        </p:style>
      </p:sp>
      <p:sp>
        <p:nvSpPr>
          <p:cNvPr id="149" name="Straight Arrow Connector 38"/>
          <p:cNvSpPr/>
          <p:nvPr/>
        </p:nvSpPr>
        <p:spPr>
          <a:xfrm>
            <a:off x="6052680" y="1260000"/>
            <a:ext cx="360" cy="534240"/>
          </a:xfrm>
          <a:custGeom>
            <a:avLst/>
            <a:gdLst/>
            <a:ahLst/>
            <a:rect l="l" t="t" r="r" b="b"/>
            <a:pathLst>
              <a:path w="21600" h="21600">
                <a:moveTo>
                  <a:pt x="0" y="0"/>
                </a:moveTo>
                <a:lnTo>
                  <a:pt x="21600" y="21600"/>
                </a:lnTo>
              </a:path>
            </a:pathLst>
          </a:custGeom>
          <a:noFill/>
          <a:ln w="28575">
            <a:solidFill>
              <a:srgbClr val="7030a0"/>
            </a:solidFill>
            <a:tailEnd len="med" type="triangle" w="med"/>
          </a:ln>
        </p:spPr>
        <p:style>
          <a:lnRef idx="1">
            <a:schemeClr val="accent1"/>
          </a:lnRef>
          <a:fillRef idx="0">
            <a:schemeClr val="accent1"/>
          </a:fillRef>
          <a:effectRef idx="0">
            <a:schemeClr val="accent1"/>
          </a:effectRef>
          <a:fontRef idx="minor"/>
        </p:style>
      </p:sp>
      <p:pic>
        <p:nvPicPr>
          <p:cNvPr id="150" name="" descr=""/>
          <p:cNvPicPr/>
          <p:nvPr/>
        </p:nvPicPr>
        <p:blipFill>
          <a:blip r:embed="rId1"/>
          <a:stretch/>
        </p:blipFill>
        <p:spPr>
          <a:xfrm>
            <a:off x="1800000" y="2700000"/>
            <a:ext cx="5939280" cy="3493800"/>
          </a:xfrm>
          <a:prstGeom prst="rect">
            <a:avLst/>
          </a:prstGeom>
          <a:ln w="0">
            <a:noFill/>
          </a:ln>
        </p:spPr>
      </p:pic>
    </p:spTree>
  </p:cSld>
  <mc:AlternateContent>
    <mc:Choice Requires="p14">
      <p:transition p14:dur="10"/>
    </mc:Choice>
    <mc:Fallback>
      <p:transition/>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52" name="TextBox 2"/>
          <p:cNvSpPr/>
          <p:nvPr/>
        </p:nvSpPr>
        <p:spPr>
          <a:xfrm>
            <a:off x="272520" y="686520"/>
            <a:ext cx="8519040" cy="115668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1. Unipolar Scheme</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In a unipolar scheme, all the signal levels are on one side of the time axis, either above or below.</a:t>
            </a:r>
            <a:endParaRPr b="0" lang="en-IN" sz="2000" spc="-1" strike="noStrike">
              <a:latin typeface="Arial"/>
            </a:endParaRPr>
          </a:p>
        </p:txBody>
      </p:sp>
      <p:sp>
        <p:nvSpPr>
          <p:cNvPr id="153"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pic>
        <p:nvPicPr>
          <p:cNvPr id="154" name="Picture 6" descr=""/>
          <p:cNvPicPr/>
          <p:nvPr/>
        </p:nvPicPr>
        <p:blipFill>
          <a:blip r:embed="rId1"/>
          <a:stretch/>
        </p:blipFill>
        <p:spPr>
          <a:xfrm>
            <a:off x="1603080" y="2018520"/>
            <a:ext cx="6114240" cy="2384280"/>
          </a:xfrm>
          <a:prstGeom prst="rect">
            <a:avLst/>
          </a:prstGeom>
          <a:ln w="15875">
            <a:solidFill>
              <a:srgbClr val="000000"/>
            </a:solidFill>
            <a:round/>
          </a:ln>
        </p:spPr>
      </p:pic>
      <p:sp>
        <p:nvSpPr>
          <p:cNvPr id="155" name="Rectangle 7"/>
          <p:cNvSpPr/>
          <p:nvPr/>
        </p:nvSpPr>
        <p:spPr>
          <a:xfrm>
            <a:off x="852120" y="4579200"/>
            <a:ext cx="7616880" cy="1614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000" spc="-1" strike="noStrike">
                <a:solidFill>
                  <a:srgbClr val="273239"/>
                </a:solidFill>
                <a:latin typeface="Times New Roman"/>
                <a:ea typeface="DejaVu Sans"/>
              </a:rPr>
              <a:t>Non return to zero (NRZ) –</a:t>
            </a:r>
            <a:r>
              <a:rPr b="0" lang="en-US" sz="2000" spc="-1" strike="noStrike">
                <a:solidFill>
                  <a:srgbClr val="273239"/>
                </a:solidFill>
                <a:latin typeface="Times New Roman"/>
                <a:ea typeface="DejaVu Sans"/>
              </a:rPr>
              <a:t> </a:t>
            </a:r>
            <a:r>
              <a:rPr b="0" lang="en-US" sz="2000" spc="-1" strike="noStrike">
                <a:solidFill>
                  <a:srgbClr val="000000"/>
                </a:solidFill>
                <a:latin typeface="Times New Roman"/>
                <a:ea typeface="DejaVu Sans"/>
              </a:rPr>
              <a:t>Traditionally, a unipolar scheme was designed as a non-return-to-zero (NRZ) scheme in which the </a:t>
            </a:r>
            <a:r>
              <a:rPr b="0" lang="en-US" sz="2000" spc="-1" strike="noStrike">
                <a:solidFill>
                  <a:srgbClr val="273239"/>
                </a:solidFill>
                <a:latin typeface="Times New Roman"/>
                <a:ea typeface="DejaVu Sans"/>
              </a:rPr>
              <a:t>positive voltage defines bit 1 and the zero voltage defines bit 0. </a:t>
            </a:r>
            <a:endParaRPr b="0" lang="en-IN" sz="2000" spc="-1" strike="noStrike">
              <a:latin typeface="Arial"/>
            </a:endParaRPr>
          </a:p>
          <a:p>
            <a:pPr algn="just">
              <a:lnSpc>
                <a:spcPct val="100000"/>
              </a:lnSpc>
              <a:buNone/>
            </a:pPr>
            <a:r>
              <a:rPr b="0" lang="en-US" sz="2000" spc="-1" strike="noStrike">
                <a:solidFill>
                  <a:srgbClr val="273239"/>
                </a:solidFill>
                <a:latin typeface="Times New Roman"/>
                <a:ea typeface="DejaVu Sans"/>
              </a:rPr>
              <a:t>Signal does not return to zero at the middle of the bit thus it is called NRZ. </a:t>
            </a:r>
            <a:endParaRPr b="0" lang="en-IN" sz="2000" spc="-1" strike="noStrike">
              <a:latin typeface="Arial"/>
            </a:endParaRPr>
          </a:p>
        </p:txBody>
      </p:sp>
    </p:spTree>
  </p:cSld>
  <mc:AlternateContent>
    <mc:Choice Requires="p14">
      <p:transition p14:dur="10"/>
    </mc:Choice>
    <mc:Fallback>
      <p:transition/>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57" name="TextBox 2"/>
          <p:cNvSpPr/>
          <p:nvPr/>
        </p:nvSpPr>
        <p:spPr>
          <a:xfrm>
            <a:off x="272520" y="686520"/>
            <a:ext cx="8519040" cy="60332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2.  Polar Scheme</a:t>
            </a:r>
            <a:endParaRPr b="0" lang="en-IN" sz="2000" spc="-1" strike="noStrike">
              <a:latin typeface="Arial"/>
            </a:endParaRPr>
          </a:p>
          <a:p>
            <a:pPr algn="just">
              <a:lnSpc>
                <a:spcPct val="150000"/>
              </a:lnSpc>
              <a:buNone/>
            </a:pPr>
            <a:r>
              <a:rPr b="0" lang="en-US" sz="2000" spc="-1" strike="noStrike">
                <a:solidFill>
                  <a:srgbClr val="000000"/>
                </a:solidFill>
                <a:latin typeface="Times New Roman"/>
                <a:ea typeface="DejaVu Sans"/>
              </a:rPr>
              <a:t>In polar schemes, the voltages are on the both sides of the time axis. </a:t>
            </a:r>
            <a:endParaRPr b="0" lang="en-IN" sz="2000" spc="-1" strike="noStrike">
              <a:latin typeface="Arial"/>
            </a:endParaRPr>
          </a:p>
          <a:p>
            <a:pPr algn="just">
              <a:lnSpc>
                <a:spcPct val="150000"/>
              </a:lnSpc>
              <a:buNone/>
            </a:pPr>
            <a:r>
              <a:rPr b="0" lang="en-US" sz="2000" spc="-1" strike="noStrike">
                <a:solidFill>
                  <a:srgbClr val="000000"/>
                </a:solidFill>
                <a:latin typeface="Times New Roman"/>
                <a:ea typeface="DejaVu Sans"/>
              </a:rPr>
              <a:t>For example, the voltage level for 0 can be positive and the voltage level for 1 can be negative.</a:t>
            </a:r>
            <a:endParaRPr b="0" lang="en-IN" sz="2000" spc="-1" strike="noStrike">
              <a:latin typeface="Arial"/>
            </a:endParaRPr>
          </a:p>
          <a:p>
            <a:pPr marL="457200" algn="just">
              <a:lnSpc>
                <a:spcPct val="150000"/>
              </a:lnSpc>
              <a:buNone/>
            </a:pPr>
            <a:r>
              <a:rPr b="1" lang="en-US" sz="2000" spc="-1" strike="noStrike">
                <a:solidFill>
                  <a:srgbClr val="c00000"/>
                </a:solidFill>
                <a:latin typeface="Times New Roman"/>
                <a:ea typeface="DejaVu Sans"/>
              </a:rPr>
              <a:t>NRZ-L and NRZ-I </a:t>
            </a:r>
            <a:r>
              <a:rPr b="0" lang="en-US" sz="2000" spc="-1" strike="noStrike">
                <a:solidFill>
                  <a:srgbClr val="000000"/>
                </a:solidFill>
                <a:latin typeface="Times New Roman"/>
                <a:ea typeface="DejaVu Sans"/>
              </a:rPr>
              <a:t>– These are somewhat similar to unipolar NRZ scheme but here use two levels of amplitude (voltages). </a:t>
            </a:r>
            <a:endParaRPr b="0" lang="en-IN" sz="2000" spc="-1" strike="noStrike">
              <a:latin typeface="Arial"/>
            </a:endParaRPr>
          </a:p>
          <a:p>
            <a:pPr lvl="2" marL="1257480" indent="-343080" algn="just">
              <a:lnSpc>
                <a:spcPct val="150000"/>
              </a:lnSpc>
              <a:buClr>
                <a:srgbClr val="000000"/>
              </a:buClr>
              <a:buFont typeface="Arial"/>
              <a:buChar char="•"/>
            </a:pPr>
            <a:r>
              <a:rPr b="1" lang="en-US" sz="2000" spc="-1" strike="noStrike">
                <a:solidFill>
                  <a:srgbClr val="000000"/>
                </a:solidFill>
                <a:latin typeface="Times New Roman"/>
                <a:ea typeface="DejaVu Sans"/>
              </a:rPr>
              <a:t>For NRZ-L(NRZ-Level), </a:t>
            </a:r>
            <a:r>
              <a:rPr b="0" lang="en-US" sz="2000" spc="-1" strike="noStrike">
                <a:solidFill>
                  <a:srgbClr val="000000"/>
                </a:solidFill>
                <a:latin typeface="Times New Roman"/>
                <a:ea typeface="DejaVu Sans"/>
              </a:rPr>
              <a:t>the level of the voltage determines the value of the bit, typically binary 1 maps to logic-level high, and binary 0 maps to logic-level low, </a:t>
            </a:r>
            <a:endParaRPr b="0" lang="en-IN" sz="2000" spc="-1" strike="noStrike">
              <a:latin typeface="Arial"/>
            </a:endParaRPr>
          </a:p>
          <a:p>
            <a:pPr lvl="2" marL="1257480" indent="-343080" algn="just">
              <a:lnSpc>
                <a:spcPct val="150000"/>
              </a:lnSpc>
              <a:buClr>
                <a:srgbClr val="000000"/>
              </a:buClr>
              <a:buFont typeface="Arial"/>
              <a:buChar char="•"/>
            </a:pPr>
            <a:r>
              <a:rPr b="1" lang="en-US" sz="2000" spc="-1" strike="noStrike">
                <a:solidFill>
                  <a:srgbClr val="000000"/>
                </a:solidFill>
                <a:latin typeface="Times New Roman"/>
                <a:ea typeface="DejaVu Sans"/>
              </a:rPr>
              <a:t>NRZ-I(NRZ-Invert), </a:t>
            </a:r>
            <a:r>
              <a:rPr b="0" lang="en-US" sz="2000" spc="-1" strike="noStrike">
                <a:solidFill>
                  <a:srgbClr val="000000"/>
                </a:solidFill>
                <a:latin typeface="Times New Roman"/>
                <a:ea typeface="DejaVu Sans"/>
              </a:rPr>
              <a:t>two-level signal has a transition at a boundary if the next bit that we are going to transmit is a logical 1, and does not have a transition if the next bit that we are going to transmit is a logical 0.</a:t>
            </a:r>
            <a:endParaRPr b="0" lang="en-IN" sz="2000" spc="-1" strike="noStrike">
              <a:latin typeface="Arial"/>
            </a:endParaRPr>
          </a:p>
        </p:txBody>
      </p:sp>
      <p:sp>
        <p:nvSpPr>
          <p:cNvPr id="158"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Tree>
  </p:cSld>
  <mc:AlternateContent>
    <mc:Choice Requires="p14">
      <p:transition p14:dur="10"/>
    </mc:Choice>
    <mc:Fallback>
      <p:transition/>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60" name="TextBox 1"/>
          <p:cNvSpPr/>
          <p:nvPr/>
        </p:nvSpPr>
        <p:spPr>
          <a:xfrm>
            <a:off x="67320" y="111600"/>
            <a:ext cx="1187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pic>
        <p:nvPicPr>
          <p:cNvPr id="161" name="Picture 3" descr=""/>
          <p:cNvPicPr/>
          <p:nvPr/>
        </p:nvPicPr>
        <p:blipFill>
          <a:blip r:embed="rId1"/>
          <a:stretch/>
        </p:blipFill>
        <p:spPr>
          <a:xfrm>
            <a:off x="1326600" y="111600"/>
            <a:ext cx="7275600" cy="3428280"/>
          </a:xfrm>
          <a:prstGeom prst="rect">
            <a:avLst/>
          </a:prstGeom>
          <a:ln w="22225">
            <a:solidFill>
              <a:srgbClr val="000000"/>
            </a:solidFill>
            <a:round/>
          </a:ln>
        </p:spPr>
      </p:pic>
      <p:sp>
        <p:nvSpPr>
          <p:cNvPr id="162" name="Rectangle 5"/>
          <p:cNvSpPr/>
          <p:nvPr/>
        </p:nvSpPr>
        <p:spPr>
          <a:xfrm>
            <a:off x="349560" y="3709080"/>
            <a:ext cx="8492400" cy="22842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Times New Roman"/>
                <a:ea typeface="DejaVu Sans"/>
              </a:rPr>
              <a:t>NRZ: NRZ-Land NRZ-I, as shown in above figure</a:t>
            </a:r>
            <a:endParaRPr b="0" lang="en-IN" sz="1800" spc="-1" strike="noStrike">
              <a:latin typeface="Arial"/>
            </a:endParaRPr>
          </a:p>
          <a:p>
            <a:pPr algn="just">
              <a:lnSpc>
                <a:spcPct val="100000"/>
              </a:lnSpc>
              <a:buNone/>
            </a:pP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In the first variation, NRZ-L (NRZ-Level), the level of the voltage determines</a:t>
            </a: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the value of the bit.</a:t>
            </a:r>
            <a:endParaRPr b="0" lang="en-IN" sz="1800" spc="-1" strike="noStrike">
              <a:latin typeface="Arial"/>
            </a:endParaRPr>
          </a:p>
          <a:p>
            <a:pPr algn="just">
              <a:lnSpc>
                <a:spcPct val="100000"/>
              </a:lnSpc>
              <a:buNone/>
            </a:pP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In the second variation, NRZ-I (NRZ-Invert), the change or lack of change in the level of the voltage determines the value of the bit. </a:t>
            </a: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If there is no change, the bit is 0; if there is a change, the bit is 1.</a:t>
            </a:r>
            <a:endParaRPr b="0" lang="en-IN" sz="1800" spc="-1" strike="noStrike">
              <a:latin typeface="Arial"/>
            </a:endParaRPr>
          </a:p>
        </p:txBody>
      </p:sp>
    </p:spTree>
  </p:cSld>
  <mc:AlternateContent>
    <mc:Choice Requires="p14">
      <p:transition p14:dur="10"/>
    </mc:Choice>
    <mc:Fallback>
      <p:transition/>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64"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
        <p:nvSpPr>
          <p:cNvPr id="165" name="TextBox 3"/>
          <p:cNvSpPr/>
          <p:nvPr/>
        </p:nvSpPr>
        <p:spPr>
          <a:xfrm>
            <a:off x="528120" y="1066320"/>
            <a:ext cx="8048160" cy="10044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000" spc="-1" strike="noStrike">
                <a:solidFill>
                  <a:srgbClr val="c00000"/>
                </a:solidFill>
                <a:latin typeface="Times New Roman"/>
                <a:ea typeface="DejaVu Sans"/>
              </a:rPr>
              <a:t>Return to zero (RZ) : </a:t>
            </a:r>
            <a:r>
              <a:rPr b="0" lang="en-US" sz="2000" spc="-1" strike="noStrike">
                <a:solidFill>
                  <a:srgbClr val="000000"/>
                </a:solidFill>
                <a:latin typeface="Times New Roman"/>
                <a:ea typeface="DejaVu Sans"/>
              </a:rPr>
              <a:t>RZ scheme, which uses three values positive, negative, and zero. </a:t>
            </a:r>
            <a:endParaRPr b="0" lang="en-IN" sz="2000" spc="-1" strike="noStrike">
              <a:latin typeface="Arial"/>
            </a:endParaRPr>
          </a:p>
          <a:p>
            <a:pPr algn="just">
              <a:lnSpc>
                <a:spcPct val="100000"/>
              </a:lnSpc>
              <a:buNone/>
            </a:pPr>
            <a:r>
              <a:rPr b="0" lang="en-US" sz="2000" spc="-1" strike="noStrike">
                <a:solidFill>
                  <a:srgbClr val="000000"/>
                </a:solidFill>
                <a:latin typeface="Times New Roman"/>
                <a:ea typeface="DejaVu Sans"/>
              </a:rPr>
              <a:t>In this scheme signal goes to 0 in the middle of each bit.</a:t>
            </a:r>
            <a:endParaRPr b="0" lang="en-IN" sz="2000" spc="-1" strike="noStrike">
              <a:latin typeface="Arial"/>
            </a:endParaRPr>
          </a:p>
        </p:txBody>
      </p:sp>
      <p:pic>
        <p:nvPicPr>
          <p:cNvPr id="166" name="Picture 5" descr=""/>
          <p:cNvPicPr/>
          <p:nvPr/>
        </p:nvPicPr>
        <p:blipFill>
          <a:blip r:embed="rId1"/>
          <a:stretch/>
        </p:blipFill>
        <p:spPr>
          <a:xfrm>
            <a:off x="2136600" y="2206800"/>
            <a:ext cx="5455440" cy="2597400"/>
          </a:xfrm>
          <a:prstGeom prst="rect">
            <a:avLst/>
          </a:prstGeom>
          <a:ln w="25400">
            <a:solidFill>
              <a:srgbClr val="000000"/>
            </a:solidFill>
            <a:round/>
          </a:ln>
        </p:spPr>
      </p:pic>
      <p:sp>
        <p:nvSpPr>
          <p:cNvPr id="167" name="Rectangle 6"/>
          <p:cNvSpPr/>
          <p:nvPr/>
        </p:nvSpPr>
        <p:spPr>
          <a:xfrm>
            <a:off x="528120" y="4966560"/>
            <a:ext cx="8054640" cy="1309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1" lang="en-US" sz="2000" spc="-1" strike="noStrike">
                <a:solidFill>
                  <a:srgbClr val="273239"/>
                </a:solidFill>
                <a:latin typeface="Times New Roman"/>
                <a:ea typeface="DejaVu Sans"/>
              </a:rPr>
              <a:t>Note –</a:t>
            </a:r>
            <a:r>
              <a:rPr b="0" lang="en-US" sz="2000" spc="-1" strike="noStrike">
                <a:solidFill>
                  <a:srgbClr val="273239"/>
                </a:solidFill>
                <a:latin typeface="Times New Roman"/>
                <a:ea typeface="DejaVu Sans"/>
              </a:rPr>
              <a:t> The logic we are using here to represent data is that </a:t>
            </a:r>
            <a:endParaRPr b="0" lang="en-IN" sz="2000" spc="-1" strike="noStrike">
              <a:latin typeface="Arial"/>
            </a:endParaRPr>
          </a:p>
          <a:p>
            <a:pPr marL="343080" indent="-343080" algn="just">
              <a:lnSpc>
                <a:spcPct val="100000"/>
              </a:lnSpc>
              <a:buClr>
                <a:srgbClr val="273239"/>
              </a:buClr>
              <a:buFont typeface="Arial"/>
              <a:buChar char="•"/>
            </a:pPr>
            <a:r>
              <a:rPr b="0" lang="en-US" sz="2000" spc="-1" strike="noStrike">
                <a:solidFill>
                  <a:srgbClr val="273239"/>
                </a:solidFill>
                <a:latin typeface="Times New Roman"/>
                <a:ea typeface="DejaVu Sans"/>
              </a:rPr>
              <a:t>For bit 1 half of the signal is represented by +V and half by zero voltage </a:t>
            </a:r>
            <a:endParaRPr b="0" lang="en-IN" sz="2000" spc="-1" strike="noStrike">
              <a:latin typeface="Arial"/>
            </a:endParaRPr>
          </a:p>
          <a:p>
            <a:pPr marL="343080" indent="-343080" algn="just">
              <a:lnSpc>
                <a:spcPct val="100000"/>
              </a:lnSpc>
              <a:buClr>
                <a:srgbClr val="273239"/>
              </a:buClr>
              <a:buFont typeface="Arial"/>
              <a:buChar char="•"/>
            </a:pPr>
            <a:r>
              <a:rPr b="0" lang="en-US" sz="2000" spc="-1" strike="noStrike">
                <a:solidFill>
                  <a:srgbClr val="273239"/>
                </a:solidFill>
                <a:latin typeface="Times New Roman"/>
                <a:ea typeface="DejaVu Sans"/>
              </a:rPr>
              <a:t>For bit 0 half of the signal is represented by -V and half by zero voltage. Example: Data = 01001.</a:t>
            </a:r>
            <a:endParaRPr b="0" lang="en-IN" sz="2000" spc="-1" strike="noStrike">
              <a:latin typeface="Arial"/>
            </a:endParaRPr>
          </a:p>
        </p:txBody>
      </p:sp>
    </p:spTree>
  </p:cSld>
  <mc:AlternateContent>
    <mc:Choice Requires="p14">
      <p:transition p14:dur="10"/>
    </mc:Choice>
    <mc:Fallback>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69"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
        <p:nvSpPr>
          <p:cNvPr id="170" name="Rectangle 2"/>
          <p:cNvSpPr/>
          <p:nvPr/>
        </p:nvSpPr>
        <p:spPr>
          <a:xfrm>
            <a:off x="933840" y="2712600"/>
            <a:ext cx="8016120" cy="23756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273239"/>
              </a:buClr>
              <a:buFont typeface="Arial"/>
              <a:buChar char="•"/>
            </a:pPr>
            <a:r>
              <a:rPr b="0" lang="en-US" sz="2000" spc="-1" strike="noStrike">
                <a:solidFill>
                  <a:srgbClr val="273239"/>
                </a:solidFill>
                <a:latin typeface="Times New Roman"/>
                <a:ea typeface="DejaVu Sans"/>
              </a:rPr>
              <a:t>Main disadvantage of RZ encoding is that it requires greater bandwidth.</a:t>
            </a:r>
            <a:endParaRPr b="0" lang="en-IN" sz="2000" spc="-1" strike="noStrike">
              <a:latin typeface="Arial"/>
            </a:endParaRPr>
          </a:p>
          <a:p>
            <a:pPr marL="343080" indent="-343080" algn="just">
              <a:lnSpc>
                <a:spcPct val="150000"/>
              </a:lnSpc>
              <a:buClr>
                <a:srgbClr val="273239"/>
              </a:buClr>
              <a:buFont typeface="Arial"/>
              <a:buChar char="•"/>
            </a:pPr>
            <a:r>
              <a:rPr b="0" lang="en-US" sz="2000" spc="-1" strike="noStrike">
                <a:solidFill>
                  <a:srgbClr val="273239"/>
                </a:solidFill>
                <a:latin typeface="Times New Roman"/>
                <a:ea typeface="DejaVu Sans"/>
              </a:rPr>
              <a:t>Another problem is the complexity as it uses three levels of voltage. </a:t>
            </a:r>
            <a:endParaRPr b="0" lang="en-IN" sz="2000" spc="-1" strike="noStrike">
              <a:latin typeface="Arial"/>
            </a:endParaRPr>
          </a:p>
          <a:p>
            <a:pPr marL="343080" indent="-343080" algn="just">
              <a:lnSpc>
                <a:spcPct val="150000"/>
              </a:lnSpc>
              <a:buClr>
                <a:srgbClr val="273239"/>
              </a:buClr>
              <a:buFont typeface="Arial"/>
              <a:buChar char="•"/>
            </a:pPr>
            <a:r>
              <a:rPr b="0" lang="en-US" sz="2000" spc="-1" strike="noStrike">
                <a:solidFill>
                  <a:srgbClr val="273239"/>
                </a:solidFill>
                <a:latin typeface="Times New Roman"/>
                <a:ea typeface="DejaVu Sans"/>
              </a:rPr>
              <a:t>As a result of all these deficiencies, this scheme is not used today.</a:t>
            </a:r>
            <a:endParaRPr b="0" lang="en-IN" sz="2000" spc="-1" strike="noStrike">
              <a:latin typeface="Arial"/>
            </a:endParaRPr>
          </a:p>
          <a:p>
            <a:pPr marL="343080" indent="-343080" algn="just">
              <a:lnSpc>
                <a:spcPct val="150000"/>
              </a:lnSpc>
              <a:buClr>
                <a:srgbClr val="273239"/>
              </a:buClr>
              <a:buFont typeface="Arial"/>
              <a:buChar char="•"/>
            </a:pPr>
            <a:r>
              <a:rPr b="0" lang="en-US" sz="2000" spc="-1" strike="noStrike">
                <a:solidFill>
                  <a:srgbClr val="273239"/>
                </a:solidFill>
                <a:latin typeface="Times New Roman"/>
                <a:ea typeface="DejaVu Sans"/>
              </a:rPr>
              <a:t>Instead, it has been replaced by the better-performing Manchester and differential Manchester schemes.</a:t>
            </a:r>
            <a:endParaRPr b="0" lang="en-IN" sz="2000" spc="-1" strike="noStrike">
              <a:latin typeface="Arial"/>
            </a:endParaRPr>
          </a:p>
        </p:txBody>
      </p:sp>
    </p:spTree>
  </p:cSld>
  <mc:AlternateContent>
    <mc:Choice Requires="p14">
      <p:transition p14:dur="10"/>
    </mc:Choice>
    <mc:Fallback>
      <p:transition/>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72" name="TextBox 2"/>
          <p:cNvSpPr/>
          <p:nvPr/>
        </p:nvSpPr>
        <p:spPr>
          <a:xfrm>
            <a:off x="272520" y="805680"/>
            <a:ext cx="8519040" cy="60332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US" sz="2000" spc="-1" strike="noStrike">
                <a:solidFill>
                  <a:srgbClr val="c00000"/>
                </a:solidFill>
                <a:latin typeface="Times New Roman"/>
                <a:ea typeface="DejaVu Sans"/>
              </a:rPr>
              <a:t>Biphase (Manchester and Differential Manchester ) </a:t>
            </a:r>
            <a:endParaRPr b="0" lang="en-IN" sz="2000" spc="-1" strike="noStrike">
              <a:latin typeface="Arial"/>
            </a:endParaRPr>
          </a:p>
          <a:p>
            <a:pPr marL="343080" indent="-343080" algn="just">
              <a:lnSpc>
                <a:spcPct val="150000"/>
              </a:lnSpc>
              <a:buClr>
                <a:srgbClr val="0070c0"/>
              </a:buClr>
              <a:buFont typeface="Arial"/>
              <a:buChar char="•"/>
            </a:pPr>
            <a:r>
              <a:rPr b="0" lang="en-US" sz="2000" spc="-1" strike="noStrike">
                <a:solidFill>
                  <a:srgbClr val="0070c0"/>
                </a:solidFill>
                <a:latin typeface="Times New Roman"/>
                <a:ea typeface="DejaVu Sans"/>
              </a:rPr>
              <a:t>Manchester encoding </a:t>
            </a:r>
            <a:r>
              <a:rPr b="0" lang="en-US" sz="2000" spc="-1" strike="noStrike">
                <a:solidFill>
                  <a:srgbClr val="000000"/>
                </a:solidFill>
                <a:latin typeface="Times New Roman"/>
                <a:ea typeface="DejaVu Sans"/>
              </a:rPr>
              <a:t>is somewhat combination of the RZ (transition at the middle of the bit) and NRZ-L schemes.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The duration of the bit is divided into two halves.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The voltage remains at one level during the first half and moves to the other level in the second half.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The transition at the middle of the bit provides synchronization. </a:t>
            </a:r>
            <a:endParaRPr b="0" lang="en-IN" sz="2000" spc="-1" strike="noStrike">
              <a:latin typeface="Arial"/>
            </a:endParaRPr>
          </a:p>
          <a:p>
            <a:pPr marL="343080" indent="-343080" algn="just">
              <a:lnSpc>
                <a:spcPct val="150000"/>
              </a:lnSpc>
              <a:buClr>
                <a:srgbClr val="0070c0"/>
              </a:buClr>
              <a:buFont typeface="Arial"/>
              <a:buChar char="•"/>
            </a:pPr>
            <a:r>
              <a:rPr b="0" lang="en-US" sz="2000" spc="-1" strike="noStrike">
                <a:solidFill>
                  <a:srgbClr val="0070c0"/>
                </a:solidFill>
                <a:latin typeface="Times New Roman"/>
                <a:ea typeface="DejaVu Sans"/>
              </a:rPr>
              <a:t>Differential Manchester </a:t>
            </a:r>
            <a:r>
              <a:rPr b="0" lang="en-US" sz="2000" spc="-1" strike="noStrike">
                <a:solidFill>
                  <a:srgbClr val="000000"/>
                </a:solidFill>
                <a:latin typeface="Times New Roman"/>
                <a:ea typeface="DejaVu Sans"/>
              </a:rPr>
              <a:t>is somewhat combination of the RZ and NRZ-I schemes.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There is always a transition at the middle of the bit but the bit values are determined at the beginning of the bit. If the next bit is 0, there is a transition, if the next bit is 1, there is no transition.</a:t>
            </a:r>
            <a:endParaRPr b="0" lang="en-IN" sz="2000" spc="-1" strike="noStrike">
              <a:latin typeface="Arial"/>
            </a:endParaRPr>
          </a:p>
          <a:p>
            <a:pPr algn="just">
              <a:lnSpc>
                <a:spcPct val="150000"/>
              </a:lnSpc>
              <a:buNone/>
            </a:pPr>
            <a:endParaRPr b="0" lang="en-IN" sz="2000" spc="-1" strike="noStrike">
              <a:latin typeface="Arial"/>
            </a:endParaRPr>
          </a:p>
        </p:txBody>
      </p:sp>
      <p:sp>
        <p:nvSpPr>
          <p:cNvPr id="173"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Tree>
  </p:cSld>
  <mc:AlternateContent>
    <mc:Choice Requires="p14">
      <p:transition p14:dur="1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75" name="TextBox 2"/>
          <p:cNvSpPr/>
          <p:nvPr/>
        </p:nvSpPr>
        <p:spPr>
          <a:xfrm>
            <a:off x="272520" y="439920"/>
            <a:ext cx="8519040" cy="37472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US" sz="2000" spc="-1" strike="noStrike">
                <a:solidFill>
                  <a:srgbClr val="000000"/>
                </a:solidFill>
                <a:latin typeface="Times New Roman"/>
                <a:ea typeface="DejaVu Sans"/>
              </a:rPr>
              <a:t>Note –</a:t>
            </a:r>
            <a:br>
              <a:rPr sz="2000"/>
            </a:br>
            <a:r>
              <a:rPr b="1" lang="en-US" sz="2000" spc="-1" strike="noStrike">
                <a:solidFill>
                  <a:srgbClr val="000000"/>
                </a:solidFill>
                <a:latin typeface="Times New Roman"/>
                <a:ea typeface="DejaVu Sans"/>
              </a:rPr>
              <a:t>1. </a:t>
            </a:r>
            <a:r>
              <a:rPr b="0" lang="en-US" sz="2000" spc="-1" strike="noStrike">
                <a:solidFill>
                  <a:srgbClr val="000000"/>
                </a:solidFill>
                <a:latin typeface="Times New Roman"/>
                <a:ea typeface="DejaVu Sans"/>
              </a:rPr>
              <a:t>The logic using here to represent data using Manchester is that for bit 1 there is transition form -V to +V volts in the middle of the bit and for bit 0 there is transition from +V to -V volts in the middle of the bit.</a:t>
            </a:r>
            <a:br>
              <a:rPr sz="2000"/>
            </a:br>
            <a:r>
              <a:rPr b="1" lang="en-US" sz="2000" spc="-1" strike="noStrike">
                <a:solidFill>
                  <a:srgbClr val="000000"/>
                </a:solidFill>
                <a:latin typeface="Times New Roman"/>
                <a:ea typeface="DejaVu Sans"/>
              </a:rPr>
              <a:t>2.</a:t>
            </a:r>
            <a:r>
              <a:rPr b="0" lang="en-US" sz="2000" spc="-1" strike="noStrike">
                <a:solidFill>
                  <a:srgbClr val="000000"/>
                </a:solidFill>
                <a:latin typeface="Times New Roman"/>
                <a:ea typeface="DejaVu Sans"/>
              </a:rPr>
              <a:t> For differential Manchester we are assuming in the example that previous signal before starting of data set “010011” was positive. Therefore there is transition at the beginning and first bit “0” in current data set “010011” is starting from -V. Example: Data = 010011.</a:t>
            </a:r>
            <a:endParaRPr b="0" lang="en-IN" sz="2000" spc="-1" strike="noStrike">
              <a:latin typeface="Arial"/>
            </a:endParaRPr>
          </a:p>
        </p:txBody>
      </p:sp>
      <p:sp>
        <p:nvSpPr>
          <p:cNvPr id="176"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pic>
        <p:nvPicPr>
          <p:cNvPr id="177" name="Picture 3" descr=""/>
          <p:cNvPicPr/>
          <p:nvPr/>
        </p:nvPicPr>
        <p:blipFill>
          <a:blip r:embed="rId1"/>
          <a:stretch/>
        </p:blipFill>
        <p:spPr>
          <a:xfrm>
            <a:off x="2080440" y="4225320"/>
            <a:ext cx="4515480" cy="2097360"/>
          </a:xfrm>
          <a:prstGeom prst="rect">
            <a:avLst/>
          </a:prstGeom>
          <a:ln w="19050">
            <a:solidFill>
              <a:srgbClr val="000000"/>
            </a:solidFill>
            <a:round/>
          </a:ln>
        </p:spPr>
      </p:pic>
    </p:spTree>
  </p:cSld>
  <mc:AlternateContent>
    <mc:Choice Requires="p14">
      <p:transition p14:dur="1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79" name="TextBox 2"/>
          <p:cNvSpPr/>
          <p:nvPr/>
        </p:nvSpPr>
        <p:spPr>
          <a:xfrm>
            <a:off x="900000" y="2469960"/>
            <a:ext cx="7614000" cy="32900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The Manchester scheme overcomes several problems associated with NRZ-L,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Differential Manchester overcomes several problems associated with NRZ-I as there is no baseline wandering and no DC component because each bit has a positive and negative voltage contribution.</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Only limitation is that the minimum bandwidth of Manchester and differential Manchester is twice that of NRZ.</a:t>
            </a:r>
            <a:endParaRPr b="0" lang="en-IN" sz="2000" spc="-1" strike="noStrike">
              <a:latin typeface="Arial"/>
            </a:endParaRPr>
          </a:p>
        </p:txBody>
      </p:sp>
      <p:sp>
        <p:nvSpPr>
          <p:cNvPr id="180" name="TextBox 1"/>
          <p:cNvSpPr/>
          <p:nvPr/>
        </p:nvSpPr>
        <p:spPr>
          <a:xfrm>
            <a:off x="426240" y="842760"/>
            <a:ext cx="16956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800" spc="-1" strike="noStrike">
                <a:solidFill>
                  <a:srgbClr val="ff0000"/>
                </a:solidFill>
                <a:latin typeface="Times New Roman"/>
                <a:ea typeface="DejaVu Sans"/>
              </a:rPr>
              <a:t>Conti….</a:t>
            </a:r>
            <a:endParaRPr b="0" lang="en-IN" sz="2800" spc="-1" strike="noStrike">
              <a:latin typeface="Arial"/>
            </a:endParaRPr>
          </a:p>
        </p:txBody>
      </p:sp>
    </p:spTree>
  </p:cSld>
  <mc:AlternateContent>
    <mc:Choice Requires="p14">
      <p:transition p14:dur="10"/>
    </mc:Choice>
    <mc:Fallback>
      <p:transition/>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82" name="TextBox 2"/>
          <p:cNvSpPr/>
          <p:nvPr/>
        </p:nvSpPr>
        <p:spPr>
          <a:xfrm>
            <a:off x="272520" y="802440"/>
            <a:ext cx="8519040" cy="49676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3. Bipolar Scheme: </a:t>
            </a:r>
            <a:endParaRPr b="0" lang="en-IN" sz="2000" spc="-1" strike="noStrike">
              <a:latin typeface="Arial"/>
            </a:endParaRPr>
          </a:p>
          <a:p>
            <a:pPr algn="just">
              <a:lnSpc>
                <a:spcPct val="150000"/>
              </a:lnSpc>
              <a:buNone/>
            </a:pPr>
            <a:r>
              <a:rPr b="0" lang="en-US" sz="2000" spc="-1" strike="noStrike">
                <a:solidFill>
                  <a:srgbClr val="000000"/>
                </a:solidFill>
                <a:latin typeface="Times New Roman"/>
                <a:ea typeface="DejaVu Sans"/>
              </a:rPr>
              <a:t>In this scheme there are three voltage levels positive, negative, and zero. The voltage level for one data element is at zero, while the voltage level for the other element alternates between positive and negative.</a:t>
            </a:r>
            <a:endParaRPr b="0" lang="en-IN" sz="2000" spc="-1" strike="noStrike">
              <a:latin typeface="Arial"/>
            </a:endParaRPr>
          </a:p>
          <a:p>
            <a:pPr lvl="1" marL="800280" indent="-343080" algn="just">
              <a:lnSpc>
                <a:spcPct val="100000"/>
              </a:lnSpc>
              <a:buClr>
                <a:srgbClr val="c00000"/>
              </a:buClr>
              <a:buFont typeface="Arial"/>
              <a:buChar char="•"/>
            </a:pPr>
            <a:r>
              <a:rPr b="1" lang="en-US" sz="2000" spc="-1" strike="noStrike">
                <a:solidFill>
                  <a:srgbClr val="c00000"/>
                </a:solidFill>
                <a:latin typeface="Times New Roman"/>
                <a:ea typeface="DejaVu Sans"/>
              </a:rPr>
              <a:t>Alternate Mark Inversion (AMI) </a:t>
            </a:r>
            <a:r>
              <a:rPr b="1" lang="en-US" sz="2000" spc="-1" strike="noStrike">
                <a:solidFill>
                  <a:srgbClr val="000000"/>
                </a:solidFill>
                <a:latin typeface="Times New Roman"/>
                <a:ea typeface="DejaVu Sans"/>
              </a:rPr>
              <a:t>–</a:t>
            </a:r>
            <a:r>
              <a:rPr b="0" lang="en-US" sz="2000" spc="-1" strike="noStrike">
                <a:solidFill>
                  <a:srgbClr val="000000"/>
                </a:solidFill>
                <a:latin typeface="Times New Roman"/>
                <a:ea typeface="DejaVu Sans"/>
              </a:rPr>
              <a:t> A neutral zero voltage represents binary 0. Binary 1’s are represented by alternating positive and negative voltages.</a:t>
            </a:r>
            <a:endParaRPr b="0" lang="en-IN" sz="2000" spc="-1" strike="noStrike">
              <a:latin typeface="Arial"/>
            </a:endParaRPr>
          </a:p>
          <a:p>
            <a:pPr lvl="1" marL="800280" indent="-343080" algn="just">
              <a:lnSpc>
                <a:spcPct val="100000"/>
              </a:lnSpc>
              <a:buClr>
                <a:srgbClr val="c00000"/>
              </a:buClr>
              <a:buFont typeface="Arial"/>
              <a:buChar char="•"/>
            </a:pPr>
            <a:r>
              <a:rPr b="1" lang="en-US" sz="2000" spc="-1" strike="noStrike">
                <a:solidFill>
                  <a:srgbClr val="c00000"/>
                </a:solidFill>
                <a:latin typeface="Times New Roman"/>
                <a:ea typeface="DejaVu Sans"/>
              </a:rPr>
              <a:t>Pseudoternary</a:t>
            </a:r>
            <a:r>
              <a:rPr b="1"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Bit 1 is encoded as a zero voltage and the bit 0 is encoded as alternating positive and negative voltages i.e., opposite of AMI scheme. </a:t>
            </a:r>
            <a:endParaRPr b="0" lang="en-IN" sz="2000" spc="-1" strike="noStrike">
              <a:latin typeface="Arial"/>
            </a:endParaRPr>
          </a:p>
          <a:p>
            <a:pPr marL="457200">
              <a:lnSpc>
                <a:spcPct val="10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Example:Data=010010.</a:t>
            </a:r>
            <a:br>
              <a:rPr sz="2000"/>
            </a:br>
            <a:endParaRPr b="0" lang="en-IN" sz="2000" spc="-1" strike="noStrike">
              <a:latin typeface="Arial"/>
            </a:endParaRPr>
          </a:p>
          <a:p>
            <a:pPr marL="457200">
              <a:lnSpc>
                <a:spcPct val="100000"/>
              </a:lnSpc>
              <a:buNone/>
            </a:pPr>
            <a:br>
              <a:rPr sz="2000"/>
            </a:br>
            <a:endParaRPr b="0" lang="en-IN" sz="2000" spc="-1" strike="noStrike">
              <a:latin typeface="Arial"/>
            </a:endParaRPr>
          </a:p>
        </p:txBody>
      </p:sp>
      <p:sp>
        <p:nvSpPr>
          <p:cNvPr id="183"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pic>
        <p:nvPicPr>
          <p:cNvPr id="184" name="Picture 3" descr=""/>
          <p:cNvPicPr/>
          <p:nvPr/>
        </p:nvPicPr>
        <p:blipFill>
          <a:blip r:embed="rId1"/>
          <a:stretch/>
        </p:blipFill>
        <p:spPr>
          <a:xfrm>
            <a:off x="4215960" y="4422600"/>
            <a:ext cx="4106520" cy="2163600"/>
          </a:xfrm>
          <a:prstGeom prst="rect">
            <a:avLst/>
          </a:prstGeom>
          <a:ln w="19050">
            <a:solidFill>
              <a:srgbClr val="000000"/>
            </a:solidFill>
            <a:round/>
          </a:ln>
        </p:spPr>
      </p:pic>
    </p:spTree>
  </p:cSld>
  <mc:AlternateContent>
    <mc:Choice Requires="p14">
      <p:transition p14:dur="10"/>
    </mc:Choice>
    <mc:Fallback>
      <p:transition/>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05" name="Title 1"/>
          <p:cNvSpPr/>
          <p:nvPr/>
        </p:nvSpPr>
        <p:spPr>
          <a:xfrm>
            <a:off x="1274040" y="982800"/>
            <a:ext cx="6884280" cy="826560"/>
          </a:xfrm>
          <a:prstGeom prst="rect">
            <a:avLst/>
          </a:prstGeom>
          <a:noFill/>
          <a:ln w="0">
            <a:noFill/>
          </a:ln>
        </p:spPr>
        <p:style>
          <a:lnRef idx="0"/>
          <a:fillRef idx="0"/>
          <a:effectRef idx="0"/>
          <a:fontRef idx="minor"/>
        </p:style>
        <p:txBody>
          <a:bodyPr lIns="0" rIns="0" tIns="0" bIns="0" anchor="b">
            <a:noAutofit/>
          </a:bodyPr>
          <a:p>
            <a:pPr algn="ctr">
              <a:lnSpc>
                <a:spcPct val="90000"/>
              </a:lnSpc>
              <a:buNone/>
            </a:pPr>
            <a:r>
              <a:rPr b="1" lang="en-US" sz="2800" spc="-1" strike="noStrike">
                <a:solidFill>
                  <a:srgbClr val="ff0000"/>
                </a:solidFill>
                <a:latin typeface="Times New Roman"/>
                <a:ea typeface="DejaVu Sans"/>
              </a:rPr>
              <a:t>Digital Transmission : Line Coding Scheme </a:t>
            </a:r>
            <a:endParaRPr b="0" lang="en-IN" sz="2800" spc="-1" strike="noStrike">
              <a:latin typeface="Arial"/>
            </a:endParaRPr>
          </a:p>
        </p:txBody>
      </p:sp>
      <p:sp>
        <p:nvSpPr>
          <p:cNvPr id="106" name="Rectangle 6"/>
          <p:cNvSpPr/>
          <p:nvPr/>
        </p:nvSpPr>
        <p:spPr>
          <a:xfrm>
            <a:off x="765000" y="2437560"/>
            <a:ext cx="7393320" cy="497520"/>
          </a:xfrm>
          <a:prstGeom prst="rect">
            <a:avLst/>
          </a:prstGeom>
          <a:noFill/>
          <a:ln w="0">
            <a:noFill/>
          </a:ln>
        </p:spPr>
        <p:style>
          <a:lnRef idx="0"/>
          <a:fillRef idx="0"/>
          <a:effectRef idx="0"/>
          <a:fontRef idx="minor"/>
        </p:style>
      </p:sp>
      <p:sp>
        <p:nvSpPr>
          <p:cNvPr id="107" name="TextBox 2"/>
          <p:cNvSpPr/>
          <p:nvPr/>
        </p:nvSpPr>
        <p:spPr>
          <a:xfrm>
            <a:off x="932760" y="2206800"/>
            <a:ext cx="7784280" cy="405252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A computer network is designed to send information from one point to another.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This information needs to be converted to either a digital signal or an analog signal for transmission. </a:t>
            </a:r>
            <a:endParaRPr b="0" lang="en-IN" sz="2000" spc="-1" strike="noStrike">
              <a:latin typeface="Arial"/>
            </a:endParaRPr>
          </a:p>
          <a:p>
            <a:pPr algn="just">
              <a:lnSpc>
                <a:spcPct val="150000"/>
              </a:lnSpc>
              <a:buNone/>
            </a:pPr>
            <a:endParaRPr b="0" lang="en-IN" sz="2000" spc="-1" strike="noStrike">
              <a:latin typeface="Arial"/>
            </a:endParaRPr>
          </a:p>
          <a:p>
            <a:pPr algn="ctr">
              <a:lnSpc>
                <a:spcPct val="150000"/>
              </a:lnSpc>
              <a:buNone/>
            </a:pPr>
            <a:r>
              <a:rPr b="1" lang="en-US" sz="2000" spc="-1" strike="noStrike">
                <a:solidFill>
                  <a:srgbClr val="000000"/>
                </a:solidFill>
                <a:latin typeface="Times New Roman"/>
                <a:ea typeface="DejaVu Sans"/>
              </a:rPr>
              <a:t>DIGITAL TO DIGITAL CONVERSION</a:t>
            </a:r>
            <a:endParaRPr b="0" lang="en-IN" sz="2000" spc="-1" strike="noStrike">
              <a:latin typeface="Arial"/>
            </a:endParaRPr>
          </a:p>
          <a:p>
            <a:pPr>
              <a:lnSpc>
                <a:spcPct val="100000"/>
              </a:lnSpc>
              <a:buNone/>
            </a:pPr>
            <a:r>
              <a:rPr b="0" lang="en-US" sz="2000" spc="-1" strike="noStrike">
                <a:solidFill>
                  <a:srgbClr val="000000"/>
                </a:solidFill>
                <a:latin typeface="Times New Roman"/>
                <a:ea typeface="DejaVu Sans"/>
              </a:rPr>
              <a:t>The conversion involves three techniques: </a:t>
            </a:r>
            <a:endParaRPr b="0" lang="en-IN" sz="2000" spc="-1" strike="noStrike">
              <a:latin typeface="Arial"/>
            </a:endParaRPr>
          </a:p>
          <a:p>
            <a:pPr lvl="1" marL="914400" indent="-457200">
              <a:lnSpc>
                <a:spcPct val="100000"/>
              </a:lnSpc>
              <a:buClr>
                <a:srgbClr val="000000"/>
              </a:buClr>
              <a:buFont typeface="Calibri"/>
              <a:buAutoNum type="arabicPeriod"/>
            </a:pPr>
            <a:r>
              <a:rPr b="0" lang="en-US" sz="2000" spc="-1" strike="noStrike">
                <a:solidFill>
                  <a:srgbClr val="000000"/>
                </a:solidFill>
                <a:latin typeface="Times New Roman"/>
                <a:ea typeface="DejaVu Sans"/>
              </a:rPr>
              <a:t>Line coding</a:t>
            </a:r>
            <a:endParaRPr b="0" lang="en-IN" sz="2000" spc="-1" strike="noStrike">
              <a:latin typeface="Arial"/>
            </a:endParaRPr>
          </a:p>
          <a:p>
            <a:pPr lvl="1" marL="914400" indent="-457200">
              <a:lnSpc>
                <a:spcPct val="100000"/>
              </a:lnSpc>
              <a:buClr>
                <a:srgbClr val="000000"/>
              </a:buClr>
              <a:buFont typeface="Calibri"/>
              <a:buAutoNum type="arabicPeriod"/>
            </a:pPr>
            <a:r>
              <a:rPr b="0" lang="en-US" sz="2000" spc="-1" strike="noStrike">
                <a:solidFill>
                  <a:srgbClr val="000000"/>
                </a:solidFill>
                <a:latin typeface="Times New Roman"/>
                <a:ea typeface="DejaVu Sans"/>
              </a:rPr>
              <a:t>Block coding</a:t>
            </a:r>
            <a:endParaRPr b="0" lang="en-IN" sz="2000" spc="-1" strike="noStrike">
              <a:latin typeface="Arial"/>
            </a:endParaRPr>
          </a:p>
          <a:p>
            <a:pPr lvl="1" marL="914400" indent="-457200">
              <a:lnSpc>
                <a:spcPct val="100000"/>
              </a:lnSpc>
              <a:buClr>
                <a:srgbClr val="000000"/>
              </a:buClr>
              <a:buFont typeface="Calibri"/>
              <a:buAutoNum type="arabicPeriod"/>
            </a:pPr>
            <a:r>
              <a:rPr b="0" lang="en-US" sz="2000" spc="-1" strike="noStrike">
                <a:solidFill>
                  <a:srgbClr val="000000"/>
                </a:solidFill>
                <a:latin typeface="Times New Roman"/>
                <a:ea typeface="DejaVu Sans"/>
              </a:rPr>
              <a:t>Scrambling. </a:t>
            </a:r>
            <a:endParaRPr b="0" lang="en-IN" sz="2000" spc="-1" strike="noStrike">
              <a:latin typeface="Arial"/>
            </a:endParaRPr>
          </a:p>
        </p:txBody>
      </p:sp>
    </p:spTree>
  </p:cSld>
  <mc:AlternateContent>
    <mc:Choice Requires="p14">
      <p:transition p14:dur="10"/>
    </mc:Choice>
    <mc:Fallback>
      <p:transition/>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86" name="TextBox 6"/>
          <p:cNvSpPr/>
          <p:nvPr/>
        </p:nvSpPr>
        <p:spPr>
          <a:xfrm>
            <a:off x="272520" y="802440"/>
            <a:ext cx="8519040" cy="463140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4. Multilevel Scheme: </a:t>
            </a:r>
            <a:endParaRPr b="0" lang="en-IN" sz="2000" spc="-1" strike="noStrike">
              <a:latin typeface="Arial"/>
            </a:endParaRPr>
          </a:p>
          <a:p>
            <a:pPr algn="just">
              <a:lnSpc>
                <a:spcPct val="150000"/>
              </a:lnSpc>
              <a:buNone/>
            </a:pPr>
            <a:endParaRPr b="0" lang="en-IN" sz="2000" spc="-1" strike="noStrike">
              <a:latin typeface="Arial"/>
            </a:endParaRPr>
          </a:p>
          <a:p>
            <a:pPr algn="just">
              <a:lnSpc>
                <a:spcPct val="150000"/>
              </a:lnSpc>
              <a:buNone/>
            </a:pPr>
            <a:endParaRPr b="0" lang="en-IN" sz="2000" spc="-1" strike="noStrike">
              <a:latin typeface="Arial"/>
            </a:endParaRPr>
          </a:p>
          <a:p>
            <a:pPr marL="216000" indent="-216000" algn="just">
              <a:lnSpc>
                <a:spcPct val="150000"/>
              </a:lnSpc>
              <a:buClr>
                <a:srgbClr val="000000"/>
              </a:buClr>
              <a:buSzPct val="50000"/>
              <a:buFont typeface="Wingdings" charset="2"/>
              <a:buChar char=""/>
            </a:pPr>
            <a:r>
              <a:rPr b="0" lang="nn-NO" sz="2000" spc="-1" strike="noStrike">
                <a:solidFill>
                  <a:srgbClr val="000000"/>
                </a:solidFill>
                <a:latin typeface="Times New Roman"/>
                <a:ea typeface="DejaVu Sans"/>
              </a:rPr>
              <a:t>In Multilevel schemes, we </a:t>
            </a:r>
            <a:r>
              <a:rPr b="1" lang="nn-NO" sz="2000" spc="-1" strike="noStrike">
                <a:solidFill>
                  <a:srgbClr val="000000"/>
                </a:solidFill>
                <a:latin typeface="Times New Roman"/>
                <a:ea typeface="DejaVu Sans"/>
              </a:rPr>
              <a:t>increase the nnumbre of the data bits per signal element to increase the bit rate. </a:t>
            </a:r>
            <a:endParaRPr b="0" lang="en-IN" sz="2000" spc="-1" strike="noStrike">
              <a:latin typeface="Arial"/>
            </a:endParaRPr>
          </a:p>
          <a:p>
            <a:pPr marL="216000" indent="-216000" algn="just">
              <a:lnSpc>
                <a:spcPct val="150000"/>
              </a:lnSpc>
              <a:buClr>
                <a:srgbClr val="000000"/>
              </a:buClr>
              <a:buSzPct val="50000"/>
              <a:buFont typeface="Wingdings" charset="2"/>
              <a:buChar char=""/>
            </a:pPr>
            <a:r>
              <a:rPr b="0" lang="en-IN" sz="1800" spc="-1" strike="noStrike">
                <a:solidFill>
                  <a:srgbClr val="000000"/>
                </a:solidFill>
                <a:latin typeface="Arial"/>
                <a:ea typeface="DejaVu Sans"/>
              </a:rPr>
              <a:t>Our goal is to increase the number of bits carried by each signal element</a:t>
            </a:r>
            <a:endParaRPr b="0" lang="en-IN" sz="1800" spc="-1" strike="noStrike">
              <a:latin typeface="Arial"/>
            </a:endParaRPr>
          </a:p>
          <a:p>
            <a:pPr marL="216000" indent="-216000" algn="just">
              <a:lnSpc>
                <a:spcPct val="150000"/>
              </a:lnSpc>
              <a:buClr>
                <a:srgbClr val="000000"/>
              </a:buClr>
              <a:buSzPct val="50000"/>
              <a:buFont typeface="Wingdings" charset="2"/>
              <a:buChar char=""/>
            </a:pPr>
            <a:r>
              <a:rPr b="0" lang="en-IN" sz="1800" spc="-1" strike="noStrike">
                <a:solidFill>
                  <a:srgbClr val="000000"/>
                </a:solidFill>
                <a:latin typeface="Arial"/>
                <a:ea typeface="DejaVu Sans"/>
              </a:rPr>
              <a:t>Only two types of data elements in binary which are 1 and 0</a:t>
            </a:r>
            <a:endParaRPr b="0" lang="en-IN" sz="1800" spc="-1" strike="noStrike">
              <a:latin typeface="Arial"/>
            </a:endParaRPr>
          </a:p>
          <a:p>
            <a:pPr marL="216000" indent="-216000" algn="just">
              <a:lnSpc>
                <a:spcPct val="150000"/>
              </a:lnSpc>
              <a:buClr>
                <a:srgbClr val="000000"/>
              </a:buClr>
              <a:buSzPct val="50000"/>
              <a:buFont typeface="Wingdings" charset="2"/>
              <a:buChar char=""/>
            </a:pPr>
            <a:r>
              <a:rPr b="0" lang="en-IN" sz="1800" spc="-1" strike="noStrike">
                <a:solidFill>
                  <a:srgbClr val="000000"/>
                </a:solidFill>
                <a:latin typeface="Arial"/>
                <a:ea typeface="DejaVu Sans"/>
              </a:rPr>
              <a:t>A group of </a:t>
            </a:r>
            <a:r>
              <a:rPr b="0" i="1" lang="en-IN" sz="1800" spc="-1" strike="noStrike">
                <a:solidFill>
                  <a:srgbClr val="000000"/>
                </a:solidFill>
                <a:latin typeface="Arial"/>
                <a:ea typeface="DejaVu Sans"/>
              </a:rPr>
              <a:t>m</a:t>
            </a:r>
            <a:r>
              <a:rPr b="0" lang="en-IN" sz="1800" spc="-1" strike="noStrike">
                <a:solidFill>
                  <a:srgbClr val="000000"/>
                </a:solidFill>
                <a:latin typeface="Arial"/>
                <a:ea typeface="DejaVu Sans"/>
              </a:rPr>
              <a:t> data elements can produce a combination of 2</a:t>
            </a:r>
            <a:r>
              <a:rPr b="0" i="1" lang="en-IN" sz="1800" spc="-1" strike="noStrike" baseline="33000">
                <a:solidFill>
                  <a:srgbClr val="000000"/>
                </a:solidFill>
                <a:latin typeface="Arial"/>
                <a:ea typeface="DejaVu Sans"/>
              </a:rPr>
              <a:t>m</a:t>
            </a:r>
            <a:r>
              <a:rPr b="0" lang="en-IN" sz="1800" spc="-1" strike="noStrike">
                <a:solidFill>
                  <a:srgbClr val="000000"/>
                </a:solidFill>
                <a:latin typeface="Arial"/>
                <a:ea typeface="DejaVu Sans"/>
              </a:rPr>
              <a:t> data patterns</a:t>
            </a:r>
            <a:endParaRPr b="0" lang="en-IN" sz="1800" spc="-1" strike="noStrike">
              <a:latin typeface="Arial"/>
            </a:endParaRPr>
          </a:p>
          <a:p>
            <a:pPr marL="216000" indent="-216000" algn="just">
              <a:lnSpc>
                <a:spcPct val="150000"/>
              </a:lnSpc>
              <a:buClr>
                <a:srgbClr val="000000"/>
              </a:buClr>
              <a:buSzPct val="50000"/>
              <a:buFont typeface="Wingdings" charset="2"/>
              <a:buChar char=""/>
            </a:pPr>
            <a:r>
              <a:rPr b="0" lang="en-IN" sz="1800" spc="-1" strike="noStrike">
                <a:solidFill>
                  <a:srgbClr val="000000"/>
                </a:solidFill>
                <a:latin typeface="Arial"/>
                <a:ea typeface="DejaVu Sans"/>
              </a:rPr>
              <a:t>A pattern of </a:t>
            </a:r>
            <a:r>
              <a:rPr b="0" i="1" lang="en-IN" sz="1800" spc="-1" strike="noStrike">
                <a:solidFill>
                  <a:srgbClr val="000000"/>
                </a:solidFill>
                <a:latin typeface="Arial"/>
                <a:ea typeface="DejaVu Sans"/>
              </a:rPr>
              <a:t>m</a:t>
            </a:r>
            <a:r>
              <a:rPr b="0" lang="en-IN" sz="1800" spc="-1" strike="noStrike">
                <a:solidFill>
                  <a:srgbClr val="000000"/>
                </a:solidFill>
                <a:latin typeface="Arial"/>
                <a:ea typeface="DejaVu Sans"/>
              </a:rPr>
              <a:t> data elements is encoded into a pattern of n signal element. </a:t>
            </a:r>
            <a:endParaRPr b="0" lang="en-IN" sz="1800" spc="-1" strike="noStrike">
              <a:latin typeface="Arial"/>
            </a:endParaRPr>
          </a:p>
          <a:p>
            <a:pPr marL="457200">
              <a:lnSpc>
                <a:spcPct val="100000"/>
              </a:lnSpc>
              <a:buNone/>
            </a:pPr>
            <a:br>
              <a:rPr sz="2000"/>
            </a:br>
            <a:endParaRPr b="0" lang="en-IN" sz="2000" spc="-1" strike="noStrike">
              <a:latin typeface="Arial"/>
            </a:endParaRPr>
          </a:p>
        </p:txBody>
      </p:sp>
      <p:sp>
        <p:nvSpPr>
          <p:cNvPr id="187" name="TextBox 7"/>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Tree>
  </p:cSld>
  <mc:AlternateContent>
    <mc:Choice Requires="p14">
      <p:transition p14:dur="10"/>
    </mc:Choice>
    <mc:Fallback>
      <p:transition/>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89" name="TextBox 4"/>
          <p:cNvSpPr/>
          <p:nvPr/>
        </p:nvSpPr>
        <p:spPr>
          <a:xfrm>
            <a:off x="272520" y="1620000"/>
            <a:ext cx="8519040" cy="51188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1. 2B/1Q (mBnL):</a:t>
            </a:r>
            <a:endParaRPr b="0" lang="en-IN" sz="2000" spc="-1" strike="noStrike">
              <a:latin typeface="Arial"/>
            </a:endParaRPr>
          </a:p>
          <a:p>
            <a:pPr algn="just">
              <a:lnSpc>
                <a:spcPct val="150000"/>
              </a:lnSpc>
              <a:buNone/>
            </a:pPr>
            <a:r>
              <a:rPr b="1" lang="nn-NO" sz="2000" spc="-1" strike="noStrike">
                <a:solidFill>
                  <a:srgbClr val="000000"/>
                </a:solidFill>
                <a:latin typeface="Times New Roman"/>
                <a:ea typeface="DejaVu Sans"/>
              </a:rPr>
              <a:t>mBnL</a:t>
            </a:r>
            <a:endParaRPr b="0" lang="en-IN" sz="2000" spc="-1" strike="noStrike">
              <a:latin typeface="Arial"/>
            </a:endParaRPr>
          </a:p>
          <a:p>
            <a:pPr algn="just">
              <a:lnSpc>
                <a:spcPct val="150000"/>
              </a:lnSpc>
              <a:buNone/>
            </a:pPr>
            <a:r>
              <a:rPr b="1" lang="nn-NO" sz="2000" spc="-1" strike="noStrike">
                <a:solidFill>
                  <a:srgbClr val="000000"/>
                </a:solidFill>
                <a:latin typeface="Times New Roman"/>
                <a:ea typeface="DejaVu Sans"/>
              </a:rPr>
              <a:t> </a:t>
            </a:r>
            <a:r>
              <a:rPr b="1" lang="nn-NO" sz="2000" spc="-1" strike="noStrike">
                <a:solidFill>
                  <a:srgbClr val="000000"/>
                </a:solidFill>
                <a:latin typeface="Times New Roman"/>
                <a:ea typeface="DejaVu Sans"/>
              </a:rPr>
              <a:t>m: </a:t>
            </a:r>
            <a:r>
              <a:rPr b="0" lang="nn-NO" sz="2000" spc="-1" strike="noStrike">
                <a:solidFill>
                  <a:srgbClr val="000000"/>
                </a:solidFill>
                <a:latin typeface="Times New Roman"/>
                <a:ea typeface="DejaVu Sans"/>
              </a:rPr>
              <a:t>Length of binary pattern</a:t>
            </a:r>
            <a:endParaRPr b="0" lang="en-IN" sz="2000" spc="-1" strike="noStrike">
              <a:latin typeface="Arial"/>
            </a:endParaRPr>
          </a:p>
          <a:p>
            <a:pPr algn="just">
              <a:lnSpc>
                <a:spcPct val="150000"/>
              </a:lnSpc>
              <a:buNone/>
            </a:pPr>
            <a:r>
              <a:rPr b="1" lang="nn-NO" sz="2000" spc="-1" strike="noStrike">
                <a:solidFill>
                  <a:srgbClr val="000000"/>
                </a:solidFill>
                <a:latin typeface="Times New Roman"/>
                <a:ea typeface="DejaVu Sans"/>
              </a:rPr>
              <a:t> </a:t>
            </a:r>
            <a:r>
              <a:rPr b="1" lang="nn-NO" sz="2000" spc="-1" strike="noStrike">
                <a:solidFill>
                  <a:srgbClr val="000000"/>
                </a:solidFill>
                <a:latin typeface="Times New Roman"/>
                <a:ea typeface="DejaVu Sans"/>
              </a:rPr>
              <a:t>B : </a:t>
            </a:r>
            <a:r>
              <a:rPr b="0" lang="nn-NO" sz="2000" spc="-1" strike="noStrike">
                <a:solidFill>
                  <a:srgbClr val="000000"/>
                </a:solidFill>
                <a:latin typeface="Times New Roman"/>
                <a:ea typeface="DejaVu Sans"/>
              </a:rPr>
              <a:t>Binary data</a:t>
            </a:r>
            <a:endParaRPr b="0" lang="en-IN" sz="2000" spc="-1" strike="noStrike">
              <a:latin typeface="Arial"/>
            </a:endParaRPr>
          </a:p>
          <a:p>
            <a:pPr algn="just">
              <a:lnSpc>
                <a:spcPct val="150000"/>
              </a:lnSpc>
              <a:buNone/>
            </a:pPr>
            <a:r>
              <a:rPr b="1" lang="nn-NO" sz="2000" spc="-1" strike="noStrike">
                <a:solidFill>
                  <a:srgbClr val="000000"/>
                </a:solidFill>
                <a:latin typeface="Times New Roman"/>
                <a:ea typeface="DejaVu Sans"/>
              </a:rPr>
              <a:t> </a:t>
            </a:r>
            <a:r>
              <a:rPr b="1" lang="nn-NO" sz="2000" spc="-1" strike="noStrike">
                <a:solidFill>
                  <a:srgbClr val="000000"/>
                </a:solidFill>
                <a:latin typeface="Times New Roman"/>
                <a:ea typeface="DejaVu Sans"/>
              </a:rPr>
              <a:t>n:</a:t>
            </a:r>
            <a:r>
              <a:rPr b="0" lang="nn-NO" sz="2000" spc="-1" strike="noStrike">
                <a:solidFill>
                  <a:srgbClr val="000000"/>
                </a:solidFill>
                <a:latin typeface="Times New Roman"/>
                <a:ea typeface="DejaVu Sans"/>
              </a:rPr>
              <a:t> Length of signal patteren</a:t>
            </a:r>
            <a:endParaRPr b="0" lang="en-IN" sz="2000" spc="-1" strike="noStrike">
              <a:latin typeface="Arial"/>
            </a:endParaRPr>
          </a:p>
          <a:p>
            <a:pPr algn="just">
              <a:lnSpc>
                <a:spcPct val="150000"/>
              </a:lnSpc>
              <a:buNone/>
            </a:pPr>
            <a:r>
              <a:rPr b="1" lang="nn-NO" sz="2000" spc="-1" strike="noStrike">
                <a:solidFill>
                  <a:srgbClr val="000000"/>
                </a:solidFill>
                <a:latin typeface="Times New Roman"/>
                <a:ea typeface="DejaVu Sans"/>
              </a:rPr>
              <a:t> </a:t>
            </a:r>
            <a:r>
              <a:rPr b="1" lang="nn-NO" sz="2000" spc="-1" strike="noStrike">
                <a:solidFill>
                  <a:srgbClr val="000000"/>
                </a:solidFill>
                <a:latin typeface="Times New Roman"/>
                <a:ea typeface="DejaVu Sans"/>
              </a:rPr>
              <a:t>L: </a:t>
            </a:r>
            <a:r>
              <a:rPr b="0" lang="nn-NO" sz="2000" spc="-1" strike="noStrike">
                <a:solidFill>
                  <a:srgbClr val="000000"/>
                </a:solidFill>
                <a:latin typeface="Times New Roman"/>
                <a:ea typeface="DejaVu Sans"/>
              </a:rPr>
              <a:t>number of levels </a:t>
            </a:r>
            <a:endParaRPr b="0" lang="en-IN" sz="2000" spc="-1" strike="noStrike">
              <a:latin typeface="Arial"/>
            </a:endParaRPr>
          </a:p>
          <a:p>
            <a:pPr algn="just">
              <a:lnSpc>
                <a:spcPct val="150000"/>
              </a:lnSpc>
              <a:buNone/>
            </a:pPr>
            <a:endParaRPr b="0" lang="en-IN" sz="2000" spc="-1" strike="noStrike">
              <a:latin typeface="Arial"/>
            </a:endParaRPr>
          </a:p>
          <a:p>
            <a:pPr algn="just">
              <a:lnSpc>
                <a:spcPct val="150000"/>
              </a:lnSpc>
              <a:buNone/>
            </a:pPr>
            <a:endParaRPr b="0" lang="en-IN" sz="2000" spc="-1" strike="noStrike">
              <a:latin typeface="Arial"/>
            </a:endParaRPr>
          </a:p>
          <a:p>
            <a:pPr algn="just">
              <a:lnSpc>
                <a:spcPct val="150000"/>
              </a:lnSpc>
              <a:buNone/>
            </a:pPr>
            <a:endParaRPr b="0" lang="en-IN" sz="2000" spc="-1" strike="noStrike">
              <a:latin typeface="Arial"/>
            </a:endParaRPr>
          </a:p>
          <a:p>
            <a:pPr algn="just">
              <a:lnSpc>
                <a:spcPct val="150000"/>
              </a:lnSpc>
              <a:buNone/>
            </a:pPr>
            <a:br>
              <a:rPr sz="2000"/>
            </a:br>
            <a:endParaRPr b="0" lang="en-IN" sz="2000" spc="-1" strike="noStrike">
              <a:latin typeface="Arial"/>
            </a:endParaRPr>
          </a:p>
        </p:txBody>
      </p:sp>
      <p:sp>
        <p:nvSpPr>
          <p:cNvPr id="190" name="TextBox 8"/>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
        <p:nvSpPr>
          <p:cNvPr id="191" name=""/>
          <p:cNvSpPr/>
          <p:nvPr/>
        </p:nvSpPr>
        <p:spPr>
          <a:xfrm>
            <a:off x="2488320" y="4500000"/>
            <a:ext cx="3991320" cy="21596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1" lang="nn-NO" sz="2000" spc="-1" strike="noStrike">
                <a:solidFill>
                  <a:srgbClr val="ff0000"/>
                </a:solidFill>
                <a:latin typeface="Times New Roman"/>
                <a:ea typeface="DejaVu Sans"/>
              </a:rPr>
              <a:t>2: </a:t>
            </a:r>
            <a:r>
              <a:rPr b="0" lang="nn-NO" sz="2000" spc="-1" strike="noStrike">
                <a:solidFill>
                  <a:srgbClr val="ff0000"/>
                </a:solidFill>
                <a:latin typeface="Times New Roman"/>
                <a:ea typeface="DejaVu Sans"/>
              </a:rPr>
              <a:t>Length of binary pattern</a:t>
            </a:r>
            <a:endParaRPr b="0" lang="en-IN" sz="2000" spc="-1" strike="noStrike">
              <a:latin typeface="Arial"/>
            </a:endParaRPr>
          </a:p>
          <a:p>
            <a:pPr>
              <a:lnSpc>
                <a:spcPct val="100000"/>
              </a:lnSpc>
              <a:buNone/>
            </a:pPr>
            <a:r>
              <a:rPr b="1" lang="nn-NO" sz="2000" spc="-1" strike="noStrike">
                <a:solidFill>
                  <a:srgbClr val="ff0000"/>
                </a:solidFill>
                <a:latin typeface="Times New Roman"/>
                <a:ea typeface="DejaVu Sans"/>
              </a:rPr>
              <a:t>B : </a:t>
            </a:r>
            <a:r>
              <a:rPr b="0" lang="nn-NO" sz="2000" spc="-1" strike="noStrike">
                <a:solidFill>
                  <a:srgbClr val="ff0000"/>
                </a:solidFill>
                <a:latin typeface="Times New Roman"/>
                <a:ea typeface="DejaVu Sans"/>
              </a:rPr>
              <a:t>Binary data</a:t>
            </a:r>
            <a:endParaRPr b="0" lang="en-IN" sz="2000" spc="-1" strike="noStrike">
              <a:latin typeface="Arial"/>
            </a:endParaRPr>
          </a:p>
          <a:p>
            <a:pPr>
              <a:lnSpc>
                <a:spcPct val="100000"/>
              </a:lnSpc>
              <a:buNone/>
            </a:pPr>
            <a:r>
              <a:rPr b="1" lang="nn-NO" sz="2000" spc="-1" strike="noStrike">
                <a:solidFill>
                  <a:srgbClr val="ff0000"/>
                </a:solidFill>
                <a:latin typeface="Times New Roman"/>
                <a:ea typeface="DejaVu Sans"/>
              </a:rPr>
              <a:t>1:</a:t>
            </a:r>
            <a:r>
              <a:rPr b="0" lang="nn-NO" sz="2000" spc="-1" strike="noStrike">
                <a:solidFill>
                  <a:srgbClr val="ff0000"/>
                </a:solidFill>
                <a:latin typeface="Times New Roman"/>
                <a:ea typeface="DejaVu Sans"/>
              </a:rPr>
              <a:t> Length of signal patteren</a:t>
            </a:r>
            <a:endParaRPr b="0" lang="en-IN" sz="2000" spc="-1" strike="noStrike">
              <a:latin typeface="Arial"/>
            </a:endParaRPr>
          </a:p>
          <a:p>
            <a:pPr>
              <a:lnSpc>
                <a:spcPct val="100000"/>
              </a:lnSpc>
              <a:buNone/>
            </a:pPr>
            <a:r>
              <a:rPr b="1" lang="nn-NO" sz="2000" spc="-1" strike="noStrike">
                <a:solidFill>
                  <a:srgbClr val="ff0000"/>
                </a:solidFill>
                <a:latin typeface="Times New Roman"/>
                <a:ea typeface="DejaVu Sans"/>
              </a:rPr>
              <a:t>Q: </a:t>
            </a:r>
            <a:r>
              <a:rPr b="0" lang="nn-NO" sz="2000" spc="-1" strike="noStrike">
                <a:solidFill>
                  <a:srgbClr val="ff0000"/>
                </a:solidFill>
                <a:latin typeface="Times New Roman"/>
                <a:ea typeface="DejaVu Sans"/>
              </a:rPr>
              <a:t>number of levels </a:t>
            </a: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93" name="TextBox 10"/>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graphicFrame>
        <p:nvGraphicFramePr>
          <p:cNvPr id="194" name=""/>
          <p:cNvGraphicFramePr/>
          <p:nvPr/>
        </p:nvGraphicFramePr>
        <p:xfrm>
          <a:off x="197280" y="649800"/>
          <a:ext cx="4792320" cy="4569840"/>
        </p:xfrm>
        <a:graphic>
          <a:graphicData uri="http://schemas.openxmlformats.org/drawingml/2006/table">
            <a:tbl>
              <a:tblPr/>
              <a:tblGrid>
                <a:gridCol w="1347120"/>
                <a:gridCol w="1347120"/>
                <a:gridCol w="2098440"/>
              </a:tblGrid>
              <a:tr h="1361160">
                <a:tc>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b3b3b3"/>
                    </a:solidFill>
                  </a:tcPr>
                </a:tc>
                <a:tc>
                  <a:txBody>
                    <a:bodyPr lIns="90000" rIns="90000" anchor="t">
                      <a:noAutofit/>
                    </a:bodyPr>
                    <a:p>
                      <a:pPr algn="ctr">
                        <a:lnSpc>
                          <a:spcPct val="100000"/>
                        </a:lnSpc>
                        <a:buNone/>
                      </a:pPr>
                      <a:r>
                        <a:rPr b="1" lang="en-IN" sz="1800" spc="-1" strike="noStrike">
                          <a:solidFill>
                            <a:srgbClr val="000000"/>
                          </a:solidFill>
                          <a:latin typeface="Arial"/>
                        </a:rPr>
                        <a:t>Previous level positive</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468a1a"/>
                    </a:solidFill>
                  </a:tcPr>
                </a:tc>
                <a:tc>
                  <a:txBody>
                    <a:bodyPr lIns="90000" rIns="90000" anchor="t">
                      <a:noAutofit/>
                    </a:bodyPr>
                    <a:p>
                      <a:pPr algn="ctr">
                        <a:lnSpc>
                          <a:spcPct val="100000"/>
                        </a:lnSpc>
                        <a:buNone/>
                      </a:pPr>
                      <a:r>
                        <a:rPr b="1" lang="en-IN" sz="1800" spc="-1" strike="noStrike">
                          <a:solidFill>
                            <a:srgbClr val="000000"/>
                          </a:solidFill>
                          <a:latin typeface="Arial"/>
                        </a:rPr>
                        <a:t>Previous level Negative</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468a1a"/>
                    </a:solidFill>
                  </a:tcPr>
                </a:tc>
              </a:tr>
              <a:tr h="693720">
                <a:tc>
                  <a:txBody>
                    <a:bodyPr lIns="90000" rIns="90000" anchor="t">
                      <a:noAutofit/>
                    </a:bodyPr>
                    <a:p>
                      <a:pPr algn="ctr">
                        <a:lnSpc>
                          <a:spcPct val="100000"/>
                        </a:lnSpc>
                        <a:buNone/>
                      </a:pPr>
                      <a:r>
                        <a:rPr b="1" lang="en-IN" sz="1800" spc="-1" strike="noStrike">
                          <a:latin typeface="Arial"/>
                        </a:rPr>
                        <a:t>Next Bits</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f7d1d5"/>
                    </a:solidFill>
                  </a:tcPr>
                </a:tc>
                <a:tc>
                  <a:txBody>
                    <a:bodyPr lIns="90000" rIns="90000" anchor="t">
                      <a:noAutofit/>
                    </a:bodyPr>
                    <a:p>
                      <a:pPr algn="ctr">
                        <a:lnSpc>
                          <a:spcPct val="100000"/>
                        </a:lnSpc>
                        <a:buNone/>
                      </a:pPr>
                      <a:r>
                        <a:rPr b="1" lang="en-IN" sz="1800" spc="-1" strike="noStrike">
                          <a:latin typeface="Arial"/>
                        </a:rPr>
                        <a:t>Next Level</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f7d1d5"/>
                    </a:solidFill>
                  </a:tcPr>
                </a:tc>
                <a:tc>
                  <a:txBody>
                    <a:bodyPr lIns="90000" rIns="90000" anchor="t">
                      <a:noAutofit/>
                    </a:bodyPr>
                    <a:p>
                      <a:pPr algn="ctr">
                        <a:lnSpc>
                          <a:spcPct val="100000"/>
                        </a:lnSpc>
                        <a:buNone/>
                      </a:pPr>
                      <a:r>
                        <a:rPr b="1" lang="en-IN" sz="1800" spc="-1" strike="noStrike">
                          <a:latin typeface="Arial"/>
                        </a:rPr>
                        <a:t>Next Level</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f7d1d5"/>
                    </a:solidFill>
                  </a:tcPr>
                </a:tc>
              </a:tr>
              <a:tr h="651960">
                <a:tc>
                  <a:txBody>
                    <a:bodyPr lIns="90000" rIns="90000" anchor="t">
                      <a:noAutofit/>
                    </a:bodyPr>
                    <a:p>
                      <a:pPr algn="ctr">
                        <a:lnSpc>
                          <a:spcPct val="100000"/>
                        </a:lnSpc>
                        <a:buNone/>
                      </a:pPr>
                      <a:r>
                        <a:rPr b="0" lang="en-IN" sz="1800" spc="-1" strike="noStrike">
                          <a:latin typeface="Arial"/>
                        </a:rPr>
                        <a:t>00</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chor="t">
                      <a:noAutofit/>
                    </a:bodyPr>
                    <a:p>
                      <a:pPr algn="ctr">
                        <a:lnSpc>
                          <a:spcPct val="100000"/>
                        </a:lnSpc>
                        <a:buNone/>
                      </a:pPr>
                      <a:r>
                        <a:rPr b="0" lang="en-IN" sz="1800" spc="-1" strike="noStrike">
                          <a:latin typeface="Arial"/>
                        </a:rPr>
                        <a:t>+1</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chor="t">
                      <a:noAutofit/>
                    </a:bodyPr>
                    <a:p>
                      <a:pPr algn="ctr">
                        <a:lnSpc>
                          <a:spcPct val="100000"/>
                        </a:lnSpc>
                        <a:buNone/>
                      </a:pPr>
                      <a:r>
                        <a:rPr b="0" lang="en-IN" sz="1800" spc="-1" strike="noStrike">
                          <a:latin typeface="Arial"/>
                        </a:rPr>
                        <a:t>-1</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684360">
                <a:tc>
                  <a:txBody>
                    <a:bodyPr lIns="90000" rIns="90000" anchor="t">
                      <a:noAutofit/>
                    </a:bodyPr>
                    <a:p>
                      <a:pPr algn="ctr">
                        <a:lnSpc>
                          <a:spcPct val="100000"/>
                        </a:lnSpc>
                        <a:buNone/>
                      </a:pPr>
                      <a:r>
                        <a:rPr b="0" lang="en-IN" sz="1800" spc="-1" strike="noStrike">
                          <a:latin typeface="Arial"/>
                        </a:rPr>
                        <a:t>01</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chor="t">
                      <a:noAutofit/>
                    </a:bodyPr>
                    <a:p>
                      <a:pPr algn="ctr">
                        <a:lnSpc>
                          <a:spcPct val="100000"/>
                        </a:lnSpc>
                        <a:buNone/>
                      </a:pPr>
                      <a:r>
                        <a:rPr b="0" lang="en-IN" sz="1800" spc="-1" strike="noStrike">
                          <a:latin typeface="Arial"/>
                        </a:rPr>
                        <a:t>+3</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chor="t">
                      <a:noAutofit/>
                    </a:bodyPr>
                    <a:p>
                      <a:pPr algn="ctr">
                        <a:lnSpc>
                          <a:spcPct val="100000"/>
                        </a:lnSpc>
                        <a:buNone/>
                      </a:pPr>
                      <a:r>
                        <a:rPr b="0" lang="en-IN" sz="1800" spc="-1" strike="noStrike">
                          <a:latin typeface="Arial"/>
                        </a:rPr>
                        <a:t>-3</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r h="625320">
                <a:tc>
                  <a:txBody>
                    <a:bodyPr lIns="90000" rIns="90000" anchor="t">
                      <a:noAutofit/>
                    </a:bodyPr>
                    <a:p>
                      <a:pPr algn="ctr">
                        <a:lnSpc>
                          <a:spcPct val="100000"/>
                        </a:lnSpc>
                        <a:buNone/>
                      </a:pPr>
                      <a:r>
                        <a:rPr b="0" lang="en-IN" sz="1800" spc="-1" strike="noStrike">
                          <a:latin typeface="Arial"/>
                        </a:rPr>
                        <a:t>10</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chor="t">
                      <a:noAutofit/>
                    </a:bodyPr>
                    <a:p>
                      <a:pPr algn="ctr">
                        <a:lnSpc>
                          <a:spcPct val="100000"/>
                        </a:lnSpc>
                        <a:buNone/>
                      </a:pPr>
                      <a:r>
                        <a:rPr b="0" lang="en-IN" sz="1800" spc="-1" strike="noStrike">
                          <a:latin typeface="Arial"/>
                        </a:rPr>
                        <a:t>-1</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c>
                  <a:txBody>
                    <a:bodyPr lIns="90000" rIns="90000" anchor="t">
                      <a:noAutofit/>
                    </a:bodyPr>
                    <a:p>
                      <a:pPr algn="ctr">
                        <a:lnSpc>
                          <a:spcPct val="100000"/>
                        </a:lnSpc>
                        <a:buNone/>
                      </a:pPr>
                      <a:r>
                        <a:rPr b="0" lang="en-IN" sz="1800" spc="-1" strike="noStrike">
                          <a:latin typeface="Arial"/>
                        </a:rPr>
                        <a:t>+1</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e6e6e6"/>
                    </a:solidFill>
                  </a:tcPr>
                </a:tc>
              </a:tr>
              <a:tr h="553680">
                <a:tc>
                  <a:txBody>
                    <a:bodyPr lIns="90000" rIns="90000" anchor="t">
                      <a:noAutofit/>
                    </a:bodyPr>
                    <a:p>
                      <a:pPr algn="ctr">
                        <a:lnSpc>
                          <a:spcPct val="100000"/>
                        </a:lnSpc>
                        <a:buNone/>
                      </a:pPr>
                      <a:r>
                        <a:rPr b="0" lang="en-IN" sz="1800" spc="-1" strike="noStrike">
                          <a:latin typeface="Arial"/>
                        </a:rPr>
                        <a:t>11</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chor="t">
                      <a:noAutofit/>
                    </a:bodyPr>
                    <a:p>
                      <a:pPr algn="ctr">
                        <a:lnSpc>
                          <a:spcPct val="100000"/>
                        </a:lnSpc>
                        <a:buNone/>
                      </a:pPr>
                      <a:r>
                        <a:rPr b="0" lang="en-IN" sz="1800" spc="-1" strike="noStrike">
                          <a:latin typeface="Arial"/>
                        </a:rPr>
                        <a:t>-3</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c>
                  <a:txBody>
                    <a:bodyPr lIns="90000" rIns="90000" anchor="t">
                      <a:noAutofit/>
                    </a:bodyPr>
                    <a:p>
                      <a:pPr algn="ctr">
                        <a:lnSpc>
                          <a:spcPct val="100000"/>
                        </a:lnSpc>
                        <a:buNone/>
                      </a:pPr>
                      <a:r>
                        <a:rPr b="0" lang="en-IN" sz="1800" spc="-1" strike="noStrike">
                          <a:latin typeface="Arial"/>
                        </a:rPr>
                        <a:t>+3</a:t>
                      </a:r>
                      <a:endParaRPr b="0" lang="en-IN" sz="1800" spc="-1" strike="noStrike">
                        <a:latin typeface="Arial"/>
                      </a:endParaRPr>
                    </a:p>
                  </a:txBody>
                  <a:tcPr anchor="t" marL="90000" marR="90000">
                    <a:lnL w="720">
                      <a:solidFill>
                        <a:srgbClr val="000000"/>
                      </a:solidFill>
                    </a:lnL>
                    <a:lnR w="720">
                      <a:solidFill>
                        <a:srgbClr val="000000"/>
                      </a:solidFill>
                    </a:lnR>
                    <a:lnT w="720">
                      <a:solidFill>
                        <a:srgbClr val="000000"/>
                      </a:solidFill>
                    </a:lnT>
                    <a:lnB w="720">
                      <a:solidFill>
                        <a:srgbClr val="000000"/>
                      </a:solidFill>
                    </a:lnB>
                    <a:solidFill>
                      <a:srgbClr val="cccccc"/>
                    </a:solidFill>
                  </a:tcPr>
                </a:tc>
              </a:tr>
            </a:tbl>
          </a:graphicData>
        </a:graphic>
      </p:graphicFrame>
      <p:pic>
        <p:nvPicPr>
          <p:cNvPr id="195" name="" descr=""/>
          <p:cNvPicPr/>
          <p:nvPr/>
        </p:nvPicPr>
        <p:blipFill>
          <a:blip r:embed="rId1"/>
          <a:stretch/>
        </p:blipFill>
        <p:spPr>
          <a:xfrm rot="10200">
            <a:off x="5181120" y="905040"/>
            <a:ext cx="3812040" cy="3915720"/>
          </a:xfrm>
          <a:prstGeom prst="rect">
            <a:avLst/>
          </a:prstGeom>
          <a:ln w="0">
            <a:noFill/>
          </a:ln>
        </p:spPr>
      </p:pic>
    </p:spTree>
  </p:cSld>
  <mc:AlternateContent>
    <mc:Choice Requires="p14">
      <p:transition p14:dur="10"/>
    </mc:Choice>
    <mc:Fallback>
      <p:transition/>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97" name="TextBox 9"/>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
        <p:nvSpPr>
          <p:cNvPr id="198" name=""/>
          <p:cNvSpPr/>
          <p:nvPr/>
        </p:nvSpPr>
        <p:spPr>
          <a:xfrm>
            <a:off x="360000" y="1980000"/>
            <a:ext cx="8459640" cy="215964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buNone/>
            </a:pPr>
            <a:r>
              <a:rPr b="1" lang="nn-NO" sz="2000" spc="-1" strike="noStrike">
                <a:solidFill>
                  <a:srgbClr val="111111"/>
                </a:solidFill>
                <a:latin typeface="Times New Roman"/>
                <a:ea typeface="DejaVu Sans"/>
              </a:rPr>
              <a:t>5. Multitransition</a:t>
            </a: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a:p>
            <a:pPr>
              <a:lnSpc>
                <a:spcPct val="100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200" name="TextBox 2"/>
          <p:cNvSpPr/>
          <p:nvPr/>
        </p:nvSpPr>
        <p:spPr>
          <a:xfrm>
            <a:off x="360000" y="170640"/>
            <a:ext cx="3862440" cy="729360"/>
          </a:xfrm>
          <a:prstGeom prst="rect">
            <a:avLst/>
          </a:prstGeom>
          <a:noFill/>
          <a:ln w="0">
            <a:noFill/>
          </a:ln>
        </p:spPr>
        <p:style>
          <a:lnRef idx="0"/>
          <a:fillRef idx="0"/>
          <a:effectRef idx="0"/>
          <a:fontRef idx="minor"/>
        </p:style>
        <p:txBody>
          <a:bodyPr lIns="90000" rIns="90000" tIns="45000" bIns="45000" anchor="t">
            <a:spAutoFit/>
          </a:bodyPr>
          <a:p>
            <a:pPr algn="ctr">
              <a:lnSpc>
                <a:spcPct val="150000"/>
              </a:lnSpc>
              <a:buNone/>
            </a:pPr>
            <a:r>
              <a:rPr b="1" lang="nn-NO" sz="2800" spc="-1" strike="noStrike">
                <a:solidFill>
                  <a:srgbClr val="ff0000"/>
                </a:solidFill>
                <a:latin typeface="Times New Roman"/>
                <a:ea typeface="DejaVu Sans"/>
              </a:rPr>
              <a:t>Reference Link</a:t>
            </a:r>
            <a:endParaRPr b="0" lang="en-IN" sz="2800" spc="-1" strike="noStrike">
              <a:latin typeface="Arial"/>
            </a:endParaRPr>
          </a:p>
        </p:txBody>
      </p:sp>
      <p:sp>
        <p:nvSpPr>
          <p:cNvPr id="201" name="Rectangle 1"/>
          <p:cNvSpPr/>
          <p:nvPr/>
        </p:nvSpPr>
        <p:spPr>
          <a:xfrm>
            <a:off x="540000" y="2412000"/>
            <a:ext cx="7629480" cy="136728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SzPct val="45000"/>
              <a:buFont typeface="Wingdings" charset="2"/>
              <a:buChar char=""/>
            </a:pPr>
            <a:r>
              <a:rPr b="0" lang="en-US" sz="1200" spc="-1" strike="noStrike" u="sng">
                <a:solidFill>
                  <a:srgbClr val="0563c1"/>
                </a:solidFill>
                <a:uFillTx/>
                <a:latin typeface="Calibri"/>
                <a:ea typeface="DejaVu Sans"/>
                <a:hlinkClick r:id="rId1"/>
              </a:rPr>
              <a:t>https://</a:t>
            </a:r>
            <a:r>
              <a:rPr b="0" lang="en-US" sz="1200" spc="-1" strike="noStrike" u="sng">
                <a:solidFill>
                  <a:srgbClr val="0563c1"/>
                </a:solidFill>
                <a:uFillTx/>
                <a:latin typeface="Calibri"/>
                <a:ea typeface="DejaVu Sans"/>
                <a:hlinkClick r:id="rId2"/>
              </a:rPr>
              <a:t>www.tutorialspoint.com/digital_communication/digital_communication_line_codes.htm</a:t>
            </a:r>
            <a:endParaRPr b="0" lang="en-IN" sz="1200" spc="-1" strike="noStrike">
              <a:latin typeface="Arial"/>
            </a:endParaRPr>
          </a:p>
          <a:p>
            <a:pPr marL="216000" indent="-216000">
              <a:lnSpc>
                <a:spcPct val="100000"/>
              </a:lnSpc>
              <a:buClr>
                <a:srgbClr val="000000"/>
              </a:buClr>
              <a:buSzPct val="45000"/>
              <a:buFont typeface="Wingdings" charset="2"/>
              <a:buChar char=""/>
            </a:pPr>
            <a:r>
              <a:rPr b="0" lang="en-US" sz="1200" spc="-1" strike="noStrike" u="sng">
                <a:solidFill>
                  <a:srgbClr val="0563c1"/>
                </a:solidFill>
                <a:uFillTx/>
                <a:latin typeface="Calibri"/>
                <a:ea typeface="DejaVu Sans"/>
                <a:hlinkClick r:id="rId3"/>
              </a:rPr>
              <a:t>https://www.geeksforgeeks.org/difference-between-unipolar-polar-and-bipolar-line-coding-schemes</a:t>
            </a:r>
            <a:r>
              <a:rPr b="0" lang="en-US" sz="1200" spc="-1" strike="noStrike" u="sng">
                <a:solidFill>
                  <a:srgbClr val="0563c1"/>
                </a:solidFill>
                <a:uFillTx/>
                <a:latin typeface="Calibri"/>
                <a:ea typeface="DejaVu Sans"/>
                <a:hlinkClick r:id="rId4"/>
              </a:rPr>
              <a:t>/</a:t>
            </a:r>
            <a:endParaRPr b="0" lang="en-IN" sz="1200" spc="-1" strike="noStrike">
              <a:latin typeface="Arial"/>
            </a:endParaRPr>
          </a:p>
          <a:p>
            <a:pPr marL="216000" indent="-216000">
              <a:lnSpc>
                <a:spcPct val="100000"/>
              </a:lnSpc>
              <a:buClr>
                <a:srgbClr val="000000"/>
              </a:buClr>
              <a:buSzPct val="45000"/>
              <a:buFont typeface="Wingdings" charset="2"/>
              <a:buChar char=""/>
            </a:pPr>
            <a:r>
              <a:rPr b="0" lang="en-IN" sz="1200" spc="-1" strike="noStrike" u="sng">
                <a:solidFill>
                  <a:srgbClr val="0563c1"/>
                </a:solidFill>
                <a:uFillTx/>
                <a:latin typeface="Arial"/>
                <a:ea typeface="DejaVu Sans"/>
                <a:hlinkClick r:id="rId5"/>
              </a:rPr>
              <a:t>https://www.rfwireless-world.com/Terminology/Advantages-and-Disadvantages-of-8B6T-encoding.html#:~:text=It%20is%20multilevel%20line%20coding,used%20in%20100Base%2D4T%20cable</a:t>
            </a:r>
            <a:endParaRPr b="0" lang="en-IN" sz="1200" spc="-1" strike="noStrike">
              <a:latin typeface="Arial"/>
            </a:endParaRPr>
          </a:p>
          <a:p>
            <a:pPr>
              <a:lnSpc>
                <a:spcPct val="100000"/>
              </a:lnSpc>
              <a:buNone/>
            </a:pPr>
            <a:endParaRPr b="0" lang="en-IN" sz="1200" spc="-1" strike="noStrike">
              <a:latin typeface="Arial"/>
            </a:endParaRPr>
          </a:p>
          <a:p>
            <a:pPr>
              <a:lnSpc>
                <a:spcPct val="100000"/>
              </a:lnSpc>
              <a:buNone/>
            </a:pPr>
            <a:endParaRPr b="0" lang="en-IN" sz="1200" spc="-1" strike="noStrike">
              <a:latin typeface="Arial"/>
            </a:endParaRPr>
          </a:p>
          <a:p>
            <a:pPr marL="216000" indent="-216000">
              <a:lnSpc>
                <a:spcPct val="100000"/>
              </a:lnSpc>
              <a:buClr>
                <a:srgbClr val="000000"/>
              </a:buClr>
              <a:buSzPct val="45000"/>
              <a:buFont typeface="Wingdings" charset="2"/>
              <a:buChar char=""/>
            </a:pPr>
            <a:r>
              <a:rPr b="0" lang="en-IN" sz="1200" spc="-1" strike="noStrike">
                <a:solidFill>
                  <a:srgbClr val="000000"/>
                </a:solidFill>
                <a:latin typeface="Arial"/>
                <a:ea typeface="DejaVu Sans"/>
              </a:rPr>
              <a:t>Book : Computer Networks By Behrouz A. Forouzan Chapter 4 : Digital Transmission </a:t>
            </a:r>
            <a:endParaRPr b="0" lang="en-IN" sz="1200" spc="-1" strike="noStrike">
              <a:latin typeface="Arial"/>
            </a:endParaRPr>
          </a:p>
        </p:txBody>
      </p:sp>
      <p:sp>
        <p:nvSpPr>
          <p:cNvPr id="202" name=""/>
          <p:cNvSpPr/>
          <p:nvPr/>
        </p:nvSpPr>
        <p:spPr>
          <a:xfrm>
            <a:off x="900000" y="4333320"/>
            <a:ext cx="5391000" cy="346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latin typeface="Arial"/>
              </a:rPr>
              <a:t>https://www.youtube.com/watch?v=6OE7aTGUA7w</a:t>
            </a:r>
            <a:endParaRPr b="0" lang="en-IN" sz="1200" spc="-1" strike="noStrike">
              <a:latin typeface="Arial"/>
            </a:endParaRPr>
          </a:p>
        </p:txBody>
      </p:sp>
      <p:sp>
        <p:nvSpPr>
          <p:cNvPr id="203" name=""/>
          <p:cNvSpPr/>
          <p:nvPr/>
        </p:nvSpPr>
        <p:spPr>
          <a:xfrm>
            <a:off x="957240" y="4779000"/>
            <a:ext cx="5162400" cy="260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latin typeface="Arial"/>
              </a:rPr>
              <a:t>https://www.youtube.com/watch?v=fVvv9NUlMxA</a:t>
            </a:r>
            <a:endParaRPr b="0" lang="en-IN" sz="1200" spc="-1" strike="noStrike">
              <a:latin typeface="Arial"/>
            </a:endParaRPr>
          </a:p>
        </p:txBody>
      </p:sp>
    </p:spTree>
  </p:cSld>
  <mc:AlternateContent>
    <mc:Choice Requires="p14">
      <p:transition p14:dur="10"/>
    </mc:Choice>
    <mc:Fallback>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09" name="Title 1"/>
          <p:cNvSpPr/>
          <p:nvPr/>
        </p:nvSpPr>
        <p:spPr>
          <a:xfrm>
            <a:off x="1274040" y="982800"/>
            <a:ext cx="6884280" cy="826560"/>
          </a:xfrm>
          <a:prstGeom prst="rect">
            <a:avLst/>
          </a:prstGeom>
          <a:noFill/>
          <a:ln w="0">
            <a:noFill/>
          </a:ln>
        </p:spPr>
        <p:style>
          <a:lnRef idx="0"/>
          <a:fillRef idx="0"/>
          <a:effectRef idx="0"/>
          <a:fontRef idx="minor"/>
        </p:style>
        <p:txBody>
          <a:bodyPr lIns="0" rIns="0" tIns="0" bIns="0" anchor="b">
            <a:noAutofit/>
          </a:bodyPr>
          <a:p>
            <a:pPr>
              <a:lnSpc>
                <a:spcPct val="90000"/>
              </a:lnSpc>
              <a:buNone/>
            </a:pPr>
            <a:r>
              <a:rPr b="1" i="1" lang="en-US" sz="2800" spc="-1" strike="noStrike">
                <a:solidFill>
                  <a:srgbClr val="ff0000"/>
                </a:solidFill>
                <a:latin typeface="Times New Roman"/>
                <a:ea typeface="DejaVu Sans"/>
              </a:rPr>
              <a:t>Conti…</a:t>
            </a:r>
            <a:endParaRPr b="0" lang="en-IN" sz="2800" spc="-1" strike="noStrike">
              <a:latin typeface="Arial"/>
            </a:endParaRPr>
          </a:p>
        </p:txBody>
      </p:sp>
      <p:sp>
        <p:nvSpPr>
          <p:cNvPr id="110" name="Rectangle 6"/>
          <p:cNvSpPr/>
          <p:nvPr/>
        </p:nvSpPr>
        <p:spPr>
          <a:xfrm>
            <a:off x="765000" y="2437560"/>
            <a:ext cx="7393320" cy="497520"/>
          </a:xfrm>
          <a:prstGeom prst="rect">
            <a:avLst/>
          </a:prstGeom>
          <a:noFill/>
          <a:ln w="0">
            <a:noFill/>
          </a:ln>
        </p:spPr>
        <p:style>
          <a:lnRef idx="0"/>
          <a:fillRef idx="0"/>
          <a:effectRef idx="0"/>
          <a:fontRef idx="minor"/>
        </p:style>
      </p:sp>
      <p:sp>
        <p:nvSpPr>
          <p:cNvPr id="111" name="TextBox 2"/>
          <p:cNvSpPr/>
          <p:nvPr/>
        </p:nvSpPr>
        <p:spPr>
          <a:xfrm>
            <a:off x="932760" y="2206800"/>
            <a:ext cx="7784280" cy="222372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US" sz="2000" spc="-1" strike="noStrike">
                <a:solidFill>
                  <a:srgbClr val="0070c0"/>
                </a:solidFill>
                <a:latin typeface="Times New Roman"/>
                <a:ea typeface="DejaVu Sans"/>
              </a:rPr>
              <a:t>Line Coding Scheme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Line coding is the process of converting digital data to digital signals.</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Line coding converts a sequence of bits to a digital signal.</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At the sender, digital data are encoded into a digital signal; </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At the receiver, the digital data are recreated by decoding the digital signal.</a:t>
            </a:r>
            <a:endParaRPr b="0" lang="en-IN" sz="2000" spc="-1" strike="noStrike">
              <a:latin typeface="Arial"/>
            </a:endParaRPr>
          </a:p>
        </p:txBody>
      </p:sp>
      <p:pic>
        <p:nvPicPr>
          <p:cNvPr id="112" name="Picture 1" descr=""/>
          <p:cNvPicPr/>
          <p:nvPr/>
        </p:nvPicPr>
        <p:blipFill>
          <a:blip r:embed="rId1"/>
          <a:stretch/>
        </p:blipFill>
        <p:spPr>
          <a:xfrm>
            <a:off x="1979280" y="4562640"/>
            <a:ext cx="6038280" cy="1899000"/>
          </a:xfrm>
          <a:prstGeom prst="rect">
            <a:avLst/>
          </a:prstGeom>
          <a:ln w="15875">
            <a:solidFill>
              <a:srgbClr val="000000"/>
            </a:solidFill>
            <a:round/>
          </a:ln>
        </p:spPr>
      </p:pic>
    </p:spTree>
  </p:cSld>
  <mc:AlternateContent>
    <mc:Choice Requires="p14">
      <p:transition p14:dur="10"/>
    </mc:Choice>
    <mc:Fallback>
      <p:transition/>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14" name="Rectangle 6"/>
          <p:cNvSpPr/>
          <p:nvPr/>
        </p:nvSpPr>
        <p:spPr>
          <a:xfrm>
            <a:off x="121680" y="1353960"/>
            <a:ext cx="3745800" cy="46634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In data communications, our goal is to send data elements. </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A data element is the smallest entity that can represent a piece of information: this is the bit. </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In digital data communications, a signal element carries data elements. </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A signal element is the shortest unit (timewise) of a digital signal. </a:t>
            </a:r>
            <a:endParaRPr b="0" lang="en-IN" sz="2000" spc="-1" strike="noStrike">
              <a:latin typeface="Arial"/>
            </a:endParaRPr>
          </a:p>
          <a:p>
            <a:pPr marL="343080" indent="-343080" algn="just">
              <a:lnSpc>
                <a:spcPct val="100000"/>
              </a:lnSpc>
              <a:buClr>
                <a:srgbClr val="000000"/>
              </a:buClr>
              <a:buFont typeface="Arial"/>
              <a:buChar char="•"/>
            </a:pPr>
            <a:r>
              <a:rPr b="0" lang="en-US" sz="2000" spc="-1" strike="noStrike">
                <a:solidFill>
                  <a:srgbClr val="000000"/>
                </a:solidFill>
                <a:latin typeface="Times New Roman"/>
                <a:ea typeface="DejaVu Sans"/>
              </a:rPr>
              <a:t>In other words, data elements are what we need to send; signal elements are what we can send. </a:t>
            </a:r>
            <a:endParaRPr b="0" lang="en-IN" sz="2000" spc="-1" strike="noStrike">
              <a:latin typeface="Arial"/>
            </a:endParaRPr>
          </a:p>
        </p:txBody>
      </p:sp>
      <p:sp>
        <p:nvSpPr>
          <p:cNvPr id="115" name="TextBox 2"/>
          <p:cNvSpPr/>
          <p:nvPr/>
        </p:nvSpPr>
        <p:spPr>
          <a:xfrm>
            <a:off x="121680" y="127800"/>
            <a:ext cx="8519040" cy="10040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US" sz="2000" spc="-1" strike="noStrike">
                <a:solidFill>
                  <a:srgbClr val="0070c0"/>
                </a:solidFill>
                <a:latin typeface="Times New Roman"/>
                <a:ea typeface="DejaVu Sans"/>
              </a:rPr>
              <a:t>Characteristics of Line Coding Scheme </a:t>
            </a:r>
            <a:endParaRPr b="0" lang="en-IN" sz="2000" spc="-1" strike="noStrike">
              <a:latin typeface="Arial"/>
            </a:endParaRPr>
          </a:p>
          <a:p>
            <a:pPr algn="just">
              <a:lnSpc>
                <a:spcPct val="150000"/>
              </a:lnSpc>
              <a:buNone/>
            </a:pPr>
            <a:r>
              <a:rPr b="1" lang="nn-NO" sz="2000" spc="-1" strike="noStrike">
                <a:solidFill>
                  <a:srgbClr val="000000"/>
                </a:solidFill>
                <a:latin typeface="Calibri"/>
                <a:ea typeface="DejaVu Sans"/>
              </a:rPr>
              <a:t>1. Signal Element Versus Data Element</a:t>
            </a:r>
            <a:endParaRPr b="0" lang="en-IN" sz="2000" spc="-1" strike="noStrike">
              <a:latin typeface="Arial"/>
            </a:endParaRPr>
          </a:p>
        </p:txBody>
      </p:sp>
      <p:pic>
        <p:nvPicPr>
          <p:cNvPr id="116" name="Picture 3" descr=""/>
          <p:cNvPicPr/>
          <p:nvPr/>
        </p:nvPicPr>
        <p:blipFill>
          <a:blip r:embed="rId1"/>
          <a:stretch/>
        </p:blipFill>
        <p:spPr>
          <a:xfrm>
            <a:off x="4056840" y="1511280"/>
            <a:ext cx="4957200" cy="4393440"/>
          </a:xfrm>
          <a:prstGeom prst="rect">
            <a:avLst/>
          </a:prstGeom>
          <a:ln w="22225">
            <a:solidFill>
              <a:srgbClr val="000000"/>
            </a:solidFill>
            <a:round/>
          </a:ln>
        </p:spPr>
      </p:pic>
    </p:spTree>
  </p:cSld>
  <mc:AlternateContent>
    <mc:Choice Requires="p14">
      <p:transition p14:dur="1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18" name="TextBox 2"/>
          <p:cNvSpPr/>
          <p:nvPr/>
        </p:nvSpPr>
        <p:spPr>
          <a:xfrm>
            <a:off x="272520" y="955080"/>
            <a:ext cx="8519040" cy="55760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2. Data Rate Versus Signal Rate</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The data rate defines the number of data elements (bits) sent in per second. The unit is bits per second (bps).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The signal rate is the number of signal elements sent in per second. The unit is the baud.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The data rate is sometimes called the bit rate; the signal rate is sometimes called the pulse rate, the modulation rate, or the baud rate.</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One goal in data communications is to increase the data rate while decreasing the signal rate.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Increasing the data rate increases the speed of transmission; decreasing the signal rate decreases the bandwidth requirement.</a:t>
            </a:r>
            <a:endParaRPr b="0" lang="en-IN" sz="2000" spc="-1" strike="noStrike">
              <a:latin typeface="Arial"/>
            </a:endParaRPr>
          </a:p>
          <a:p>
            <a:pPr algn="just">
              <a:lnSpc>
                <a:spcPct val="150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20" name="TextBox 2"/>
          <p:cNvSpPr/>
          <p:nvPr/>
        </p:nvSpPr>
        <p:spPr>
          <a:xfrm>
            <a:off x="272520" y="837720"/>
            <a:ext cx="8519040" cy="60332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en-US" sz="2000" spc="-1" strike="noStrike">
                <a:solidFill>
                  <a:srgbClr val="0070c0"/>
                </a:solidFill>
                <a:latin typeface="Times New Roman"/>
                <a:ea typeface="DejaVu Sans"/>
              </a:rPr>
              <a:t>Characteristics of Line Coding Scheme </a:t>
            </a:r>
            <a:endParaRPr b="0" lang="en-IN" sz="2000" spc="-1" strike="noStrike">
              <a:latin typeface="Arial"/>
            </a:endParaRPr>
          </a:p>
          <a:p>
            <a:pPr marL="457200" indent="-457200" algn="just">
              <a:lnSpc>
                <a:spcPct val="150000"/>
              </a:lnSpc>
              <a:buClr>
                <a:srgbClr val="000000"/>
              </a:buClr>
              <a:buFont typeface="StarSymbol"/>
              <a:buAutoNum type="arabicPeriod"/>
            </a:pPr>
            <a:r>
              <a:rPr b="1" lang="nn-NO" sz="2000" spc="-1" strike="noStrike">
                <a:solidFill>
                  <a:srgbClr val="000000"/>
                </a:solidFill>
                <a:latin typeface="Times New Roman"/>
                <a:ea typeface="DejaVu Sans"/>
              </a:rPr>
              <a:t>Data Rate Versus Signal Rate</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The data rate defines the number of data elements (bits) sent in per second. The unit is bits per second (bps).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The signal rate is the number of signal elements sent in per second. The unit is the baud.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The data rate is sometimes called the bit rate; the signal rate is sometimes called the pulse rate, the modulation rate, or the baud rate.</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One goal in data communications is to increase the data rate while decreasing the signal rate. </a:t>
            </a:r>
            <a:endParaRPr b="0" lang="en-IN" sz="2000" spc="-1" strike="noStrike">
              <a:latin typeface="Arial"/>
            </a:endParaRPr>
          </a:p>
          <a:p>
            <a:pPr marL="285840" indent="-285840" algn="just">
              <a:lnSpc>
                <a:spcPct val="150000"/>
              </a:lnSpc>
              <a:buClr>
                <a:srgbClr val="000000"/>
              </a:buClr>
              <a:buFont typeface="Arial"/>
              <a:buChar char="•"/>
            </a:pPr>
            <a:r>
              <a:rPr b="0" lang="en-US" sz="2000" spc="-1" strike="noStrike">
                <a:solidFill>
                  <a:srgbClr val="000000"/>
                </a:solidFill>
                <a:latin typeface="Times New Roman"/>
                <a:ea typeface="DejaVu Sans"/>
              </a:rPr>
              <a:t>Increasing the data rate increases the speed of transmission; decreasing the signal rate decreases the bandwidth requirement.</a:t>
            </a:r>
            <a:endParaRPr b="0" lang="en-IN" sz="2000" spc="-1" strike="noStrike">
              <a:latin typeface="Arial"/>
            </a:endParaRPr>
          </a:p>
          <a:p>
            <a:pPr algn="just">
              <a:lnSpc>
                <a:spcPct val="150000"/>
              </a:lnSpc>
              <a:buNone/>
            </a:pPr>
            <a:endParaRPr b="0" lang="en-IN" sz="2000" spc="-1" strike="noStrike">
              <a:latin typeface="Arial"/>
            </a:endParaRPr>
          </a:p>
        </p:txBody>
      </p:sp>
    </p:spTree>
  </p:cSld>
  <mc:AlternateContent>
    <mc:Choice Requires="p14">
      <p:transition p14:dur="10"/>
    </mc:Choice>
    <mc:Fallback>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22" name="TextBox 2"/>
          <p:cNvSpPr/>
          <p:nvPr/>
        </p:nvSpPr>
        <p:spPr>
          <a:xfrm>
            <a:off x="388440" y="734760"/>
            <a:ext cx="8519040" cy="55760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We now need to consider the relationship between data rate and signal rate (bit rate and baud rate).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This relationship, of course, depends on the value of </a:t>
            </a:r>
            <a:r>
              <a:rPr b="0" i="1" lang="en-US" sz="2000" spc="-1" strike="noStrike">
                <a:solidFill>
                  <a:srgbClr val="000000"/>
                </a:solidFill>
                <a:latin typeface="Times New Roman"/>
                <a:ea typeface="DejaVu Sans"/>
              </a:rPr>
              <a:t>r. </a:t>
            </a:r>
            <a:r>
              <a:rPr b="0" lang="en-US" sz="2000" spc="-1" strike="noStrike">
                <a:solidFill>
                  <a:srgbClr val="000000"/>
                </a:solidFill>
                <a:latin typeface="Times New Roman"/>
                <a:ea typeface="DejaVu Sans"/>
              </a:rPr>
              <a:t>It also depends on the data pattern.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If we have a data pattern of all 1s or all 0s, the signal rate may be different from a data pattern of alternating 0s and 1s.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To derive a formula for the relationship, need to define three cases: the worst, best, and average.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The worst case is when we need the maximum signal rate; the best case is when we need the minimum.</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In data communications, we are usually interested in the average case. </a:t>
            </a:r>
            <a:endParaRPr b="0" lang="en-IN" sz="2000" spc="-1" strike="noStrike">
              <a:latin typeface="Arial"/>
            </a:endParaRPr>
          </a:p>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We can formulate the relationship between data rate and signal rate as</a:t>
            </a:r>
            <a:endParaRPr b="0" lang="en-IN" sz="2000" spc="-1" strike="noStrike">
              <a:latin typeface="Arial"/>
            </a:endParaRPr>
          </a:p>
        </p:txBody>
      </p:sp>
      <p:sp>
        <p:nvSpPr>
          <p:cNvPr id="123"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spTree>
  </p:cSld>
  <mc:AlternateContent>
    <mc:Choice Requires="p14">
      <p:transition p14:dur="10"/>
    </mc:Choice>
    <mc:Fallback>
      <p:transition/>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25" name="TextBox 2"/>
          <p:cNvSpPr/>
          <p:nvPr/>
        </p:nvSpPr>
        <p:spPr>
          <a:xfrm>
            <a:off x="388440" y="966600"/>
            <a:ext cx="8519040" cy="546840"/>
          </a:xfrm>
          <a:prstGeom prst="rect">
            <a:avLst/>
          </a:prstGeom>
          <a:noFill/>
          <a:ln w="0">
            <a:noFill/>
          </a:ln>
        </p:spPr>
        <p:style>
          <a:lnRef idx="0"/>
          <a:fillRef idx="0"/>
          <a:effectRef idx="0"/>
          <a:fontRef idx="minor"/>
        </p:style>
        <p:txBody>
          <a:bodyPr lIns="90000" rIns="90000" tIns="45000" bIns="45000" anchor="t">
            <a:spAutoFit/>
          </a:bodyPr>
          <a:p>
            <a:pPr marL="343080" indent="-343080" algn="just">
              <a:lnSpc>
                <a:spcPct val="150000"/>
              </a:lnSpc>
              <a:buClr>
                <a:srgbClr val="000000"/>
              </a:buClr>
              <a:buFont typeface="Arial"/>
              <a:buChar char="•"/>
            </a:pPr>
            <a:r>
              <a:rPr b="0" lang="en-US" sz="2000" spc="-1" strike="noStrike">
                <a:solidFill>
                  <a:srgbClr val="000000"/>
                </a:solidFill>
                <a:latin typeface="Times New Roman"/>
                <a:ea typeface="DejaVu Sans"/>
              </a:rPr>
              <a:t>We can formulate the relationship between data rate and signal rate as</a:t>
            </a:r>
            <a:endParaRPr b="0" lang="en-IN" sz="2000" spc="-1" strike="noStrike">
              <a:latin typeface="Arial"/>
            </a:endParaRPr>
          </a:p>
        </p:txBody>
      </p:sp>
      <p:sp>
        <p:nvSpPr>
          <p:cNvPr id="126" name="TextBox 1"/>
          <p:cNvSpPr/>
          <p:nvPr/>
        </p:nvSpPr>
        <p:spPr>
          <a:xfrm>
            <a:off x="272520" y="218880"/>
            <a:ext cx="169560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i="1" lang="en-US" sz="2000" spc="-1" strike="noStrike">
                <a:solidFill>
                  <a:srgbClr val="ff0000"/>
                </a:solidFill>
                <a:latin typeface="Times New Roman"/>
                <a:ea typeface="DejaVu Sans"/>
              </a:rPr>
              <a:t>Conti….</a:t>
            </a:r>
            <a:endParaRPr b="0" lang="en-IN" sz="2000" spc="-1" strike="noStrike">
              <a:latin typeface="Arial"/>
            </a:endParaRPr>
          </a:p>
        </p:txBody>
      </p:sp>
      <p:pic>
        <p:nvPicPr>
          <p:cNvPr id="127" name="Picture 3" descr=""/>
          <p:cNvPicPr/>
          <p:nvPr/>
        </p:nvPicPr>
        <p:blipFill>
          <a:blip r:embed="rId1"/>
          <a:stretch/>
        </p:blipFill>
        <p:spPr>
          <a:xfrm>
            <a:off x="3014280" y="1658520"/>
            <a:ext cx="4111200" cy="1251360"/>
          </a:xfrm>
          <a:prstGeom prst="rect">
            <a:avLst/>
          </a:prstGeom>
          <a:ln w="0">
            <a:noFill/>
          </a:ln>
        </p:spPr>
      </p:pic>
      <p:sp>
        <p:nvSpPr>
          <p:cNvPr id="128" name="TextBox 5"/>
          <p:cNvSpPr/>
          <p:nvPr/>
        </p:nvSpPr>
        <p:spPr>
          <a:xfrm>
            <a:off x="388440" y="2910600"/>
            <a:ext cx="8519040" cy="1918440"/>
          </a:xfrm>
          <a:prstGeom prst="rect">
            <a:avLst/>
          </a:prstGeom>
          <a:noFill/>
          <a:ln w="0">
            <a:noFill/>
          </a:ln>
        </p:spPr>
        <p:style>
          <a:lnRef idx="0"/>
          <a:fillRef idx="0"/>
          <a:effectRef idx="0"/>
          <a:fontRef idx="minor"/>
        </p:style>
        <p:txBody>
          <a:bodyPr lIns="90000" rIns="90000" tIns="45000" bIns="45000" anchor="t">
            <a:spAutoFit/>
          </a:bodyPr>
          <a:p>
            <a:pPr>
              <a:lnSpc>
                <a:spcPct val="15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Where, N is is the data rate (bps); </a:t>
            </a:r>
            <a:endParaRPr b="0" lang="en-IN" sz="2000" spc="-1" strike="noStrike">
              <a:latin typeface="Arial"/>
            </a:endParaRPr>
          </a:p>
          <a:p>
            <a:pPr>
              <a:lnSpc>
                <a:spcPct val="15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c is the case factor, which varies for each case; </a:t>
            </a:r>
            <a:endParaRPr b="0" lang="en-IN" sz="2000" spc="-1" strike="noStrike">
              <a:latin typeface="Arial"/>
            </a:endParaRPr>
          </a:p>
          <a:p>
            <a:pPr>
              <a:lnSpc>
                <a:spcPct val="150000"/>
              </a:lnSpc>
              <a:buNone/>
            </a:pP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   </a:t>
            </a:r>
            <a:r>
              <a:rPr b="0" lang="en-US" sz="2000" spc="-1" strike="noStrike">
                <a:solidFill>
                  <a:srgbClr val="000000"/>
                </a:solidFill>
                <a:latin typeface="Times New Roman"/>
                <a:ea typeface="DejaVu Sans"/>
              </a:rPr>
              <a:t>S is the number of signal elements; </a:t>
            </a:r>
            <a:endParaRPr b="0" lang="en-IN" sz="2000" spc="-1" strike="noStrike">
              <a:latin typeface="Arial"/>
            </a:endParaRPr>
          </a:p>
          <a:p>
            <a:pPr>
              <a:lnSpc>
                <a:spcPct val="150000"/>
              </a:lnSpc>
              <a:buNone/>
            </a:pPr>
            <a:r>
              <a:rPr b="0" i="1" lang="en-US"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   </a:t>
            </a:r>
            <a:r>
              <a:rPr b="0" i="1" lang="en-US" sz="2000" spc="-1" strike="noStrike">
                <a:solidFill>
                  <a:srgbClr val="000000"/>
                </a:solidFill>
                <a:latin typeface="Times New Roman"/>
                <a:ea typeface="DejaVu Sans"/>
              </a:rPr>
              <a:t>r </a:t>
            </a:r>
            <a:r>
              <a:rPr b="0" lang="en-US" sz="2000" spc="-1" strike="noStrike">
                <a:solidFill>
                  <a:srgbClr val="000000"/>
                </a:solidFill>
                <a:latin typeface="Times New Roman"/>
                <a:ea typeface="DejaVu Sans"/>
              </a:rPr>
              <a:t>is the previously defined factor.</a:t>
            </a:r>
            <a:endParaRPr b="0" lang="en-IN" sz="2000" spc="-1" strike="noStrike">
              <a:latin typeface="Arial"/>
            </a:endParaRPr>
          </a:p>
        </p:txBody>
      </p:sp>
    </p:spTree>
  </p:cSld>
  <mc:AlternateContent>
    <mc:Choice Requires="p14">
      <p:transition p14:dur="1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p:nvPr>
        </p:nvSpPr>
        <p:spPr>
          <a:xfrm>
            <a:off x="272520" y="6462720"/>
            <a:ext cx="1695600" cy="248040"/>
          </a:xfrm>
          <a:prstGeom prst="rect">
            <a:avLst/>
          </a:prstGeom>
          <a:noFill/>
          <a:ln w="0">
            <a:noFill/>
          </a:ln>
        </p:spPr>
        <p:txBody>
          <a:bodyPr lIns="90000" rIns="90000" tIns="45000" bIns="45000" anchor="t">
            <a:noAutofit/>
          </a:bodyPr>
          <a:p>
            <a:pPr>
              <a:lnSpc>
                <a:spcPct val="90000"/>
              </a:lnSpc>
              <a:spcBef>
                <a:spcPts val="1001"/>
              </a:spcBef>
              <a:buNone/>
              <a:tabLst>
                <a:tab algn="l" pos="0"/>
              </a:tabLst>
            </a:pPr>
            <a:r>
              <a:rPr b="1" lang="en-US" sz="1400" spc="-1" strike="noStrike" cap="all">
                <a:solidFill>
                  <a:srgbClr val="808080"/>
                </a:solidFill>
                <a:latin typeface="Calibri"/>
              </a:rPr>
              <a:t>SoCS, MIT-WPU</a:t>
            </a:r>
            <a:endParaRPr b="0" lang="en-IN" sz="1400" spc="-1" strike="noStrike">
              <a:latin typeface="Arial"/>
            </a:endParaRPr>
          </a:p>
        </p:txBody>
      </p:sp>
      <p:sp>
        <p:nvSpPr>
          <p:cNvPr id="130" name="TextBox 2"/>
          <p:cNvSpPr/>
          <p:nvPr/>
        </p:nvSpPr>
        <p:spPr>
          <a:xfrm>
            <a:off x="272520" y="155160"/>
            <a:ext cx="8519040" cy="546840"/>
          </a:xfrm>
          <a:prstGeom prst="rect">
            <a:avLst/>
          </a:prstGeom>
          <a:noFill/>
          <a:ln w="0">
            <a:noFill/>
          </a:ln>
        </p:spPr>
        <p:style>
          <a:lnRef idx="0"/>
          <a:fillRef idx="0"/>
          <a:effectRef idx="0"/>
          <a:fontRef idx="minor"/>
        </p:style>
        <p:txBody>
          <a:bodyPr lIns="90000" rIns="90000" tIns="45000" bIns="45000" anchor="t">
            <a:spAutoFit/>
          </a:bodyPr>
          <a:p>
            <a:pPr algn="just">
              <a:lnSpc>
                <a:spcPct val="150000"/>
              </a:lnSpc>
              <a:buNone/>
            </a:pPr>
            <a:r>
              <a:rPr b="1" lang="nn-NO" sz="2000" spc="-1" strike="noStrike">
                <a:solidFill>
                  <a:srgbClr val="000000"/>
                </a:solidFill>
                <a:latin typeface="Times New Roman"/>
                <a:ea typeface="DejaVu Sans"/>
              </a:rPr>
              <a:t>3. Self-synchronization</a:t>
            </a:r>
            <a:endParaRPr b="0" lang="en-IN" sz="2000" spc="-1" strike="noStrike">
              <a:latin typeface="Arial"/>
            </a:endParaRPr>
          </a:p>
        </p:txBody>
      </p:sp>
      <p:pic>
        <p:nvPicPr>
          <p:cNvPr id="131" name="Picture 1" descr=""/>
          <p:cNvPicPr/>
          <p:nvPr/>
        </p:nvPicPr>
        <p:blipFill>
          <a:blip r:embed="rId1"/>
          <a:stretch/>
        </p:blipFill>
        <p:spPr>
          <a:xfrm>
            <a:off x="4264200" y="1922400"/>
            <a:ext cx="4595760" cy="3111840"/>
          </a:xfrm>
          <a:prstGeom prst="rect">
            <a:avLst/>
          </a:prstGeom>
          <a:ln w="22225">
            <a:solidFill>
              <a:srgbClr val="000000"/>
            </a:solidFill>
            <a:round/>
          </a:ln>
        </p:spPr>
      </p:pic>
      <p:sp>
        <p:nvSpPr>
          <p:cNvPr id="132" name="Rectangle 3"/>
          <p:cNvSpPr/>
          <p:nvPr/>
        </p:nvSpPr>
        <p:spPr>
          <a:xfrm>
            <a:off x="285120" y="531000"/>
            <a:ext cx="8244360" cy="173556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Arial"/>
              <a:buChar char="•"/>
            </a:pPr>
            <a:r>
              <a:rPr b="0" lang="en-US" sz="1800" spc="-1" strike="noStrike">
                <a:solidFill>
                  <a:srgbClr val="000000"/>
                </a:solidFill>
                <a:latin typeface="Times New Roman"/>
                <a:ea typeface="DejaVu Sans"/>
              </a:rPr>
              <a:t>To correctly interpret the signals received from the sender, the receiver's bit intervals must correspond exactly to the sender's bit intervals. </a:t>
            </a:r>
            <a:endParaRPr b="0" lang="en-IN" sz="1800" spc="-1" strike="noStrike">
              <a:latin typeface="Arial"/>
            </a:endParaRPr>
          </a:p>
          <a:p>
            <a:pPr marL="285840" indent="-285840" algn="just">
              <a:lnSpc>
                <a:spcPct val="150000"/>
              </a:lnSpc>
              <a:buClr>
                <a:srgbClr val="000000"/>
              </a:buClr>
              <a:buFont typeface="Arial"/>
              <a:buChar char="•"/>
            </a:pPr>
            <a:r>
              <a:rPr b="0" lang="en-US" sz="1800" spc="-1" strike="noStrike">
                <a:solidFill>
                  <a:srgbClr val="000000"/>
                </a:solidFill>
                <a:latin typeface="Arial"/>
                <a:ea typeface="DejaVu Sans"/>
              </a:rPr>
              <a:t>If </a:t>
            </a:r>
            <a:r>
              <a:rPr b="0" lang="en-US" sz="1800" spc="-1" strike="noStrike">
                <a:solidFill>
                  <a:srgbClr val="000000"/>
                </a:solidFill>
                <a:latin typeface="Times New Roman"/>
                <a:ea typeface="DejaVu Sans"/>
              </a:rPr>
              <a:t>the receiver clock is faster or slower, the bit intervals are not matched and the receiver might misinterpret the signals.</a:t>
            </a:r>
            <a:endParaRPr b="0" lang="en-IN" sz="1800" spc="-1" strike="noStrike">
              <a:latin typeface="Arial"/>
            </a:endParaRPr>
          </a:p>
        </p:txBody>
      </p:sp>
      <p:sp>
        <p:nvSpPr>
          <p:cNvPr id="133" name="Rectangle 5"/>
          <p:cNvSpPr/>
          <p:nvPr/>
        </p:nvSpPr>
        <p:spPr>
          <a:xfrm>
            <a:off x="420480" y="2739960"/>
            <a:ext cx="3740400" cy="1461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Times New Roman"/>
                <a:ea typeface="DejaVu Sans"/>
              </a:rPr>
              <a:t>Example: Figure shows a situation in which the receiver has a shorter</a:t>
            </a: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bit duration. </a:t>
            </a: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The sender sends 10110001, while the receiver receives 110111000011.</a:t>
            </a:r>
            <a:endParaRPr b="0" lang="en-IN" sz="1800" spc="-1" strike="noStrike">
              <a:latin typeface="Arial"/>
            </a:endParaRPr>
          </a:p>
        </p:txBody>
      </p:sp>
      <p:sp>
        <p:nvSpPr>
          <p:cNvPr id="134" name="Rectangle 6"/>
          <p:cNvSpPr/>
          <p:nvPr/>
        </p:nvSpPr>
        <p:spPr>
          <a:xfrm>
            <a:off x="285120" y="5171040"/>
            <a:ext cx="8506800" cy="1186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buNone/>
            </a:pPr>
            <a:r>
              <a:rPr b="0" lang="en-US" sz="1800" spc="-1" strike="noStrike">
                <a:solidFill>
                  <a:srgbClr val="000000"/>
                </a:solidFill>
                <a:latin typeface="Times New Roman"/>
                <a:ea typeface="DejaVu Sans"/>
              </a:rPr>
              <a:t>A self-synchronizing digital signal includes timing information in the data being transmitted. </a:t>
            </a:r>
            <a:endParaRPr b="0" lang="en-IN" sz="1800" spc="-1" strike="noStrike">
              <a:latin typeface="Arial"/>
            </a:endParaRPr>
          </a:p>
          <a:p>
            <a:pPr algn="just">
              <a:lnSpc>
                <a:spcPct val="100000"/>
              </a:lnSpc>
              <a:buNone/>
            </a:pPr>
            <a:r>
              <a:rPr b="0" lang="en-US" sz="1800" spc="-1" strike="noStrike">
                <a:solidFill>
                  <a:srgbClr val="000000"/>
                </a:solidFill>
                <a:latin typeface="Times New Roman"/>
                <a:ea typeface="DejaVu Sans"/>
              </a:rPr>
              <a:t>This can be achieved if there are transitions in the signal that alert the receiver to the beginning, middle, or end of the pulse.</a:t>
            </a:r>
            <a:endParaRPr b="0" lang="en-IN" sz="1800" spc="-1" strike="noStrike">
              <a:latin typeface="Arial"/>
            </a:endParaRPr>
          </a:p>
        </p:txBody>
      </p:sp>
    </p:spTree>
  </p:cSld>
  <mc:AlternateContent>
    <mc:Choice Requires="p14">
      <p:transition p14:dur="1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30CE401-796E-4493-905E-4DDA5AF62AB4}">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D46D58D-B27D-4B23-AEA1-AE974AB622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368</TotalTime>
  <Application>LibreOffice/7.3.6.2$Linux_X86_64 LibreOffice_project/30$Build-2</Application>
  <AppVersion>15.0000</AppVersion>
  <Words>1323</Words>
  <Paragraphs>142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2022-07-05T04:44:34Z</dcterms:created>
  <dc:creator/>
  <dc:description/>
  <dc:language>en-IN</dc:language>
  <cp:lastModifiedBy/>
  <dcterms:modified xsi:type="dcterms:W3CDTF">2022-10-07T10:36:15Z</dcterms:modified>
  <cp:revision>17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1</vt:i4>
  </property>
  <property fmtid="{D5CDD505-2E9C-101B-9397-08002B2CF9AE}" pid="4" name="PresentationFormat">
    <vt:lpwstr>On-screen Show (4:3)</vt:lpwstr>
  </property>
  <property fmtid="{D5CDD505-2E9C-101B-9397-08002B2CF9AE}" pid="5" name="Slides">
    <vt:i4>20</vt:i4>
  </property>
</Properties>
</file>