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315" r:id="rId6"/>
    <p:sldId id="317" r:id="rId7"/>
    <p:sldId id="318" r:id="rId8"/>
    <p:sldId id="319" r:id="rId9"/>
    <p:sldId id="320" r:id="rId10"/>
    <p:sldId id="321" r:id="rId11"/>
    <p:sldId id="322" r:id="rId12"/>
    <p:sldId id="323" r:id="rId13"/>
    <p:sldId id="324" r:id="rId14"/>
    <p:sldId id="326" r:id="rId15"/>
    <p:sldId id="327" r:id="rId16"/>
    <p:sldId id="328" r:id="rId17"/>
    <p:sldId id="31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CBFF"/>
    <a:srgbClr val="70AD47"/>
    <a:srgbClr val="404040"/>
    <a:srgbClr val="C00000"/>
    <a:srgbClr val="0679EB"/>
    <a:srgbClr val="FFC000"/>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89" d="100"/>
          <a:sy n="89" d="100"/>
        </p:scale>
        <p:origin x="1286" y="53"/>
      </p:cViewPr>
      <p:guideLst>
        <p:guide orient="horz" pos="2160"/>
        <p:guide pos="288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9/16/2022</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9/16/2022</a:t>
            </a:fld>
            <a:endParaRPr lang="en-US" noProof="0"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3514725" y="2726873"/>
            <a:ext cx="5425168"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3514725" y="3569380"/>
            <a:ext cx="5425168"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44FE9745-F60C-460D-851F-FB80E202E3DB}" type="datetime3">
              <a:rPr lang="en-US" noProof="0" smtClean="0"/>
              <a:t>16 September 2022</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3620860" y="4082142"/>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3595105" y="2475188"/>
            <a:ext cx="561599"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1" y="1"/>
            <a:ext cx="3318272"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272562" y="1825625"/>
            <a:ext cx="8598876"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312897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4760536" y="1825625"/>
            <a:ext cx="411090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272563" y="1825625"/>
            <a:ext cx="411090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127366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4760536" y="1681163"/>
            <a:ext cx="41109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4760535" y="2586215"/>
            <a:ext cx="41109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272562" y="1681163"/>
            <a:ext cx="41109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272562" y="2586215"/>
            <a:ext cx="41109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3155278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623888" y="3794663"/>
            <a:ext cx="78867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013768" y="3748188"/>
            <a:ext cx="1116466"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4291201" y="4594680"/>
            <a:ext cx="561599"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629841" y="4839680"/>
            <a:ext cx="7880747"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2"/>
            <a:ext cx="9144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272562" y="246186"/>
            <a:ext cx="2404696"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18042" y="1452565"/>
            <a:ext cx="2538920"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7688545" y="555158"/>
            <a:ext cx="2473779"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7449739" y="330754"/>
            <a:ext cx="951140"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272562" y="421046"/>
            <a:ext cx="561599"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272562" y="2057400"/>
            <a:ext cx="240469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2916063" y="246187"/>
            <a:ext cx="5600478"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243651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272562" y="421046"/>
            <a:ext cx="561599"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Tree>
    <p:extLst>
      <p:ext uri="{BB962C8B-B14F-4D97-AF65-F5344CB8AC3E}">
        <p14:creationId xmlns:p14="http://schemas.microsoft.com/office/powerpoint/2010/main" val="387506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4431323" y="1046163"/>
            <a:ext cx="4084027"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4431322" y="2506663"/>
            <a:ext cx="4084028"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351784" y="1"/>
            <a:ext cx="3907631"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4259416"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8309839"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7529498" y="896815"/>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7290692" y="672411"/>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5631015"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272562" y="1046163"/>
            <a:ext cx="4084027"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272562" y="2506663"/>
            <a:ext cx="4084028"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439816" y="1"/>
            <a:ext cx="2572806"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18041"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272562"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353559"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7156639" y="555158"/>
            <a:ext cx="1987361"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4439816" y="4289111"/>
            <a:ext cx="2572805"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623888" y="3794663"/>
            <a:ext cx="78867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623888" y="4839692"/>
            <a:ext cx="78867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9144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013768" y="3748188"/>
            <a:ext cx="1116466"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4291201" y="4594680"/>
            <a:ext cx="561599"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Tree>
    <p:extLst>
      <p:ext uri="{BB962C8B-B14F-4D97-AF65-F5344CB8AC3E}">
        <p14:creationId xmlns:p14="http://schemas.microsoft.com/office/powerpoint/2010/main" val="42780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272562" y="246186"/>
            <a:ext cx="2404696"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3060739" y="2426275"/>
            <a:ext cx="2256326"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3060739" y="3097703"/>
            <a:ext cx="2256326"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18042" y="1452565"/>
            <a:ext cx="2538920"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729617" y="421046"/>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5902936" y="2426275"/>
            <a:ext cx="2256326"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5902936" y="3097703"/>
            <a:ext cx="2256326"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3060740" y="1676296"/>
            <a:ext cx="440949"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5901006" y="1676296"/>
            <a:ext cx="440949"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7688545" y="555158"/>
            <a:ext cx="2473779"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7449739" y="330754"/>
            <a:ext cx="951140"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3060739" y="480157"/>
            <a:ext cx="5208422"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272562" y="421046"/>
            <a:ext cx="561599"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Tree>
    <p:extLst>
      <p:ext uri="{BB962C8B-B14F-4D97-AF65-F5344CB8AC3E}">
        <p14:creationId xmlns:p14="http://schemas.microsoft.com/office/powerpoint/2010/main" val="321905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3987367" y="0"/>
            <a:ext cx="5156633"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1"/>
            <a:ext cx="3987366"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623887" y="1723293"/>
            <a:ext cx="3980435"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288488" y="1087908"/>
            <a:ext cx="3351524"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276533" y="2552612"/>
            <a:ext cx="3073334"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341244" y="1620451"/>
            <a:ext cx="11164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848197" y="4803540"/>
            <a:ext cx="2712584"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grpSp>
    </p:spTree>
    <p:extLst>
      <p:ext uri="{BB962C8B-B14F-4D97-AF65-F5344CB8AC3E}">
        <p14:creationId xmlns:p14="http://schemas.microsoft.com/office/powerpoint/2010/main" val="194174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3534664" y="2704121"/>
            <a:ext cx="4917186"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BD488D31-11E6-4415-8A10-1C3D167F5630}" type="datetime3">
              <a:rPr lang="en-US" noProof="0" smtClean="0"/>
              <a:t>16 September 2022</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3620860" y="3760408"/>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1" y="1"/>
            <a:ext cx="3318272"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3626102" y="4029040"/>
            <a:ext cx="351924"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4055107" y="4126311"/>
            <a:ext cx="2730359"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4056460" y="4836222"/>
            <a:ext cx="2729006"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3595105" y="2475188"/>
            <a:ext cx="561599"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3590364" y="4809678"/>
            <a:ext cx="40656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3514725" y="2726873"/>
            <a:ext cx="5425168"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3514725" y="3569380"/>
            <a:ext cx="5425168"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B84A76AE-EF64-45F3-B8C7-FC580EDADCA6}" type="datetime3">
              <a:rPr lang="en-US" noProof="0" smtClean="0"/>
              <a:t>16 September 2022</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3620860" y="4082142"/>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3595105" y="2475188"/>
            <a:ext cx="561599"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1" y="1"/>
            <a:ext cx="331827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4259416"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8309839"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7529498" y="896815"/>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7290692" y="672411"/>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5631015"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351783" y="1"/>
            <a:ext cx="3907632"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751310" y="1290512"/>
            <a:ext cx="11164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686599" y="1276858"/>
            <a:ext cx="3073334"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686600" y="2620652"/>
            <a:ext cx="3073334"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272562" y="365126"/>
            <a:ext cx="8598876"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272562" y="1825625"/>
            <a:ext cx="8598876"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6814038" y="6463207"/>
            <a:ext cx="20574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data_communication_computer_network/analog_transmission.htm" TargetMode="External"/><Relationship Id="rId2" Type="http://schemas.openxmlformats.org/officeDocument/2006/relationships/hyperlink" Target="http://www.differencebetween.net/technology/difference-between-analog-and-digital-transmission/" TargetMode="External"/><Relationship Id="rId1" Type="http://schemas.openxmlformats.org/officeDocument/2006/relationships/slideLayout" Target="../slideLayouts/slideLayout2.xml"/><Relationship Id="rId6" Type="http://schemas.openxmlformats.org/officeDocument/2006/relationships/hyperlink" Target="https://www.tutorialspoint.com/network-devices-hub-repeater-bridge-switch-router-gateways-and-brouter" TargetMode="External"/><Relationship Id="rId5" Type="http://schemas.openxmlformats.org/officeDocument/2006/relationships/hyperlink" Target="https://www.geeksforgeeks.org/network-devices-hub-repeater-bridge-switch-router-gateways/" TargetMode="External"/><Relationship Id="rId4" Type="http://schemas.openxmlformats.org/officeDocument/2006/relationships/hyperlink" Target="https://www.tutorialspoint.com/data_communication_computer_network/transmission_media.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359CD-8DFF-4AF2-B957-630ED2A60E8D}"/>
              </a:ext>
            </a:extLst>
          </p:cNvPr>
          <p:cNvSpPr>
            <a:spLocks noGrp="1"/>
          </p:cNvSpPr>
          <p:nvPr>
            <p:ph type="ctrTitle"/>
          </p:nvPr>
        </p:nvSpPr>
        <p:spPr>
          <a:xfrm>
            <a:off x="3419728" y="1556100"/>
            <a:ext cx="5425168" cy="2186959"/>
          </a:xfrm>
        </p:spPr>
        <p:txBody>
          <a:bodyPr>
            <a:normAutofit fontScale="90000"/>
          </a:bodyPr>
          <a:lstStyle/>
          <a:p>
            <a:r>
              <a:rPr lang="en-US" dirty="0" smtClean="0"/>
              <a:t>Computer Networks</a:t>
            </a:r>
            <a:br>
              <a:rPr lang="en-US" dirty="0" smtClean="0"/>
            </a:br>
            <a:r>
              <a:rPr lang="en-US" dirty="0" smtClean="0">
                <a:solidFill>
                  <a:srgbClr val="FF0000"/>
                </a:solidFill>
              </a:rPr>
              <a:t>Module 3</a:t>
            </a:r>
            <a:br>
              <a:rPr lang="en-US" dirty="0" smtClean="0">
                <a:solidFill>
                  <a:srgbClr val="FF0000"/>
                </a:solidFill>
              </a:rPr>
            </a:br>
            <a:r>
              <a:rPr lang="en-US" dirty="0" smtClean="0">
                <a:solidFill>
                  <a:srgbClr val="FF0000"/>
                </a:solidFill>
              </a:rPr>
              <a:t>Physical Layer</a:t>
            </a:r>
            <a:endParaRPr lang="en-IN" dirty="0">
              <a:solidFill>
                <a:srgbClr val="FF0000"/>
              </a:solidFill>
            </a:endParaRPr>
          </a:p>
        </p:txBody>
      </p:sp>
      <p:sp>
        <p:nvSpPr>
          <p:cNvPr id="3" name="Subtitle 2">
            <a:extLst>
              <a:ext uri="{FF2B5EF4-FFF2-40B4-BE49-F238E27FC236}">
                <a16:creationId xmlns:a16="http://schemas.microsoft.com/office/drawing/2014/main" xmlns="" id="{F1DF7D53-1D50-48D8-B3B4-B9632324B2AB}"/>
              </a:ext>
            </a:extLst>
          </p:cNvPr>
          <p:cNvSpPr>
            <a:spLocks noGrp="1"/>
          </p:cNvSpPr>
          <p:nvPr>
            <p:ph type="subTitle" idx="1"/>
          </p:nvPr>
        </p:nvSpPr>
        <p:spPr>
          <a:xfrm>
            <a:off x="6554625" y="5750573"/>
            <a:ext cx="2290271" cy="804052"/>
          </a:xfrm>
        </p:spPr>
        <p:txBody>
          <a:bodyPr>
            <a:noAutofit/>
          </a:bodyPr>
          <a:lstStyle/>
          <a:p>
            <a:pPr algn="ctr"/>
            <a:r>
              <a:rPr lang="en-US" sz="2000" cap="none" dirty="0" smtClean="0">
                <a:latin typeface="Times New Roman" panose="02020603050405020304" pitchFamily="18" charset="0"/>
                <a:cs typeface="Times New Roman" panose="02020603050405020304" pitchFamily="18" charset="0"/>
              </a:rPr>
              <a:t>By </a:t>
            </a:r>
          </a:p>
          <a:p>
            <a:pPr algn="ctr"/>
            <a:r>
              <a:rPr lang="en-US" sz="2000" cap="none" dirty="0" smtClean="0">
                <a:latin typeface="Times New Roman" panose="02020603050405020304" pitchFamily="18" charset="0"/>
                <a:cs typeface="Times New Roman" panose="02020603050405020304" pitchFamily="18" charset="0"/>
              </a:rPr>
              <a:t>Dr. Kanchan </a:t>
            </a:r>
            <a:r>
              <a:rPr lang="en-US" sz="2000" cap="none" dirty="0">
                <a:latin typeface="Times New Roman" panose="02020603050405020304" pitchFamily="18" charset="0"/>
                <a:cs typeface="Times New Roman" panose="02020603050405020304" pitchFamily="18" charset="0"/>
              </a:rPr>
              <a:t>S</a:t>
            </a:r>
            <a:r>
              <a:rPr lang="en-US" sz="2000" cap="none" dirty="0" smtClean="0">
                <a:latin typeface="Times New Roman" panose="02020603050405020304" pitchFamily="18" charset="0"/>
                <a:cs typeface="Times New Roman" panose="02020603050405020304" pitchFamily="18" charset="0"/>
              </a:rPr>
              <a:t>hende</a:t>
            </a:r>
          </a:p>
          <a:p>
            <a:endParaRPr lang="en-IN" sz="2400" dirty="0">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5807" r="25807"/>
          <a:stretch>
            <a:fillRect/>
          </a:stretch>
        </p:blipFill>
        <p:spPr>
          <a:xfrm>
            <a:off x="-1524000" y="0"/>
            <a:ext cx="4737219" cy="6858000"/>
          </a:xfrm>
        </p:spPr>
      </p:pic>
    </p:spTree>
    <p:extLst>
      <p:ext uri="{BB962C8B-B14F-4D97-AF65-F5344CB8AC3E}">
        <p14:creationId xmlns:p14="http://schemas.microsoft.com/office/powerpoint/2010/main" val="2064406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272563" y="245717"/>
            <a:ext cx="1503485" cy="45292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50490" y="1090063"/>
            <a:ext cx="3449418" cy="5216813"/>
          </a:xfrm>
          <a:prstGeom prst="rect">
            <a:avLst/>
          </a:prstGeom>
          <a:noFill/>
        </p:spPr>
        <p:txBody>
          <a:bodyPr wrap="square" rtlCol="0">
            <a:spAutoFit/>
          </a:bodyPr>
          <a:lstStyle/>
          <a:p>
            <a:pPr marL="342900" indent="-342900">
              <a:lnSpc>
                <a:spcPct val="150000"/>
              </a:lnSpc>
              <a:buAutoNum type="arabicPeriod"/>
            </a:pPr>
            <a:r>
              <a:rPr lang="en-US" b="1" dirty="0" smtClean="0">
                <a:latin typeface="Times New Roman" panose="02020603050405020304" pitchFamily="18" charset="0"/>
                <a:cs typeface="Times New Roman" panose="02020603050405020304" pitchFamily="18" charset="0"/>
              </a:rPr>
              <a:t>Phase Modulation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modulation technique, the phase of carrier signal is modulated in order to reflect the change in voltage (amplitude) of analog data </a:t>
            </a:r>
            <a:r>
              <a:rPr lang="en-US" dirty="0" smtClean="0">
                <a:latin typeface="Times New Roman" panose="02020603050405020304" pitchFamily="18" charset="0"/>
                <a:cs typeface="Times New Roman" panose="02020603050405020304" pitchFamily="18" charset="0"/>
              </a:rPr>
              <a:t>signal.</a:t>
            </a:r>
          </a:p>
          <a:p>
            <a:pPr algn="just"/>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Phase </a:t>
            </a:r>
            <a:r>
              <a:rPr lang="en-US" dirty="0">
                <a:latin typeface="Times New Roman" panose="02020603050405020304" pitchFamily="18" charset="0"/>
                <a:cs typeface="Times New Roman" panose="02020603050405020304" pitchFamily="18" charset="0"/>
              </a:rPr>
              <a:t>modulation is practically similar to Frequency Modulation, but in Phase modulation frequency of the carrier signal is not </a:t>
            </a:r>
            <a:r>
              <a:rPr lang="en-US" dirty="0" smtClean="0">
                <a:latin typeface="Times New Roman" panose="02020603050405020304" pitchFamily="18" charset="0"/>
                <a:cs typeface="Times New Roman" panose="02020603050405020304" pitchFamily="18" charset="0"/>
              </a:rPr>
              <a:t>increased.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Frequency </a:t>
            </a:r>
            <a:r>
              <a:rPr lang="en-US" dirty="0">
                <a:latin typeface="Times New Roman" panose="02020603050405020304" pitchFamily="18" charset="0"/>
                <a:cs typeface="Times New Roman" panose="02020603050405020304" pitchFamily="18" charset="0"/>
              </a:rPr>
              <a:t>of carrier is signal is changed (made dense and sparse) to reflect voltage change in the amplitude of modulating signal.</a:t>
            </a:r>
            <a:endParaRPr lang="en-US" b="1" dirty="0">
              <a:latin typeface="Times New Roman" panose="02020603050405020304" pitchFamily="18" charset="0"/>
              <a:cs typeface="Times New Roman" panose="02020603050405020304" pitchFamily="18" charset="0"/>
            </a:endParaRPr>
          </a:p>
        </p:txBody>
      </p:sp>
      <p:pic>
        <p:nvPicPr>
          <p:cNvPr id="2050" name="Picture 2" descr="Phase Mod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788" y="1149351"/>
            <a:ext cx="4772025" cy="55626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712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93042" y="2466765"/>
            <a:ext cx="7498928" cy="3831818"/>
          </a:xfrm>
          <a:prstGeom prst="rect">
            <a:avLst/>
          </a:prstGeom>
          <a:noFill/>
        </p:spPr>
        <p:txBody>
          <a:bodyPr wrap="square" rtlCol="0">
            <a:spAutoFit/>
          </a:bodyPr>
          <a:lstStyle/>
          <a:p>
            <a:pPr marL="342900" indent="-342900">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Repeater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repeater operates at the physical layer.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job is to regenerate the signal over the same network before the signal becomes too weak or corrupted so as to extend the length to which the signal can be transmitted over the same network.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important point to be noted about repeaters is that they do not amplify the signal. When the signal becomes weak, they copy the signal bit by bit and regenerate it at the original strength.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2 port device. </a:t>
            </a:r>
            <a:endParaRPr lang="en-US"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199998" y="1185970"/>
            <a:ext cx="7033189" cy="1237029"/>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Physical Layer </a:t>
            </a:r>
            <a:r>
              <a:rPr lang="en-US" sz="2400" dirty="0" smtClean="0">
                <a:solidFill>
                  <a:srgbClr val="FF0000"/>
                </a:solidFill>
                <a:latin typeface="Times New Roman" panose="02020603050405020304" pitchFamily="18" charset="0"/>
                <a:cs typeface="Times New Roman" panose="02020603050405020304" pitchFamily="18" charset="0"/>
              </a:rPr>
              <a:t>Devices : </a:t>
            </a:r>
            <a:r>
              <a:rPr lang="en-US" sz="2400" dirty="0">
                <a:solidFill>
                  <a:srgbClr val="FF0000"/>
                </a:solidFill>
                <a:latin typeface="Times New Roman" panose="02020603050405020304" pitchFamily="18" charset="0"/>
                <a:cs typeface="Times New Roman" panose="02020603050405020304" pitchFamily="18" charset="0"/>
              </a:rPr>
              <a:t>Repeaters, Hubs- active hub Passive hub</a:t>
            </a:r>
          </a:p>
          <a:p>
            <a:endParaRPr lang="en-US" sz="2800" i="1" cap="none"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11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764821" y="1322362"/>
            <a:ext cx="5939327" cy="45292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93042" y="2466765"/>
            <a:ext cx="7498928" cy="3831818"/>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2. Hub</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hub is basically a multiport repeater.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hub connects multiple wires coming from different branches, for example, the connector in star topology which connects different stations.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Hubs </a:t>
            </a:r>
            <a:r>
              <a:rPr lang="en-US" dirty="0">
                <a:latin typeface="Times New Roman" panose="02020603050405020304" pitchFamily="18" charset="0"/>
                <a:cs typeface="Times New Roman" panose="02020603050405020304" pitchFamily="18" charset="0"/>
              </a:rPr>
              <a:t>cannot filter data, so data packets are sent to all connected devices.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other words, the collision </a:t>
            </a:r>
            <a:r>
              <a:rPr lang="en-US" dirty="0" smtClean="0">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of all hosts connected through Hub remains one.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Also</a:t>
            </a:r>
            <a:r>
              <a:rPr lang="en-US" dirty="0">
                <a:latin typeface="Times New Roman" panose="02020603050405020304" pitchFamily="18" charset="0"/>
                <a:cs typeface="Times New Roman" panose="02020603050405020304" pitchFamily="18" charset="0"/>
              </a:rPr>
              <a:t>, they do not have the intelligence to find out the best path for data packets which leads to inefficiencies and wastage. </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299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764821" y="1322362"/>
            <a:ext cx="5939327" cy="45292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2863" y="1857107"/>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52863" y="2106438"/>
            <a:ext cx="7266246" cy="4801314"/>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Types of Hub</a:t>
            </a:r>
          </a:p>
          <a:p>
            <a:pPr marL="285750" indent="-285750"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Active Hub:- </a:t>
            </a:r>
            <a:r>
              <a:rPr lang="en-US" dirty="0">
                <a:latin typeface="Times New Roman" panose="02020603050405020304" pitchFamily="18" charset="0"/>
                <a:cs typeface="Times New Roman" panose="02020603050405020304" pitchFamily="18" charset="0"/>
              </a:rPr>
              <a:t>These are the hubs that have their own power supply and can clean, boost, and relay the signal along with the network. It serves both as a repeater as well as a wiring center. These are used to extend the maximum distance between nodes</a:t>
            </a:r>
            <a:r>
              <a:rPr lang="en-US" dirty="0" smtClean="0">
                <a:latin typeface="Times New Roman" panose="02020603050405020304" pitchFamily="18" charset="0"/>
                <a:cs typeface="Times New Roman" panose="02020603050405020304" pitchFamily="18" charset="0"/>
              </a:rPr>
              <a:t>.</a:t>
            </a:r>
          </a:p>
          <a:p>
            <a:pPr algn="just" fontAlgn="base"/>
            <a:endParaRPr lang="en-US"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Passive Hub :- </a:t>
            </a:r>
            <a:r>
              <a:rPr lang="en-US" dirty="0">
                <a:latin typeface="Times New Roman" panose="02020603050405020304" pitchFamily="18" charset="0"/>
                <a:cs typeface="Times New Roman" panose="02020603050405020304" pitchFamily="18" charset="0"/>
              </a:rPr>
              <a:t>These are the hubs that collect wiring from nodes and power supply from the active hub. These hubs relay signals onto the network without cleaning and boosting them and can’t be used to extend the distance between nodes</a:t>
            </a:r>
            <a:r>
              <a:rPr lang="en-US" dirty="0" smtClean="0">
                <a:latin typeface="Times New Roman" panose="02020603050405020304" pitchFamily="18" charset="0"/>
                <a:cs typeface="Times New Roman" panose="02020603050405020304" pitchFamily="18" charset="0"/>
              </a:rPr>
              <a:t>.</a:t>
            </a:r>
          </a:p>
          <a:p>
            <a:pPr algn="just" fontAlgn="base"/>
            <a:endParaRPr lang="en-US"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Intelligent Hub :- </a:t>
            </a:r>
            <a:r>
              <a:rPr lang="en-US" dirty="0">
                <a:latin typeface="Times New Roman" panose="02020603050405020304" pitchFamily="18" charset="0"/>
                <a:cs typeface="Times New Roman" panose="02020603050405020304" pitchFamily="18" charset="0"/>
              </a:rPr>
              <a:t>It works like active hubs and includes remote management capabilities. They also provide flexible data rates to network devices. It also enables an administrator to monitor the traffic passing through the hub and to configure each port in the hub.</a:t>
            </a:r>
          </a:p>
          <a:p>
            <a:pPr>
              <a:lnSpc>
                <a:spcPct val="150000"/>
              </a:lnSpc>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9827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649481" y="2425540"/>
            <a:ext cx="7708306" cy="3970318"/>
          </a:xfrm>
          <a:prstGeom prst="rect">
            <a:avLst/>
          </a:prstGeom>
        </p:spPr>
        <p:txBody>
          <a:bodyPr wrap="square">
            <a:spAutoFit/>
          </a:bodyPr>
          <a:lstStyle/>
          <a:p>
            <a:pPr marL="285750" indent="-285750">
              <a:buFont typeface="Arial" panose="020B0604020202020204" pitchFamily="34" charset="0"/>
              <a:buChar char="•"/>
            </a:pPr>
            <a:r>
              <a:rPr lang="en-US" dirty="0">
                <a:hlinkClick r:id="rId2"/>
              </a:rPr>
              <a:t>http://www.differencebetween.net/technology/difference-between-analog-and-digital-transmission</a:t>
            </a:r>
            <a:r>
              <a:rPr lang="en-US" dirty="0" smtClean="0">
                <a:hlinkClick r:id="rId2"/>
              </a:rPr>
              <a:t>/</a:t>
            </a: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www.tutorialspoint.com/data_communication_computer_network/analog_transmission.htm</a:t>
            </a:r>
            <a:endParaRPr lang="en-US" dirty="0" smtClean="0"/>
          </a:p>
          <a:p>
            <a:pPr marL="285750" indent="-285750">
              <a:buFont typeface="Arial" panose="020B0604020202020204" pitchFamily="34" charset="0"/>
              <a:buChar char="•"/>
            </a:pPr>
            <a:r>
              <a:rPr lang="en-US" dirty="0">
                <a:hlinkClick r:id="rId4"/>
              </a:rPr>
              <a:t>https://</a:t>
            </a:r>
            <a:r>
              <a:rPr lang="en-US" dirty="0" smtClean="0">
                <a:hlinkClick r:id="rId4"/>
              </a:rPr>
              <a:t>www.tutorialspoint.com/data_communication_computer_network/transmission_media.htm</a:t>
            </a:r>
            <a:endParaRPr lang="en-US" dirty="0" smtClean="0"/>
          </a:p>
          <a:p>
            <a:pPr marL="285750" indent="-285750">
              <a:buFont typeface="Arial" panose="020B0604020202020204" pitchFamily="34" charset="0"/>
              <a:buChar char="•"/>
            </a:pPr>
            <a:r>
              <a:rPr lang="en-US" dirty="0">
                <a:hlinkClick r:id="rId5"/>
              </a:rPr>
              <a:t>https://www.geeksforgeeks.org/network-devices-hub-repeater-bridge-switch-router-gateways</a:t>
            </a:r>
            <a:r>
              <a:rPr lang="en-US" dirty="0" smtClean="0">
                <a:hlinkClick r:id="rId5"/>
              </a:rPr>
              <a:t>/</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www.tutorialspoint.com/network-devices-hub-repeater-bridge-switch-router-gateways-and-brouter</a:t>
            </a:r>
            <a:endParaRPr lang="en-US" dirty="0" smtClean="0"/>
          </a:p>
          <a:p>
            <a:endParaRPr lang="en-US" dirty="0" smtClean="0"/>
          </a:p>
          <a:p>
            <a:endParaRPr lang="en-US" dirty="0" smtClean="0"/>
          </a:p>
          <a:p>
            <a:endParaRPr lang="en-US" dirty="0" smtClean="0"/>
          </a:p>
          <a:p>
            <a:pPr marL="285750" indent="-285750">
              <a:buFont typeface="Arial" panose="020B0604020202020204" pitchFamily="34" charset="0"/>
              <a:buChar char="•"/>
            </a:pPr>
            <a:endParaRPr lang="en-US" dirty="0"/>
          </a:p>
        </p:txBody>
      </p:sp>
      <p:sp>
        <p:nvSpPr>
          <p:cNvPr id="8" name="TextBox 7"/>
          <p:cNvSpPr txBox="1"/>
          <p:nvPr/>
        </p:nvSpPr>
        <p:spPr>
          <a:xfrm>
            <a:off x="1120883" y="1440995"/>
            <a:ext cx="2288889" cy="523220"/>
          </a:xfrm>
          <a:prstGeom prst="rect">
            <a:avLst/>
          </a:prstGeom>
          <a:noFill/>
        </p:spPr>
        <p:txBody>
          <a:bodyPr wrap="square" rtlCol="0">
            <a:spAutoFit/>
          </a:bodyPr>
          <a:lstStyle/>
          <a:p>
            <a:r>
              <a:rPr lang="en-US" sz="2800" i="1" dirty="0" smtClean="0">
                <a:solidFill>
                  <a:srgbClr val="FF0000"/>
                </a:solidFill>
                <a:latin typeface="Times New Roman" panose="02020603050405020304" pitchFamily="18" charset="0"/>
                <a:cs typeface="Times New Roman" panose="02020603050405020304" pitchFamily="18" charset="0"/>
              </a:rPr>
              <a:t>References</a:t>
            </a:r>
            <a:endParaRPr lang="en-US"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361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2800" cap="none" dirty="0" smtClean="0">
                <a:solidFill>
                  <a:srgbClr val="FF0000"/>
                </a:solidFill>
                <a:latin typeface="Times New Roman" panose="02020603050405020304" pitchFamily="18" charset="0"/>
                <a:cs typeface="Times New Roman" panose="02020603050405020304" pitchFamily="18" charset="0"/>
              </a:rPr>
              <a:t> Analog Data Transmission</a:t>
            </a:r>
            <a:endParaRPr lang="en-US" sz="2800"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32877" y="2206852"/>
            <a:ext cx="7647102"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Analog transmission is a method of conveying voice, data, image, signal, or video information. </a:t>
            </a:r>
            <a:endParaRPr lang="en-US"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uses a continuous signal varying in amplitude, phase, or another property that is in proportion to a specific characteristic of a </a:t>
            </a:r>
            <a:r>
              <a:rPr lang="en-US" sz="2000" dirty="0" smtClean="0">
                <a:latin typeface="Times New Roman" panose="02020603050405020304" pitchFamily="18" charset="0"/>
                <a:cs typeface="Times New Roman" panose="02020603050405020304" pitchFamily="18" charset="0"/>
              </a:rPr>
              <a:t>variable.</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Analog </a:t>
            </a:r>
            <a:r>
              <a:rPr lang="en-US" sz="2000" dirty="0">
                <a:latin typeface="Times New Roman" panose="02020603050405020304" pitchFamily="18" charset="0"/>
                <a:cs typeface="Times New Roman" panose="02020603050405020304" pitchFamily="18" charset="0"/>
              </a:rPr>
              <a:t>transmission could mean that the transmission is a transfer of an analog source signal which uses an analog modulation method (or a variance of one or more properties of high frequency periodic waveform, also known as a carrier signal).</a:t>
            </a:r>
          </a:p>
        </p:txBody>
      </p:sp>
    </p:spTree>
    <p:extLst>
      <p:ext uri="{BB962C8B-B14F-4D97-AF65-F5344CB8AC3E}">
        <p14:creationId xmlns:p14="http://schemas.microsoft.com/office/powerpoint/2010/main" val="2576130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5170646"/>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Digital-to-Analog Conversion</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data from one computer is sent to another via some analog carrier, it is first converted into analog signals. Analog signals are modified to reflect digital data.</a:t>
            </a:r>
            <a:r>
              <a:rPr lang="en-US" sz="2000" b="1" dirty="0" smtClean="0">
                <a:latin typeface="Times New Roman" panose="02020603050405020304" pitchFamily="18" charset="0"/>
                <a:cs typeface="Times New Roman" panose="02020603050405020304" pitchFamily="18" charset="0"/>
              </a:rPr>
              <a:t> </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analog signal is characterized by its amplitude, frequency, and phase. </a:t>
            </a:r>
          </a:p>
          <a:p>
            <a:pPr marL="342900" lvl="0" indent="-342900" algn="just">
              <a:lnSpc>
                <a:spcPct val="150000"/>
              </a:lnSpc>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There </a:t>
            </a:r>
            <a:r>
              <a:rPr lang="en-US" sz="2000" dirty="0">
                <a:solidFill>
                  <a:srgbClr val="FF0000"/>
                </a:solidFill>
                <a:latin typeface="Times New Roman" panose="02020603050405020304" pitchFamily="18" charset="0"/>
                <a:cs typeface="Times New Roman" panose="02020603050405020304" pitchFamily="18" charset="0"/>
              </a:rPr>
              <a:t>are three kinds of digital-to-analog conversions</a:t>
            </a:r>
            <a:r>
              <a:rPr lang="en-US" sz="2000" dirty="0">
                <a:latin typeface="Times New Roman" panose="02020603050405020304" pitchFamily="18" charset="0"/>
                <a:cs typeface="Times New Roman" panose="02020603050405020304" pitchFamily="18" charset="0"/>
              </a:rPr>
              <a:t>:</a:t>
            </a:r>
          </a:p>
          <a:p>
            <a:pPr marL="1371600" lvl="2"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Amplitude Shift Keying</a:t>
            </a:r>
          </a:p>
          <a:p>
            <a:pPr marL="1371600" lvl="2"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Frequency Shift Keying</a:t>
            </a:r>
          </a:p>
          <a:p>
            <a:pPr marL="1371600" lvl="2"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Phase Shift Keying</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471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20883" y="2149068"/>
            <a:ext cx="6835199" cy="2031325"/>
          </a:xfrm>
          <a:prstGeom prst="rect">
            <a:avLst/>
          </a:prstGeom>
          <a:noFill/>
        </p:spPr>
        <p:txBody>
          <a:bodyPr wrap="square" rtlCol="0">
            <a:spAutoFit/>
          </a:bodyPr>
          <a:lstStyle/>
          <a:p>
            <a:pPr marL="342900" indent="-342900">
              <a:buAutoNum type="arabicPeriod"/>
            </a:pPr>
            <a:r>
              <a:rPr lang="en-US" b="1" dirty="0" smtClean="0"/>
              <a:t>Amplitude </a:t>
            </a:r>
            <a:r>
              <a:rPr lang="en-US" b="1" dirty="0"/>
              <a:t>Shift </a:t>
            </a:r>
            <a:r>
              <a:rPr lang="en-US" b="1" dirty="0" smtClean="0"/>
              <a:t>Keying</a:t>
            </a:r>
          </a:p>
          <a:p>
            <a:endParaRPr lang="en-US" b="1"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conversion technique, the amplitude of analog carrier signal is modified to reflect binary data</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binary data represents digit 1, the amplitude is held; otherwise it is set to 0. Both frequency and phase remain same as in the original carrier signal.</a:t>
            </a:r>
          </a:p>
        </p:txBody>
      </p:sp>
      <p:pic>
        <p:nvPicPr>
          <p:cNvPr id="4" name="Picture 3"/>
          <p:cNvPicPr>
            <a:picLocks noChangeAspect="1"/>
          </p:cNvPicPr>
          <p:nvPr/>
        </p:nvPicPr>
        <p:blipFill>
          <a:blip r:embed="rId2"/>
          <a:stretch>
            <a:fillRect/>
          </a:stretch>
        </p:blipFill>
        <p:spPr>
          <a:xfrm>
            <a:off x="2205585" y="4307080"/>
            <a:ext cx="5022015" cy="2280252"/>
          </a:xfrm>
          <a:prstGeom prst="rect">
            <a:avLst/>
          </a:prstGeom>
          <a:ln w="15875">
            <a:solidFill>
              <a:schemeClr val="accent1"/>
            </a:solidFill>
          </a:ln>
        </p:spPr>
      </p:pic>
    </p:spTree>
    <p:extLst>
      <p:ext uri="{BB962C8B-B14F-4D97-AF65-F5344CB8AC3E}">
        <p14:creationId xmlns:p14="http://schemas.microsoft.com/office/powerpoint/2010/main" val="2711387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20883" y="2149068"/>
            <a:ext cx="6835199" cy="369332"/>
          </a:xfrm>
          <a:prstGeom prst="rect">
            <a:avLst/>
          </a:prstGeom>
          <a:noFill/>
        </p:spPr>
        <p:txBody>
          <a:bodyPr wrap="square" rtlCol="0">
            <a:spAutoFit/>
          </a:bodyPr>
          <a:lstStyle/>
          <a:p>
            <a:r>
              <a:rPr lang="en-US" b="1" dirty="0" smtClean="0"/>
              <a:t>2.  Frequency </a:t>
            </a:r>
            <a:r>
              <a:rPr lang="en-US" b="1" dirty="0"/>
              <a:t>Shift </a:t>
            </a:r>
            <a:r>
              <a:rPr lang="en-US" b="1" dirty="0" smtClean="0"/>
              <a:t>Keying</a:t>
            </a:r>
            <a:endParaRPr lang="en-US" b="1" dirty="0"/>
          </a:p>
        </p:txBody>
      </p:sp>
      <p:sp>
        <p:nvSpPr>
          <p:cNvPr id="8" name="Rectangle 7"/>
          <p:cNvSpPr/>
          <p:nvPr/>
        </p:nvSpPr>
        <p:spPr>
          <a:xfrm>
            <a:off x="1273897" y="2650228"/>
            <a:ext cx="7100981"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this conversion technique, the frequency of the analog carrier signal is modified to reflect binary data</a:t>
            </a:r>
            <a:r>
              <a:rPr lang="en-US" dirty="0" smtClean="0">
                <a:solidFill>
                  <a:srgbClr val="0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uses two frequencies, f1 and f2. One of them, for example f1, is chosen to represent binary digit 1 and the other one is used to represent binary digit 0. Both amplitude and phase of the carrier wave are kept intact.</a:t>
            </a:r>
          </a:p>
        </p:txBody>
      </p:sp>
      <p:pic>
        <p:nvPicPr>
          <p:cNvPr id="9" name="Picture 8"/>
          <p:cNvPicPr>
            <a:picLocks noChangeAspect="1"/>
          </p:cNvPicPr>
          <p:nvPr/>
        </p:nvPicPr>
        <p:blipFill>
          <a:blip r:embed="rId2"/>
          <a:stretch>
            <a:fillRect/>
          </a:stretch>
        </p:blipFill>
        <p:spPr>
          <a:xfrm>
            <a:off x="2635087" y="4557706"/>
            <a:ext cx="4163012" cy="2029626"/>
          </a:xfrm>
          <a:prstGeom prst="rect">
            <a:avLst/>
          </a:prstGeom>
          <a:solidFill>
            <a:schemeClr val="bg1"/>
          </a:solidFill>
          <a:ln w="19050">
            <a:solidFill>
              <a:schemeClr val="accent1"/>
            </a:solidFill>
          </a:ln>
        </p:spPr>
      </p:pic>
    </p:spTree>
    <p:extLst>
      <p:ext uri="{BB962C8B-B14F-4D97-AF65-F5344CB8AC3E}">
        <p14:creationId xmlns:p14="http://schemas.microsoft.com/office/powerpoint/2010/main" val="24032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20883" y="2149068"/>
            <a:ext cx="6835199" cy="369332"/>
          </a:xfrm>
          <a:prstGeom prst="rect">
            <a:avLst/>
          </a:prstGeom>
          <a:noFill/>
        </p:spPr>
        <p:txBody>
          <a:bodyPr wrap="square" rtlCol="0">
            <a:spAutoFit/>
          </a:bodyPr>
          <a:lstStyle/>
          <a:p>
            <a:r>
              <a:rPr lang="en-US" b="1" dirty="0" smtClean="0"/>
              <a:t>2.  Phase </a:t>
            </a:r>
            <a:r>
              <a:rPr lang="en-US" b="1" dirty="0"/>
              <a:t>Shift </a:t>
            </a:r>
            <a:r>
              <a:rPr lang="en-US" b="1" dirty="0" smtClean="0"/>
              <a:t>Keying</a:t>
            </a:r>
            <a:endParaRPr lang="en-US" b="1" dirty="0"/>
          </a:p>
        </p:txBody>
      </p:sp>
      <p:sp>
        <p:nvSpPr>
          <p:cNvPr id="4" name="Rectangle 3"/>
          <p:cNvSpPr/>
          <p:nvPr/>
        </p:nvSpPr>
        <p:spPr>
          <a:xfrm>
            <a:off x="1120882" y="2645694"/>
            <a:ext cx="7419261"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this conversion scheme, the phase of the original carrier signal is altered to reflect the binary data</a:t>
            </a:r>
            <a:r>
              <a:rPr lang="en-US" dirty="0" smtClean="0">
                <a:solidFill>
                  <a:srgbClr val="0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new binary symbol is encountered, the phase of the signal is altered. Amplitude and frequency of the original carrier signal is kept intact.</a:t>
            </a:r>
          </a:p>
        </p:txBody>
      </p:sp>
      <p:pic>
        <p:nvPicPr>
          <p:cNvPr id="10" name="Picture 9"/>
          <p:cNvPicPr>
            <a:picLocks noChangeAspect="1"/>
          </p:cNvPicPr>
          <p:nvPr/>
        </p:nvPicPr>
        <p:blipFill>
          <a:blip r:embed="rId2"/>
          <a:stretch>
            <a:fillRect/>
          </a:stretch>
        </p:blipFill>
        <p:spPr>
          <a:xfrm>
            <a:off x="2470463" y="4071294"/>
            <a:ext cx="4136037" cy="2443148"/>
          </a:xfrm>
          <a:prstGeom prst="rect">
            <a:avLst/>
          </a:prstGeom>
          <a:ln w="22225">
            <a:solidFill>
              <a:schemeClr val="accent1"/>
            </a:solidFill>
          </a:ln>
        </p:spPr>
      </p:pic>
    </p:spTree>
    <p:extLst>
      <p:ext uri="{BB962C8B-B14F-4D97-AF65-F5344CB8AC3E}">
        <p14:creationId xmlns:p14="http://schemas.microsoft.com/office/powerpoint/2010/main" val="256976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1273898" y="982766"/>
            <a:ext cx="6885390" cy="82756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273898" y="2370640"/>
            <a:ext cx="6835199" cy="2169825"/>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Analog to Analog Conversion</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Analog signals are modified to represent analog data.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This </a:t>
            </a:r>
            <a:r>
              <a:rPr lang="en-US" dirty="0">
                <a:solidFill>
                  <a:srgbClr val="000000"/>
                </a:solidFill>
                <a:latin typeface="Times New Roman" panose="02020603050405020304" pitchFamily="18" charset="0"/>
                <a:cs typeface="Times New Roman" panose="02020603050405020304" pitchFamily="18" charset="0"/>
              </a:rPr>
              <a:t>conversion is also known as Analog Modulation.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Analog </a:t>
            </a:r>
            <a:r>
              <a:rPr lang="en-US" dirty="0">
                <a:solidFill>
                  <a:srgbClr val="000000"/>
                </a:solidFill>
                <a:latin typeface="Times New Roman" panose="02020603050405020304" pitchFamily="18" charset="0"/>
                <a:cs typeface="Times New Roman" panose="02020603050405020304" pitchFamily="18" charset="0"/>
              </a:rPr>
              <a:t>modulation is required when </a:t>
            </a:r>
            <a:r>
              <a:rPr lang="en-US" dirty="0" err="1">
                <a:solidFill>
                  <a:srgbClr val="000000"/>
                </a:solidFill>
                <a:latin typeface="Times New Roman" panose="02020603050405020304" pitchFamily="18" charset="0"/>
                <a:cs typeface="Times New Roman" panose="02020603050405020304" pitchFamily="18" charset="0"/>
              </a:rPr>
              <a:t>bandpass</a:t>
            </a:r>
            <a:r>
              <a:rPr lang="en-US" dirty="0">
                <a:solidFill>
                  <a:srgbClr val="000000"/>
                </a:solidFill>
                <a:latin typeface="Times New Roman" panose="02020603050405020304" pitchFamily="18" charset="0"/>
                <a:cs typeface="Times New Roman" panose="02020603050405020304" pitchFamily="18" charset="0"/>
              </a:rPr>
              <a:t> is used. </a:t>
            </a:r>
          </a:p>
          <a:p>
            <a:pPr algn="just">
              <a:lnSpc>
                <a:spcPct val="150000"/>
              </a:lnSpc>
            </a:pPr>
            <a:r>
              <a:rPr lang="en-US" dirty="0" smtClean="0">
                <a:solidFill>
                  <a:srgbClr val="000000"/>
                </a:solidFill>
                <a:latin typeface="Times New Roman" panose="02020603050405020304" pitchFamily="18" charset="0"/>
                <a:cs typeface="Times New Roman" panose="02020603050405020304" pitchFamily="18" charset="0"/>
              </a:rPr>
              <a:t>Analog </a:t>
            </a:r>
            <a:r>
              <a:rPr lang="en-US" dirty="0">
                <a:solidFill>
                  <a:srgbClr val="000000"/>
                </a:solidFill>
                <a:latin typeface="Times New Roman" panose="02020603050405020304" pitchFamily="18" charset="0"/>
                <a:cs typeface="Times New Roman" panose="02020603050405020304" pitchFamily="18" charset="0"/>
              </a:rPr>
              <a:t>to analog conversion can be done in three ways</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969203" y="4855942"/>
            <a:ext cx="5387807" cy="1242168"/>
          </a:xfrm>
          <a:prstGeom prst="rect">
            <a:avLst/>
          </a:prstGeom>
          <a:ln w="19050">
            <a:solidFill>
              <a:schemeClr val="accent1"/>
            </a:solidFill>
          </a:ln>
        </p:spPr>
      </p:pic>
    </p:spTree>
    <p:extLst>
      <p:ext uri="{BB962C8B-B14F-4D97-AF65-F5344CB8AC3E}">
        <p14:creationId xmlns:p14="http://schemas.microsoft.com/office/powerpoint/2010/main" val="2325004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272563" y="245717"/>
            <a:ext cx="1503485" cy="45292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83965" y="846033"/>
            <a:ext cx="3449418" cy="5909310"/>
          </a:xfrm>
          <a:prstGeom prst="rect">
            <a:avLst/>
          </a:prstGeom>
          <a:noFill/>
        </p:spPr>
        <p:txBody>
          <a:bodyPr wrap="square" rtlCol="0">
            <a:spAutoFit/>
          </a:bodyPr>
          <a:lstStyle/>
          <a:p>
            <a:pPr marL="342900" indent="-342900">
              <a:lnSpc>
                <a:spcPct val="150000"/>
              </a:lnSpc>
              <a:buAutoNum type="arabicPeriod"/>
            </a:pPr>
            <a:r>
              <a:rPr lang="en-US" b="1" dirty="0" smtClean="0">
                <a:latin typeface="Times New Roman" panose="02020603050405020304" pitchFamily="18" charset="0"/>
                <a:cs typeface="Times New Roman" panose="02020603050405020304" pitchFamily="18" charset="0"/>
              </a:rPr>
              <a:t>Amplitude Modulation</a:t>
            </a: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this modulation, the amplitude of the carrier signal is modified to reflect the analog </a:t>
            </a:r>
            <a:r>
              <a:rPr lang="en-US" dirty="0" smtClean="0">
                <a:solidFill>
                  <a:srgbClr val="000000"/>
                </a:solidFill>
                <a:latin typeface="Times New Roman" panose="02020603050405020304" pitchFamily="18" charset="0"/>
                <a:cs typeface="Times New Roman" panose="02020603050405020304" pitchFamily="18" charset="0"/>
              </a:rPr>
              <a:t>data.</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Amplitude modulation is implemented by means of a multiplier. </a:t>
            </a:r>
            <a:endParaRPr lang="en-US" dirty="0" smtClean="0">
              <a:solidFill>
                <a:srgbClr val="000000"/>
              </a:solidFill>
              <a:latin typeface="Times New Roman" panose="02020603050405020304" pitchFamily="18" charset="0"/>
              <a:cs typeface="Times New Roman" panose="02020603050405020304" pitchFamily="18" charset="0"/>
            </a:endParaRPr>
          </a:p>
          <a:p>
            <a:pPr algn="just"/>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amplitude of modulating signal (analog data) is multiplied by the amplitude of carrier frequency, which then reflects analog data. </a:t>
            </a:r>
            <a:endParaRPr lang="en-US" dirty="0" smtClean="0">
              <a:solidFill>
                <a:srgbClr val="000000"/>
              </a:solidFill>
              <a:latin typeface="Times New Roman" panose="02020603050405020304" pitchFamily="18" charset="0"/>
              <a:cs typeface="Times New Roman" panose="02020603050405020304" pitchFamily="18" charset="0"/>
            </a:endParaRPr>
          </a:p>
          <a:p>
            <a:pPr algn="just"/>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frequency and phase of carrier signal remain unchanged.</a:t>
            </a:r>
          </a:p>
          <a:p>
            <a:pPr>
              <a:lnSpc>
                <a:spcPct val="150000"/>
              </a:lnSpc>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01080" y="846033"/>
            <a:ext cx="4831499" cy="5221481"/>
          </a:xfrm>
          <a:prstGeom prst="rect">
            <a:avLst/>
          </a:prstGeom>
          <a:ln w="19050">
            <a:solidFill>
              <a:schemeClr val="tx1"/>
            </a:solidFill>
          </a:ln>
        </p:spPr>
      </p:pic>
    </p:spTree>
    <p:extLst>
      <p:ext uri="{BB962C8B-B14F-4D97-AF65-F5344CB8AC3E}">
        <p14:creationId xmlns:p14="http://schemas.microsoft.com/office/powerpoint/2010/main" val="551768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lstStyle/>
          <a:p>
            <a:r>
              <a:rPr lang="en-US" dirty="0" err="1" smtClean="0"/>
              <a:t>SoCS</a:t>
            </a:r>
            <a:r>
              <a:rPr lang="en-US" dirty="0" smtClean="0"/>
              <a:t>, MIT-WPU</a:t>
            </a:r>
            <a:endParaRPr lang="en-US" dirty="0"/>
          </a:p>
        </p:txBody>
      </p:sp>
      <p:sp>
        <p:nvSpPr>
          <p:cNvPr id="6" name="Title 1"/>
          <p:cNvSpPr txBox="1">
            <a:spLocks/>
          </p:cNvSpPr>
          <p:nvPr/>
        </p:nvSpPr>
        <p:spPr>
          <a:xfrm>
            <a:off x="272563" y="245717"/>
            <a:ext cx="1503485" cy="452927"/>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US" sz="2800" cap="none" dirty="0" smtClean="0">
                <a:solidFill>
                  <a:srgbClr val="FF0000"/>
                </a:solidFill>
                <a:latin typeface="Times New Roman" panose="02020603050405020304" pitchFamily="18" charset="0"/>
                <a:cs typeface="Times New Roman" panose="02020603050405020304" pitchFamily="18" charset="0"/>
              </a:rPr>
              <a:t> </a:t>
            </a:r>
            <a:r>
              <a:rPr lang="en-US" sz="2800" i="1" cap="none" dirty="0" smtClean="0">
                <a:solidFill>
                  <a:srgbClr val="FF0000"/>
                </a:solidFill>
                <a:latin typeface="Times New Roman" panose="02020603050405020304" pitchFamily="18" charset="0"/>
                <a:cs typeface="Times New Roman" panose="02020603050405020304" pitchFamily="18" charset="0"/>
              </a:rPr>
              <a:t>Conti…</a:t>
            </a:r>
            <a:endParaRPr lang="en-US" sz="2800" i="1" cap="none"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64821" y="2437588"/>
            <a:ext cx="7394467" cy="498663"/>
          </a:xfrm>
          <a:prstGeom prst="rect">
            <a:avLst/>
          </a:prstGeom>
        </p:spPr>
        <p:txBody>
          <a:bodyPr wrap="square">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93042" y="2147031"/>
            <a:ext cx="7647102" cy="498663"/>
          </a:xfrm>
          <a:prstGeom prst="rect">
            <a:avLst/>
          </a:prstGeom>
          <a:noFill/>
        </p:spPr>
        <p:txBody>
          <a:bodyPr wrap="square" rtlCol="0">
            <a:sp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19855" y="1474624"/>
            <a:ext cx="3449418" cy="4662815"/>
          </a:xfrm>
          <a:prstGeom prst="rect">
            <a:avLst/>
          </a:prstGeom>
          <a:noFill/>
        </p:spPr>
        <p:txBody>
          <a:bodyPr wrap="square" rtlCol="0">
            <a:spAutoFit/>
          </a:bodyPr>
          <a:lstStyle/>
          <a:p>
            <a:pPr marL="342900" indent="-342900">
              <a:lnSpc>
                <a:spcPct val="150000"/>
              </a:lnSpc>
              <a:buAutoNum type="arabicPeriod"/>
            </a:pPr>
            <a:r>
              <a:rPr lang="en-US" b="1" dirty="0" smtClean="0">
                <a:latin typeface="Times New Roman" panose="02020603050405020304" pitchFamily="18" charset="0"/>
                <a:cs typeface="Times New Roman" panose="02020603050405020304" pitchFamily="18" charset="0"/>
              </a:rPr>
              <a:t>Frequency Modulation</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this modulation technique, the frequency of the carrier signal is modified to reflect the change in the voltage levels of the modulating signal (analog data</a:t>
            </a:r>
            <a:r>
              <a:rPr lang="en-US" dirty="0" smtClean="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amplitude and phase of the carrier signal are not altered.</a:t>
            </a:r>
          </a:p>
          <a:p>
            <a:pPr>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pic>
        <p:nvPicPr>
          <p:cNvPr id="1026" name="Picture 2" descr="Frequency Mod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383" y="1024732"/>
            <a:ext cx="4772025" cy="5562600"/>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682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786</Words>
  <Application>Microsoft Office PowerPoint</Application>
  <PresentationFormat>On-screen Show (4:3)</PresentationFormat>
  <Paragraphs>106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Computer Networks Module 3 Physical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2022-07-05T04:44:34Z</dcterms:created>
  <dcterms:modified xsi:type="dcterms:W3CDTF">2022-09-16T04:52:08Z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