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FB2BC-95D2-410E-B388-E15156DD5698}">
  <a:tblStyle styleId="{EE3FB2BC-95D2-410E-B388-E15156DD56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fill>
          <a:solidFill>
            <a:srgbClr val="CBDDD5"/>
          </a:solidFill>
        </a:fill>
      </a:tcStyle>
    </a:band1H>
    <a:band2H>
      <a:tcTxStyle/>
    </a:band2H>
    <a:band1V>
      <a:tcTxStyle/>
      <a:tcStyle>
        <a:fill>
          <a:solidFill>
            <a:srgbClr val="CBDD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15C434B-C88F-45DE-A550-E521B8647D1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733705" y="2985025"/>
            <a:ext cx="89661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Introduction to Data Mining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11305" y="63154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" y="0"/>
            <a:ext cx="11505062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Mining Transactional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record in a transactional database captures a transaction, such as a customer’s purchase, a flight booking, or a user’s clicks on a web page etc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Example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Transactions in ALLElctronics store database can be recorded as below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5" name="Google Shape;155;p22"/>
          <p:cNvGraphicFramePr/>
          <p:nvPr/>
        </p:nvGraphicFramePr>
        <p:xfrm>
          <a:off x="1160060" y="33237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{EE3FB2BC-95D2-410E-B388-E15156DD5698}</a:tableStyleId>
              </a:tblPr>
              <a:tblGrid>
                <a:gridCol w="1524750"/>
                <a:gridCol w="1469650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Transaction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Cust_ID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Items Purchased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Amount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I10,I11,I12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I10,I12,I15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I21,</a:t>
                      </a:r>
                      <a:r>
                        <a:rPr lang="en-US" sz="1800"/>
                        <a:t> I22,I5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I11,I12,I15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1197358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on above data could be  “Which items sold well together” 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traditional database system is not able to perform market basket data analysis.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Fortunately, data mining on transactional data can do so by mining frequent itemsets,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cxnSp>
        <p:nvCxnSpPr>
          <p:cNvPr id="167" name="Google Shape;167;p24"/>
          <p:cNvCxnSpPr/>
          <p:nvPr/>
        </p:nvCxnSpPr>
        <p:spPr>
          <a:xfrm flipH="1" rot="10800000">
            <a:off x="1219200" y="51054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8" name="Google Shape;168;p24"/>
          <p:cNvCxnSpPr/>
          <p:nvPr/>
        </p:nvCxnSpPr>
        <p:spPr>
          <a:xfrm flipH="1" rot="10800000">
            <a:off x="6781800" y="16002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" name="Google Shape;169;p24"/>
          <p:cNvCxnSpPr/>
          <p:nvPr/>
        </p:nvCxnSpPr>
        <p:spPr>
          <a:xfrm flipH="1" rot="10800000">
            <a:off x="5410200" y="2667000"/>
            <a:ext cx="6858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0" name="Google Shape;170;p24"/>
          <p:cNvCxnSpPr/>
          <p:nvPr/>
        </p:nvCxnSpPr>
        <p:spPr>
          <a:xfrm flipH="1" rot="10800000">
            <a:off x="4114800" y="3352800"/>
            <a:ext cx="7620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" name="Google Shape;171;p24"/>
          <p:cNvSpPr/>
          <p:nvPr/>
        </p:nvSpPr>
        <p:spPr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124200" y="4495800"/>
            <a:ext cx="1743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267200" y="3886200"/>
            <a:ext cx="1995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429000" y="3733800"/>
            <a:ext cx="533400" cy="6096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4800600" y="2971800"/>
            <a:ext cx="457200" cy="4572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6629400" y="2362200"/>
            <a:ext cx="76200" cy="228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7086600" y="990600"/>
            <a:ext cx="1743075" cy="612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0"/>
                </a:gradFill>
                <a:latin typeface="Impact"/>
              </a:rPr>
              <a:t>Knowledge</a:t>
            </a:r>
          </a:p>
        </p:txBody>
      </p:sp>
      <p:sp>
        <p:nvSpPr>
          <p:cNvPr id="191" name="Google Shape;191;p24"/>
          <p:cNvSpPr txBox="1"/>
          <p:nvPr/>
        </p:nvSpPr>
        <p:spPr>
          <a:xfrm>
            <a:off x="533400" y="4953000"/>
            <a:ext cx="1155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4343400" y="2362200"/>
            <a:ext cx="1558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5410200" y="1600200"/>
            <a:ext cx="2249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Evaluation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2057400" y="3200400"/>
            <a:ext cx="2438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2057400" y="59436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Operational Databases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152400" y="914400"/>
            <a:ext cx="3962400" cy="222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KDD is the nontrivial extraction of implicit previously unknown and potentially useful knowledge from data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-1257300" y="5392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8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discovery process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2133600" y="4495800"/>
            <a:ext cx="685800" cy="6858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4"/>
          <p:cNvCxnSpPr/>
          <p:nvPr/>
        </p:nvCxnSpPr>
        <p:spPr>
          <a:xfrm flipH="1" rot="10800000">
            <a:off x="2971800" y="4343400"/>
            <a:ext cx="4572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4"/>
          <p:cNvSpPr txBox="1"/>
          <p:nvPr/>
        </p:nvSpPr>
        <p:spPr>
          <a:xfrm>
            <a:off x="1066800" y="3810000"/>
            <a:ext cx="2292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257800" y="3276600"/>
            <a:ext cx="2819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Warehouses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81970" y="110124"/>
            <a:ext cx="1201003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Knowledge discovery in databases (KDD)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KDD is  a multistep process of finding useful information and patterns 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data while </a:t>
            </a: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r>
              <a:rPr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is one of the steps in KDD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using algorithms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extraction of patterns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181970" y="110124"/>
            <a:ext cx="1178963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Steps Of KDD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Selection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Data Extraction - Obtaining Data from heterogeneous data sources -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Databases, Data warehouses, World wide web or other information repositories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Preprocessing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Data Cleaning - Incomplete , noisy, inconsistent data to be cleaned- Missing data may be ignored or predicted, erroneous data may be deleted or corrected    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1" type="ftr"/>
          </p:nvPr>
        </p:nvSpPr>
        <p:spPr>
          <a:xfrm>
            <a:off x="7625861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86435" y="0"/>
            <a:ext cx="12019129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 Transformation</a:t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Integration- Combines data from multiple sources into a coherent store -Data can be encoded in common formats, normalized and  reduced.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 Data mining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algorithms to transformed data  to extract patterns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 Pattern Interpretation/evaluation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Pattern Evaluation- Evaluate the interestingness of resulting  patterns or  apply interestingness measures to filter out discovered  patterns Knowledge presentation- present the mined knowledge- visualization techniques can be used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762000" y="1676400"/>
            <a:ext cx="7239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685800" y="304800"/>
            <a:ext cx="5257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Techniques</a:t>
            </a:r>
            <a:endParaRPr/>
          </a:p>
        </p:txBody>
      </p:sp>
      <p:graphicFrame>
        <p:nvGraphicFramePr>
          <p:cNvPr id="227" name="Google Shape;227;p28"/>
          <p:cNvGraphicFramePr/>
          <p:nvPr/>
        </p:nvGraphicFramePr>
        <p:xfrm>
          <a:off x="585716" y="89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{215C434B-C88F-45DE-A550-E521B8647D1C}</a:tableStyleId>
              </a:tblPr>
              <a:tblGrid>
                <a:gridCol w="4152900"/>
                <a:gridCol w="4152900"/>
              </a:tblGrid>
              <a:tr h="153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Graphical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-bar charts,pie charts histograms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Geometric-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boxplot, scatter plot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Icon-based-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using colors figures as icons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Pixel-based-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as colored pixels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Hierarchical-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Hierarchically dividing display area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Hybrid-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combination of above approaches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364456"/>
            <a:ext cx="2438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9023" y="3054350"/>
            <a:ext cx="11430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1524000"/>
            <a:ext cx="2590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0" y="3221594"/>
            <a:ext cx="1752600" cy="103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5600" y="5105400"/>
            <a:ext cx="1295400" cy="11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" y="0"/>
            <a:ext cx="11505062" cy="915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Mining – How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algorithms are used to accomplish Data mining tasks.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consist of three parts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◦ Model – purpose of algorithm is to fit a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◦ Preference – criteria used to fit one model 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◦ Search – algorithms require some technique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data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195616" y="141036"/>
            <a:ext cx="1189629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models :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Descriptive-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characterize, explore properties of current data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-perform inference on current data to make predictions on future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0" y="146290"/>
            <a:ext cx="51997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mining Techniques </a:t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31"/>
          <p:cNvGrpSpPr/>
          <p:nvPr/>
        </p:nvGrpSpPr>
        <p:grpSpPr>
          <a:xfrm>
            <a:off x="2049439" y="412750"/>
            <a:ext cx="8925636" cy="5943600"/>
            <a:chOff x="228600" y="304800"/>
            <a:chExt cx="8925636" cy="5486400"/>
          </a:xfrm>
        </p:grpSpPr>
        <p:sp>
          <p:nvSpPr>
            <p:cNvPr id="254" name="Google Shape;254;p31"/>
            <p:cNvSpPr/>
            <p:nvPr/>
          </p:nvSpPr>
          <p:spPr>
            <a:xfrm>
              <a:off x="3429000" y="304800"/>
              <a:ext cx="2667000" cy="914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Mining</a:t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838200" y="1905000"/>
              <a:ext cx="2438400" cy="609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</a:t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638800" y="1828800"/>
              <a:ext cx="2438400" cy="609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Descriptive</a:t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28600" y="3581400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838200" y="4495800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524000" y="5257800"/>
              <a:ext cx="2286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Analysis</a:t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3048000" y="4267200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</a:t>
              </a:r>
              <a:endParaRPr/>
            </a:p>
          </p:txBody>
        </p:sp>
        <p:cxnSp>
          <p:nvCxnSpPr>
            <p:cNvPr id="261" name="Google Shape;261;p31"/>
            <p:cNvCxnSpPr/>
            <p:nvPr/>
          </p:nvCxnSpPr>
          <p:spPr>
            <a:xfrm flipH="1">
              <a:off x="838200" y="2514600"/>
              <a:ext cx="1066800" cy="106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1"/>
            <p:cNvCxnSpPr/>
            <p:nvPr/>
          </p:nvCxnSpPr>
          <p:spPr>
            <a:xfrm flipH="1">
              <a:off x="1828800" y="2514600"/>
              <a:ext cx="76200" cy="198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31"/>
            <p:cNvCxnSpPr/>
            <p:nvPr/>
          </p:nvCxnSpPr>
          <p:spPr>
            <a:xfrm>
              <a:off x="1905000" y="2514600"/>
              <a:ext cx="914400" cy="274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31"/>
            <p:cNvCxnSpPr/>
            <p:nvPr/>
          </p:nvCxnSpPr>
          <p:spPr>
            <a:xfrm>
              <a:off x="1905000" y="2514600"/>
              <a:ext cx="1676400" cy="1752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31"/>
            <p:cNvSpPr/>
            <p:nvPr/>
          </p:nvSpPr>
          <p:spPr>
            <a:xfrm>
              <a:off x="4191000" y="3276600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800600" y="4267200"/>
              <a:ext cx="17526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Summarization</a:t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638800" y="4953000"/>
              <a:ext cx="2286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rules</a:t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781800" y="3886200"/>
              <a:ext cx="23622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Sequence Discovery</a:t>
              </a:r>
              <a:endParaRPr/>
            </a:p>
          </p:txBody>
        </p:sp>
        <p:cxnSp>
          <p:nvCxnSpPr>
            <p:cNvPr id="269" name="Google Shape;269;p31"/>
            <p:cNvCxnSpPr/>
            <p:nvPr/>
          </p:nvCxnSpPr>
          <p:spPr>
            <a:xfrm flipH="1">
              <a:off x="5105400" y="2438400"/>
              <a:ext cx="1524000" cy="83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31"/>
            <p:cNvCxnSpPr/>
            <p:nvPr/>
          </p:nvCxnSpPr>
          <p:spPr>
            <a:xfrm flipH="1">
              <a:off x="5715000" y="2438400"/>
              <a:ext cx="914400" cy="182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31"/>
            <p:cNvCxnSpPr/>
            <p:nvPr/>
          </p:nvCxnSpPr>
          <p:spPr>
            <a:xfrm>
              <a:off x="6629400" y="2438400"/>
              <a:ext cx="0" cy="251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31"/>
            <p:cNvCxnSpPr/>
            <p:nvPr/>
          </p:nvCxnSpPr>
          <p:spPr>
            <a:xfrm>
              <a:off x="6629400" y="2514600"/>
              <a:ext cx="990600" cy="13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31"/>
            <p:cNvCxnSpPr/>
            <p:nvPr/>
          </p:nvCxnSpPr>
          <p:spPr>
            <a:xfrm flipH="1">
              <a:off x="2057400" y="1219200"/>
              <a:ext cx="22860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31"/>
            <p:cNvCxnSpPr/>
            <p:nvPr/>
          </p:nvCxnSpPr>
          <p:spPr>
            <a:xfrm>
              <a:off x="4343400" y="1219200"/>
              <a:ext cx="22098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5" name="Google Shape;275;p31"/>
            <p:cNvSpPr/>
            <p:nvPr/>
          </p:nvSpPr>
          <p:spPr>
            <a:xfrm>
              <a:off x="838200" y="1954342"/>
              <a:ext cx="2438400" cy="609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</a:t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5638800" y="1878142"/>
              <a:ext cx="2438400" cy="609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Descriptive</a:t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048000" y="4316542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</a:t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191000" y="3325942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800600" y="4316542"/>
              <a:ext cx="17526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Summarization</a:t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5638800" y="5002342"/>
              <a:ext cx="2286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rules</a:t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781800" y="3935542"/>
              <a:ext cx="23622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Sequence Discovery</a:t>
              </a:r>
              <a:endParaRPr/>
            </a:p>
          </p:txBody>
        </p:sp>
        <p:cxnSp>
          <p:nvCxnSpPr>
            <p:cNvPr id="282" name="Google Shape;282;p31"/>
            <p:cNvCxnSpPr/>
            <p:nvPr/>
          </p:nvCxnSpPr>
          <p:spPr>
            <a:xfrm flipH="1">
              <a:off x="5105400" y="2487742"/>
              <a:ext cx="1524000" cy="83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1"/>
            <p:cNvCxnSpPr/>
            <p:nvPr/>
          </p:nvCxnSpPr>
          <p:spPr>
            <a:xfrm flipH="1">
              <a:off x="5715000" y="2487742"/>
              <a:ext cx="914400" cy="182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1"/>
            <p:cNvCxnSpPr/>
            <p:nvPr/>
          </p:nvCxnSpPr>
          <p:spPr>
            <a:xfrm>
              <a:off x="6629400" y="2487742"/>
              <a:ext cx="0" cy="251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1"/>
            <p:cNvCxnSpPr/>
            <p:nvPr/>
          </p:nvCxnSpPr>
          <p:spPr>
            <a:xfrm>
              <a:off x="6629400" y="2563942"/>
              <a:ext cx="990600" cy="13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1"/>
            <p:cNvCxnSpPr/>
            <p:nvPr/>
          </p:nvCxnSpPr>
          <p:spPr>
            <a:xfrm flipH="1">
              <a:off x="2057400" y="1268542"/>
              <a:ext cx="22860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1"/>
            <p:cNvCxnSpPr/>
            <p:nvPr/>
          </p:nvCxnSpPr>
          <p:spPr>
            <a:xfrm>
              <a:off x="4343400" y="1268542"/>
              <a:ext cx="22098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8" name="Google Shape;288;p31"/>
            <p:cNvSpPr/>
            <p:nvPr/>
          </p:nvSpPr>
          <p:spPr>
            <a:xfrm>
              <a:off x="1534236" y="5215369"/>
              <a:ext cx="2286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series Analysis</a:t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848436" y="1911911"/>
              <a:ext cx="2438400" cy="609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Predictive</a:t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49036" y="1835711"/>
              <a:ext cx="2438400" cy="609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Descriptive</a:t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058236" y="4274111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</a:t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201236" y="3283511"/>
              <a:ext cx="1524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Clustering</a:t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810836" y="4274111"/>
              <a:ext cx="17526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Summarization</a:t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649036" y="4959911"/>
              <a:ext cx="22860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rules</a:t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792036" y="3893111"/>
              <a:ext cx="2362200" cy="533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Sequence Discovery</a:t>
              </a:r>
              <a:endParaRPr/>
            </a:p>
          </p:txBody>
        </p:sp>
        <p:cxnSp>
          <p:nvCxnSpPr>
            <p:cNvPr id="296" name="Google Shape;296;p31"/>
            <p:cNvCxnSpPr/>
            <p:nvPr/>
          </p:nvCxnSpPr>
          <p:spPr>
            <a:xfrm flipH="1">
              <a:off x="5115636" y="2445311"/>
              <a:ext cx="1524000" cy="83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31"/>
            <p:cNvCxnSpPr/>
            <p:nvPr/>
          </p:nvCxnSpPr>
          <p:spPr>
            <a:xfrm flipH="1">
              <a:off x="5725236" y="2445311"/>
              <a:ext cx="914400" cy="182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6639636" y="2445311"/>
              <a:ext cx="0" cy="251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639636" y="2521511"/>
              <a:ext cx="990600" cy="137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31"/>
            <p:cNvCxnSpPr/>
            <p:nvPr/>
          </p:nvCxnSpPr>
          <p:spPr>
            <a:xfrm flipH="1">
              <a:off x="2067636" y="1226111"/>
              <a:ext cx="22860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31"/>
            <p:cNvCxnSpPr/>
            <p:nvPr/>
          </p:nvCxnSpPr>
          <p:spPr>
            <a:xfrm>
              <a:off x="4353636" y="1226111"/>
              <a:ext cx="22098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-1" y="0"/>
            <a:ext cx="7724634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concepts of data mining,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Data to be mined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of the Data Mining Process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Techniques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Discovery in Databases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Issues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Data mining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researchgate.net/profile/Shylaja_s/publication/320921133/figure/fig2/AS:558293976182784@1510119064112/Stages-for-Knowledge-Discovery-process.ppm" id="96" name="Google Shape;96;p14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6151609" y="858129"/>
            <a:ext cx="6040392" cy="47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1" y="0"/>
            <a:ext cx="11505062" cy="8168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data into predefined groups or classes ,It uses supervised learning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uses learning phase to build a classifier  using training data set containing data attributes and associated class labels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8475" y="2979405"/>
            <a:ext cx="5980278" cy="3348956"/>
          </a:xfrm>
          <a:prstGeom prst="rect">
            <a:avLst/>
          </a:prstGeom>
          <a:noFill/>
          <a:ln>
            <a:noFill/>
          </a:ln>
        </p:spPr>
      </p:pic>
      <p:sp>
        <p:nvSpPr>
          <p:cNvPr descr="Classification In Data Mining - Various Methods In Classification" id="311" name="Google Shape;311;p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0" y="160338"/>
            <a:ext cx="11505062" cy="915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regression model determines a relationship between an independent variable and a dependent variable, by providing a function. Formulating a regression analysis helps you predict the effects of the independent variable on the dependent one.</a:t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tries to find best function (linear, Non-linear that fits the training data)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Relationship between body and height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20" name="Google Shape;320;p3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1" y="0"/>
            <a:ext cx="11505062" cy="580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29" name="Google Shape;329;p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mple Linear Regression" id="330" name="Google Shape;3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41" y="883032"/>
            <a:ext cx="8016085" cy="424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0" y="160338"/>
            <a:ext cx="11505062" cy="103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Time Series Analysis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an attribute is examined as it varies over time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used to determine similarities, classify the behavior or predict future values.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series analysis is used for non-stationary data—things that are constantly fluctuating over time or are affected by time.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Industries like finance, retail, and economics frequently use time series analysis because currency and sales are always changing.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39" name="Google Shape;339;p3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pic>
        <p:nvPicPr>
          <p:cNvPr descr="Monthly and Weekly Time Series of Actual Sales of the Selected Product... |  Download Scientific Diagram" id="345" name="Google Shape;3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162" y="647628"/>
            <a:ext cx="9313676" cy="52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0" y="160338"/>
            <a:ext cx="11505062" cy="11566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future values using regression, time series analysis or other approaches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similarities between data according to the characteristics found in the data and grouping similar data objects into clusters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learning: no predefined classes  Interpretability and usability-results should be comprehensible and usable-domain expert is required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54" name="Google Shape;354;p3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550" y="1238106"/>
            <a:ext cx="8010667" cy="415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0" y="160338"/>
            <a:ext cx="11505062" cy="915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Summarization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Data Summarization refers to presenting the summary of generated data in an easily comprehensible and informative manner.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data can be summarized numerically as a table (tabular summarization), or visually as a graph (data visualization).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69" name="Google Shape;369;p3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0" y="160338"/>
            <a:ext cx="11505062" cy="7675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Association rules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Discovers interesting relations between variables in large databases.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Used in market basket analysis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78" name="Google Shape;378;p4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0"/>
          <p:cNvGraphicFramePr/>
          <p:nvPr/>
        </p:nvGraphicFramePr>
        <p:xfrm>
          <a:off x="4517409" y="2423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{215C434B-C88F-45DE-A550-E521B8647D1C}</a:tableStyleId>
              </a:tblPr>
              <a:tblGrid>
                <a:gridCol w="1373425"/>
                <a:gridCol w="2512775"/>
              </a:tblGrid>
              <a:tr h="441325"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 Id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Items bought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Bread, Butter, Juice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Bread, Butter, Tea, Coffee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Bread, Jam, Juice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Tea, Coffee, Sugar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Bread, Butter, Sugar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2075" marB="47000" marR="90175" marL="901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0" y="160338"/>
            <a:ext cx="11505062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Sequence Discovery </a:t>
            </a:r>
            <a:endParaRPr/>
          </a:p>
          <a:p>
            <a:pPr indent="-457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discovers sequential patterns in data-order in which items are purchased or data is accessed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88" name="Google Shape;388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xample of the AD discovery algorithm. A sequence pattern ( P ) is... |  Download Scientific Diagram" id="389" name="Google Shape;38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768" y="2613947"/>
            <a:ext cx="7629525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0" y="146290"/>
            <a:ext cx="32378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961114"/>
            <a:ext cx="11973587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Extraction of interesting (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non-trivial,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unknown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 useful)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patterns or knowledge from huge amount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Alternative names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discovery (mining) in databases (KDD)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extraction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data/pattern analysis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archeology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harvesting, business intelligence,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396" name="Google Shape;396;p42"/>
          <p:cNvSpPr/>
          <p:nvPr/>
        </p:nvSpPr>
        <p:spPr>
          <a:xfrm>
            <a:off x="0" y="160338"/>
            <a:ext cx="11505062" cy="11861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mining issues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interaction-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interfaces required with both domain and technical experts- variety of databases, variety of users leading to numerous  data mining techniques – What is required is not known hence extraction process need to be interactive.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 of results-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requirements of experts- interpretability problems- Background knowledge or domain expertise is essential to guide the discovery process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results-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visualization helps- multi-dimensional data is problematic – The discovered knowledge should expressed in the form of trees , tables, graphs, charts curves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398" name="Google Shape;398;p4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-21609" y="10213"/>
            <a:ext cx="11505062" cy="1240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mining issues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datasets-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scalability is a problem- algorithms do not scale well with massive real-world datasets- sampling and parallelization are effective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dimensionality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-Conventional database may contain many different attributes, all are not relevant-increases complexity and reduces efficiency –dimensionality curse-data reduction-dimensionality reduction </a:t>
            </a:r>
            <a:endParaRPr/>
          </a:p>
          <a:p>
            <a:pPr indent="0" lvl="0" marL="0" marR="0" rtl="0" algn="l"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Multimedia data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image, audio, video, GIS data - proves conventional data mining algorithms ineffective</a:t>
            </a:r>
            <a:endParaRPr/>
          </a:p>
          <a:p>
            <a:pPr indent="0" lvl="0" marL="0" marR="0" rtl="0" algn="l"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-It is not always possible to ignore missing data but in preprocessing data mining algorithms can be used to replace missing data with estimates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407" name="Google Shape;407;p4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14" name="Google Shape;414;p44"/>
          <p:cNvSpPr/>
          <p:nvPr/>
        </p:nvSpPr>
        <p:spPr>
          <a:xfrm>
            <a:off x="-21609" y="10213"/>
            <a:ext cx="11505062" cy="1112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mining issues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Irrelevant data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Data reduced by removing irrelevant data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Noisy data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–Invalid , incorrect data will lead to poor quality data mining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The model may get distorted because of the presence of outliers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It occurs when the model fits the current data exactly but does not fit future data - can be due to wrong choice of training data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4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416" name="Google Shape;416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22" name="Google Shape;422;p45"/>
          <p:cNvSpPr/>
          <p:nvPr/>
        </p:nvSpPr>
        <p:spPr>
          <a:xfrm>
            <a:off x="400335" y="434413"/>
            <a:ext cx="10067498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data-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warehouses contain non-volatile data-Dynamic data is uploaded and then algorithms are reapplied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Effective use of output of mining algorithm is a challenge rather than the complexity of the mining algorithm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29" name="Google Shape;429;p46"/>
          <p:cNvSpPr/>
          <p:nvPr/>
        </p:nvSpPr>
        <p:spPr>
          <a:xfrm>
            <a:off x="-21609" y="10213"/>
            <a:ext cx="11505062" cy="1238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datasets-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scalability is a problem- algorithms do not scale well with massive real-world datasets- sampling and parallelization are effective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dimensionality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-Conventional database may contain many different attributes, all are not relevant-increases complexity and reduces efficiency –dimensionality curse-data reduction-dimensionality reduction </a:t>
            </a:r>
            <a:endParaRPr/>
          </a:p>
          <a:p>
            <a:pPr indent="0" lvl="0" marL="0" marR="0" rtl="0" algn="l"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Multimedia data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image, audio, video, GIS data - proves conventional data mining algorithms ineffective</a:t>
            </a:r>
            <a:endParaRPr/>
          </a:p>
          <a:p>
            <a:pPr indent="0" lvl="0" marL="0" marR="0" rtl="0" algn="l"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-It is not always possible to ignore missing data but in preprocessing data mining algorithms can be used to replace missing data with estimates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Classification In Data Mining - Various Methods In Classification" id="431" name="Google Shape;431;p4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37" name="Google Shape;437;p47"/>
          <p:cNvSpPr txBox="1"/>
          <p:nvPr/>
        </p:nvSpPr>
        <p:spPr>
          <a:xfrm>
            <a:off x="450377" y="1098550"/>
            <a:ext cx="8915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 fontScale="92500" lnSpcReduction="10000"/>
          </a:bodyPr>
          <a:lstStyle/>
          <a:p>
            <a:pPr indent="-341313" lvl="0" marL="341313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and decision support</a:t>
            </a:r>
            <a:endParaRPr/>
          </a:p>
          <a:p>
            <a:pPr indent="-284163" lvl="1" marL="741363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analysis and management</a:t>
            </a:r>
            <a:endParaRPr/>
          </a:p>
          <a:p>
            <a:pPr indent="-227012" lvl="2" marL="114141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marketing, customer relationship management (CRM),  market basket analysis, cross selling, market segmentation</a:t>
            </a:r>
            <a:endParaRPr/>
          </a:p>
          <a:p>
            <a:pPr indent="-284163" lvl="1" marL="741363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analysis and management</a:t>
            </a:r>
            <a:endParaRPr/>
          </a:p>
          <a:p>
            <a:pPr indent="-227012" lvl="2" marL="114141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Forecasting, customer retention, improved underwriting, quality control, competitive analysis</a:t>
            </a:r>
            <a:endParaRPr/>
          </a:p>
          <a:p>
            <a:pPr indent="-284163" lvl="1" marL="741363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 and detection of unusual patterns (outliers)</a:t>
            </a:r>
            <a:endParaRPr/>
          </a:p>
          <a:p>
            <a:pPr indent="-341313" lvl="0" marL="341313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Applications</a:t>
            </a:r>
            <a:endParaRPr/>
          </a:p>
          <a:p>
            <a:pPr indent="-284163" lvl="1" marL="741363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mining (news group, email, documents) and Web mining</a:t>
            </a:r>
            <a:endParaRPr/>
          </a:p>
          <a:p>
            <a:pPr indent="-284163" lvl="1" marL="741363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data mining</a:t>
            </a:r>
            <a:endParaRPr/>
          </a:p>
          <a:p>
            <a:pPr indent="-284163" lvl="1" marL="741363" marR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Bioinformatics and bio-data analysis</a:t>
            </a:r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0" y="232012"/>
            <a:ext cx="88392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Data Mining?—Potential Applications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304800" y="914400"/>
            <a:ext cx="8418513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 fontScale="92500" lnSpcReduction="20000"/>
          </a:bodyPr>
          <a:lstStyle/>
          <a:p>
            <a:pPr indent="-341313" lvl="0" marL="34131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does the data come from?—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transactions, loyalty cards, discount coupons, customer complaint calls, plus (public) lifestyle studies</a:t>
            </a:r>
            <a:endParaRPr/>
          </a:p>
          <a:p>
            <a:pPr indent="-341313" lvl="0" marL="3413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marketing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clusters of “model” customers who share the same characteristics: interest, income level, spending habits, etc., 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customer purchasing patterns over time</a:t>
            </a:r>
            <a:endParaRPr/>
          </a:p>
          <a:p>
            <a:pPr indent="-341313" lvl="0" marL="3413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Cross-market analysis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—Find associations/co-relations between product sales, &amp; predict based on such association </a:t>
            </a:r>
            <a:endParaRPr/>
          </a:p>
          <a:p>
            <a:pPr indent="-341313" lvl="0" marL="3413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profiling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—What types of customers buy what products (clustering or classification)</a:t>
            </a:r>
            <a:endParaRPr/>
          </a:p>
          <a:p>
            <a:pPr indent="-341313" lvl="0" marL="3413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requirement analysis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best products for different customers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what factors will attract new customers</a:t>
            </a:r>
            <a:endParaRPr/>
          </a:p>
          <a:p>
            <a:pPr indent="-341313" lvl="0" marL="34131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 of summary information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Multidimensional summary reports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summary information (data central tendency and variation)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381000" y="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Analysis and Management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51" name="Google Shape;451;p49"/>
          <p:cNvSpPr txBox="1"/>
          <p:nvPr/>
        </p:nvSpPr>
        <p:spPr>
          <a:xfrm>
            <a:off x="457200" y="9144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41313" lvl="0" marL="3413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planning and asset evaluation</a:t>
            </a:r>
            <a:endParaRPr/>
          </a:p>
          <a:p>
            <a:pPr indent="-284163" lvl="1" marL="74136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cash flow analysis and prediction</a:t>
            </a:r>
            <a:endParaRPr/>
          </a:p>
          <a:p>
            <a:pPr indent="-284163" lvl="1" marL="74136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contingent claim analysis to evaluate assets </a:t>
            </a:r>
            <a:endParaRPr/>
          </a:p>
          <a:p>
            <a:pPr indent="-284163" lvl="1" marL="74136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cross-sectional and time series analysis (financial-ratio, trend analysis, etc.)</a:t>
            </a:r>
            <a:endParaRPr/>
          </a:p>
          <a:p>
            <a:pPr indent="-341313" lvl="0" marL="34131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planning</a:t>
            </a:r>
            <a:endParaRPr/>
          </a:p>
          <a:p>
            <a:pPr indent="-284163" lvl="1" marL="74136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and compare the resources and spending</a:t>
            </a:r>
            <a:endParaRPr/>
          </a:p>
          <a:p>
            <a:pPr indent="-341313" lvl="0" marL="34131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/>
          </a:p>
          <a:p>
            <a:pPr indent="-284163" lvl="1" marL="74136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competitors and market directions </a:t>
            </a:r>
            <a:endParaRPr/>
          </a:p>
          <a:p>
            <a:pPr indent="-284163" lvl="1" marL="74136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customers into classes and a class-based pricing procedure</a:t>
            </a:r>
            <a:endParaRPr/>
          </a:p>
          <a:p>
            <a:pPr indent="-284163" lvl="1" marL="741363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pricing strategy in a highly competitive market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304800" y="152400"/>
            <a:ext cx="8610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Corporate Analysis &amp; Risk Management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 &amp; Mining Unusual Patterns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0"/>
          <p:cNvSpPr txBox="1"/>
          <p:nvPr/>
        </p:nvSpPr>
        <p:spPr>
          <a:xfrm>
            <a:off x="304800" y="748352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41313" lvl="0" marL="34131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 Health care, retail, credit card service, telecomm.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insurance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ring of collisions 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laundering: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suspicious monetary transactions 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insurance</a:t>
            </a:r>
            <a:endParaRPr/>
          </a:p>
          <a:p>
            <a:pPr indent="-227012" lvl="2" marL="114141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patients, ring of doctors, and ring of references</a:t>
            </a:r>
            <a:endParaRPr/>
          </a:p>
          <a:p>
            <a:pPr indent="-227012" lvl="2" marL="114141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Unnecessary or correlated screening tests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Telecommunications: phone-call fraud</a:t>
            </a:r>
            <a:endParaRPr/>
          </a:p>
          <a:p>
            <a:pPr indent="-227012" lvl="2" marL="114141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call model: destination of the call, duration, time of day or week.  Analyze patterns that deviate from an expected norm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industry</a:t>
            </a:r>
            <a:endParaRPr/>
          </a:p>
          <a:p>
            <a:pPr indent="-227012" lvl="2" marL="1141413" marR="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Analysts estimate that 38% of retail shrink is due to dishonest employees</a:t>
            </a:r>
            <a:endParaRPr/>
          </a:p>
          <a:p>
            <a:pPr indent="-284163" lvl="1" marL="7413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Anti-terrorism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465" name="Google Shape;465;p51"/>
          <p:cNvSpPr/>
          <p:nvPr/>
        </p:nvSpPr>
        <p:spPr>
          <a:xfrm>
            <a:off x="364177" y="125680"/>
            <a:ext cx="6096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Revise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Define Data mining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 data mining techniques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Explain state and explain data mining techniques(all techniques)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State and explain KDD steps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State and explain any five data mining issues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State and explain any five data mining applications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0" y="146290"/>
            <a:ext cx="64144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What Kinds of Data Can Be Mined?</a:t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0" y="961114"/>
            <a:ext cx="1197358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can be applied to any kind of data as long as the data are meaningful for a target application.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most basic forms of data for mining  Applications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data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 Data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" y="0"/>
            <a:ext cx="1150506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Mining Relational databases</a:t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A relational database for Electronics store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7766" y="1477328"/>
            <a:ext cx="1214423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customer (cust ID, name, address, age, occupation, annual income, credit information, category)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(item ID, brand, category, type, price, place made, supplier)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(empl ID, name, category, group, salary, commission)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(branch ID, name, address)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purchases (trans ID, cust ID, empl ID, date, time, method paid, amount)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items_sold (trans ID, item ID, qty)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works_at (empl ID, branch ID)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0" y="0"/>
            <a:ext cx="11973587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 can be accessed by database queries written in a relational query language (e.g., SQL).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relational databases, we can go further by searching for trends or data patterns.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For example, data mining systems can analyze customer data to predict the credit risk of new customers based on their income, age, and previous credit information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" y="0"/>
            <a:ext cx="1150506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Mining Warehouse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: A data warehouse for Electronics store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7767" y="77004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14808" l="50149" r="7649" t="26655"/>
          <a:stretch/>
        </p:blipFill>
        <p:spPr>
          <a:xfrm>
            <a:off x="328683" y="1080677"/>
            <a:ext cx="9292990" cy="527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0" y="0"/>
            <a:ext cx="11973587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providing multidimensional data views and the precomputation of summarized data, data warehouse systems can provide inherent support for OLAP.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OLAP operations include drill-down and roll-up, which allow the user to view the data at differing degrees of summarization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drill down on sales data summarized by quarter to see data summarized by month.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roll up on sales data summarized by city to view data summarized by country.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5892" l="41641" r="13248" t="16302"/>
          <a:stretch/>
        </p:blipFill>
        <p:spPr>
          <a:xfrm>
            <a:off x="168322" y="450376"/>
            <a:ext cx="11623344" cy="65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