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embeddedFontLs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D029D0-F24B-4559-9605-A1DE68D50D00}">
  <a:tblStyle styleId="{A1D029D0-F24B-4559-9605-A1DE68D50D00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7E7"/>
          </a:solidFill>
        </a:fill>
      </a:tcStyle>
    </a:wholeTbl>
    <a:band1H>
      <a:tcTxStyle/>
      <a:tcStyle>
        <a:fill>
          <a:solidFill>
            <a:srgbClr val="CFCACC"/>
          </a:solidFill>
        </a:fill>
      </a:tcStyle>
    </a:band1H>
    <a:band2H>
      <a:tcTxStyle/>
    </a:band2H>
    <a:band1V>
      <a:tcTxStyle/>
      <a:tcStyle>
        <a:fill>
          <a:solidFill>
            <a:srgbClr val="CFCACC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68" name="Google Shape;86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9" name="Google Shape;869;p40:notes"/>
          <p:cNvSpPr txBox="1"/>
          <p:nvPr>
            <p:ph idx="1" type="body"/>
          </p:nvPr>
        </p:nvSpPr>
        <p:spPr>
          <a:xfrm>
            <a:off x="685800" y="4343400"/>
            <a:ext cx="5486400" cy="420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74" name="Google Shape;87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5" name="Google Shape;875;p41:notes"/>
          <p:cNvSpPr txBox="1"/>
          <p:nvPr>
            <p:ph idx="1" type="body"/>
          </p:nvPr>
        </p:nvSpPr>
        <p:spPr>
          <a:xfrm>
            <a:off x="685800" y="4343400"/>
            <a:ext cx="5486400" cy="420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86" name="Google Shape;88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7" name="Google Shape;887;p43:notes"/>
          <p:cNvSpPr txBox="1"/>
          <p:nvPr>
            <p:ph idx="1" type="body"/>
          </p:nvPr>
        </p:nvSpPr>
        <p:spPr>
          <a:xfrm>
            <a:off x="685800" y="4343400"/>
            <a:ext cx="5486400" cy="420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9" name="Google Shape;93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0" name="Google Shape;940;p44:notes"/>
          <p:cNvSpPr txBox="1"/>
          <p:nvPr>
            <p:ph idx="1" type="body"/>
          </p:nvPr>
        </p:nvSpPr>
        <p:spPr>
          <a:xfrm>
            <a:off x="685800" y="4343400"/>
            <a:ext cx="5486400" cy="420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IN" cap="none"/>
              <a:t>Introduction to Warehouses</a:t>
            </a:r>
            <a:endParaRPr/>
          </a:p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581192" y="1909050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IN" sz="2000"/>
              <a:t>Data Warehouse and DBMS Architecture of Data Warehouse, Multidimensional data model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/>
              <a:t>Concepts of OLAP and Data Cube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/>
              <a:t>OLAP operations</a:t>
            </a:r>
            <a:endParaRPr/>
          </a:p>
          <a:p>
            <a:pPr indent="-306000" lvl="0" marL="306000" rtl="0" algn="l"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/>
              <a:t>Dimensional Data Modelling- Star, Snow flake schemas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6587" y="3966565"/>
            <a:ext cx="5268036" cy="241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IN" cap="none"/>
              <a:t>OLAP</a:t>
            </a:r>
            <a:endParaRPr cap="none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Data warehouse systems, on the other hand, serve users or knowledge workers in the role of data analysis and decision making.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Such systems can organize and present data in various formats in order to accommodate the diverse needs of different users.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These systems are known as </a:t>
            </a:r>
            <a:r>
              <a:rPr b="1" lang="en-IN"/>
              <a:t>online analytical processing (OLAP) </a:t>
            </a:r>
            <a:r>
              <a:rPr lang="en-IN"/>
              <a:t>systems.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Distinct features (OLTP vs. OLAP):</a:t>
            </a:r>
            <a:br>
              <a:rPr lang="en-IN" cap="none"/>
            </a:br>
            <a:endParaRPr cap="none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4163" lvl="1" marL="74136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</a:rPr>
              <a:t>User and system orientation: customer vs. market</a:t>
            </a:r>
            <a:endParaRPr/>
          </a:p>
          <a:p>
            <a:pPr indent="-284163" lvl="1" marL="74136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8"/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</a:rPr>
              <a:t>Data contents: current, detailed vs. historical, consolidated</a:t>
            </a:r>
            <a:endParaRPr/>
          </a:p>
          <a:p>
            <a:pPr indent="-284163" lvl="1" marL="74136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8"/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</a:rPr>
              <a:t>Database design: ER + application vs. star + subject</a:t>
            </a:r>
            <a:endParaRPr/>
          </a:p>
          <a:p>
            <a:pPr indent="-284163" lvl="1" marL="74136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8"/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</a:rPr>
              <a:t>View: current</a:t>
            </a:r>
            <a:r>
              <a:rPr lang="en-IN" sz="2400">
                <a:solidFill>
                  <a:srgbClr val="000000"/>
                </a:solidFill>
                <a:highlight>
                  <a:srgbClr val="FFFF00"/>
                </a:highlight>
              </a:rPr>
              <a:t>, local vs. evolutionary, integrated</a:t>
            </a:r>
            <a:endParaRPr/>
          </a:p>
          <a:p>
            <a:pPr indent="-284163" lvl="1" marL="741363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8"/>
              <a:buFont typeface="Arial"/>
              <a:buChar char="–"/>
            </a:pPr>
            <a:r>
              <a:rPr lang="en-IN" sz="2400">
                <a:solidFill>
                  <a:srgbClr val="000000"/>
                </a:solidFill>
                <a:highlight>
                  <a:srgbClr val="FFFF00"/>
                </a:highlight>
              </a:rPr>
              <a:t>Access patterns: update vs. read-only but complex queries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4"/>
          <p:cNvGrpSpPr/>
          <p:nvPr/>
        </p:nvGrpSpPr>
        <p:grpSpPr>
          <a:xfrm>
            <a:off x="545911" y="992187"/>
            <a:ext cx="9082088" cy="5867401"/>
            <a:chOff x="0" y="288"/>
            <a:chExt cx="5721" cy="3696"/>
          </a:xfrm>
        </p:grpSpPr>
        <p:sp>
          <p:nvSpPr>
            <p:cNvPr id="165" name="Google Shape;165;p24"/>
            <p:cNvSpPr/>
            <p:nvPr/>
          </p:nvSpPr>
          <p:spPr>
            <a:xfrm>
              <a:off x="0" y="288"/>
              <a:ext cx="5582" cy="3696"/>
            </a:xfrm>
            <a:prstGeom prst="roundRect">
              <a:avLst>
                <a:gd fmla="val 23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66" name="Google Shape;166;p24"/>
            <p:cNvGrpSpPr/>
            <p:nvPr/>
          </p:nvGrpSpPr>
          <p:grpSpPr>
            <a:xfrm>
              <a:off x="48" y="288"/>
              <a:ext cx="5567" cy="1780"/>
              <a:chOff x="48" y="288"/>
              <a:chExt cx="5567" cy="1780"/>
            </a:xfrm>
          </p:grpSpPr>
          <p:sp>
            <p:nvSpPr>
              <p:cNvPr id="167" name="Google Shape;167;p24"/>
              <p:cNvSpPr/>
              <p:nvPr/>
            </p:nvSpPr>
            <p:spPr>
              <a:xfrm>
                <a:off x="89" y="30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1532" y="303"/>
                <a:ext cx="372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OLTP</a:t>
                </a:r>
                <a:endParaRPr/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1945" y="30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3358" y="303"/>
                <a:ext cx="380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OLAP</a:t>
                </a:r>
                <a:endParaRPr/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3782" y="30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48" y="288"/>
                <a:ext cx="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73" name="Google Shape;173;p24"/>
              <p:cNvCxnSpPr/>
              <p:nvPr/>
            </p:nvCxnSpPr>
            <p:spPr>
              <a:xfrm>
                <a:off x="48" y="288"/>
                <a:ext cx="1" cy="1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4" name="Google Shape;174;p24"/>
              <p:cNvSpPr/>
              <p:nvPr/>
            </p:nvSpPr>
            <p:spPr>
              <a:xfrm>
                <a:off x="48" y="288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75" name="Google Shape;175;p24"/>
              <p:cNvCxnSpPr/>
              <p:nvPr/>
            </p:nvCxnSpPr>
            <p:spPr>
              <a:xfrm>
                <a:off x="48" y="288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24"/>
              <p:cNvCxnSpPr/>
              <p:nvPr/>
            </p:nvCxnSpPr>
            <p:spPr>
              <a:xfrm>
                <a:off x="48" y="288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7" name="Google Shape;177;p24"/>
              <p:cNvSpPr/>
              <p:nvPr/>
            </p:nvSpPr>
            <p:spPr>
              <a:xfrm>
                <a:off x="52" y="288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78" name="Google Shape;178;p24"/>
              <p:cNvCxnSpPr/>
              <p:nvPr/>
            </p:nvCxnSpPr>
            <p:spPr>
              <a:xfrm>
                <a:off x="52" y="288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9" name="Google Shape;179;p24"/>
              <p:cNvSpPr/>
              <p:nvPr/>
            </p:nvSpPr>
            <p:spPr>
              <a:xfrm>
                <a:off x="1494" y="288"/>
                <a:ext cx="5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0" name="Google Shape;180;p24"/>
              <p:cNvCxnSpPr/>
              <p:nvPr/>
            </p:nvCxnSpPr>
            <p:spPr>
              <a:xfrm>
                <a:off x="1494" y="288"/>
                <a:ext cx="1" cy="1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1" name="Google Shape;181;p24"/>
              <p:cNvSpPr/>
              <p:nvPr/>
            </p:nvSpPr>
            <p:spPr>
              <a:xfrm>
                <a:off x="1494" y="288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2" name="Google Shape;182;p24"/>
              <p:cNvCxnSpPr/>
              <p:nvPr/>
            </p:nvCxnSpPr>
            <p:spPr>
              <a:xfrm>
                <a:off x="1494" y="288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24"/>
              <p:cNvCxnSpPr/>
              <p:nvPr/>
            </p:nvCxnSpPr>
            <p:spPr>
              <a:xfrm>
                <a:off x="1494" y="288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4" name="Google Shape;184;p24"/>
              <p:cNvSpPr/>
              <p:nvPr/>
            </p:nvSpPr>
            <p:spPr>
              <a:xfrm>
                <a:off x="1499" y="288"/>
                <a:ext cx="182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5" name="Google Shape;185;p24"/>
              <p:cNvCxnSpPr/>
              <p:nvPr/>
            </p:nvCxnSpPr>
            <p:spPr>
              <a:xfrm>
                <a:off x="1499" y="288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6" name="Google Shape;186;p24"/>
              <p:cNvSpPr/>
              <p:nvPr/>
            </p:nvSpPr>
            <p:spPr>
              <a:xfrm>
                <a:off x="3321" y="28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7" name="Google Shape;187;p24"/>
              <p:cNvCxnSpPr/>
              <p:nvPr/>
            </p:nvCxnSpPr>
            <p:spPr>
              <a:xfrm>
                <a:off x="3321" y="288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24"/>
              <p:cNvCxnSpPr/>
              <p:nvPr/>
            </p:nvCxnSpPr>
            <p:spPr>
              <a:xfrm>
                <a:off x="3321" y="288"/>
                <a:ext cx="1" cy="1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9" name="Google Shape;189;p24"/>
              <p:cNvSpPr/>
              <p:nvPr/>
            </p:nvSpPr>
            <p:spPr>
              <a:xfrm>
                <a:off x="3331" y="288"/>
                <a:ext cx="227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90" name="Google Shape;190;p24"/>
              <p:cNvCxnSpPr/>
              <p:nvPr/>
            </p:nvCxnSpPr>
            <p:spPr>
              <a:xfrm>
                <a:off x="3331" y="288"/>
                <a:ext cx="227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1" name="Google Shape;191;p24"/>
              <p:cNvSpPr/>
              <p:nvPr/>
            </p:nvSpPr>
            <p:spPr>
              <a:xfrm>
                <a:off x="5605" y="28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92" name="Google Shape;192;p24"/>
              <p:cNvCxnSpPr/>
              <p:nvPr/>
            </p:nvCxnSpPr>
            <p:spPr>
              <a:xfrm>
                <a:off x="5605" y="288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24"/>
              <p:cNvCxnSpPr/>
              <p:nvPr/>
            </p:nvCxnSpPr>
            <p:spPr>
              <a:xfrm>
                <a:off x="5605" y="288"/>
                <a:ext cx="1" cy="1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4" name="Google Shape;194;p24"/>
              <p:cNvSpPr/>
              <p:nvPr/>
            </p:nvSpPr>
            <p:spPr>
              <a:xfrm>
                <a:off x="5605" y="288"/>
                <a:ext cx="1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95" name="Google Shape;195;p24"/>
              <p:cNvCxnSpPr/>
              <p:nvPr/>
            </p:nvCxnSpPr>
            <p:spPr>
              <a:xfrm>
                <a:off x="5605" y="288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24"/>
              <p:cNvCxnSpPr/>
              <p:nvPr/>
            </p:nvCxnSpPr>
            <p:spPr>
              <a:xfrm>
                <a:off x="5605" y="288"/>
                <a:ext cx="1" cy="1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7" name="Google Shape;197;p24"/>
              <p:cNvSpPr/>
              <p:nvPr/>
            </p:nvSpPr>
            <p:spPr>
              <a:xfrm>
                <a:off x="48" y="298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98" name="Google Shape;198;p24"/>
              <p:cNvCxnSpPr/>
              <p:nvPr/>
            </p:nvCxnSpPr>
            <p:spPr>
              <a:xfrm>
                <a:off x="48" y="298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9" name="Google Shape;199;p24"/>
              <p:cNvSpPr/>
              <p:nvPr/>
            </p:nvSpPr>
            <p:spPr>
              <a:xfrm>
                <a:off x="1494" y="298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00" name="Google Shape;200;p24"/>
              <p:cNvCxnSpPr/>
              <p:nvPr/>
            </p:nvCxnSpPr>
            <p:spPr>
              <a:xfrm>
                <a:off x="1494" y="298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1" name="Google Shape;201;p24"/>
              <p:cNvSpPr/>
              <p:nvPr/>
            </p:nvSpPr>
            <p:spPr>
              <a:xfrm>
                <a:off x="3321" y="298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02" name="Google Shape;202;p24"/>
              <p:cNvCxnSpPr/>
              <p:nvPr/>
            </p:nvCxnSpPr>
            <p:spPr>
              <a:xfrm>
                <a:off x="3321" y="298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3" name="Google Shape;203;p24"/>
              <p:cNvSpPr/>
              <p:nvPr/>
            </p:nvSpPr>
            <p:spPr>
              <a:xfrm>
                <a:off x="5605" y="298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04" name="Google Shape;204;p24"/>
              <p:cNvCxnSpPr/>
              <p:nvPr/>
            </p:nvCxnSpPr>
            <p:spPr>
              <a:xfrm>
                <a:off x="5605" y="298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05" name="Google Shape;205;p24"/>
              <p:cNvSpPr/>
              <p:nvPr/>
            </p:nvSpPr>
            <p:spPr>
              <a:xfrm>
                <a:off x="89" y="560"/>
                <a:ext cx="303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users</a:t>
                </a: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423" y="56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1530" y="560"/>
                <a:ext cx="1169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clerk, IT professional</a:t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2817" y="56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3356" y="560"/>
                <a:ext cx="1019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knowledge worker</a:t>
                </a:r>
                <a:endParaRPr/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4487" y="56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48" y="550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12" name="Google Shape;212;p24"/>
              <p:cNvCxnSpPr/>
              <p:nvPr/>
            </p:nvCxnSpPr>
            <p:spPr>
              <a:xfrm>
                <a:off x="48" y="550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24"/>
              <p:cNvCxnSpPr/>
              <p:nvPr/>
            </p:nvCxnSpPr>
            <p:spPr>
              <a:xfrm>
                <a:off x="48" y="550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24"/>
              <p:cNvSpPr/>
              <p:nvPr/>
            </p:nvSpPr>
            <p:spPr>
              <a:xfrm>
                <a:off x="52" y="550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15" name="Google Shape;215;p24"/>
              <p:cNvCxnSpPr/>
              <p:nvPr/>
            </p:nvCxnSpPr>
            <p:spPr>
              <a:xfrm>
                <a:off x="52" y="550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6" name="Google Shape;216;p24"/>
              <p:cNvSpPr/>
              <p:nvPr/>
            </p:nvSpPr>
            <p:spPr>
              <a:xfrm>
                <a:off x="1494" y="55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17" name="Google Shape;217;p24"/>
              <p:cNvCxnSpPr/>
              <p:nvPr/>
            </p:nvCxnSpPr>
            <p:spPr>
              <a:xfrm>
                <a:off x="1494" y="550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24"/>
              <p:cNvCxnSpPr/>
              <p:nvPr/>
            </p:nvCxnSpPr>
            <p:spPr>
              <a:xfrm>
                <a:off x="1494" y="550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9" name="Google Shape;219;p24"/>
              <p:cNvSpPr/>
              <p:nvPr/>
            </p:nvSpPr>
            <p:spPr>
              <a:xfrm>
                <a:off x="1499" y="550"/>
                <a:ext cx="18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0" name="Google Shape;220;p24"/>
              <p:cNvCxnSpPr/>
              <p:nvPr/>
            </p:nvCxnSpPr>
            <p:spPr>
              <a:xfrm>
                <a:off x="1499" y="550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1" name="Google Shape;221;p24"/>
              <p:cNvSpPr/>
              <p:nvPr/>
            </p:nvSpPr>
            <p:spPr>
              <a:xfrm>
                <a:off x="3321" y="55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2" name="Google Shape;222;p24"/>
              <p:cNvCxnSpPr/>
              <p:nvPr/>
            </p:nvCxnSpPr>
            <p:spPr>
              <a:xfrm>
                <a:off x="3321" y="550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24"/>
              <p:cNvCxnSpPr/>
              <p:nvPr/>
            </p:nvCxnSpPr>
            <p:spPr>
              <a:xfrm>
                <a:off x="3321" y="550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4" name="Google Shape;224;p24"/>
              <p:cNvSpPr/>
              <p:nvPr/>
            </p:nvSpPr>
            <p:spPr>
              <a:xfrm>
                <a:off x="3327" y="550"/>
                <a:ext cx="227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5" name="Google Shape;225;p24"/>
              <p:cNvCxnSpPr/>
              <p:nvPr/>
            </p:nvCxnSpPr>
            <p:spPr>
              <a:xfrm>
                <a:off x="3327" y="550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6" name="Google Shape;226;p24"/>
              <p:cNvSpPr/>
              <p:nvPr/>
            </p:nvSpPr>
            <p:spPr>
              <a:xfrm>
                <a:off x="5605" y="550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7" name="Google Shape;227;p24"/>
              <p:cNvCxnSpPr/>
              <p:nvPr/>
            </p:nvCxnSpPr>
            <p:spPr>
              <a:xfrm>
                <a:off x="5605" y="550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8" name="Google Shape;228;p24"/>
              <p:cNvSpPr/>
              <p:nvPr/>
            </p:nvSpPr>
            <p:spPr>
              <a:xfrm>
                <a:off x="48" y="555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9" name="Google Shape;229;p24"/>
              <p:cNvCxnSpPr/>
              <p:nvPr/>
            </p:nvCxnSpPr>
            <p:spPr>
              <a:xfrm>
                <a:off x="48" y="555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0" name="Google Shape;230;p24"/>
              <p:cNvSpPr/>
              <p:nvPr/>
            </p:nvSpPr>
            <p:spPr>
              <a:xfrm>
                <a:off x="1494" y="555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31" name="Google Shape;231;p24"/>
              <p:cNvCxnSpPr/>
              <p:nvPr/>
            </p:nvCxnSpPr>
            <p:spPr>
              <a:xfrm>
                <a:off x="1494" y="555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2" name="Google Shape;232;p24"/>
              <p:cNvSpPr/>
              <p:nvPr/>
            </p:nvSpPr>
            <p:spPr>
              <a:xfrm>
                <a:off x="3321" y="555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33" name="Google Shape;233;p24"/>
              <p:cNvCxnSpPr/>
              <p:nvPr/>
            </p:nvCxnSpPr>
            <p:spPr>
              <a:xfrm>
                <a:off x="3321" y="555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4" name="Google Shape;234;p24"/>
              <p:cNvSpPr/>
              <p:nvPr/>
            </p:nvSpPr>
            <p:spPr>
              <a:xfrm>
                <a:off x="5605" y="555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5605" y="555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6" name="Google Shape;236;p24"/>
              <p:cNvSpPr/>
              <p:nvPr/>
            </p:nvSpPr>
            <p:spPr>
              <a:xfrm>
                <a:off x="90" y="816"/>
                <a:ext cx="484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function</a:t>
                </a:r>
                <a:endParaRPr/>
              </a:p>
            </p:txBody>
          </p:sp>
          <p:sp>
            <p:nvSpPr>
              <p:cNvPr id="237" name="Google Shape;237;p24"/>
              <p:cNvSpPr/>
              <p:nvPr/>
            </p:nvSpPr>
            <p:spPr>
              <a:xfrm>
                <a:off x="642" y="81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38" name="Google Shape;238;p24"/>
              <p:cNvSpPr/>
              <p:nvPr/>
            </p:nvSpPr>
            <p:spPr>
              <a:xfrm>
                <a:off x="1531" y="816"/>
                <a:ext cx="1170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day to day operations</a:t>
                </a:r>
                <a:endParaRPr/>
              </a:p>
            </p:txBody>
          </p:sp>
          <p:sp>
            <p:nvSpPr>
              <p:cNvPr id="239" name="Google Shape;239;p24"/>
              <p:cNvSpPr/>
              <p:nvPr/>
            </p:nvSpPr>
            <p:spPr>
              <a:xfrm>
                <a:off x="2817" y="81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40" name="Google Shape;240;p24"/>
              <p:cNvSpPr/>
              <p:nvPr/>
            </p:nvSpPr>
            <p:spPr>
              <a:xfrm>
                <a:off x="3359" y="816"/>
                <a:ext cx="89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decision support</a:t>
                </a:r>
                <a:endParaRPr/>
              </a:p>
            </p:txBody>
          </p:sp>
          <p:sp>
            <p:nvSpPr>
              <p:cNvPr id="241" name="Google Shape;241;p24"/>
              <p:cNvSpPr/>
              <p:nvPr/>
            </p:nvSpPr>
            <p:spPr>
              <a:xfrm>
                <a:off x="4339" y="81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42" name="Google Shape;242;p24"/>
              <p:cNvSpPr/>
              <p:nvPr/>
            </p:nvSpPr>
            <p:spPr>
              <a:xfrm>
                <a:off x="48" y="806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3" name="Google Shape;243;p24"/>
              <p:cNvCxnSpPr/>
              <p:nvPr/>
            </p:nvCxnSpPr>
            <p:spPr>
              <a:xfrm>
                <a:off x="48" y="806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24"/>
              <p:cNvCxnSpPr/>
              <p:nvPr/>
            </p:nvCxnSpPr>
            <p:spPr>
              <a:xfrm>
                <a:off x="48" y="80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5" name="Google Shape;245;p24"/>
              <p:cNvSpPr/>
              <p:nvPr/>
            </p:nvSpPr>
            <p:spPr>
              <a:xfrm>
                <a:off x="52" y="806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6" name="Google Shape;246;p24"/>
              <p:cNvCxnSpPr/>
              <p:nvPr/>
            </p:nvCxnSpPr>
            <p:spPr>
              <a:xfrm>
                <a:off x="52" y="806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47" name="Google Shape;247;p24"/>
              <p:cNvSpPr/>
              <p:nvPr/>
            </p:nvSpPr>
            <p:spPr>
              <a:xfrm>
                <a:off x="1494" y="80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8" name="Google Shape;248;p24"/>
              <p:cNvCxnSpPr/>
              <p:nvPr/>
            </p:nvCxnSpPr>
            <p:spPr>
              <a:xfrm>
                <a:off x="1494" y="806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24"/>
              <p:cNvCxnSpPr/>
              <p:nvPr/>
            </p:nvCxnSpPr>
            <p:spPr>
              <a:xfrm>
                <a:off x="1494" y="80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24"/>
              <p:cNvSpPr/>
              <p:nvPr/>
            </p:nvSpPr>
            <p:spPr>
              <a:xfrm>
                <a:off x="1499" y="806"/>
                <a:ext cx="18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51" name="Google Shape;251;p24"/>
              <p:cNvCxnSpPr/>
              <p:nvPr/>
            </p:nvCxnSpPr>
            <p:spPr>
              <a:xfrm>
                <a:off x="1499" y="806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2" name="Google Shape;252;p24"/>
              <p:cNvSpPr/>
              <p:nvPr/>
            </p:nvSpPr>
            <p:spPr>
              <a:xfrm>
                <a:off x="3321" y="80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53" name="Google Shape;253;p24"/>
              <p:cNvCxnSpPr/>
              <p:nvPr/>
            </p:nvCxnSpPr>
            <p:spPr>
              <a:xfrm>
                <a:off x="3321" y="806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24"/>
              <p:cNvCxnSpPr/>
              <p:nvPr/>
            </p:nvCxnSpPr>
            <p:spPr>
              <a:xfrm>
                <a:off x="3321" y="80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5" name="Google Shape;255;p24"/>
              <p:cNvSpPr/>
              <p:nvPr/>
            </p:nvSpPr>
            <p:spPr>
              <a:xfrm>
                <a:off x="3327" y="806"/>
                <a:ext cx="227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56" name="Google Shape;256;p24"/>
              <p:cNvCxnSpPr/>
              <p:nvPr/>
            </p:nvCxnSpPr>
            <p:spPr>
              <a:xfrm>
                <a:off x="3327" y="806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7" name="Google Shape;257;p24"/>
              <p:cNvSpPr/>
              <p:nvPr/>
            </p:nvSpPr>
            <p:spPr>
              <a:xfrm>
                <a:off x="5605" y="806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58" name="Google Shape;258;p24"/>
              <p:cNvCxnSpPr/>
              <p:nvPr/>
            </p:nvCxnSpPr>
            <p:spPr>
              <a:xfrm>
                <a:off x="5605" y="806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9" name="Google Shape;259;p24"/>
              <p:cNvSpPr/>
              <p:nvPr/>
            </p:nvSpPr>
            <p:spPr>
              <a:xfrm>
                <a:off x="48" y="811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60" name="Google Shape;260;p24"/>
              <p:cNvCxnSpPr/>
              <p:nvPr/>
            </p:nvCxnSpPr>
            <p:spPr>
              <a:xfrm>
                <a:off x="48" y="81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1" name="Google Shape;261;p24"/>
              <p:cNvSpPr/>
              <p:nvPr/>
            </p:nvSpPr>
            <p:spPr>
              <a:xfrm>
                <a:off x="1494" y="811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62" name="Google Shape;262;p24"/>
              <p:cNvCxnSpPr/>
              <p:nvPr/>
            </p:nvCxnSpPr>
            <p:spPr>
              <a:xfrm>
                <a:off x="1494" y="81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3" name="Google Shape;263;p24"/>
              <p:cNvSpPr/>
              <p:nvPr/>
            </p:nvSpPr>
            <p:spPr>
              <a:xfrm>
                <a:off x="3321" y="811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64" name="Google Shape;264;p24"/>
              <p:cNvCxnSpPr/>
              <p:nvPr/>
            </p:nvCxnSpPr>
            <p:spPr>
              <a:xfrm>
                <a:off x="3321" y="81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5" name="Google Shape;265;p24"/>
              <p:cNvSpPr/>
              <p:nvPr/>
            </p:nvSpPr>
            <p:spPr>
              <a:xfrm>
                <a:off x="5605" y="811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66" name="Google Shape;266;p24"/>
              <p:cNvCxnSpPr/>
              <p:nvPr/>
            </p:nvCxnSpPr>
            <p:spPr>
              <a:xfrm>
                <a:off x="5605" y="81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7" name="Google Shape;267;p24"/>
              <p:cNvSpPr/>
              <p:nvPr/>
            </p:nvSpPr>
            <p:spPr>
              <a:xfrm>
                <a:off x="89" y="1073"/>
                <a:ext cx="59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DB design</a:t>
                </a:r>
                <a:endParaRPr/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755" y="107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1532" y="1073"/>
                <a:ext cx="604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/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2204" y="1073"/>
                <a:ext cx="50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/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2250" y="1073"/>
                <a:ext cx="44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oriented</a:t>
                </a:r>
                <a:endParaRPr/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2745" y="107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3359" y="1073"/>
                <a:ext cx="38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subject</a:t>
                </a:r>
                <a:endParaRPr/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3778" y="1073"/>
                <a:ext cx="4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/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3826" y="1073"/>
                <a:ext cx="44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oriented</a:t>
                </a:r>
                <a:endParaRPr/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4320" y="107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48" y="1063"/>
                <a:ext cx="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78" name="Google Shape;278;p24"/>
              <p:cNvCxnSpPr/>
              <p:nvPr/>
            </p:nvCxnSpPr>
            <p:spPr>
              <a:xfrm>
                <a:off x="48" y="1063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24"/>
              <p:cNvCxnSpPr/>
              <p:nvPr/>
            </p:nvCxnSpPr>
            <p:spPr>
              <a:xfrm>
                <a:off x="48" y="1063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0" name="Google Shape;280;p24"/>
              <p:cNvSpPr/>
              <p:nvPr/>
            </p:nvSpPr>
            <p:spPr>
              <a:xfrm>
                <a:off x="52" y="1063"/>
                <a:ext cx="14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81" name="Google Shape;281;p24"/>
              <p:cNvCxnSpPr/>
              <p:nvPr/>
            </p:nvCxnSpPr>
            <p:spPr>
              <a:xfrm>
                <a:off x="52" y="1063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2" name="Google Shape;282;p24"/>
              <p:cNvSpPr/>
              <p:nvPr/>
            </p:nvSpPr>
            <p:spPr>
              <a:xfrm>
                <a:off x="1494" y="1063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83" name="Google Shape;283;p24"/>
              <p:cNvCxnSpPr/>
              <p:nvPr/>
            </p:nvCxnSpPr>
            <p:spPr>
              <a:xfrm>
                <a:off x="1494" y="1063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24"/>
              <p:cNvCxnSpPr/>
              <p:nvPr/>
            </p:nvCxnSpPr>
            <p:spPr>
              <a:xfrm>
                <a:off x="1494" y="1063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5" name="Google Shape;285;p24"/>
              <p:cNvSpPr/>
              <p:nvPr/>
            </p:nvSpPr>
            <p:spPr>
              <a:xfrm>
                <a:off x="1499" y="1063"/>
                <a:ext cx="182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86" name="Google Shape;286;p24"/>
              <p:cNvCxnSpPr/>
              <p:nvPr/>
            </p:nvCxnSpPr>
            <p:spPr>
              <a:xfrm>
                <a:off x="1499" y="1063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87" name="Google Shape;287;p24"/>
              <p:cNvSpPr/>
              <p:nvPr/>
            </p:nvSpPr>
            <p:spPr>
              <a:xfrm>
                <a:off x="3321" y="1063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88" name="Google Shape;288;p24"/>
              <p:cNvCxnSpPr/>
              <p:nvPr/>
            </p:nvCxnSpPr>
            <p:spPr>
              <a:xfrm>
                <a:off x="3321" y="1063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24"/>
              <p:cNvCxnSpPr/>
              <p:nvPr/>
            </p:nvCxnSpPr>
            <p:spPr>
              <a:xfrm>
                <a:off x="3321" y="1063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0" name="Google Shape;290;p24"/>
              <p:cNvSpPr/>
              <p:nvPr/>
            </p:nvSpPr>
            <p:spPr>
              <a:xfrm>
                <a:off x="3327" y="1063"/>
                <a:ext cx="227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91" name="Google Shape;291;p24"/>
              <p:cNvCxnSpPr/>
              <p:nvPr/>
            </p:nvCxnSpPr>
            <p:spPr>
              <a:xfrm>
                <a:off x="3327" y="1063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2" name="Google Shape;292;p24"/>
              <p:cNvSpPr/>
              <p:nvPr/>
            </p:nvSpPr>
            <p:spPr>
              <a:xfrm>
                <a:off x="5605" y="1063"/>
                <a:ext cx="1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93" name="Google Shape;293;p24"/>
              <p:cNvCxnSpPr/>
              <p:nvPr/>
            </p:nvCxnSpPr>
            <p:spPr>
              <a:xfrm>
                <a:off x="5605" y="1063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4" name="Google Shape;294;p24"/>
              <p:cNvSpPr/>
              <p:nvPr/>
            </p:nvSpPr>
            <p:spPr>
              <a:xfrm>
                <a:off x="48" y="1069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95" name="Google Shape;295;p24"/>
              <p:cNvCxnSpPr/>
              <p:nvPr/>
            </p:nvCxnSpPr>
            <p:spPr>
              <a:xfrm>
                <a:off x="48" y="1069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6" name="Google Shape;296;p24"/>
              <p:cNvSpPr/>
              <p:nvPr/>
            </p:nvSpPr>
            <p:spPr>
              <a:xfrm>
                <a:off x="1494" y="1069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97" name="Google Shape;297;p24"/>
              <p:cNvCxnSpPr/>
              <p:nvPr/>
            </p:nvCxnSpPr>
            <p:spPr>
              <a:xfrm>
                <a:off x="1494" y="1069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98" name="Google Shape;298;p24"/>
              <p:cNvSpPr/>
              <p:nvPr/>
            </p:nvSpPr>
            <p:spPr>
              <a:xfrm>
                <a:off x="3321" y="1069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99" name="Google Shape;299;p24"/>
              <p:cNvCxnSpPr/>
              <p:nvPr/>
            </p:nvCxnSpPr>
            <p:spPr>
              <a:xfrm>
                <a:off x="3321" y="1069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0" name="Google Shape;300;p24"/>
              <p:cNvSpPr/>
              <p:nvPr/>
            </p:nvSpPr>
            <p:spPr>
              <a:xfrm>
                <a:off x="5605" y="1069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01" name="Google Shape;301;p24"/>
              <p:cNvCxnSpPr/>
              <p:nvPr/>
            </p:nvCxnSpPr>
            <p:spPr>
              <a:xfrm>
                <a:off x="5605" y="1069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2" name="Google Shape;302;p24"/>
              <p:cNvSpPr/>
              <p:nvPr/>
            </p:nvSpPr>
            <p:spPr>
              <a:xfrm>
                <a:off x="89" y="1330"/>
                <a:ext cx="258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379" y="133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04" name="Google Shape;304;p24"/>
              <p:cNvSpPr/>
              <p:nvPr/>
            </p:nvSpPr>
            <p:spPr>
              <a:xfrm>
                <a:off x="1531" y="1330"/>
                <a:ext cx="591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current, up</a:t>
                </a:r>
                <a:endParaRPr/>
              </a:p>
            </p:txBody>
          </p:sp>
          <p:sp>
            <p:nvSpPr>
              <p:cNvPr id="305" name="Google Shape;305;p24"/>
              <p:cNvSpPr/>
              <p:nvPr/>
            </p:nvSpPr>
            <p:spPr>
              <a:xfrm>
                <a:off x="2179" y="1330"/>
                <a:ext cx="4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/>
              </a:p>
            </p:txBody>
          </p:sp>
          <p:sp>
            <p:nvSpPr>
              <p:cNvPr id="306" name="Google Shape;306;p24"/>
              <p:cNvSpPr/>
              <p:nvPr/>
            </p:nvSpPr>
            <p:spPr>
              <a:xfrm>
                <a:off x="2227" y="1330"/>
                <a:ext cx="10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to</a:t>
                </a:r>
                <a:endParaRPr/>
              </a:p>
            </p:txBody>
          </p:sp>
          <p:sp>
            <p:nvSpPr>
              <p:cNvPr id="307" name="Google Shape;307;p24"/>
              <p:cNvSpPr/>
              <p:nvPr/>
            </p:nvSpPr>
            <p:spPr>
              <a:xfrm>
                <a:off x="2346" y="1330"/>
                <a:ext cx="4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/>
              </a:p>
            </p:txBody>
          </p:sp>
          <p:sp>
            <p:nvSpPr>
              <p:cNvPr id="308" name="Google Shape;308;p24"/>
              <p:cNvSpPr/>
              <p:nvPr/>
            </p:nvSpPr>
            <p:spPr>
              <a:xfrm>
                <a:off x="2393" y="1330"/>
                <a:ext cx="227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date</a:t>
                </a:r>
                <a:endParaRPr/>
              </a:p>
            </p:txBody>
          </p:sp>
          <p:sp>
            <p:nvSpPr>
              <p:cNvPr id="309" name="Google Shape;309;p24"/>
              <p:cNvSpPr/>
              <p:nvPr/>
            </p:nvSpPr>
            <p:spPr>
              <a:xfrm>
                <a:off x="2645" y="133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10" name="Google Shape;310;p24"/>
              <p:cNvSpPr/>
              <p:nvPr/>
            </p:nvSpPr>
            <p:spPr>
              <a:xfrm>
                <a:off x="1532" y="1520"/>
                <a:ext cx="1227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detailed, flat relational</a:t>
                </a:r>
                <a:endParaRPr/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2898" y="152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533" y="1710"/>
                <a:ext cx="423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isolated</a:t>
                </a:r>
                <a:endParaRPr/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1998" y="171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14" name="Google Shape;314;p24"/>
              <p:cNvSpPr/>
              <p:nvPr/>
            </p:nvSpPr>
            <p:spPr>
              <a:xfrm>
                <a:off x="3359" y="1330"/>
                <a:ext cx="57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historical, </a:t>
                </a:r>
                <a:endParaRPr/>
              </a:p>
            </p:txBody>
          </p:sp>
          <p:sp>
            <p:nvSpPr>
              <p:cNvPr id="315" name="Google Shape;315;p24"/>
              <p:cNvSpPr/>
              <p:nvPr/>
            </p:nvSpPr>
            <p:spPr>
              <a:xfrm>
                <a:off x="3992" y="133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16" name="Google Shape;316;p24"/>
              <p:cNvSpPr/>
              <p:nvPr/>
            </p:nvSpPr>
            <p:spPr>
              <a:xfrm>
                <a:off x="3359" y="1520"/>
                <a:ext cx="1684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summarized, multidimensional</a:t>
                </a:r>
                <a:endParaRPr/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5068" y="1520"/>
                <a:ext cx="1" cy="2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318" name="Google Shape;318;p24"/>
              <p:cNvSpPr/>
              <p:nvPr/>
            </p:nvSpPr>
            <p:spPr>
              <a:xfrm>
                <a:off x="5177" y="152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19" name="Google Shape;319;p24"/>
              <p:cNvSpPr/>
              <p:nvPr/>
            </p:nvSpPr>
            <p:spPr>
              <a:xfrm>
                <a:off x="3358" y="1710"/>
                <a:ext cx="1300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integrated, consolidated</a:t>
                </a:r>
                <a:endParaRPr/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4792" y="171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21" name="Google Shape;321;p24"/>
              <p:cNvSpPr/>
              <p:nvPr/>
            </p:nvSpPr>
            <p:spPr>
              <a:xfrm>
                <a:off x="48" y="1320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22" name="Google Shape;322;p24"/>
              <p:cNvCxnSpPr/>
              <p:nvPr/>
            </p:nvCxnSpPr>
            <p:spPr>
              <a:xfrm>
                <a:off x="48" y="1320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24"/>
              <p:cNvCxnSpPr/>
              <p:nvPr/>
            </p:nvCxnSpPr>
            <p:spPr>
              <a:xfrm>
                <a:off x="48" y="1320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4" name="Google Shape;324;p24"/>
              <p:cNvSpPr/>
              <p:nvPr/>
            </p:nvSpPr>
            <p:spPr>
              <a:xfrm>
                <a:off x="52" y="1320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25" name="Google Shape;325;p24"/>
              <p:cNvCxnSpPr/>
              <p:nvPr/>
            </p:nvCxnSpPr>
            <p:spPr>
              <a:xfrm>
                <a:off x="52" y="1320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6" name="Google Shape;326;p24"/>
              <p:cNvSpPr/>
              <p:nvPr/>
            </p:nvSpPr>
            <p:spPr>
              <a:xfrm>
                <a:off x="1494" y="132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27" name="Google Shape;327;p24"/>
              <p:cNvCxnSpPr/>
              <p:nvPr/>
            </p:nvCxnSpPr>
            <p:spPr>
              <a:xfrm>
                <a:off x="1494" y="1320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4"/>
              <p:cNvCxnSpPr/>
              <p:nvPr/>
            </p:nvCxnSpPr>
            <p:spPr>
              <a:xfrm>
                <a:off x="1494" y="1320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9" name="Google Shape;329;p24"/>
              <p:cNvSpPr/>
              <p:nvPr/>
            </p:nvSpPr>
            <p:spPr>
              <a:xfrm>
                <a:off x="1499" y="1320"/>
                <a:ext cx="18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30" name="Google Shape;330;p24"/>
              <p:cNvCxnSpPr/>
              <p:nvPr/>
            </p:nvCxnSpPr>
            <p:spPr>
              <a:xfrm>
                <a:off x="1499" y="1320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31" name="Google Shape;331;p24"/>
              <p:cNvSpPr/>
              <p:nvPr/>
            </p:nvSpPr>
            <p:spPr>
              <a:xfrm>
                <a:off x="3321" y="1320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32" name="Google Shape;332;p24"/>
              <p:cNvCxnSpPr/>
              <p:nvPr/>
            </p:nvCxnSpPr>
            <p:spPr>
              <a:xfrm>
                <a:off x="3321" y="1320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24"/>
              <p:cNvCxnSpPr/>
              <p:nvPr/>
            </p:nvCxnSpPr>
            <p:spPr>
              <a:xfrm>
                <a:off x="3321" y="1320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34" name="Google Shape;334;p24"/>
              <p:cNvSpPr/>
              <p:nvPr/>
            </p:nvSpPr>
            <p:spPr>
              <a:xfrm>
                <a:off x="3327" y="1320"/>
                <a:ext cx="227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35" name="Google Shape;335;p24"/>
              <p:cNvCxnSpPr/>
              <p:nvPr/>
            </p:nvCxnSpPr>
            <p:spPr>
              <a:xfrm>
                <a:off x="3327" y="1320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36" name="Google Shape;336;p24"/>
              <p:cNvSpPr/>
              <p:nvPr/>
            </p:nvSpPr>
            <p:spPr>
              <a:xfrm>
                <a:off x="5605" y="1320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37" name="Google Shape;337;p24"/>
              <p:cNvCxnSpPr/>
              <p:nvPr/>
            </p:nvCxnSpPr>
            <p:spPr>
              <a:xfrm>
                <a:off x="5605" y="1320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38" name="Google Shape;338;p24"/>
              <p:cNvSpPr/>
              <p:nvPr/>
            </p:nvSpPr>
            <p:spPr>
              <a:xfrm>
                <a:off x="48" y="1325"/>
                <a:ext cx="4" cy="5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39" name="Google Shape;339;p24"/>
              <p:cNvCxnSpPr/>
              <p:nvPr/>
            </p:nvCxnSpPr>
            <p:spPr>
              <a:xfrm>
                <a:off x="48" y="1325"/>
                <a:ext cx="1" cy="56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0" name="Google Shape;340;p24"/>
              <p:cNvSpPr/>
              <p:nvPr/>
            </p:nvSpPr>
            <p:spPr>
              <a:xfrm>
                <a:off x="1494" y="1325"/>
                <a:ext cx="5" cy="5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41" name="Google Shape;341;p24"/>
              <p:cNvCxnSpPr/>
              <p:nvPr/>
            </p:nvCxnSpPr>
            <p:spPr>
              <a:xfrm>
                <a:off x="1494" y="1325"/>
                <a:ext cx="1" cy="56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2" name="Google Shape;342;p24"/>
              <p:cNvSpPr/>
              <p:nvPr/>
            </p:nvSpPr>
            <p:spPr>
              <a:xfrm>
                <a:off x="3321" y="1325"/>
                <a:ext cx="5" cy="5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43" name="Google Shape;343;p24"/>
              <p:cNvCxnSpPr/>
              <p:nvPr/>
            </p:nvCxnSpPr>
            <p:spPr>
              <a:xfrm>
                <a:off x="3321" y="1325"/>
                <a:ext cx="1" cy="56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4" name="Google Shape;344;p24"/>
              <p:cNvSpPr/>
              <p:nvPr/>
            </p:nvSpPr>
            <p:spPr>
              <a:xfrm>
                <a:off x="5605" y="1325"/>
                <a:ext cx="10" cy="5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45" name="Google Shape;345;p24"/>
              <p:cNvCxnSpPr/>
              <p:nvPr/>
            </p:nvCxnSpPr>
            <p:spPr>
              <a:xfrm>
                <a:off x="5605" y="1325"/>
                <a:ext cx="1" cy="56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6" name="Google Shape;346;p24"/>
              <p:cNvSpPr/>
              <p:nvPr/>
            </p:nvSpPr>
            <p:spPr>
              <a:xfrm>
                <a:off x="89" y="1904"/>
                <a:ext cx="32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usage</a:t>
                </a:r>
                <a:endParaRPr/>
              </a:p>
            </p:txBody>
          </p:sp>
          <p:sp>
            <p:nvSpPr>
              <p:cNvPr id="347" name="Google Shape;347;p24"/>
              <p:cNvSpPr/>
              <p:nvPr/>
            </p:nvSpPr>
            <p:spPr>
              <a:xfrm>
                <a:off x="451" y="1904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48" name="Google Shape;348;p24"/>
              <p:cNvSpPr/>
              <p:nvPr/>
            </p:nvSpPr>
            <p:spPr>
              <a:xfrm>
                <a:off x="1532" y="1904"/>
                <a:ext cx="513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repetitive</a:t>
                </a:r>
                <a:endParaRPr/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2103" y="1904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3358" y="1904"/>
                <a:ext cx="129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ad</a:t>
                </a:r>
                <a:endParaRPr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502" y="1904"/>
                <a:ext cx="4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/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3549" y="1904"/>
                <a:ext cx="197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hoc</a:t>
                </a:r>
                <a:endParaRPr/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3763" y="1904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48" y="1894"/>
                <a:ext cx="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55" name="Google Shape;355;p24"/>
              <p:cNvCxnSpPr/>
              <p:nvPr/>
            </p:nvCxnSpPr>
            <p:spPr>
              <a:xfrm>
                <a:off x="48" y="1894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24"/>
              <p:cNvCxnSpPr/>
              <p:nvPr/>
            </p:nvCxnSpPr>
            <p:spPr>
              <a:xfrm>
                <a:off x="48" y="1894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57" name="Google Shape;357;p24"/>
              <p:cNvSpPr/>
              <p:nvPr/>
            </p:nvSpPr>
            <p:spPr>
              <a:xfrm>
                <a:off x="52" y="1894"/>
                <a:ext cx="14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58" name="Google Shape;358;p24"/>
              <p:cNvCxnSpPr/>
              <p:nvPr/>
            </p:nvCxnSpPr>
            <p:spPr>
              <a:xfrm>
                <a:off x="52" y="1894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59" name="Google Shape;359;p24"/>
              <p:cNvSpPr/>
              <p:nvPr/>
            </p:nvSpPr>
            <p:spPr>
              <a:xfrm>
                <a:off x="1494" y="189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0" name="Google Shape;360;p24"/>
              <p:cNvCxnSpPr/>
              <p:nvPr/>
            </p:nvCxnSpPr>
            <p:spPr>
              <a:xfrm>
                <a:off x="1494" y="1894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24"/>
              <p:cNvCxnSpPr/>
              <p:nvPr/>
            </p:nvCxnSpPr>
            <p:spPr>
              <a:xfrm>
                <a:off x="1494" y="1894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62" name="Google Shape;362;p24"/>
              <p:cNvSpPr/>
              <p:nvPr/>
            </p:nvSpPr>
            <p:spPr>
              <a:xfrm>
                <a:off x="1499" y="1894"/>
                <a:ext cx="182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3" name="Google Shape;363;p24"/>
              <p:cNvCxnSpPr/>
              <p:nvPr/>
            </p:nvCxnSpPr>
            <p:spPr>
              <a:xfrm>
                <a:off x="1499" y="1894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64" name="Google Shape;364;p24"/>
              <p:cNvSpPr/>
              <p:nvPr/>
            </p:nvSpPr>
            <p:spPr>
              <a:xfrm>
                <a:off x="3321" y="189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5" name="Google Shape;365;p24"/>
              <p:cNvCxnSpPr/>
              <p:nvPr/>
            </p:nvCxnSpPr>
            <p:spPr>
              <a:xfrm>
                <a:off x="3321" y="1894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24"/>
              <p:cNvCxnSpPr/>
              <p:nvPr/>
            </p:nvCxnSpPr>
            <p:spPr>
              <a:xfrm>
                <a:off x="3321" y="1894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67" name="Google Shape;367;p24"/>
            <p:cNvGrpSpPr/>
            <p:nvPr/>
          </p:nvGrpSpPr>
          <p:grpSpPr>
            <a:xfrm>
              <a:off x="48" y="1894"/>
              <a:ext cx="5673" cy="1931"/>
              <a:chOff x="48" y="1894"/>
              <a:chExt cx="5673" cy="1931"/>
            </a:xfrm>
          </p:grpSpPr>
          <p:sp>
            <p:nvSpPr>
              <p:cNvPr id="368" name="Google Shape;368;p24"/>
              <p:cNvSpPr/>
              <p:nvPr/>
            </p:nvSpPr>
            <p:spPr>
              <a:xfrm>
                <a:off x="3327" y="1894"/>
                <a:ext cx="227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69" name="Google Shape;369;p24"/>
              <p:cNvCxnSpPr/>
              <p:nvPr/>
            </p:nvCxnSpPr>
            <p:spPr>
              <a:xfrm>
                <a:off x="3327" y="1894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70" name="Google Shape;370;p24"/>
              <p:cNvSpPr/>
              <p:nvPr/>
            </p:nvSpPr>
            <p:spPr>
              <a:xfrm>
                <a:off x="5605" y="1894"/>
                <a:ext cx="1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1" name="Google Shape;371;p24"/>
              <p:cNvCxnSpPr/>
              <p:nvPr/>
            </p:nvCxnSpPr>
            <p:spPr>
              <a:xfrm>
                <a:off x="5605" y="1894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72" name="Google Shape;372;p24"/>
              <p:cNvSpPr/>
              <p:nvPr/>
            </p:nvSpPr>
            <p:spPr>
              <a:xfrm>
                <a:off x="48" y="1900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3" name="Google Shape;373;p24"/>
              <p:cNvCxnSpPr/>
              <p:nvPr/>
            </p:nvCxnSpPr>
            <p:spPr>
              <a:xfrm>
                <a:off x="48" y="1900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74" name="Google Shape;374;p24"/>
              <p:cNvSpPr/>
              <p:nvPr/>
            </p:nvSpPr>
            <p:spPr>
              <a:xfrm>
                <a:off x="1494" y="1900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5" name="Google Shape;375;p24"/>
              <p:cNvCxnSpPr/>
              <p:nvPr/>
            </p:nvCxnSpPr>
            <p:spPr>
              <a:xfrm>
                <a:off x="1494" y="1900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76" name="Google Shape;376;p24"/>
              <p:cNvSpPr/>
              <p:nvPr/>
            </p:nvSpPr>
            <p:spPr>
              <a:xfrm>
                <a:off x="3321" y="1900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7" name="Google Shape;377;p24"/>
              <p:cNvCxnSpPr/>
              <p:nvPr/>
            </p:nvCxnSpPr>
            <p:spPr>
              <a:xfrm>
                <a:off x="3321" y="1900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78" name="Google Shape;378;p24"/>
              <p:cNvSpPr/>
              <p:nvPr/>
            </p:nvSpPr>
            <p:spPr>
              <a:xfrm>
                <a:off x="5605" y="1900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79" name="Google Shape;379;p24"/>
              <p:cNvCxnSpPr/>
              <p:nvPr/>
            </p:nvCxnSpPr>
            <p:spPr>
              <a:xfrm>
                <a:off x="5605" y="1900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80" name="Google Shape;380;p24"/>
              <p:cNvSpPr/>
              <p:nvPr/>
            </p:nvSpPr>
            <p:spPr>
              <a:xfrm>
                <a:off x="89" y="2161"/>
                <a:ext cx="35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access</a:t>
                </a:r>
                <a:endParaRPr/>
              </a:p>
            </p:txBody>
          </p:sp>
          <p:sp>
            <p:nvSpPr>
              <p:cNvPr id="381" name="Google Shape;381;p24"/>
              <p:cNvSpPr/>
              <p:nvPr/>
            </p:nvSpPr>
            <p:spPr>
              <a:xfrm>
                <a:off x="480" y="2161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1531" y="2161"/>
                <a:ext cx="552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read/write</a:t>
                </a:r>
                <a:endParaRPr/>
              </a:p>
            </p:txBody>
          </p:sp>
          <p:sp>
            <p:nvSpPr>
              <p:cNvPr id="383" name="Google Shape;383;p24"/>
              <p:cNvSpPr/>
              <p:nvPr/>
            </p:nvSpPr>
            <p:spPr>
              <a:xfrm>
                <a:off x="2151" y="2161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84" name="Google Shape;384;p24"/>
              <p:cNvSpPr/>
              <p:nvPr/>
            </p:nvSpPr>
            <p:spPr>
              <a:xfrm>
                <a:off x="1530" y="2351"/>
                <a:ext cx="1318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index/hash on prim. key</a:t>
                </a: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2959" y="2351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3358" y="2161"/>
                <a:ext cx="674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lots of scans</a:t>
                </a: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4082" y="2161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48" y="2151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89" name="Google Shape;389;p24"/>
              <p:cNvCxnSpPr/>
              <p:nvPr/>
            </p:nvCxnSpPr>
            <p:spPr>
              <a:xfrm>
                <a:off x="48" y="2151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24"/>
              <p:cNvCxnSpPr/>
              <p:nvPr/>
            </p:nvCxnSpPr>
            <p:spPr>
              <a:xfrm>
                <a:off x="48" y="2151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91" name="Google Shape;391;p24"/>
              <p:cNvSpPr/>
              <p:nvPr/>
            </p:nvSpPr>
            <p:spPr>
              <a:xfrm>
                <a:off x="52" y="2151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92" name="Google Shape;392;p24"/>
              <p:cNvCxnSpPr/>
              <p:nvPr/>
            </p:nvCxnSpPr>
            <p:spPr>
              <a:xfrm>
                <a:off x="52" y="2151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93" name="Google Shape;393;p24"/>
              <p:cNvSpPr/>
              <p:nvPr/>
            </p:nvSpPr>
            <p:spPr>
              <a:xfrm>
                <a:off x="1494" y="2151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94" name="Google Shape;394;p24"/>
              <p:cNvCxnSpPr/>
              <p:nvPr/>
            </p:nvCxnSpPr>
            <p:spPr>
              <a:xfrm>
                <a:off x="1494" y="2151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4"/>
              <p:cNvCxnSpPr/>
              <p:nvPr/>
            </p:nvCxnSpPr>
            <p:spPr>
              <a:xfrm>
                <a:off x="1494" y="2151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96" name="Google Shape;396;p24"/>
              <p:cNvSpPr/>
              <p:nvPr/>
            </p:nvSpPr>
            <p:spPr>
              <a:xfrm>
                <a:off x="1499" y="2151"/>
                <a:ext cx="18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97" name="Google Shape;397;p24"/>
              <p:cNvCxnSpPr/>
              <p:nvPr/>
            </p:nvCxnSpPr>
            <p:spPr>
              <a:xfrm>
                <a:off x="1499" y="2151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98" name="Google Shape;398;p24"/>
              <p:cNvSpPr/>
              <p:nvPr/>
            </p:nvSpPr>
            <p:spPr>
              <a:xfrm>
                <a:off x="3321" y="2151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399" name="Google Shape;399;p24"/>
              <p:cNvCxnSpPr/>
              <p:nvPr/>
            </p:nvCxnSpPr>
            <p:spPr>
              <a:xfrm>
                <a:off x="3321" y="2151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24"/>
              <p:cNvCxnSpPr/>
              <p:nvPr/>
            </p:nvCxnSpPr>
            <p:spPr>
              <a:xfrm>
                <a:off x="3321" y="2151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1" name="Google Shape;401;p24"/>
              <p:cNvSpPr/>
              <p:nvPr/>
            </p:nvSpPr>
            <p:spPr>
              <a:xfrm>
                <a:off x="3327" y="2151"/>
                <a:ext cx="227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02" name="Google Shape;402;p24"/>
              <p:cNvCxnSpPr/>
              <p:nvPr/>
            </p:nvCxnSpPr>
            <p:spPr>
              <a:xfrm>
                <a:off x="3442" y="2152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3" name="Google Shape;403;p24"/>
              <p:cNvSpPr/>
              <p:nvPr/>
            </p:nvSpPr>
            <p:spPr>
              <a:xfrm>
                <a:off x="5605" y="2151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04" name="Google Shape;404;p24"/>
              <p:cNvCxnSpPr/>
              <p:nvPr/>
            </p:nvCxnSpPr>
            <p:spPr>
              <a:xfrm>
                <a:off x="5605" y="2151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5" name="Google Shape;405;p24"/>
              <p:cNvSpPr/>
              <p:nvPr/>
            </p:nvSpPr>
            <p:spPr>
              <a:xfrm>
                <a:off x="48" y="2156"/>
                <a:ext cx="4" cy="3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06" name="Google Shape;406;p24"/>
              <p:cNvCxnSpPr/>
              <p:nvPr/>
            </p:nvCxnSpPr>
            <p:spPr>
              <a:xfrm>
                <a:off x="48" y="2156"/>
                <a:ext cx="1" cy="3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7" name="Google Shape;407;p24"/>
              <p:cNvSpPr/>
              <p:nvPr/>
            </p:nvSpPr>
            <p:spPr>
              <a:xfrm>
                <a:off x="1494" y="2156"/>
                <a:ext cx="5" cy="3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08" name="Google Shape;408;p24"/>
              <p:cNvCxnSpPr/>
              <p:nvPr/>
            </p:nvCxnSpPr>
            <p:spPr>
              <a:xfrm>
                <a:off x="1494" y="2156"/>
                <a:ext cx="1" cy="3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09" name="Google Shape;409;p24"/>
              <p:cNvSpPr/>
              <p:nvPr/>
            </p:nvSpPr>
            <p:spPr>
              <a:xfrm>
                <a:off x="3321" y="2156"/>
                <a:ext cx="5" cy="3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10" name="Google Shape;410;p24"/>
              <p:cNvCxnSpPr/>
              <p:nvPr/>
            </p:nvCxnSpPr>
            <p:spPr>
              <a:xfrm>
                <a:off x="3321" y="2156"/>
                <a:ext cx="1" cy="3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11" name="Google Shape;411;p24"/>
              <p:cNvSpPr/>
              <p:nvPr/>
            </p:nvSpPr>
            <p:spPr>
              <a:xfrm>
                <a:off x="5605" y="2156"/>
                <a:ext cx="10" cy="3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12" name="Google Shape;412;p24"/>
              <p:cNvCxnSpPr/>
              <p:nvPr/>
            </p:nvCxnSpPr>
            <p:spPr>
              <a:xfrm>
                <a:off x="5605" y="2156"/>
                <a:ext cx="1" cy="3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13" name="Google Shape;413;p24"/>
              <p:cNvSpPr/>
              <p:nvPr/>
            </p:nvSpPr>
            <p:spPr>
              <a:xfrm>
                <a:off x="88" y="2546"/>
                <a:ext cx="720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unit of work</a:t>
                </a: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898" y="254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1532" y="2546"/>
                <a:ext cx="1334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short, simple transaction</a:t>
                </a: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2983" y="254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3358" y="2546"/>
                <a:ext cx="814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complex query</a:t>
                </a:r>
                <a:endParaRPr/>
              </a:p>
            </p:txBody>
          </p:sp>
          <p:sp>
            <p:nvSpPr>
              <p:cNvPr id="418" name="Google Shape;418;p24"/>
              <p:cNvSpPr/>
              <p:nvPr/>
            </p:nvSpPr>
            <p:spPr>
              <a:xfrm>
                <a:off x="4244" y="254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19" name="Google Shape;419;p24"/>
              <p:cNvSpPr/>
              <p:nvPr/>
            </p:nvSpPr>
            <p:spPr>
              <a:xfrm>
                <a:off x="48" y="2536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20" name="Google Shape;420;p24"/>
              <p:cNvCxnSpPr/>
              <p:nvPr/>
            </p:nvCxnSpPr>
            <p:spPr>
              <a:xfrm>
                <a:off x="48" y="2536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24"/>
              <p:cNvCxnSpPr/>
              <p:nvPr/>
            </p:nvCxnSpPr>
            <p:spPr>
              <a:xfrm>
                <a:off x="48" y="253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22" name="Google Shape;422;p24"/>
              <p:cNvSpPr/>
              <p:nvPr/>
            </p:nvSpPr>
            <p:spPr>
              <a:xfrm>
                <a:off x="52" y="2536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23" name="Google Shape;423;p24"/>
              <p:cNvCxnSpPr/>
              <p:nvPr/>
            </p:nvCxnSpPr>
            <p:spPr>
              <a:xfrm>
                <a:off x="52" y="2536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24" name="Google Shape;424;p24"/>
              <p:cNvSpPr/>
              <p:nvPr/>
            </p:nvSpPr>
            <p:spPr>
              <a:xfrm>
                <a:off x="1494" y="253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25" name="Google Shape;425;p24"/>
              <p:cNvCxnSpPr/>
              <p:nvPr/>
            </p:nvCxnSpPr>
            <p:spPr>
              <a:xfrm>
                <a:off x="1494" y="2536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24"/>
              <p:cNvCxnSpPr/>
              <p:nvPr/>
            </p:nvCxnSpPr>
            <p:spPr>
              <a:xfrm>
                <a:off x="1494" y="253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27" name="Google Shape;427;p24"/>
              <p:cNvSpPr/>
              <p:nvPr/>
            </p:nvSpPr>
            <p:spPr>
              <a:xfrm>
                <a:off x="1499" y="2536"/>
                <a:ext cx="18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28" name="Google Shape;428;p24"/>
              <p:cNvCxnSpPr/>
              <p:nvPr/>
            </p:nvCxnSpPr>
            <p:spPr>
              <a:xfrm>
                <a:off x="1499" y="2536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29" name="Google Shape;429;p24"/>
              <p:cNvSpPr/>
              <p:nvPr/>
            </p:nvSpPr>
            <p:spPr>
              <a:xfrm>
                <a:off x="3321" y="253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30" name="Google Shape;430;p24"/>
              <p:cNvCxnSpPr/>
              <p:nvPr/>
            </p:nvCxnSpPr>
            <p:spPr>
              <a:xfrm>
                <a:off x="3321" y="2536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24"/>
              <p:cNvCxnSpPr/>
              <p:nvPr/>
            </p:nvCxnSpPr>
            <p:spPr>
              <a:xfrm>
                <a:off x="3321" y="253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32" name="Google Shape;432;p24"/>
              <p:cNvSpPr/>
              <p:nvPr/>
            </p:nvSpPr>
            <p:spPr>
              <a:xfrm>
                <a:off x="3327" y="2536"/>
                <a:ext cx="227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33" name="Google Shape;433;p24"/>
              <p:cNvCxnSpPr/>
              <p:nvPr/>
            </p:nvCxnSpPr>
            <p:spPr>
              <a:xfrm>
                <a:off x="3327" y="2536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34" name="Google Shape;434;p24"/>
              <p:cNvSpPr/>
              <p:nvPr/>
            </p:nvSpPr>
            <p:spPr>
              <a:xfrm>
                <a:off x="5605" y="2536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35" name="Google Shape;435;p24"/>
              <p:cNvCxnSpPr/>
              <p:nvPr/>
            </p:nvCxnSpPr>
            <p:spPr>
              <a:xfrm>
                <a:off x="5605" y="2536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36" name="Google Shape;436;p24"/>
              <p:cNvSpPr/>
              <p:nvPr/>
            </p:nvSpPr>
            <p:spPr>
              <a:xfrm>
                <a:off x="48" y="2541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37" name="Google Shape;437;p24"/>
              <p:cNvCxnSpPr/>
              <p:nvPr/>
            </p:nvCxnSpPr>
            <p:spPr>
              <a:xfrm>
                <a:off x="48" y="254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38" name="Google Shape;438;p24"/>
              <p:cNvSpPr/>
              <p:nvPr/>
            </p:nvSpPr>
            <p:spPr>
              <a:xfrm>
                <a:off x="1494" y="2541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39" name="Google Shape;439;p24"/>
              <p:cNvCxnSpPr/>
              <p:nvPr/>
            </p:nvCxnSpPr>
            <p:spPr>
              <a:xfrm>
                <a:off x="1494" y="254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40" name="Google Shape;440;p24"/>
              <p:cNvSpPr/>
              <p:nvPr/>
            </p:nvSpPr>
            <p:spPr>
              <a:xfrm>
                <a:off x="3321" y="2541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41" name="Google Shape;441;p24"/>
              <p:cNvCxnSpPr/>
              <p:nvPr/>
            </p:nvCxnSpPr>
            <p:spPr>
              <a:xfrm>
                <a:off x="3321" y="254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42" name="Google Shape;442;p24"/>
              <p:cNvSpPr/>
              <p:nvPr/>
            </p:nvSpPr>
            <p:spPr>
              <a:xfrm>
                <a:off x="5605" y="2541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43" name="Google Shape;443;p24"/>
              <p:cNvCxnSpPr/>
              <p:nvPr/>
            </p:nvCxnSpPr>
            <p:spPr>
              <a:xfrm>
                <a:off x="5605" y="254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44" name="Google Shape;444;p24"/>
              <p:cNvSpPr/>
              <p:nvPr/>
            </p:nvSpPr>
            <p:spPr>
              <a:xfrm>
                <a:off x="88" y="2803"/>
                <a:ext cx="1068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# records accessed</a:t>
                </a:r>
                <a:endParaRPr/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1269" y="280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1532" y="2803"/>
                <a:ext cx="219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tens</a:t>
                </a:r>
                <a:endParaRPr/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1765" y="280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3360" y="2803"/>
                <a:ext cx="44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millions</a:t>
                </a: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3839" y="280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48" y="2792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51" name="Google Shape;451;p24"/>
              <p:cNvCxnSpPr/>
              <p:nvPr/>
            </p:nvCxnSpPr>
            <p:spPr>
              <a:xfrm>
                <a:off x="48" y="2792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24"/>
              <p:cNvCxnSpPr/>
              <p:nvPr/>
            </p:nvCxnSpPr>
            <p:spPr>
              <a:xfrm>
                <a:off x="48" y="2792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53" name="Google Shape;453;p24"/>
              <p:cNvSpPr/>
              <p:nvPr/>
            </p:nvSpPr>
            <p:spPr>
              <a:xfrm>
                <a:off x="52" y="2792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54" name="Google Shape;454;p24"/>
              <p:cNvCxnSpPr/>
              <p:nvPr/>
            </p:nvCxnSpPr>
            <p:spPr>
              <a:xfrm>
                <a:off x="52" y="2792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55" name="Google Shape;455;p24"/>
              <p:cNvSpPr/>
              <p:nvPr/>
            </p:nvSpPr>
            <p:spPr>
              <a:xfrm>
                <a:off x="1494" y="2792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56" name="Google Shape;456;p24"/>
              <p:cNvCxnSpPr/>
              <p:nvPr/>
            </p:nvCxnSpPr>
            <p:spPr>
              <a:xfrm>
                <a:off x="1494" y="2792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24"/>
              <p:cNvCxnSpPr/>
              <p:nvPr/>
            </p:nvCxnSpPr>
            <p:spPr>
              <a:xfrm>
                <a:off x="1494" y="2792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24"/>
              <p:cNvSpPr/>
              <p:nvPr/>
            </p:nvSpPr>
            <p:spPr>
              <a:xfrm>
                <a:off x="1499" y="2792"/>
                <a:ext cx="18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59" name="Google Shape;459;p24"/>
              <p:cNvCxnSpPr/>
              <p:nvPr/>
            </p:nvCxnSpPr>
            <p:spPr>
              <a:xfrm>
                <a:off x="1499" y="2792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0" name="Google Shape;460;p24"/>
              <p:cNvSpPr/>
              <p:nvPr/>
            </p:nvSpPr>
            <p:spPr>
              <a:xfrm>
                <a:off x="3321" y="2792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61" name="Google Shape;461;p24"/>
              <p:cNvCxnSpPr/>
              <p:nvPr/>
            </p:nvCxnSpPr>
            <p:spPr>
              <a:xfrm>
                <a:off x="3321" y="2792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24"/>
              <p:cNvCxnSpPr/>
              <p:nvPr/>
            </p:nvCxnSpPr>
            <p:spPr>
              <a:xfrm>
                <a:off x="3321" y="2792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3" name="Google Shape;463;p24"/>
              <p:cNvSpPr/>
              <p:nvPr/>
            </p:nvSpPr>
            <p:spPr>
              <a:xfrm>
                <a:off x="3327" y="2792"/>
                <a:ext cx="227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64" name="Google Shape;464;p24"/>
              <p:cNvCxnSpPr/>
              <p:nvPr/>
            </p:nvCxnSpPr>
            <p:spPr>
              <a:xfrm>
                <a:off x="3327" y="2792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5" name="Google Shape;465;p24"/>
              <p:cNvSpPr/>
              <p:nvPr/>
            </p:nvSpPr>
            <p:spPr>
              <a:xfrm>
                <a:off x="5605" y="2792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66" name="Google Shape;466;p24"/>
              <p:cNvCxnSpPr/>
              <p:nvPr/>
            </p:nvCxnSpPr>
            <p:spPr>
              <a:xfrm>
                <a:off x="5605" y="2792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7" name="Google Shape;467;p24"/>
              <p:cNvSpPr/>
              <p:nvPr/>
            </p:nvSpPr>
            <p:spPr>
              <a:xfrm>
                <a:off x="48" y="2797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68" name="Google Shape;468;p24"/>
              <p:cNvCxnSpPr/>
              <p:nvPr/>
            </p:nvCxnSpPr>
            <p:spPr>
              <a:xfrm>
                <a:off x="48" y="2797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69" name="Google Shape;469;p24"/>
              <p:cNvSpPr/>
              <p:nvPr/>
            </p:nvSpPr>
            <p:spPr>
              <a:xfrm>
                <a:off x="1494" y="2797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70" name="Google Shape;470;p24"/>
              <p:cNvCxnSpPr/>
              <p:nvPr/>
            </p:nvCxnSpPr>
            <p:spPr>
              <a:xfrm>
                <a:off x="1494" y="2797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71" name="Google Shape;471;p24"/>
              <p:cNvSpPr/>
              <p:nvPr/>
            </p:nvSpPr>
            <p:spPr>
              <a:xfrm>
                <a:off x="3321" y="2797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72" name="Google Shape;472;p24"/>
              <p:cNvCxnSpPr/>
              <p:nvPr/>
            </p:nvCxnSpPr>
            <p:spPr>
              <a:xfrm>
                <a:off x="3321" y="2797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73" name="Google Shape;473;p24"/>
              <p:cNvSpPr/>
              <p:nvPr/>
            </p:nvSpPr>
            <p:spPr>
              <a:xfrm>
                <a:off x="5605" y="2797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74" name="Google Shape;474;p24"/>
              <p:cNvCxnSpPr/>
              <p:nvPr/>
            </p:nvCxnSpPr>
            <p:spPr>
              <a:xfrm>
                <a:off x="5605" y="2797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75" name="Google Shape;475;p24"/>
              <p:cNvSpPr/>
              <p:nvPr/>
            </p:nvSpPr>
            <p:spPr>
              <a:xfrm>
                <a:off x="89" y="3060"/>
                <a:ext cx="371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#users</a:t>
                </a:r>
                <a:endParaRPr/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499" y="306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77" name="Google Shape;477;p24"/>
              <p:cNvSpPr/>
              <p:nvPr/>
            </p:nvSpPr>
            <p:spPr>
              <a:xfrm>
                <a:off x="1532" y="3060"/>
                <a:ext cx="54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thousands</a:t>
                </a:r>
                <a:endParaRPr/>
              </a:p>
            </p:txBody>
          </p:sp>
          <p:sp>
            <p:nvSpPr>
              <p:cNvPr id="478" name="Google Shape;478;p24"/>
              <p:cNvSpPr/>
              <p:nvPr/>
            </p:nvSpPr>
            <p:spPr>
              <a:xfrm>
                <a:off x="2112" y="306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3358" y="3060"/>
                <a:ext cx="500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hundreds</a:t>
                </a:r>
                <a:endParaRPr/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3897" y="3060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48" y="3049"/>
                <a:ext cx="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82" name="Google Shape;482;p24"/>
              <p:cNvCxnSpPr/>
              <p:nvPr/>
            </p:nvCxnSpPr>
            <p:spPr>
              <a:xfrm>
                <a:off x="48" y="3049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24"/>
              <p:cNvCxnSpPr/>
              <p:nvPr/>
            </p:nvCxnSpPr>
            <p:spPr>
              <a:xfrm>
                <a:off x="48" y="3049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84" name="Google Shape;484;p24"/>
              <p:cNvSpPr/>
              <p:nvPr/>
            </p:nvSpPr>
            <p:spPr>
              <a:xfrm>
                <a:off x="52" y="3049"/>
                <a:ext cx="144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85" name="Google Shape;485;p24"/>
              <p:cNvCxnSpPr/>
              <p:nvPr/>
            </p:nvCxnSpPr>
            <p:spPr>
              <a:xfrm>
                <a:off x="52" y="3049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86" name="Google Shape;486;p24"/>
              <p:cNvSpPr/>
              <p:nvPr/>
            </p:nvSpPr>
            <p:spPr>
              <a:xfrm>
                <a:off x="1494" y="3049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87" name="Google Shape;487;p24"/>
              <p:cNvCxnSpPr/>
              <p:nvPr/>
            </p:nvCxnSpPr>
            <p:spPr>
              <a:xfrm>
                <a:off x="1494" y="3049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24"/>
              <p:cNvCxnSpPr/>
              <p:nvPr/>
            </p:nvCxnSpPr>
            <p:spPr>
              <a:xfrm>
                <a:off x="1494" y="3049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89" name="Google Shape;489;p24"/>
              <p:cNvSpPr/>
              <p:nvPr/>
            </p:nvSpPr>
            <p:spPr>
              <a:xfrm>
                <a:off x="1499" y="3049"/>
                <a:ext cx="182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90" name="Google Shape;490;p24"/>
              <p:cNvCxnSpPr/>
              <p:nvPr/>
            </p:nvCxnSpPr>
            <p:spPr>
              <a:xfrm>
                <a:off x="1499" y="3049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91" name="Google Shape;491;p24"/>
              <p:cNvSpPr/>
              <p:nvPr/>
            </p:nvSpPr>
            <p:spPr>
              <a:xfrm>
                <a:off x="3321" y="3049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92" name="Google Shape;492;p24"/>
              <p:cNvCxnSpPr/>
              <p:nvPr/>
            </p:nvCxnSpPr>
            <p:spPr>
              <a:xfrm>
                <a:off x="3321" y="3049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24"/>
              <p:cNvCxnSpPr/>
              <p:nvPr/>
            </p:nvCxnSpPr>
            <p:spPr>
              <a:xfrm>
                <a:off x="3321" y="3049"/>
                <a:ext cx="1" cy="6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94" name="Google Shape;494;p24"/>
              <p:cNvSpPr/>
              <p:nvPr/>
            </p:nvSpPr>
            <p:spPr>
              <a:xfrm>
                <a:off x="3327" y="3049"/>
                <a:ext cx="227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95" name="Google Shape;495;p24"/>
              <p:cNvCxnSpPr/>
              <p:nvPr/>
            </p:nvCxnSpPr>
            <p:spPr>
              <a:xfrm>
                <a:off x="3327" y="3049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96" name="Google Shape;496;p24"/>
              <p:cNvSpPr/>
              <p:nvPr/>
            </p:nvSpPr>
            <p:spPr>
              <a:xfrm>
                <a:off x="5605" y="3049"/>
                <a:ext cx="1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97" name="Google Shape;497;p24"/>
              <p:cNvCxnSpPr/>
              <p:nvPr/>
            </p:nvCxnSpPr>
            <p:spPr>
              <a:xfrm>
                <a:off x="5605" y="3049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98" name="Google Shape;498;p24"/>
              <p:cNvSpPr/>
              <p:nvPr/>
            </p:nvSpPr>
            <p:spPr>
              <a:xfrm>
                <a:off x="48" y="3055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499" name="Google Shape;499;p24"/>
              <p:cNvCxnSpPr/>
              <p:nvPr/>
            </p:nvCxnSpPr>
            <p:spPr>
              <a:xfrm>
                <a:off x="48" y="3055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00" name="Google Shape;500;p24"/>
              <p:cNvSpPr/>
              <p:nvPr/>
            </p:nvSpPr>
            <p:spPr>
              <a:xfrm>
                <a:off x="1494" y="3055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01" name="Google Shape;501;p24"/>
              <p:cNvCxnSpPr/>
              <p:nvPr/>
            </p:nvCxnSpPr>
            <p:spPr>
              <a:xfrm>
                <a:off x="1494" y="3055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02" name="Google Shape;502;p24"/>
              <p:cNvSpPr/>
              <p:nvPr/>
            </p:nvSpPr>
            <p:spPr>
              <a:xfrm>
                <a:off x="3321" y="3055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03" name="Google Shape;503;p24"/>
              <p:cNvCxnSpPr/>
              <p:nvPr/>
            </p:nvCxnSpPr>
            <p:spPr>
              <a:xfrm>
                <a:off x="3321" y="3055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04" name="Google Shape;504;p24"/>
              <p:cNvSpPr/>
              <p:nvPr/>
            </p:nvSpPr>
            <p:spPr>
              <a:xfrm>
                <a:off x="5605" y="3055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05" name="Google Shape;505;p24"/>
              <p:cNvCxnSpPr/>
              <p:nvPr/>
            </p:nvCxnSpPr>
            <p:spPr>
              <a:xfrm>
                <a:off x="5605" y="3055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06" name="Google Shape;506;p24"/>
              <p:cNvSpPr/>
              <p:nvPr/>
            </p:nvSpPr>
            <p:spPr>
              <a:xfrm>
                <a:off x="89" y="3316"/>
                <a:ext cx="43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DB size</a:t>
                </a:r>
                <a:endParaRPr/>
              </a:p>
            </p:txBody>
          </p:sp>
          <p:sp>
            <p:nvSpPr>
              <p:cNvPr id="507" name="Google Shape;507;p24"/>
              <p:cNvSpPr/>
              <p:nvPr/>
            </p:nvSpPr>
            <p:spPr>
              <a:xfrm>
                <a:off x="570" y="331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508" name="Google Shape;508;p24"/>
              <p:cNvSpPr/>
              <p:nvPr/>
            </p:nvSpPr>
            <p:spPr>
              <a:xfrm>
                <a:off x="1532" y="3316"/>
                <a:ext cx="417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100MB</a:t>
                </a: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1994" y="3316"/>
                <a:ext cx="4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2040" y="3316"/>
                <a:ext cx="190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GB</a:t>
                </a:r>
                <a:endParaRPr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2250" y="331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3358" y="3316"/>
                <a:ext cx="39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100GB</a:t>
                </a:r>
                <a:endParaRPr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3797" y="3316"/>
                <a:ext cx="46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/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3845" y="3316"/>
                <a:ext cx="17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TB</a:t>
                </a:r>
                <a:endParaRPr/>
              </a:p>
            </p:txBody>
          </p:sp>
          <p:sp>
            <p:nvSpPr>
              <p:cNvPr id="515" name="Google Shape;515;p24"/>
              <p:cNvSpPr/>
              <p:nvPr/>
            </p:nvSpPr>
            <p:spPr>
              <a:xfrm>
                <a:off x="4035" y="3316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48" y="3306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17" name="Google Shape;517;p24"/>
              <p:cNvCxnSpPr/>
              <p:nvPr/>
            </p:nvCxnSpPr>
            <p:spPr>
              <a:xfrm>
                <a:off x="48" y="3306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>
                <a:off x="48" y="330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19" name="Google Shape;519;p24"/>
              <p:cNvSpPr/>
              <p:nvPr/>
            </p:nvSpPr>
            <p:spPr>
              <a:xfrm>
                <a:off x="52" y="3306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0" name="Google Shape;520;p24"/>
              <p:cNvCxnSpPr/>
              <p:nvPr/>
            </p:nvCxnSpPr>
            <p:spPr>
              <a:xfrm>
                <a:off x="52" y="3306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21" name="Google Shape;521;p24"/>
              <p:cNvSpPr/>
              <p:nvPr/>
            </p:nvSpPr>
            <p:spPr>
              <a:xfrm>
                <a:off x="1494" y="330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2" name="Google Shape;522;p24"/>
              <p:cNvCxnSpPr/>
              <p:nvPr/>
            </p:nvCxnSpPr>
            <p:spPr>
              <a:xfrm>
                <a:off x="1494" y="3306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24"/>
              <p:cNvCxnSpPr/>
              <p:nvPr/>
            </p:nvCxnSpPr>
            <p:spPr>
              <a:xfrm>
                <a:off x="1494" y="330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24" name="Google Shape;524;p24"/>
              <p:cNvSpPr/>
              <p:nvPr/>
            </p:nvSpPr>
            <p:spPr>
              <a:xfrm>
                <a:off x="1499" y="3306"/>
                <a:ext cx="18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5" name="Google Shape;525;p24"/>
              <p:cNvCxnSpPr/>
              <p:nvPr/>
            </p:nvCxnSpPr>
            <p:spPr>
              <a:xfrm>
                <a:off x="1499" y="3306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26" name="Google Shape;526;p24"/>
              <p:cNvSpPr/>
              <p:nvPr/>
            </p:nvSpPr>
            <p:spPr>
              <a:xfrm>
                <a:off x="3321" y="3306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7" name="Google Shape;527;p24"/>
              <p:cNvCxnSpPr/>
              <p:nvPr/>
            </p:nvCxnSpPr>
            <p:spPr>
              <a:xfrm>
                <a:off x="3321" y="3306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24"/>
              <p:cNvCxnSpPr/>
              <p:nvPr/>
            </p:nvCxnSpPr>
            <p:spPr>
              <a:xfrm>
                <a:off x="3321" y="3306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29" name="Google Shape;529;p24"/>
              <p:cNvSpPr/>
              <p:nvPr/>
            </p:nvSpPr>
            <p:spPr>
              <a:xfrm>
                <a:off x="3327" y="3306"/>
                <a:ext cx="227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30" name="Google Shape;530;p24"/>
              <p:cNvCxnSpPr/>
              <p:nvPr/>
            </p:nvCxnSpPr>
            <p:spPr>
              <a:xfrm>
                <a:off x="3327" y="3306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1" name="Google Shape;531;p24"/>
              <p:cNvSpPr/>
              <p:nvPr/>
            </p:nvSpPr>
            <p:spPr>
              <a:xfrm>
                <a:off x="5605" y="3306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32" name="Google Shape;532;p24"/>
              <p:cNvCxnSpPr/>
              <p:nvPr/>
            </p:nvCxnSpPr>
            <p:spPr>
              <a:xfrm>
                <a:off x="5605" y="3306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3" name="Google Shape;533;p24"/>
              <p:cNvSpPr/>
              <p:nvPr/>
            </p:nvSpPr>
            <p:spPr>
              <a:xfrm>
                <a:off x="48" y="3311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34" name="Google Shape;534;p24"/>
              <p:cNvCxnSpPr/>
              <p:nvPr/>
            </p:nvCxnSpPr>
            <p:spPr>
              <a:xfrm>
                <a:off x="48" y="331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5" name="Google Shape;535;p24"/>
              <p:cNvSpPr/>
              <p:nvPr/>
            </p:nvSpPr>
            <p:spPr>
              <a:xfrm>
                <a:off x="1494" y="3311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36" name="Google Shape;536;p24"/>
              <p:cNvCxnSpPr/>
              <p:nvPr/>
            </p:nvCxnSpPr>
            <p:spPr>
              <a:xfrm>
                <a:off x="1494" y="331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7" name="Google Shape;537;p24"/>
              <p:cNvSpPr/>
              <p:nvPr/>
            </p:nvSpPr>
            <p:spPr>
              <a:xfrm>
                <a:off x="3321" y="3311"/>
                <a:ext cx="5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38" name="Google Shape;538;p24"/>
              <p:cNvCxnSpPr/>
              <p:nvPr/>
            </p:nvCxnSpPr>
            <p:spPr>
              <a:xfrm>
                <a:off x="3321" y="331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39" name="Google Shape;539;p24"/>
              <p:cNvSpPr/>
              <p:nvPr/>
            </p:nvSpPr>
            <p:spPr>
              <a:xfrm>
                <a:off x="5605" y="3311"/>
                <a:ext cx="10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40" name="Google Shape;540;p24"/>
              <p:cNvCxnSpPr/>
              <p:nvPr/>
            </p:nvCxnSpPr>
            <p:spPr>
              <a:xfrm>
                <a:off x="5605" y="3311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89" y="3573"/>
                <a:ext cx="219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met</a:t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337" y="3573"/>
                <a:ext cx="159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ric</a:t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513" y="357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1531" y="3573"/>
                <a:ext cx="1228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transaction throughput</a:t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2869" y="357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3357" y="3573"/>
                <a:ext cx="1487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query throughput, response</a:t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4973" y="3573"/>
                <a:ext cx="35" cy="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70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48" y="3562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49" name="Google Shape;549;p24"/>
              <p:cNvCxnSpPr/>
              <p:nvPr/>
            </p:nvCxnSpPr>
            <p:spPr>
              <a:xfrm>
                <a:off x="48" y="3562"/>
                <a:ext cx="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24"/>
              <p:cNvCxnSpPr/>
              <p:nvPr/>
            </p:nvCxnSpPr>
            <p:spPr>
              <a:xfrm>
                <a:off x="48" y="3562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51" name="Google Shape;551;p24"/>
              <p:cNvSpPr/>
              <p:nvPr/>
            </p:nvSpPr>
            <p:spPr>
              <a:xfrm>
                <a:off x="52" y="3562"/>
                <a:ext cx="144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52" name="Google Shape;552;p24"/>
              <p:cNvCxnSpPr/>
              <p:nvPr/>
            </p:nvCxnSpPr>
            <p:spPr>
              <a:xfrm>
                <a:off x="52" y="3562"/>
                <a:ext cx="144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53" name="Google Shape;553;p24"/>
              <p:cNvSpPr/>
              <p:nvPr/>
            </p:nvSpPr>
            <p:spPr>
              <a:xfrm>
                <a:off x="1494" y="3562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54" name="Google Shape;554;p24"/>
              <p:cNvCxnSpPr/>
              <p:nvPr/>
            </p:nvCxnSpPr>
            <p:spPr>
              <a:xfrm>
                <a:off x="1494" y="3562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24"/>
              <p:cNvCxnSpPr/>
              <p:nvPr/>
            </p:nvCxnSpPr>
            <p:spPr>
              <a:xfrm>
                <a:off x="1494" y="3562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56" name="Google Shape;556;p24"/>
              <p:cNvSpPr/>
              <p:nvPr/>
            </p:nvSpPr>
            <p:spPr>
              <a:xfrm>
                <a:off x="1499" y="3562"/>
                <a:ext cx="1822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57" name="Google Shape;557;p24"/>
              <p:cNvCxnSpPr/>
              <p:nvPr/>
            </p:nvCxnSpPr>
            <p:spPr>
              <a:xfrm>
                <a:off x="1499" y="3562"/>
                <a:ext cx="1822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58" name="Google Shape;558;p24"/>
              <p:cNvSpPr/>
              <p:nvPr/>
            </p:nvSpPr>
            <p:spPr>
              <a:xfrm>
                <a:off x="3321" y="3562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59" name="Google Shape;559;p24"/>
              <p:cNvCxnSpPr/>
              <p:nvPr/>
            </p:nvCxnSpPr>
            <p:spPr>
              <a:xfrm>
                <a:off x="3321" y="3562"/>
                <a:ext cx="5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24"/>
              <p:cNvCxnSpPr/>
              <p:nvPr/>
            </p:nvCxnSpPr>
            <p:spPr>
              <a:xfrm>
                <a:off x="3321" y="3562"/>
                <a:ext cx="1" cy="5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1" name="Google Shape;561;p24"/>
              <p:cNvSpPr/>
              <p:nvPr/>
            </p:nvSpPr>
            <p:spPr>
              <a:xfrm>
                <a:off x="3327" y="3562"/>
                <a:ext cx="227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62" name="Google Shape;562;p24"/>
              <p:cNvCxnSpPr/>
              <p:nvPr/>
            </p:nvCxnSpPr>
            <p:spPr>
              <a:xfrm>
                <a:off x="3327" y="3562"/>
                <a:ext cx="227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3" name="Google Shape;563;p24"/>
              <p:cNvSpPr/>
              <p:nvPr/>
            </p:nvSpPr>
            <p:spPr>
              <a:xfrm>
                <a:off x="5605" y="3562"/>
                <a:ext cx="1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64" name="Google Shape;564;p24"/>
              <p:cNvCxnSpPr/>
              <p:nvPr/>
            </p:nvCxnSpPr>
            <p:spPr>
              <a:xfrm>
                <a:off x="5605" y="3562"/>
                <a:ext cx="1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5" name="Google Shape;565;p24"/>
              <p:cNvSpPr/>
              <p:nvPr/>
            </p:nvSpPr>
            <p:spPr>
              <a:xfrm>
                <a:off x="48" y="3567"/>
                <a:ext cx="4" cy="2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66" name="Google Shape;566;p24"/>
              <p:cNvCxnSpPr/>
              <p:nvPr/>
            </p:nvCxnSpPr>
            <p:spPr>
              <a:xfrm>
                <a:off x="48" y="3567"/>
                <a:ext cx="1" cy="2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7" name="Google Shape;567;p24"/>
              <p:cNvSpPr/>
              <p:nvPr/>
            </p:nvSpPr>
            <p:spPr>
              <a:xfrm>
                <a:off x="48" y="3819"/>
                <a:ext cx="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cxnSp>
          <p:nvCxnSpPr>
            <p:cNvPr id="568" name="Google Shape;568;p24"/>
            <p:cNvCxnSpPr/>
            <p:nvPr/>
          </p:nvCxnSpPr>
          <p:spPr>
            <a:xfrm>
              <a:off x="48" y="3819"/>
              <a:ext cx="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9" name="Google Shape;569;p24"/>
            <p:cNvCxnSpPr/>
            <p:nvPr/>
          </p:nvCxnSpPr>
          <p:spPr>
            <a:xfrm>
              <a:off x="48" y="3819"/>
              <a:ext cx="1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0" name="Google Shape;570;p24"/>
            <p:cNvCxnSpPr/>
            <p:nvPr/>
          </p:nvCxnSpPr>
          <p:spPr>
            <a:xfrm>
              <a:off x="48" y="3819"/>
              <a:ext cx="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1" name="Google Shape;571;p24"/>
            <p:cNvCxnSpPr/>
            <p:nvPr/>
          </p:nvCxnSpPr>
          <p:spPr>
            <a:xfrm>
              <a:off x="48" y="3819"/>
              <a:ext cx="1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2" name="Google Shape;572;p24"/>
            <p:cNvSpPr/>
            <p:nvPr/>
          </p:nvSpPr>
          <p:spPr>
            <a:xfrm>
              <a:off x="52" y="3819"/>
              <a:ext cx="144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73" name="Google Shape;573;p24"/>
            <p:cNvCxnSpPr/>
            <p:nvPr/>
          </p:nvCxnSpPr>
          <p:spPr>
            <a:xfrm>
              <a:off x="52" y="3819"/>
              <a:ext cx="144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4" name="Google Shape;574;p24"/>
            <p:cNvSpPr/>
            <p:nvPr/>
          </p:nvSpPr>
          <p:spPr>
            <a:xfrm>
              <a:off x="1494" y="3568"/>
              <a:ext cx="5" cy="2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75" name="Google Shape;575;p24"/>
            <p:cNvCxnSpPr/>
            <p:nvPr/>
          </p:nvCxnSpPr>
          <p:spPr>
            <a:xfrm>
              <a:off x="1494" y="3568"/>
              <a:ext cx="1" cy="2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6" name="Google Shape;576;p24"/>
            <p:cNvSpPr/>
            <p:nvPr/>
          </p:nvSpPr>
          <p:spPr>
            <a:xfrm>
              <a:off x="1494" y="3819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77" name="Google Shape;577;p24"/>
            <p:cNvCxnSpPr/>
            <p:nvPr/>
          </p:nvCxnSpPr>
          <p:spPr>
            <a:xfrm>
              <a:off x="1494" y="3819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8" name="Google Shape;578;p24"/>
            <p:cNvCxnSpPr/>
            <p:nvPr/>
          </p:nvCxnSpPr>
          <p:spPr>
            <a:xfrm>
              <a:off x="1494" y="3819"/>
              <a:ext cx="1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79" name="Google Shape;579;p24"/>
            <p:cNvSpPr/>
            <p:nvPr/>
          </p:nvSpPr>
          <p:spPr>
            <a:xfrm>
              <a:off x="1494" y="3819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80" name="Google Shape;580;p24"/>
            <p:cNvCxnSpPr/>
            <p:nvPr/>
          </p:nvCxnSpPr>
          <p:spPr>
            <a:xfrm>
              <a:off x="1494" y="3819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1" name="Google Shape;581;p24"/>
            <p:cNvCxnSpPr/>
            <p:nvPr/>
          </p:nvCxnSpPr>
          <p:spPr>
            <a:xfrm>
              <a:off x="1494" y="3819"/>
              <a:ext cx="1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2" name="Google Shape;582;p24"/>
            <p:cNvSpPr/>
            <p:nvPr/>
          </p:nvSpPr>
          <p:spPr>
            <a:xfrm>
              <a:off x="1499" y="3819"/>
              <a:ext cx="182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83" name="Google Shape;583;p24"/>
            <p:cNvCxnSpPr/>
            <p:nvPr/>
          </p:nvCxnSpPr>
          <p:spPr>
            <a:xfrm>
              <a:off x="1499" y="3819"/>
              <a:ext cx="182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4" name="Google Shape;584;p24"/>
            <p:cNvSpPr/>
            <p:nvPr/>
          </p:nvSpPr>
          <p:spPr>
            <a:xfrm>
              <a:off x="3322" y="3568"/>
              <a:ext cx="5" cy="2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85" name="Google Shape;585;p24"/>
            <p:cNvCxnSpPr/>
            <p:nvPr/>
          </p:nvCxnSpPr>
          <p:spPr>
            <a:xfrm>
              <a:off x="3322" y="3568"/>
              <a:ext cx="1" cy="2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6" name="Google Shape;586;p24"/>
            <p:cNvSpPr/>
            <p:nvPr/>
          </p:nvSpPr>
          <p:spPr>
            <a:xfrm>
              <a:off x="3322" y="3819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87" name="Google Shape;587;p24"/>
            <p:cNvCxnSpPr/>
            <p:nvPr/>
          </p:nvCxnSpPr>
          <p:spPr>
            <a:xfrm>
              <a:off x="3322" y="3819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" name="Google Shape;588;p24"/>
            <p:cNvCxnSpPr/>
            <p:nvPr/>
          </p:nvCxnSpPr>
          <p:spPr>
            <a:xfrm>
              <a:off x="3322" y="3819"/>
              <a:ext cx="1" cy="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89" name="Google Shape;589;p24"/>
            <p:cNvSpPr/>
            <p:nvPr/>
          </p:nvSpPr>
          <p:spPr>
            <a:xfrm>
              <a:off x="3332" y="3819"/>
              <a:ext cx="227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90" name="Google Shape;590;p24"/>
            <p:cNvCxnSpPr/>
            <p:nvPr/>
          </p:nvCxnSpPr>
          <p:spPr>
            <a:xfrm>
              <a:off x="3332" y="3819"/>
              <a:ext cx="2274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1" name="Google Shape;591;p24"/>
            <p:cNvSpPr/>
            <p:nvPr/>
          </p:nvSpPr>
          <p:spPr>
            <a:xfrm>
              <a:off x="5606" y="3568"/>
              <a:ext cx="10" cy="2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92" name="Google Shape;592;p24"/>
            <p:cNvCxnSpPr/>
            <p:nvPr/>
          </p:nvCxnSpPr>
          <p:spPr>
            <a:xfrm>
              <a:off x="5606" y="3568"/>
              <a:ext cx="1" cy="25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3" name="Google Shape;593;p24"/>
            <p:cNvSpPr/>
            <p:nvPr/>
          </p:nvSpPr>
          <p:spPr>
            <a:xfrm>
              <a:off x="5606" y="3819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94" name="Google Shape;594;p24"/>
            <p:cNvCxnSpPr/>
            <p:nvPr/>
          </p:nvCxnSpPr>
          <p:spPr>
            <a:xfrm>
              <a:off x="5606" y="3819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5" name="Google Shape;595;p24"/>
            <p:cNvCxnSpPr/>
            <p:nvPr/>
          </p:nvCxnSpPr>
          <p:spPr>
            <a:xfrm>
              <a:off x="5606" y="3819"/>
              <a:ext cx="1" cy="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6" name="Google Shape;596;p24"/>
            <p:cNvSpPr/>
            <p:nvPr/>
          </p:nvSpPr>
          <p:spPr>
            <a:xfrm>
              <a:off x="5606" y="3819"/>
              <a:ext cx="1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97" name="Google Shape;597;p24"/>
            <p:cNvCxnSpPr/>
            <p:nvPr/>
          </p:nvCxnSpPr>
          <p:spPr>
            <a:xfrm>
              <a:off x="5606" y="3819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8" name="Google Shape;598;p24"/>
            <p:cNvCxnSpPr/>
            <p:nvPr/>
          </p:nvCxnSpPr>
          <p:spPr>
            <a:xfrm>
              <a:off x="5606" y="3819"/>
              <a:ext cx="1" cy="1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9" name="Google Shape;599;p24"/>
            <p:cNvSpPr/>
            <p:nvPr/>
          </p:nvSpPr>
          <p:spPr>
            <a:xfrm>
              <a:off x="41" y="3841"/>
              <a:ext cx="15" cy="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Data Warehouse –Data Model? (4.2.1)</a:t>
            </a:r>
            <a:br>
              <a:rPr lang="en-IN" cap="none"/>
            </a:br>
            <a:endParaRPr cap="none"/>
          </a:p>
        </p:txBody>
      </p:sp>
      <p:sp>
        <p:nvSpPr>
          <p:cNvPr id="605" name="Google Shape;605;p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IN" sz="2800">
                <a:solidFill>
                  <a:srgbClr val="000000"/>
                </a:solidFill>
              </a:rPr>
              <a:t>A data warehouse views data in the form of a data cube</a:t>
            </a:r>
            <a:endParaRPr/>
          </a:p>
          <a:p>
            <a:pPr indent="-306000" lvl="0" marL="306000" rtl="0" algn="l">
              <a:spcBef>
                <a:spcPts val="992"/>
              </a:spcBef>
              <a:spcAft>
                <a:spcPts val="0"/>
              </a:spcAft>
              <a:buSzPct val="92000"/>
              <a:buChar char="◼"/>
            </a:pPr>
            <a:r>
              <a:rPr lang="en-IN" sz="2800"/>
              <a:t>A data cube allows data to be modeled and viewed in multiple dimensions. </a:t>
            </a:r>
            <a:r>
              <a:rPr lang="en-IN" sz="2800">
                <a:solidFill>
                  <a:srgbClr val="00B0F0"/>
                </a:solidFill>
              </a:rPr>
              <a:t>It is defined by dimensions and facts.</a:t>
            </a:r>
            <a:endParaRPr/>
          </a:p>
          <a:p>
            <a:pPr indent="-306000" lvl="0" marL="306000" rtl="0" algn="l">
              <a:spcBef>
                <a:spcPts val="992"/>
              </a:spcBef>
              <a:spcAft>
                <a:spcPts val="0"/>
              </a:spcAft>
              <a:buSzPct val="92000"/>
              <a:buChar char="◼"/>
            </a:pPr>
            <a:r>
              <a:rPr lang="en-IN" sz="2800"/>
              <a:t>For example, AllElectronics may create a sales data warehouse in order to keep records of the store’s sales with respect to the dimensions time, item, branch, and location. </a:t>
            </a:r>
            <a:endParaRPr/>
          </a:p>
          <a:p>
            <a:pPr indent="-306000" lvl="0" marL="306000" rtl="0" algn="l">
              <a:spcBef>
                <a:spcPts val="992"/>
              </a:spcBef>
              <a:spcAft>
                <a:spcPts val="0"/>
              </a:spcAft>
              <a:buSzPct val="92000"/>
              <a:buChar char="◼"/>
            </a:pPr>
            <a:r>
              <a:rPr lang="en-IN" sz="2800">
                <a:solidFill>
                  <a:srgbClr val="00B0F0"/>
                </a:solidFill>
              </a:rPr>
              <a:t>Facts are numeric measures. </a:t>
            </a:r>
            <a:r>
              <a:rPr lang="en-IN" sz="2800"/>
              <a:t>Think of them as the quantities by which we want to analyze relationships between dimensions.</a:t>
            </a:r>
            <a:endParaRPr/>
          </a:p>
          <a:p>
            <a:pPr indent="-306000" lvl="0" marL="306000" rtl="0" algn="l">
              <a:spcBef>
                <a:spcPts val="992"/>
              </a:spcBef>
              <a:spcAft>
                <a:spcPts val="0"/>
              </a:spcAft>
              <a:buSzPct val="92000"/>
              <a:buChar char="◼"/>
            </a:pPr>
            <a:r>
              <a:rPr lang="en-IN" sz="2800"/>
              <a:t>Examples of facts for a sales data warehouse include dollars sold (sales amount in dollars), units sold (number of units sold), and amount budgeted. </a:t>
            </a:r>
            <a:endParaRPr/>
          </a:p>
          <a:p>
            <a:pPr indent="-306000" lvl="0" marL="306000" rtl="0" algn="l">
              <a:spcBef>
                <a:spcPts val="992"/>
              </a:spcBef>
              <a:spcAft>
                <a:spcPts val="0"/>
              </a:spcAft>
              <a:buSzPct val="92000"/>
              <a:buChar char="◼"/>
            </a:pPr>
            <a:r>
              <a:rPr lang="en-IN" sz="2800">
                <a:solidFill>
                  <a:srgbClr val="000000"/>
                </a:solidFill>
              </a:rPr>
              <a:t>The fact table contains the names of the facts, or measures, as well as keys to each of the related dimension tables.</a:t>
            </a:r>
            <a:endParaRPr/>
          </a:p>
          <a:p>
            <a:pPr indent="0" lvl="0" marL="0" rtl="0" algn="l">
              <a:spcBef>
                <a:spcPts val="852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Data representation</a:t>
            </a:r>
            <a:br>
              <a:rPr lang="en-IN" cap="none"/>
            </a:br>
            <a:endParaRPr cap="none"/>
          </a:p>
        </p:txBody>
      </p:sp>
      <p:pic>
        <p:nvPicPr>
          <p:cNvPr descr="Data Warehouse | What is Data Cube - javatpoint" id="611" name="Google Shape;61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663" y="2141490"/>
            <a:ext cx="5822145" cy="3023039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26"/>
          <p:cNvSpPr txBox="1"/>
          <p:nvPr>
            <p:ph idx="1" type="body"/>
          </p:nvPr>
        </p:nvSpPr>
        <p:spPr>
          <a:xfrm>
            <a:off x="280941" y="2948245"/>
            <a:ext cx="3794078" cy="1855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>
                <a:solidFill>
                  <a:srgbClr val="00B0F0"/>
                </a:solidFill>
              </a:rPr>
              <a:t>2-D View of Sales Data for AllElectronics According to time and item</a:t>
            </a:r>
            <a:endParaRPr>
              <a:solidFill>
                <a:srgbClr val="00B0F0"/>
              </a:solidFill>
            </a:endParaRPr>
          </a:p>
        </p:txBody>
      </p:sp>
      <p:cxnSp>
        <p:nvCxnSpPr>
          <p:cNvPr id="613" name="Google Shape;613;p26"/>
          <p:cNvCxnSpPr/>
          <p:nvPr/>
        </p:nvCxnSpPr>
        <p:spPr>
          <a:xfrm>
            <a:off x="4012442" y="3875964"/>
            <a:ext cx="1776221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4" name="Google Shape;614;p26"/>
          <p:cNvSpPr/>
          <p:nvPr/>
        </p:nvSpPr>
        <p:spPr>
          <a:xfrm>
            <a:off x="280941" y="3157883"/>
            <a:ext cx="3622319" cy="1436161"/>
          </a:xfrm>
          <a:prstGeom prst="rect">
            <a:avLst/>
          </a:prstGeom>
          <a:noFill/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Data representation</a:t>
            </a:r>
            <a:br>
              <a:rPr lang="en-IN" cap="none"/>
            </a:br>
            <a:endParaRPr cap="none"/>
          </a:p>
        </p:txBody>
      </p:sp>
      <p:sp>
        <p:nvSpPr>
          <p:cNvPr id="620" name="Google Shape;620;p27"/>
          <p:cNvSpPr txBox="1"/>
          <p:nvPr>
            <p:ph idx="1" type="body"/>
          </p:nvPr>
        </p:nvSpPr>
        <p:spPr>
          <a:xfrm>
            <a:off x="280941" y="2948245"/>
            <a:ext cx="3794078" cy="1855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>
                <a:solidFill>
                  <a:srgbClr val="00B0F0"/>
                </a:solidFill>
              </a:rPr>
              <a:t>3-D View of Sales Data for AllElectronics According to time, item, and location</a:t>
            </a:r>
            <a:endParaRPr sz="2000">
              <a:solidFill>
                <a:srgbClr val="00B0F0"/>
              </a:solidFill>
            </a:endParaRPr>
          </a:p>
        </p:txBody>
      </p:sp>
      <p:cxnSp>
        <p:nvCxnSpPr>
          <p:cNvPr id="621" name="Google Shape;621;p27"/>
          <p:cNvCxnSpPr/>
          <p:nvPr/>
        </p:nvCxnSpPr>
        <p:spPr>
          <a:xfrm flipH="1" rot="10800000">
            <a:off x="4012442" y="3875963"/>
            <a:ext cx="1405719" cy="1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2" name="Google Shape;622;p27"/>
          <p:cNvSpPr/>
          <p:nvPr/>
        </p:nvSpPr>
        <p:spPr>
          <a:xfrm>
            <a:off x="280941" y="3157883"/>
            <a:ext cx="3622319" cy="1436161"/>
          </a:xfrm>
          <a:prstGeom prst="rect">
            <a:avLst/>
          </a:prstGeom>
          <a:noFill/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Warehouse | What is Data Cube - javatpoint" id="623" name="Google Shape;6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343" y="2367884"/>
            <a:ext cx="6324203" cy="301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Data representation</a:t>
            </a:r>
            <a:br>
              <a:rPr lang="en-IN" cap="none"/>
            </a:br>
            <a:endParaRPr cap="none"/>
          </a:p>
        </p:txBody>
      </p:sp>
      <p:sp>
        <p:nvSpPr>
          <p:cNvPr id="629" name="Google Shape;629;p28"/>
          <p:cNvSpPr txBox="1"/>
          <p:nvPr>
            <p:ph idx="1" type="body"/>
          </p:nvPr>
        </p:nvSpPr>
        <p:spPr>
          <a:xfrm>
            <a:off x="280941" y="2948245"/>
            <a:ext cx="3794078" cy="1855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>
                <a:solidFill>
                  <a:srgbClr val="00B0F0"/>
                </a:solidFill>
              </a:rPr>
              <a:t>3-D View of Sales Data for AllElectronics According to time, item, and location</a:t>
            </a:r>
            <a:endParaRPr sz="2000">
              <a:solidFill>
                <a:srgbClr val="00B0F0"/>
              </a:solidFill>
            </a:endParaRPr>
          </a:p>
        </p:txBody>
      </p:sp>
      <p:cxnSp>
        <p:nvCxnSpPr>
          <p:cNvPr id="630" name="Google Shape;630;p28"/>
          <p:cNvCxnSpPr/>
          <p:nvPr/>
        </p:nvCxnSpPr>
        <p:spPr>
          <a:xfrm flipH="1" rot="10800000">
            <a:off x="4012442" y="3875963"/>
            <a:ext cx="1405719" cy="1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1" name="Google Shape;631;p28"/>
          <p:cNvSpPr/>
          <p:nvPr/>
        </p:nvSpPr>
        <p:spPr>
          <a:xfrm>
            <a:off x="280941" y="3157883"/>
            <a:ext cx="3622319" cy="1436161"/>
          </a:xfrm>
          <a:prstGeom prst="rect">
            <a:avLst/>
          </a:prstGeom>
          <a:noFill/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ta Warehouse | What is Data Cube - javatpoint" id="632" name="Google Shape;6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7343" y="1787522"/>
            <a:ext cx="5936776" cy="322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Cube: a lattice of cuboids:</a:t>
            </a:r>
            <a:endParaRPr/>
          </a:p>
        </p:txBody>
      </p:sp>
      <p:sp>
        <p:nvSpPr>
          <p:cNvPr id="638" name="Google Shape;638;p29"/>
          <p:cNvSpPr txBox="1"/>
          <p:nvPr/>
        </p:nvSpPr>
        <p:spPr>
          <a:xfrm>
            <a:off x="2688614" y="7030875"/>
            <a:ext cx="9144000" cy="30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Mining And Data Warehousing					By   Dr. Mrs. S. C. Shirwaikar</a:t>
            </a:r>
            <a:endParaRPr sz="1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9" name="Google Shape;639;p29"/>
          <p:cNvSpPr/>
          <p:nvPr/>
        </p:nvSpPr>
        <p:spPr>
          <a:xfrm>
            <a:off x="2841014" y="858675"/>
            <a:ext cx="92202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0" name="Google Shape;640;p29"/>
          <p:cNvSpPr/>
          <p:nvPr/>
        </p:nvSpPr>
        <p:spPr>
          <a:xfrm>
            <a:off x="3214077" y="6584788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1" name="Google Shape;641;p29"/>
          <p:cNvSpPr/>
          <p:nvPr/>
        </p:nvSpPr>
        <p:spPr>
          <a:xfrm>
            <a:off x="3206139" y="6599075"/>
            <a:ext cx="3175" cy="1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642" name="Google Shape;642;p29"/>
          <p:cNvPicPr preferRelativeResize="0"/>
          <p:nvPr/>
        </p:nvPicPr>
        <p:blipFill rotWithShape="1">
          <a:blip r:embed="rId3">
            <a:alphaModFix/>
          </a:blip>
          <a:srcRect b="38279" l="17036" r="44713" t="22462"/>
          <a:stretch/>
        </p:blipFill>
        <p:spPr>
          <a:xfrm>
            <a:off x="1619794" y="1847007"/>
            <a:ext cx="9290303" cy="486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0"/>
          <p:cNvSpPr/>
          <p:nvPr/>
        </p:nvSpPr>
        <p:spPr>
          <a:xfrm>
            <a:off x="3277746" y="954212"/>
            <a:ext cx="92202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3650809" y="6680325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9" name="Google Shape;649;p30"/>
          <p:cNvSpPr/>
          <p:nvPr/>
        </p:nvSpPr>
        <p:spPr>
          <a:xfrm>
            <a:off x="3642871" y="6694612"/>
            <a:ext cx="3175" cy="1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650" name="Google Shape;650;p30"/>
          <p:cNvSpPr txBox="1"/>
          <p:nvPr/>
        </p:nvSpPr>
        <p:spPr>
          <a:xfrm>
            <a:off x="109182" y="641445"/>
            <a:ext cx="11464119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Given a set of dimensions, we can generate a cuboid for each of the possible subsets of the given dimensions.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result would form a lattice of cuboids, each showing the data at a different level of summarization, or group-by.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lattice of cuboids is then referred to as a data cube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 n-D base cube is called </a:t>
            </a:r>
            <a:r>
              <a:rPr lang="en-IN" sz="32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a base cuboid.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top most 0-D cuboid, which holds the highest-level of summarization, is called the </a:t>
            </a:r>
            <a:r>
              <a:rPr lang="en-IN" sz="32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apex cuboid.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Typical OLAP operations</a:t>
            </a:r>
            <a:endParaRPr/>
          </a:p>
        </p:txBody>
      </p:sp>
      <p:sp>
        <p:nvSpPr>
          <p:cNvPr id="656" name="Google Shape;656;p31"/>
          <p:cNvSpPr txBox="1"/>
          <p:nvPr/>
        </p:nvSpPr>
        <p:spPr>
          <a:xfrm>
            <a:off x="358642" y="2101755"/>
            <a:ext cx="1146411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Multidimensional data model provides users with the flexibility to view data from different perspectives.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lang="en-IN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OLAP operations on data cubes results into different views of data, allowing interactive queries and search of the record at hand.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IN" cap="none"/>
              <a:t>What is Data Warehouse</a:t>
            </a:r>
            <a:endParaRPr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IN" sz="2400">
                <a:solidFill>
                  <a:srgbClr val="000000"/>
                </a:solidFill>
              </a:rPr>
              <a:t>A decision support database that is maintained </a:t>
            </a:r>
            <a:r>
              <a:rPr lang="en-IN" sz="2400" u="sng">
                <a:solidFill>
                  <a:srgbClr val="000000"/>
                </a:solidFill>
              </a:rPr>
              <a:t>separately</a:t>
            </a:r>
            <a:r>
              <a:rPr lang="en-IN" sz="2400">
                <a:solidFill>
                  <a:srgbClr val="000000"/>
                </a:solidFill>
              </a:rPr>
              <a:t> from the organization’s operational database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IN" sz="2400">
                <a:solidFill>
                  <a:srgbClr val="000000"/>
                </a:solidFill>
              </a:rPr>
              <a:t>Support information processing by providing a solid platform of </a:t>
            </a:r>
            <a:r>
              <a:rPr lang="en-IN" sz="2400" u="sng">
                <a:solidFill>
                  <a:srgbClr val="000000"/>
                </a:solidFill>
              </a:rPr>
              <a:t>consolidated</a:t>
            </a:r>
            <a:r>
              <a:rPr lang="en-IN" sz="2400">
                <a:solidFill>
                  <a:srgbClr val="000000"/>
                </a:solidFill>
              </a:rPr>
              <a:t>, </a:t>
            </a:r>
            <a:r>
              <a:rPr lang="en-IN" sz="2400" u="sng">
                <a:solidFill>
                  <a:srgbClr val="000000"/>
                </a:solidFill>
              </a:rPr>
              <a:t>historical </a:t>
            </a:r>
            <a:r>
              <a:rPr lang="en-IN" sz="2400">
                <a:solidFill>
                  <a:srgbClr val="000000"/>
                </a:solidFill>
              </a:rPr>
              <a:t>data for </a:t>
            </a:r>
            <a:r>
              <a:rPr lang="en-IN" sz="2400" u="sng">
                <a:solidFill>
                  <a:srgbClr val="000000"/>
                </a:solidFill>
              </a:rPr>
              <a:t>analysis</a:t>
            </a:r>
            <a:r>
              <a:rPr lang="en-IN" sz="2400">
                <a:solidFill>
                  <a:srgbClr val="000000"/>
                </a:solidFill>
              </a:rPr>
              <a:t>.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IN" sz="2400">
                <a:solidFill>
                  <a:srgbClr val="00B0F0"/>
                </a:solidFill>
              </a:rPr>
              <a:t>A data warehouse is  a S</a:t>
            </a:r>
            <a:r>
              <a:rPr lang="en-IN" sz="2400" u="sng">
                <a:solidFill>
                  <a:srgbClr val="00B0F0"/>
                </a:solidFill>
              </a:rPr>
              <a:t>ubject-oriented</a:t>
            </a:r>
            <a:r>
              <a:rPr lang="en-IN" sz="2400">
                <a:solidFill>
                  <a:srgbClr val="00B0F0"/>
                </a:solidFill>
              </a:rPr>
              <a:t>, </a:t>
            </a:r>
            <a:r>
              <a:rPr lang="en-IN" sz="2400" u="sng">
                <a:solidFill>
                  <a:srgbClr val="00B0F0"/>
                </a:solidFill>
              </a:rPr>
              <a:t>integrated</a:t>
            </a:r>
            <a:r>
              <a:rPr lang="en-IN" sz="2400">
                <a:solidFill>
                  <a:srgbClr val="00B0F0"/>
                </a:solidFill>
              </a:rPr>
              <a:t>, </a:t>
            </a:r>
            <a:r>
              <a:rPr lang="en-IN" sz="2400" u="sng">
                <a:solidFill>
                  <a:srgbClr val="00B0F0"/>
                </a:solidFill>
              </a:rPr>
              <a:t>time-variant</a:t>
            </a:r>
            <a:r>
              <a:rPr lang="en-IN" sz="2400">
                <a:solidFill>
                  <a:srgbClr val="00B0F0"/>
                </a:solidFill>
              </a:rPr>
              <a:t>, and </a:t>
            </a:r>
            <a:r>
              <a:rPr lang="en-IN" sz="2400" u="sng">
                <a:solidFill>
                  <a:srgbClr val="00B0F0"/>
                </a:solidFill>
              </a:rPr>
              <a:t>non-volatile</a:t>
            </a:r>
            <a:r>
              <a:rPr lang="en-IN" sz="2400">
                <a:solidFill>
                  <a:srgbClr val="00B0F0"/>
                </a:solidFill>
              </a:rPr>
              <a:t> collection of data in support of management’s </a:t>
            </a:r>
            <a:r>
              <a:rPr lang="en-IN" sz="2400" u="sng">
                <a:solidFill>
                  <a:srgbClr val="00B0F0"/>
                </a:solidFill>
              </a:rPr>
              <a:t>decision-making process</a:t>
            </a:r>
            <a:endParaRPr sz="24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OLAP Operations : Roll up</a:t>
            </a:r>
            <a:endParaRPr/>
          </a:p>
        </p:txBody>
      </p:sp>
      <p:sp>
        <p:nvSpPr>
          <p:cNvPr id="662" name="Google Shape;662;p32"/>
          <p:cNvSpPr txBox="1"/>
          <p:nvPr/>
        </p:nvSpPr>
        <p:spPr>
          <a:xfrm>
            <a:off x="358642" y="1986919"/>
            <a:ext cx="1146411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✔"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summarize data </a:t>
            </a:r>
            <a:r>
              <a:rPr i="1"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 climbing up hierarchy or by dimension reduction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3"/>
          <p:cNvSpPr/>
          <p:nvPr/>
        </p:nvSpPr>
        <p:spPr>
          <a:xfrm>
            <a:off x="300250" y="631763"/>
            <a:ext cx="53135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OLAP Operations : Roll up/Drill up</a:t>
            </a:r>
            <a:endParaRPr/>
          </a:p>
        </p:txBody>
      </p:sp>
      <p:sp>
        <p:nvSpPr>
          <p:cNvPr id="668" name="Google Shape;668;p33"/>
          <p:cNvSpPr txBox="1"/>
          <p:nvPr/>
        </p:nvSpPr>
        <p:spPr>
          <a:xfrm>
            <a:off x="208810" y="1154983"/>
            <a:ext cx="612667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Summarize data </a:t>
            </a:r>
            <a:r>
              <a:rPr i="1"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 climbing 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i="1" lang="en-IN" sz="28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hierarchy or by dimension reduction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Ex. This hierarchy was defined as the total order </a:t>
            </a:r>
            <a:r>
              <a:rPr lang="en-IN" sz="2800">
                <a:solidFill>
                  <a:srgbClr val="00B05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“street &lt; city &lt; province or state &lt; country.”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The roll-up operation shown aggregates the data by </a:t>
            </a:r>
            <a:r>
              <a:rPr lang="en-IN" sz="2800">
                <a:solidFill>
                  <a:srgbClr val="00B05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ascending the location hierarchy from the level of city to the level of country</a:t>
            </a:r>
            <a:endParaRPr i="1" sz="2800">
              <a:solidFill>
                <a:srgbClr val="00B050"/>
              </a:solidFill>
              <a:highlight>
                <a:srgbClr val="FFFF00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OLAP Operations - javatpoint" id="669" name="Google Shape;6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860" y="1154983"/>
            <a:ext cx="5988140" cy="4990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4"/>
          <p:cNvSpPr/>
          <p:nvPr/>
        </p:nvSpPr>
        <p:spPr>
          <a:xfrm>
            <a:off x="300250" y="631763"/>
            <a:ext cx="48259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OLAP Operations : Drill Down</a:t>
            </a:r>
            <a:endParaRPr/>
          </a:p>
        </p:txBody>
      </p:sp>
      <p:sp>
        <p:nvSpPr>
          <p:cNvPr id="675" name="Google Shape;675;p34"/>
          <p:cNvSpPr txBox="1"/>
          <p:nvPr/>
        </p:nvSpPr>
        <p:spPr>
          <a:xfrm>
            <a:off x="208810" y="1154983"/>
            <a:ext cx="6126676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Drill-down can be realized by either stepping down a concept hierarchy for a dimension or introducing additional dimensions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Ex. This hierarchy was defined as the total order </a:t>
            </a:r>
            <a:r>
              <a:rPr lang="en-IN" sz="2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concept hierarchy for time defined as “day &lt; month &lt; quarter &lt; year.”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Drill-down occurs by descending the time hierarchy from </a:t>
            </a:r>
            <a:r>
              <a:rPr lang="en-IN" sz="2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the level of quarter to the more detailed level of month.</a:t>
            </a:r>
            <a:endParaRPr i="1" sz="280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OLAP Operations - javatpoint" id="676" name="Google Shape;6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323" y="1480226"/>
            <a:ext cx="5686934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AP Operations - javatpoint" id="681" name="Google Shape;6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062" y="804041"/>
            <a:ext cx="9497195" cy="588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6"/>
          <p:cNvSpPr/>
          <p:nvPr/>
        </p:nvSpPr>
        <p:spPr>
          <a:xfrm>
            <a:off x="300250" y="631763"/>
            <a:ext cx="37265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OLAP Operations : Slice</a:t>
            </a:r>
            <a:endParaRPr/>
          </a:p>
        </p:txBody>
      </p:sp>
      <p:sp>
        <p:nvSpPr>
          <p:cNvPr id="687" name="Google Shape;687;p36"/>
          <p:cNvSpPr txBox="1"/>
          <p:nvPr/>
        </p:nvSpPr>
        <p:spPr>
          <a:xfrm>
            <a:off x="208810" y="1154983"/>
            <a:ext cx="6126676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The slice operation performs a selection on one dimension of the given cube, resulting in a subcube</a:t>
            </a:r>
            <a:endParaRPr sz="2800">
              <a:solidFill>
                <a:schemeClr val="dk1"/>
              </a:solidFill>
              <a:highlight>
                <a:srgbClr val="FFFF00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Ex. slice operation where the sales data are selected from the central cube for the dimension time using the criterion </a:t>
            </a:r>
            <a:r>
              <a:rPr lang="en-IN" sz="2800">
                <a:solidFill>
                  <a:srgbClr val="00B05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time = “Q1.”</a:t>
            </a:r>
            <a:endParaRPr i="1" sz="3200">
              <a:solidFill>
                <a:srgbClr val="00B050"/>
              </a:solidFill>
              <a:highlight>
                <a:srgbClr val="FFFF00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OLAP Operations" id="688" name="Google Shape;6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1139" y="631763"/>
            <a:ext cx="436245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7"/>
          <p:cNvSpPr/>
          <p:nvPr/>
        </p:nvSpPr>
        <p:spPr>
          <a:xfrm>
            <a:off x="300250" y="631763"/>
            <a:ext cx="37522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OLAP Operations : Dice</a:t>
            </a:r>
            <a:endParaRPr/>
          </a:p>
        </p:txBody>
      </p:sp>
      <p:sp>
        <p:nvSpPr>
          <p:cNvPr id="694" name="Google Shape;694;p37"/>
          <p:cNvSpPr txBox="1"/>
          <p:nvPr/>
        </p:nvSpPr>
        <p:spPr>
          <a:xfrm>
            <a:off x="208810" y="1154983"/>
            <a:ext cx="6126676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The dice operation defines a subcube by performing a selection on two or more dimensions.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Dice operation on the central cube based on the following selection criteria that involve three dimensions: (location = “Toronto”or “Vancouver”) and (time = “Q1” or “Q2”) and (item = “home entertainment” or“computer”).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OLAP Operations" id="695" name="Google Shape;6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9364" y="813184"/>
            <a:ext cx="4653826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LAP Operations" id="700" name="Google Shape;70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025" y="822786"/>
            <a:ext cx="8424064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9"/>
          <p:cNvSpPr/>
          <p:nvPr/>
        </p:nvSpPr>
        <p:spPr>
          <a:xfrm>
            <a:off x="300250" y="631763"/>
            <a:ext cx="51131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OLAP Operations : Pivot (rotate)</a:t>
            </a:r>
            <a:endParaRPr/>
          </a:p>
        </p:txBody>
      </p:sp>
      <p:sp>
        <p:nvSpPr>
          <p:cNvPr id="706" name="Google Shape;706;p39"/>
          <p:cNvSpPr txBox="1"/>
          <p:nvPr/>
        </p:nvSpPr>
        <p:spPr>
          <a:xfrm>
            <a:off x="208809" y="1154983"/>
            <a:ext cx="6257305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Pivot (also called rotate) is a visualization operation that rotates the data axes in view to provide an alternative data presentation.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shows a pivot operation where the </a:t>
            </a:r>
            <a:r>
              <a:rPr lang="en-IN" sz="2800">
                <a:solidFill>
                  <a:srgbClr val="00B05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item and location axes in a 2-D slice are rotated.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OLAP Operations" id="707" name="Google Shape;7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942" y="1270422"/>
            <a:ext cx="4598127" cy="45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voting Rotation - OLAP operation explanation template" id="712" name="Google Shape;712;p40"/>
          <p:cNvPicPr preferRelativeResize="0"/>
          <p:nvPr/>
        </p:nvPicPr>
        <p:blipFill rotWithShape="1">
          <a:blip r:embed="rId3">
            <a:alphaModFix/>
          </a:blip>
          <a:srcRect b="28395" l="6867" r="4847" t="14080"/>
          <a:stretch/>
        </p:blipFill>
        <p:spPr>
          <a:xfrm>
            <a:off x="1698170" y="1476101"/>
            <a:ext cx="9551977" cy="350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1"/>
          <p:cNvSpPr/>
          <p:nvPr/>
        </p:nvSpPr>
        <p:spPr>
          <a:xfrm>
            <a:off x="300250" y="631763"/>
            <a:ext cx="51131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OLAP Operations : Pivot (rotate)</a:t>
            </a:r>
            <a:endParaRPr/>
          </a:p>
        </p:txBody>
      </p:sp>
      <p:sp>
        <p:nvSpPr>
          <p:cNvPr id="718" name="Google Shape;718;p41"/>
          <p:cNvSpPr txBox="1"/>
          <p:nvPr/>
        </p:nvSpPr>
        <p:spPr>
          <a:xfrm>
            <a:off x="208809" y="1154983"/>
            <a:ext cx="6257305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Pivot (also called rotate) is a visualization operation that rotates the data axes in view to provide an alternative data presentation.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shows a pivot operation where the </a:t>
            </a:r>
            <a:r>
              <a:rPr lang="en-IN" sz="2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item and location axes in a 2-D slice are rotated.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OLAP Operations" id="719" name="Google Shape;7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942" y="1270422"/>
            <a:ext cx="4598127" cy="45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267294" y="993141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Subject-oriented –</a:t>
            </a:r>
            <a:endParaRPr/>
          </a:p>
          <a:p>
            <a:pPr indent="-306000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I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Organized around major subjects, such as customer, supplier, product sales atc. </a:t>
            </a:r>
            <a:endParaRPr/>
          </a:p>
          <a:p>
            <a:pPr indent="-306000" lvl="0" marL="3060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I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Provide a simple and concise view around particular subject issues by excluding data that is not useful for decision process</a:t>
            </a:r>
            <a:endParaRPr/>
          </a:p>
          <a:p>
            <a:pPr indent="-306000" lvl="0" marL="3060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I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Modeled in accordance with decision makers needs and not transaction processing needs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2"/>
          <p:cNvSpPr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Conceptual Modeling of Relational Data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If we want to create exam database. Student will appear for the exam. Student can attempt only one  or more exam. But one exam can be given by many students.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To store information for above we will required a database. To design database for above scenario ,we have to find out the entities and relationship among them.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Entities will be: Student and exam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Relationship will be: Student </a:t>
            </a:r>
            <a:r>
              <a:rPr lang="en-IN" sz="2000">
                <a:solidFill>
                  <a:srgbClr val="FF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appears for </a:t>
            </a:r>
            <a:r>
              <a:rPr lang="en-IN" sz="20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exam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We can represent above structure using ER Model 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5" name="Google Shape;725;p42"/>
          <p:cNvSpPr/>
          <p:nvPr/>
        </p:nvSpPr>
        <p:spPr>
          <a:xfrm>
            <a:off x="1559169" y="4351534"/>
            <a:ext cx="1582615" cy="574430"/>
          </a:xfrm>
          <a:prstGeom prst="rect">
            <a:avLst/>
          </a:prstGeom>
          <a:solidFill>
            <a:srgbClr val="DA788B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1758462" y="4492210"/>
            <a:ext cx="1172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</a:t>
            </a:r>
            <a:endParaRPr/>
          </a:p>
        </p:txBody>
      </p:sp>
      <p:sp>
        <p:nvSpPr>
          <p:cNvPr id="727" name="Google Shape;727;p42"/>
          <p:cNvSpPr/>
          <p:nvPr/>
        </p:nvSpPr>
        <p:spPr>
          <a:xfrm>
            <a:off x="7526216" y="4348630"/>
            <a:ext cx="1477109" cy="574430"/>
          </a:xfrm>
          <a:prstGeom prst="rect">
            <a:avLst/>
          </a:prstGeom>
          <a:solidFill>
            <a:srgbClr val="CE70A1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7831018" y="4480486"/>
            <a:ext cx="1172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</a:t>
            </a:r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4876800" y="4199134"/>
            <a:ext cx="1137138" cy="890953"/>
          </a:xfrm>
          <a:prstGeom prst="diamond">
            <a:avLst/>
          </a:prstGeom>
          <a:solidFill>
            <a:srgbClr val="D7569D"/>
          </a:solidFill>
          <a:ln cap="rnd" cmpd="sng" w="22225">
            <a:solidFill>
              <a:srgbClr val="380E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30" name="Google Shape;730;p42"/>
          <p:cNvCxnSpPr>
            <a:stCxn id="725" idx="3"/>
            <a:endCxn id="729" idx="1"/>
          </p:cNvCxnSpPr>
          <p:nvPr/>
        </p:nvCxnSpPr>
        <p:spPr>
          <a:xfrm>
            <a:off x="3141784" y="4638749"/>
            <a:ext cx="1734900" cy="600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1" name="Google Shape;731;p42"/>
          <p:cNvCxnSpPr/>
          <p:nvPr/>
        </p:nvCxnSpPr>
        <p:spPr>
          <a:xfrm>
            <a:off x="5791201" y="4638749"/>
            <a:ext cx="1735016" cy="5862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2" name="Google Shape;732;p42"/>
          <p:cNvSpPr/>
          <p:nvPr/>
        </p:nvSpPr>
        <p:spPr>
          <a:xfrm>
            <a:off x="3247292" y="4371294"/>
            <a:ext cx="269631" cy="15535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sp>
        <p:nvSpPr>
          <p:cNvPr id="733" name="Google Shape;733;p42"/>
          <p:cNvSpPr/>
          <p:nvPr/>
        </p:nvSpPr>
        <p:spPr>
          <a:xfrm>
            <a:off x="7042245" y="4308270"/>
            <a:ext cx="331570" cy="18393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endParaRPr/>
          </a:p>
        </p:txBody>
      </p:sp>
      <p:sp>
        <p:nvSpPr>
          <p:cNvPr id="734" name="Google Shape;734;p42"/>
          <p:cNvSpPr txBox="1"/>
          <p:nvPr/>
        </p:nvSpPr>
        <p:spPr>
          <a:xfrm>
            <a:off x="4982308" y="4492209"/>
            <a:ext cx="937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Appear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3"/>
          <p:cNvSpPr txBox="1"/>
          <p:nvPr/>
        </p:nvSpPr>
        <p:spPr>
          <a:xfrm>
            <a:off x="105508" y="82062"/>
            <a:ext cx="1208649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Using above diagram It is clear that ,database will contain data for student and exam.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740" name="Google Shape;740;p43"/>
          <p:cNvGraphicFramePr/>
          <p:nvPr/>
        </p:nvGraphicFramePr>
        <p:xfrm>
          <a:off x="449385" y="790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{A1D029D0-F24B-4559-9605-A1DE68D50D00}</a:tableStyleId>
              </a:tblPr>
              <a:tblGrid>
                <a:gridCol w="617425"/>
                <a:gridCol w="973025"/>
                <a:gridCol w="961300"/>
                <a:gridCol w="1160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RollNO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Student_Name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Contact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Address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Punam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325345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Pune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Nilima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435443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Mumbai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Divya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/>
                        <a:t>435443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Pune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Kalyani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/>
                        <a:t>325345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Mumbai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41" name="Google Shape;741;p43"/>
          <p:cNvGraphicFramePr/>
          <p:nvPr/>
        </p:nvGraphicFramePr>
        <p:xfrm>
          <a:off x="7127631" y="844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{A1D029D0-F24B-4559-9605-A1DE68D50D00}</a:tableStyleId>
              </a:tblPr>
              <a:tblGrid>
                <a:gridCol w="1013150"/>
                <a:gridCol w="1514550"/>
                <a:gridCol w="1376075"/>
                <a:gridCol w="902675"/>
              </a:tblGrid>
              <a:tr h="64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RollNo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Exam_Id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Marks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12/02/2016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65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/>
                        <a:t>12/02/2016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/>
                        <a:t>12/02/2015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IN" sz="1800"/>
                        <a:t>12/02/2016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12/02/2015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4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42" name="Google Shape;742;p43"/>
          <p:cNvCxnSpPr/>
          <p:nvPr/>
        </p:nvCxnSpPr>
        <p:spPr>
          <a:xfrm rot="10800000">
            <a:off x="726831" y="515815"/>
            <a:ext cx="0" cy="257908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3" name="Google Shape;743;p43"/>
          <p:cNvCxnSpPr/>
          <p:nvPr/>
        </p:nvCxnSpPr>
        <p:spPr>
          <a:xfrm rot="10800000">
            <a:off x="7725508" y="515815"/>
            <a:ext cx="11723" cy="351693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4" name="Google Shape;744;p43"/>
          <p:cNvCxnSpPr/>
          <p:nvPr/>
        </p:nvCxnSpPr>
        <p:spPr>
          <a:xfrm>
            <a:off x="726831" y="515815"/>
            <a:ext cx="7010400" cy="0"/>
          </a:xfrm>
          <a:prstGeom prst="straightConnector1">
            <a:avLst/>
          </a:prstGeom>
          <a:noFill/>
          <a:ln cap="rnd" cmpd="sng" w="12700">
            <a:solidFill>
              <a:srgbClr val="45112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5" name="Google Shape;745;p43"/>
          <p:cNvSpPr txBox="1"/>
          <p:nvPr/>
        </p:nvSpPr>
        <p:spPr>
          <a:xfrm>
            <a:off x="726831" y="4783015"/>
            <a:ext cx="281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Student</a:t>
            </a:r>
            <a:endParaRPr/>
          </a:p>
        </p:txBody>
      </p:sp>
      <p:sp>
        <p:nvSpPr>
          <p:cNvPr id="746" name="Google Shape;746;p43"/>
          <p:cNvSpPr txBox="1"/>
          <p:nvPr/>
        </p:nvSpPr>
        <p:spPr>
          <a:xfrm>
            <a:off x="8475785" y="6295292"/>
            <a:ext cx="1617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Conceptual  Modelling of Data warehouses</a:t>
            </a:r>
            <a:endParaRPr/>
          </a:p>
        </p:txBody>
      </p:sp>
      <p:sp>
        <p:nvSpPr>
          <p:cNvPr id="752" name="Google Shape;752;p44"/>
          <p:cNvSpPr txBox="1"/>
          <p:nvPr/>
        </p:nvSpPr>
        <p:spPr>
          <a:xfrm>
            <a:off x="575894" y="1893893"/>
            <a:ext cx="11029615" cy="4042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Design Decisions</a:t>
            </a:r>
            <a:endParaRPr/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◼"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Choosing the process – selecting the subjects for the first set of logical structures to be designed</a:t>
            </a:r>
            <a:endParaRPr/>
          </a:p>
          <a:p>
            <a:pPr indent="0" lvl="0" marL="0" marR="0" rtl="0" algn="l"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None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Ex. Student, Uniesrity,Sports etc.</a:t>
            </a:r>
            <a:endParaRPr/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◼"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Choosing the grain- determining the level of detail  for the data in the data structures</a:t>
            </a:r>
            <a:endParaRPr/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◼"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Identifying and conforming the dimensions- choosing the dimensions to be included</a:t>
            </a:r>
            <a:endParaRPr/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Ex. </a:t>
            </a:r>
            <a:r>
              <a:rPr b="1" lang="en-IN" sz="1900" u="sng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Dimensions</a:t>
            </a:r>
            <a:endParaRPr/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Time , location , item , branch</a:t>
            </a:r>
            <a:endParaRPr sz="19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◼"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Choosing the </a:t>
            </a:r>
            <a:r>
              <a:rPr lang="en-IN" sz="19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facts-Selecting the metrics or units of measurements to be included</a:t>
            </a:r>
            <a:endParaRPr/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b="1" lang="en-IN" sz="1900" u="sng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Facts</a:t>
            </a:r>
            <a:endParaRPr/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Quantity of sales, Sales Amount</a:t>
            </a:r>
            <a:endParaRPr sz="19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6000" lvl="0" marL="306000" marR="0" rtl="0" algn="l">
              <a:spcBef>
                <a:spcPts val="98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◼"/>
            </a:pPr>
            <a:r>
              <a:rPr lang="en-I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Choosing the duration of the database- determining how far back in time one should go for historical data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Warehouse | What is Star Schema - javatpoint" id="757" name="Google Shape;7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310" y="1064525"/>
            <a:ext cx="8276135" cy="5349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6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Conceptual  Modelling of Data warehouses</a:t>
            </a:r>
            <a:endParaRPr/>
          </a:p>
        </p:txBody>
      </p:sp>
      <p:sp>
        <p:nvSpPr>
          <p:cNvPr id="763" name="Google Shape;763;p46"/>
          <p:cNvSpPr txBox="1"/>
          <p:nvPr/>
        </p:nvSpPr>
        <p:spPr>
          <a:xfrm>
            <a:off x="581192" y="2180496"/>
            <a:ext cx="11029615" cy="4042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model should provide the best data access</a:t>
            </a:r>
            <a:endParaRPr/>
          </a:p>
          <a:p>
            <a:pPr indent="-306000" lvl="0" marL="306000" marR="0" rtl="0" algn="l">
              <a:spcBef>
                <a:spcPts val="12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The whole model should be queri-centric</a:t>
            </a:r>
            <a:endParaRPr/>
          </a:p>
          <a:p>
            <a:pPr indent="-306000" lvl="0" marL="306000" marR="0" rtl="0" algn="l">
              <a:spcBef>
                <a:spcPts val="12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It must be optimized for queries and analysis</a:t>
            </a:r>
            <a:endParaRPr/>
          </a:p>
          <a:p>
            <a:pPr indent="-306000" lvl="0" marL="306000" marR="0" rtl="0" algn="l">
              <a:spcBef>
                <a:spcPts val="12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It must be structured in such a way that every dimension can interact equally with the fact table</a:t>
            </a:r>
            <a:endParaRPr/>
          </a:p>
          <a:p>
            <a:pPr indent="-306000" lvl="0" marL="306000" marR="0" rtl="0" algn="l">
              <a:spcBef>
                <a:spcPts val="12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Arial"/>
              <a:buChar char="•"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The model should allow drilling down or rolling up along dimension hierarchies</a:t>
            </a:r>
            <a:endParaRPr/>
          </a:p>
          <a:p>
            <a:pPr indent="-306000" lvl="0" marL="306000" marR="0" rtl="0" algn="l"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IN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1" sz="1800" u="sng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IN" cap="none"/>
              <a:t>Schemas for multidimensional data models (4.2.2)</a:t>
            </a:r>
            <a:endParaRPr/>
          </a:p>
        </p:txBody>
      </p:sp>
      <p:sp>
        <p:nvSpPr>
          <p:cNvPr id="769" name="Google Shape;769;p47"/>
          <p:cNvSpPr txBox="1"/>
          <p:nvPr/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</a:pPr>
            <a:r>
              <a:rPr lang="en-IN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The most popular data model for a data warehouse is a multidimensional model, which can exist in the form of</a:t>
            </a:r>
            <a:endParaRPr/>
          </a:p>
          <a:p>
            <a:pPr indent="-306000" lvl="0" marL="306000" marR="0" rtl="0" algn="l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✔"/>
            </a:pPr>
            <a:r>
              <a:rPr lang="en-IN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IN" sz="2800">
                <a:solidFill>
                  <a:schemeClr val="dk2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A star schema</a:t>
            </a:r>
            <a:endParaRPr/>
          </a:p>
          <a:p>
            <a:pPr indent="-306000" lvl="0" marL="306000" marR="0" rtl="0" algn="l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✔"/>
            </a:pPr>
            <a:r>
              <a:rPr lang="en-IN" sz="2800">
                <a:solidFill>
                  <a:schemeClr val="dk2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  A snowflake schema, </a:t>
            </a:r>
            <a:endParaRPr/>
          </a:p>
          <a:p>
            <a:pPr indent="-306000" lvl="0" marL="306000" marR="0" rtl="0" algn="l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✔"/>
            </a:pPr>
            <a:r>
              <a:rPr lang="en-IN" sz="2800">
                <a:solidFill>
                  <a:schemeClr val="dk2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  A fact constellation schema</a:t>
            </a:r>
            <a:r>
              <a:rPr lang="en-IN" sz="2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8"/>
          <p:cNvSpPr/>
          <p:nvPr/>
        </p:nvSpPr>
        <p:spPr>
          <a:xfrm>
            <a:off x="300250" y="631763"/>
            <a:ext cx="22541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A star schema</a:t>
            </a:r>
            <a:endParaRPr/>
          </a:p>
        </p:txBody>
      </p:sp>
      <p:sp>
        <p:nvSpPr>
          <p:cNvPr id="775" name="Google Shape;775;p48"/>
          <p:cNvSpPr txBox="1"/>
          <p:nvPr/>
        </p:nvSpPr>
        <p:spPr>
          <a:xfrm>
            <a:off x="208809" y="1154983"/>
            <a:ext cx="1137814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star schema data warehouse contains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1. a large central table (fact table) containing the bulk of the data, with no redundancy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2. a set of smaller attendant tables (dimension tables), one for each dimension. </a:t>
            </a:r>
            <a:endParaRPr sz="280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76" name="Google Shape;776;p48"/>
          <p:cNvCxnSpPr/>
          <p:nvPr/>
        </p:nvCxnSpPr>
        <p:spPr>
          <a:xfrm flipH="1" rot="10800000">
            <a:off x="3276600" y="3046413"/>
            <a:ext cx="457200" cy="1222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7" name="Google Shape;777;p48"/>
          <p:cNvCxnSpPr/>
          <p:nvPr/>
        </p:nvCxnSpPr>
        <p:spPr>
          <a:xfrm>
            <a:off x="3733800" y="3048000"/>
            <a:ext cx="68580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8" name="Google Shape;778;p48"/>
          <p:cNvCxnSpPr/>
          <p:nvPr/>
        </p:nvCxnSpPr>
        <p:spPr>
          <a:xfrm>
            <a:off x="4419600" y="4267200"/>
            <a:ext cx="14478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9" name="Google Shape;779;p48"/>
          <p:cNvCxnSpPr/>
          <p:nvPr/>
        </p:nvCxnSpPr>
        <p:spPr>
          <a:xfrm flipH="1">
            <a:off x="4875213" y="4343400"/>
            <a:ext cx="993775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0" name="Google Shape;780;p48"/>
          <p:cNvCxnSpPr/>
          <p:nvPr/>
        </p:nvCxnSpPr>
        <p:spPr>
          <a:xfrm flipH="1">
            <a:off x="1674813" y="4267200"/>
            <a:ext cx="16033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1" name="Google Shape;781;p48"/>
          <p:cNvCxnSpPr/>
          <p:nvPr/>
        </p:nvCxnSpPr>
        <p:spPr>
          <a:xfrm>
            <a:off x="1676400" y="4267200"/>
            <a:ext cx="1066800" cy="99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2" name="Google Shape;782;p48"/>
          <p:cNvCxnSpPr/>
          <p:nvPr/>
        </p:nvCxnSpPr>
        <p:spPr>
          <a:xfrm flipH="1">
            <a:off x="2589213" y="5257800"/>
            <a:ext cx="155575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3" name="Google Shape;783;p48"/>
          <p:cNvCxnSpPr/>
          <p:nvPr/>
        </p:nvCxnSpPr>
        <p:spPr>
          <a:xfrm flipH="1" rot="10800000">
            <a:off x="2590800" y="5713413"/>
            <a:ext cx="1295400" cy="9175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4" name="Google Shape;784;p48"/>
          <p:cNvCxnSpPr/>
          <p:nvPr/>
        </p:nvCxnSpPr>
        <p:spPr>
          <a:xfrm>
            <a:off x="4876800" y="5181600"/>
            <a:ext cx="4572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85" name="Google Shape;785;p48"/>
          <p:cNvSpPr txBox="1"/>
          <p:nvPr/>
        </p:nvSpPr>
        <p:spPr>
          <a:xfrm>
            <a:off x="3390900" y="4701661"/>
            <a:ext cx="137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Facts</a:t>
            </a:r>
            <a:endParaRPr/>
          </a:p>
        </p:txBody>
      </p:sp>
      <p:sp>
        <p:nvSpPr>
          <p:cNvPr id="786" name="Google Shape;786;p48"/>
          <p:cNvSpPr txBox="1"/>
          <p:nvPr/>
        </p:nvSpPr>
        <p:spPr>
          <a:xfrm>
            <a:off x="6096000" y="40386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1</a:t>
            </a:r>
            <a:endParaRPr/>
          </a:p>
        </p:txBody>
      </p:sp>
      <p:sp>
        <p:nvSpPr>
          <p:cNvPr id="787" name="Google Shape;787;p48"/>
          <p:cNvSpPr txBox="1"/>
          <p:nvPr/>
        </p:nvSpPr>
        <p:spPr>
          <a:xfrm>
            <a:off x="5638800" y="59436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2</a:t>
            </a:r>
            <a:endParaRPr/>
          </a:p>
        </p:txBody>
      </p:sp>
      <p:sp>
        <p:nvSpPr>
          <p:cNvPr id="788" name="Google Shape;788;p48"/>
          <p:cNvSpPr txBox="1"/>
          <p:nvPr/>
        </p:nvSpPr>
        <p:spPr>
          <a:xfrm>
            <a:off x="4495800" y="28956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3</a:t>
            </a:r>
            <a:endParaRPr/>
          </a:p>
        </p:txBody>
      </p:sp>
      <p:sp>
        <p:nvSpPr>
          <p:cNvPr id="789" name="Google Shape;789;p48"/>
          <p:cNvSpPr txBox="1"/>
          <p:nvPr/>
        </p:nvSpPr>
        <p:spPr>
          <a:xfrm>
            <a:off x="304800" y="37338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4</a:t>
            </a:r>
            <a:endParaRPr/>
          </a:p>
        </p:txBody>
      </p:sp>
      <p:sp>
        <p:nvSpPr>
          <p:cNvPr id="790" name="Google Shape;790;p48"/>
          <p:cNvSpPr txBox="1"/>
          <p:nvPr/>
        </p:nvSpPr>
        <p:spPr>
          <a:xfrm>
            <a:off x="228600" y="61722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5</a:t>
            </a:r>
            <a:endParaRPr/>
          </a:p>
        </p:txBody>
      </p:sp>
      <p:cxnSp>
        <p:nvCxnSpPr>
          <p:cNvPr id="791" name="Google Shape;791;p48"/>
          <p:cNvCxnSpPr/>
          <p:nvPr/>
        </p:nvCxnSpPr>
        <p:spPr>
          <a:xfrm>
            <a:off x="3886200" y="5715000"/>
            <a:ext cx="1447800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9"/>
          <p:cNvSpPr/>
          <p:nvPr/>
        </p:nvSpPr>
        <p:spPr>
          <a:xfrm>
            <a:off x="300250" y="631763"/>
            <a:ext cx="22541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A star schema</a:t>
            </a:r>
            <a:endParaRPr/>
          </a:p>
        </p:txBody>
      </p:sp>
      <p:sp>
        <p:nvSpPr>
          <p:cNvPr id="797" name="Google Shape;797;p49"/>
          <p:cNvSpPr txBox="1"/>
          <p:nvPr/>
        </p:nvSpPr>
        <p:spPr>
          <a:xfrm>
            <a:off x="208809" y="1154983"/>
            <a:ext cx="11378140" cy="2523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star schema data warehouse contains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1. a large central table (fact table) containing the bulk of the data, with no redundancy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2. a set of smaller attendant tables (dimension tables), one for each dimension. </a:t>
            </a:r>
            <a:endParaRPr sz="2800">
              <a:solidFill>
                <a:srgbClr val="00B05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98" name="Google Shape;798;p49"/>
          <p:cNvCxnSpPr/>
          <p:nvPr/>
        </p:nvCxnSpPr>
        <p:spPr>
          <a:xfrm flipH="1" rot="10800000">
            <a:off x="3276600" y="3046413"/>
            <a:ext cx="457200" cy="1222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9" name="Google Shape;799;p49"/>
          <p:cNvCxnSpPr/>
          <p:nvPr/>
        </p:nvCxnSpPr>
        <p:spPr>
          <a:xfrm>
            <a:off x="3733800" y="3048000"/>
            <a:ext cx="68580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0" name="Google Shape;800;p49"/>
          <p:cNvCxnSpPr/>
          <p:nvPr/>
        </p:nvCxnSpPr>
        <p:spPr>
          <a:xfrm>
            <a:off x="4419600" y="4267200"/>
            <a:ext cx="14478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1" name="Google Shape;801;p49"/>
          <p:cNvCxnSpPr/>
          <p:nvPr/>
        </p:nvCxnSpPr>
        <p:spPr>
          <a:xfrm flipH="1">
            <a:off x="4875213" y="4343400"/>
            <a:ext cx="993775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2" name="Google Shape;802;p49"/>
          <p:cNvCxnSpPr/>
          <p:nvPr/>
        </p:nvCxnSpPr>
        <p:spPr>
          <a:xfrm flipH="1">
            <a:off x="1674813" y="4267200"/>
            <a:ext cx="16033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3" name="Google Shape;803;p49"/>
          <p:cNvCxnSpPr/>
          <p:nvPr/>
        </p:nvCxnSpPr>
        <p:spPr>
          <a:xfrm>
            <a:off x="1676400" y="4267200"/>
            <a:ext cx="1066800" cy="99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4" name="Google Shape;804;p49"/>
          <p:cNvCxnSpPr/>
          <p:nvPr/>
        </p:nvCxnSpPr>
        <p:spPr>
          <a:xfrm flipH="1">
            <a:off x="2589213" y="5257800"/>
            <a:ext cx="155575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5" name="Google Shape;805;p49"/>
          <p:cNvCxnSpPr/>
          <p:nvPr/>
        </p:nvCxnSpPr>
        <p:spPr>
          <a:xfrm flipH="1" rot="10800000">
            <a:off x="2590800" y="5713413"/>
            <a:ext cx="1295400" cy="9175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06" name="Google Shape;806;p49"/>
          <p:cNvCxnSpPr/>
          <p:nvPr/>
        </p:nvCxnSpPr>
        <p:spPr>
          <a:xfrm>
            <a:off x="4876800" y="5181600"/>
            <a:ext cx="457200" cy="137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7" name="Google Shape;807;p49"/>
          <p:cNvSpPr txBox="1"/>
          <p:nvPr/>
        </p:nvSpPr>
        <p:spPr>
          <a:xfrm>
            <a:off x="3390900" y="4701661"/>
            <a:ext cx="137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Facts</a:t>
            </a:r>
            <a:endParaRPr/>
          </a:p>
        </p:txBody>
      </p:sp>
      <p:sp>
        <p:nvSpPr>
          <p:cNvPr id="808" name="Google Shape;808;p49"/>
          <p:cNvSpPr txBox="1"/>
          <p:nvPr/>
        </p:nvSpPr>
        <p:spPr>
          <a:xfrm>
            <a:off x="6096000" y="40386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1</a:t>
            </a:r>
            <a:endParaRPr/>
          </a:p>
        </p:txBody>
      </p:sp>
      <p:sp>
        <p:nvSpPr>
          <p:cNvPr id="809" name="Google Shape;809;p49"/>
          <p:cNvSpPr txBox="1"/>
          <p:nvPr/>
        </p:nvSpPr>
        <p:spPr>
          <a:xfrm>
            <a:off x="5638800" y="59436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2</a:t>
            </a:r>
            <a:endParaRPr/>
          </a:p>
        </p:txBody>
      </p:sp>
      <p:sp>
        <p:nvSpPr>
          <p:cNvPr id="810" name="Google Shape;810;p49"/>
          <p:cNvSpPr txBox="1"/>
          <p:nvPr/>
        </p:nvSpPr>
        <p:spPr>
          <a:xfrm>
            <a:off x="4495800" y="28956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3</a:t>
            </a:r>
            <a:endParaRPr/>
          </a:p>
        </p:txBody>
      </p:sp>
      <p:sp>
        <p:nvSpPr>
          <p:cNvPr id="811" name="Google Shape;811;p49"/>
          <p:cNvSpPr txBox="1"/>
          <p:nvPr/>
        </p:nvSpPr>
        <p:spPr>
          <a:xfrm>
            <a:off x="304800" y="37338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4</a:t>
            </a:r>
            <a:endParaRPr/>
          </a:p>
        </p:txBody>
      </p:sp>
      <p:sp>
        <p:nvSpPr>
          <p:cNvPr id="812" name="Google Shape;812;p49"/>
          <p:cNvSpPr txBox="1"/>
          <p:nvPr/>
        </p:nvSpPr>
        <p:spPr>
          <a:xfrm>
            <a:off x="228600" y="6172200"/>
            <a:ext cx="2209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5</a:t>
            </a:r>
            <a:endParaRPr/>
          </a:p>
        </p:txBody>
      </p:sp>
      <p:cxnSp>
        <p:nvCxnSpPr>
          <p:cNvPr id="813" name="Google Shape;813;p49"/>
          <p:cNvCxnSpPr/>
          <p:nvPr/>
        </p:nvCxnSpPr>
        <p:spPr>
          <a:xfrm>
            <a:off x="3886200" y="5715000"/>
            <a:ext cx="1447800" cy="83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0"/>
          <p:cNvSpPr/>
          <p:nvPr/>
        </p:nvSpPr>
        <p:spPr>
          <a:xfrm>
            <a:off x="2281454" y="490183"/>
            <a:ext cx="92202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9" name="Google Shape;819;p50"/>
          <p:cNvSpPr/>
          <p:nvPr/>
        </p:nvSpPr>
        <p:spPr>
          <a:xfrm>
            <a:off x="2654517" y="6216296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0" name="Google Shape;820;p50"/>
          <p:cNvSpPr/>
          <p:nvPr/>
        </p:nvSpPr>
        <p:spPr>
          <a:xfrm>
            <a:off x="2646579" y="6230583"/>
            <a:ext cx="3175" cy="1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21" name="Google Shape;821;p50"/>
          <p:cNvSpPr/>
          <p:nvPr/>
        </p:nvSpPr>
        <p:spPr>
          <a:xfrm>
            <a:off x="2433854" y="413983"/>
            <a:ext cx="8382000" cy="623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Example of Star Schema</a:t>
            </a:r>
            <a:endParaRPr/>
          </a:p>
        </p:txBody>
      </p:sp>
      <p:sp>
        <p:nvSpPr>
          <p:cNvPr id="822" name="Google Shape;822;p50"/>
          <p:cNvSpPr/>
          <p:nvPr/>
        </p:nvSpPr>
        <p:spPr>
          <a:xfrm>
            <a:off x="8394917" y="1576033"/>
            <a:ext cx="249555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/>
          </a:p>
        </p:txBody>
      </p:sp>
      <p:sp>
        <p:nvSpPr>
          <p:cNvPr id="823" name="Google Shape;823;p50"/>
          <p:cNvSpPr/>
          <p:nvPr/>
        </p:nvSpPr>
        <p:spPr>
          <a:xfrm>
            <a:off x="5523129" y="3061933"/>
            <a:ext cx="2065338" cy="452438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24" name="Google Shape;824;p50"/>
          <p:cNvGrpSpPr/>
          <p:nvPr/>
        </p:nvGrpSpPr>
        <p:grpSpPr>
          <a:xfrm>
            <a:off x="2283042" y="1195033"/>
            <a:ext cx="1812924" cy="2152651"/>
            <a:chOff x="97" y="684"/>
            <a:chExt cx="1142" cy="1356"/>
          </a:xfrm>
        </p:grpSpPr>
        <p:sp>
          <p:nvSpPr>
            <p:cNvPr id="825" name="Google Shape;825;p50"/>
            <p:cNvSpPr/>
            <p:nvPr/>
          </p:nvSpPr>
          <p:spPr>
            <a:xfrm>
              <a:off x="97" y="945"/>
              <a:ext cx="1142" cy="1095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day_of_the_week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month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quarter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year</a:t>
              </a:r>
              <a:endParaRPr/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97" y="684"/>
              <a:ext cx="401" cy="25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</p:grpSp>
      <p:grpSp>
        <p:nvGrpSpPr>
          <p:cNvPr id="827" name="Google Shape;827;p50"/>
          <p:cNvGrpSpPr/>
          <p:nvPr/>
        </p:nvGrpSpPr>
        <p:grpSpPr>
          <a:xfrm>
            <a:off x="8580654" y="3779483"/>
            <a:ext cx="1827213" cy="1873251"/>
            <a:chOff x="4064" y="2304"/>
            <a:chExt cx="1151" cy="1180"/>
          </a:xfrm>
        </p:grpSpPr>
        <p:sp>
          <p:nvSpPr>
            <p:cNvPr id="828" name="Google Shape;828;p50"/>
            <p:cNvSpPr/>
            <p:nvPr/>
          </p:nvSpPr>
          <p:spPr>
            <a:xfrm>
              <a:off x="4065" y="2562"/>
              <a:ext cx="1150" cy="92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state_or_province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country</a:t>
              </a:r>
              <a:endParaRPr/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4064" y="2304"/>
              <a:ext cx="633" cy="25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</a:t>
              </a:r>
              <a:endParaRPr/>
            </a:p>
          </p:txBody>
        </p:sp>
      </p:grpSp>
      <p:sp>
        <p:nvSpPr>
          <p:cNvPr id="830" name="Google Shape;830;p50"/>
          <p:cNvSpPr/>
          <p:nvPr/>
        </p:nvSpPr>
        <p:spPr>
          <a:xfrm>
            <a:off x="5423117" y="2179283"/>
            <a:ext cx="1865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Fact Table</a:t>
            </a:r>
            <a:endParaRPr/>
          </a:p>
        </p:txBody>
      </p:sp>
      <p:sp>
        <p:nvSpPr>
          <p:cNvPr id="831" name="Google Shape;831;p50"/>
          <p:cNvSpPr/>
          <p:nvPr/>
        </p:nvSpPr>
        <p:spPr>
          <a:xfrm>
            <a:off x="5523129" y="2596796"/>
            <a:ext cx="2065338" cy="4524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2" name="Google Shape;832;p50"/>
          <p:cNvSpPr/>
          <p:nvPr/>
        </p:nvSpPr>
        <p:spPr>
          <a:xfrm>
            <a:off x="5556467" y="2642833"/>
            <a:ext cx="2057400" cy="400837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time_key</a:t>
            </a:r>
            <a:endParaRPr/>
          </a:p>
        </p:txBody>
      </p:sp>
      <p:sp>
        <p:nvSpPr>
          <p:cNvPr id="833" name="Google Shape;833;p50"/>
          <p:cNvSpPr/>
          <p:nvPr/>
        </p:nvSpPr>
        <p:spPr>
          <a:xfrm>
            <a:off x="5551704" y="3092096"/>
            <a:ext cx="2028825" cy="396875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item_key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50"/>
          <p:cNvSpPr/>
          <p:nvPr/>
        </p:nvSpPr>
        <p:spPr>
          <a:xfrm>
            <a:off x="5523129" y="3527071"/>
            <a:ext cx="2065338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5" name="Google Shape;835;p50"/>
          <p:cNvSpPr/>
          <p:nvPr/>
        </p:nvSpPr>
        <p:spPr>
          <a:xfrm>
            <a:off x="5551704" y="3538183"/>
            <a:ext cx="2081213" cy="396875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branch_key</a:t>
            </a:r>
            <a:endParaRPr/>
          </a:p>
        </p:txBody>
      </p:sp>
      <p:sp>
        <p:nvSpPr>
          <p:cNvPr id="836" name="Google Shape;836;p50"/>
          <p:cNvSpPr/>
          <p:nvPr/>
        </p:nvSpPr>
        <p:spPr>
          <a:xfrm>
            <a:off x="5523129" y="3990621"/>
            <a:ext cx="2065338" cy="4524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7" name="Google Shape;837;p50"/>
          <p:cNvSpPr/>
          <p:nvPr/>
        </p:nvSpPr>
        <p:spPr>
          <a:xfrm>
            <a:off x="5550117" y="4014433"/>
            <a:ext cx="2078037" cy="396875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location_key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50"/>
          <p:cNvSpPr/>
          <p:nvPr/>
        </p:nvSpPr>
        <p:spPr>
          <a:xfrm>
            <a:off x="5523129" y="4455758"/>
            <a:ext cx="2065338" cy="452438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9" name="Google Shape;839;p50"/>
          <p:cNvSpPr/>
          <p:nvPr/>
        </p:nvSpPr>
        <p:spPr>
          <a:xfrm>
            <a:off x="5550117" y="4506558"/>
            <a:ext cx="2001837" cy="396875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units_sold</a:t>
            </a:r>
            <a:endParaRPr/>
          </a:p>
        </p:txBody>
      </p:sp>
      <p:sp>
        <p:nvSpPr>
          <p:cNvPr id="840" name="Google Shape;840;p50"/>
          <p:cNvSpPr/>
          <p:nvPr/>
        </p:nvSpPr>
        <p:spPr>
          <a:xfrm>
            <a:off x="5523129" y="4920896"/>
            <a:ext cx="2065338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1" name="Google Shape;841;p50"/>
          <p:cNvSpPr/>
          <p:nvPr/>
        </p:nvSpPr>
        <p:spPr>
          <a:xfrm>
            <a:off x="5551704" y="4951058"/>
            <a:ext cx="2008188" cy="396875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dollars_sold</a:t>
            </a:r>
            <a:endParaRPr/>
          </a:p>
        </p:txBody>
      </p:sp>
      <p:sp>
        <p:nvSpPr>
          <p:cNvPr id="842" name="Google Shape;842;p50"/>
          <p:cNvSpPr/>
          <p:nvPr/>
        </p:nvSpPr>
        <p:spPr>
          <a:xfrm>
            <a:off x="5523129" y="5386033"/>
            <a:ext cx="2065338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3" name="Google Shape;843;p50"/>
          <p:cNvSpPr/>
          <p:nvPr/>
        </p:nvSpPr>
        <p:spPr>
          <a:xfrm>
            <a:off x="5532654" y="5397146"/>
            <a:ext cx="2008188" cy="396875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avg_sales</a:t>
            </a:r>
            <a:endParaRPr/>
          </a:p>
        </p:txBody>
      </p:sp>
      <p:sp>
        <p:nvSpPr>
          <p:cNvPr id="844" name="Google Shape;844;p50"/>
          <p:cNvSpPr/>
          <p:nvPr/>
        </p:nvSpPr>
        <p:spPr>
          <a:xfrm>
            <a:off x="4032467" y="5805133"/>
            <a:ext cx="1219200" cy="396875"/>
          </a:xfrm>
          <a:prstGeom prst="rect">
            <a:avLst/>
          </a:prstGeom>
          <a:solidFill>
            <a:srgbClr val="75757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</a:t>
            </a:r>
            <a:endParaRPr/>
          </a:p>
        </p:txBody>
      </p:sp>
      <p:cxnSp>
        <p:nvCxnSpPr>
          <p:cNvPr id="845" name="Google Shape;845;p50"/>
          <p:cNvCxnSpPr/>
          <p:nvPr/>
        </p:nvCxnSpPr>
        <p:spPr>
          <a:xfrm flipH="1" rot="10800000">
            <a:off x="4746842" y="4679596"/>
            <a:ext cx="769937" cy="1146175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6" name="Google Shape;846;p50"/>
          <p:cNvCxnSpPr/>
          <p:nvPr/>
        </p:nvCxnSpPr>
        <p:spPr>
          <a:xfrm flipH="1" rot="10800000">
            <a:off x="4727792" y="5222521"/>
            <a:ext cx="788987" cy="56515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7" name="Google Shape;847;p50"/>
          <p:cNvCxnSpPr/>
          <p:nvPr/>
        </p:nvCxnSpPr>
        <p:spPr>
          <a:xfrm flipH="1" rot="10800000">
            <a:off x="4727792" y="5590821"/>
            <a:ext cx="904875" cy="19685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48" name="Google Shape;848;p50"/>
          <p:cNvCxnSpPr/>
          <p:nvPr/>
        </p:nvCxnSpPr>
        <p:spPr>
          <a:xfrm flipH="1">
            <a:off x="4302342" y="3849333"/>
            <a:ext cx="1196975" cy="735013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849" name="Google Shape;849;p50"/>
          <p:cNvCxnSpPr/>
          <p:nvPr/>
        </p:nvCxnSpPr>
        <p:spPr>
          <a:xfrm rot="10800000">
            <a:off x="4107079" y="2412646"/>
            <a:ext cx="1449388" cy="48895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850" name="Google Shape;850;p50"/>
          <p:cNvCxnSpPr/>
          <p:nvPr/>
        </p:nvCxnSpPr>
        <p:spPr>
          <a:xfrm>
            <a:off x="7555129" y="4255733"/>
            <a:ext cx="1039813" cy="38735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851" name="Google Shape;851;p50"/>
          <p:cNvCxnSpPr/>
          <p:nvPr/>
        </p:nvCxnSpPr>
        <p:spPr>
          <a:xfrm flipH="1" rot="10800000">
            <a:off x="7555129" y="2607908"/>
            <a:ext cx="1077913" cy="681038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grpSp>
        <p:nvGrpSpPr>
          <p:cNvPr id="852" name="Google Shape;852;p50"/>
          <p:cNvGrpSpPr/>
          <p:nvPr/>
        </p:nvGrpSpPr>
        <p:grpSpPr>
          <a:xfrm>
            <a:off x="8588592" y="1503008"/>
            <a:ext cx="1431924" cy="1909763"/>
            <a:chOff x="4069" y="878"/>
            <a:chExt cx="902" cy="1203"/>
          </a:xfrm>
        </p:grpSpPr>
        <p:sp>
          <p:nvSpPr>
            <p:cNvPr id="853" name="Google Shape;853;p50"/>
            <p:cNvSpPr/>
            <p:nvPr/>
          </p:nvSpPr>
          <p:spPr>
            <a:xfrm>
              <a:off x="4069" y="1159"/>
              <a:ext cx="902" cy="922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supplier_type</a:t>
              </a:r>
              <a:endParaRPr/>
            </a:p>
          </p:txBody>
        </p:sp>
        <p:sp>
          <p:nvSpPr>
            <p:cNvPr id="854" name="Google Shape;854;p50"/>
            <p:cNvSpPr txBox="1"/>
            <p:nvPr/>
          </p:nvSpPr>
          <p:spPr>
            <a:xfrm>
              <a:off x="4201" y="878"/>
              <a:ext cx="456" cy="290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</a:t>
              </a:r>
              <a:endParaRPr/>
            </a:p>
          </p:txBody>
        </p:sp>
      </p:grpSp>
      <p:grpSp>
        <p:nvGrpSpPr>
          <p:cNvPr id="855" name="Google Shape;855;p50"/>
          <p:cNvGrpSpPr/>
          <p:nvPr/>
        </p:nvGrpSpPr>
        <p:grpSpPr>
          <a:xfrm>
            <a:off x="2819617" y="3785833"/>
            <a:ext cx="1500188" cy="1384300"/>
            <a:chOff x="435" y="2316"/>
            <a:chExt cx="945" cy="872"/>
          </a:xfrm>
        </p:grpSpPr>
        <p:sp>
          <p:nvSpPr>
            <p:cNvPr id="856" name="Google Shape;856;p50"/>
            <p:cNvSpPr/>
            <p:nvPr/>
          </p:nvSpPr>
          <p:spPr>
            <a:xfrm>
              <a:off x="486" y="2611"/>
              <a:ext cx="894" cy="57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branch_type</a:t>
              </a:r>
              <a:endParaRPr/>
            </a:p>
          </p:txBody>
        </p:sp>
        <p:sp>
          <p:nvSpPr>
            <p:cNvPr id="857" name="Google Shape;857;p50"/>
            <p:cNvSpPr txBox="1"/>
            <p:nvPr/>
          </p:nvSpPr>
          <p:spPr>
            <a:xfrm>
              <a:off x="435" y="2316"/>
              <a:ext cx="637" cy="29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51"/>
          <p:cNvGrpSpPr/>
          <p:nvPr/>
        </p:nvGrpSpPr>
        <p:grpSpPr>
          <a:xfrm>
            <a:off x="2687854" y="1557337"/>
            <a:ext cx="1827213" cy="1873251"/>
            <a:chOff x="4064" y="2304"/>
            <a:chExt cx="1151" cy="1180"/>
          </a:xfrm>
        </p:grpSpPr>
        <p:sp>
          <p:nvSpPr>
            <p:cNvPr id="863" name="Google Shape;863;p51"/>
            <p:cNvSpPr/>
            <p:nvPr/>
          </p:nvSpPr>
          <p:spPr>
            <a:xfrm>
              <a:off x="4065" y="2562"/>
              <a:ext cx="1150" cy="92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state_or_province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country</a:t>
              </a:r>
              <a:endParaRPr/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4064" y="2304"/>
              <a:ext cx="633" cy="25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</a:t>
              </a:r>
              <a:endParaRPr/>
            </a:p>
          </p:txBody>
        </p:sp>
      </p:grpSp>
      <p:sp>
        <p:nvSpPr>
          <p:cNvPr id="865" name="Google Shape;865;p51"/>
          <p:cNvSpPr txBox="1"/>
          <p:nvPr/>
        </p:nvSpPr>
        <p:spPr>
          <a:xfrm>
            <a:off x="5461000" y="1755774"/>
            <a:ext cx="416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lain" startAt="101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Camp pune mh  india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lain" startAt="101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Kothrud pune mh india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lain" startAt="101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pune station pune mh india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267294" y="993141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Integrated – </a:t>
            </a:r>
            <a:endParaRPr/>
          </a:p>
          <a:p>
            <a:pPr indent="-306000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I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Constructed by integrating multiple, heterogeneous data sources- relational databases, flat files, on-line transaction records </a:t>
            </a:r>
            <a:endParaRPr/>
          </a:p>
          <a:p>
            <a:pPr indent="-306000" lvl="0" marL="3060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I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cleaning and data integration techniques are applied.</a:t>
            </a:r>
            <a:endParaRPr/>
          </a:p>
          <a:p>
            <a:pPr indent="-306000" lvl="0" marL="306000" marR="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</a:pPr>
            <a:r>
              <a:rPr b="0" i="0" lang="en-I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Ensure </a:t>
            </a: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consistency in naming conventions, encoding structures, attribute measures, etc. among different data sources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2"/>
          <p:cNvSpPr/>
          <p:nvPr/>
        </p:nvSpPr>
        <p:spPr>
          <a:xfrm>
            <a:off x="1905000" y="533400"/>
            <a:ext cx="8534400" cy="526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STAR SCHEMA KEYS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Avoid built-in meanings in the primary key of the dimension table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Do not use operational system keys as primary keys</a:t>
            </a:r>
            <a:endParaRPr/>
          </a:p>
          <a:p>
            <a:pPr indent="-177800" lvl="1" marL="4556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Operational system keys contain built in meaning</a:t>
            </a:r>
            <a:endParaRPr/>
          </a:p>
          <a:p>
            <a:pPr indent="-177800" lvl="1" marL="4556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The keys may be reassigned, thus giving  wrong aggregate value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Use keys which are system generated sequence numbers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The operational system keys can be stored as attributes in dimension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3"/>
          <p:cNvSpPr/>
          <p:nvPr/>
        </p:nvSpPr>
        <p:spPr>
          <a:xfrm>
            <a:off x="2133600" y="457201"/>
            <a:ext cx="8382000" cy="609615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Advantages of Star Schema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star schema reflects exactly the way the decision makers thinks in terms of business metrics.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Users understand the structures very easily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optimizes navigation through the database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is most suitable for query processing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It allows query processor software to use better execution plans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Disadvantages </a:t>
            </a:r>
            <a:r>
              <a:rPr b="1" lang="en-IN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of Star Schema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tables are not normalized leading to redundancy and inconsistency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4"/>
          <p:cNvSpPr/>
          <p:nvPr/>
        </p:nvSpPr>
        <p:spPr>
          <a:xfrm>
            <a:off x="300250" y="631763"/>
            <a:ext cx="9573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The snowflake schema is a variant of the star schema model(4.6)</a:t>
            </a:r>
            <a:endParaRPr sz="2800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3" name="Google Shape;883;p54"/>
          <p:cNvSpPr txBox="1"/>
          <p:nvPr/>
        </p:nvSpPr>
        <p:spPr>
          <a:xfrm>
            <a:off x="208809" y="1154983"/>
            <a:ext cx="1137814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snowflake schema is a variant of the star schema model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dimension tables are normalized, thereby further splitting the data into additional tables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resulting schema graph forms a shape similar to a snowflake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rgbClr val="92D050"/>
                </a:solidFill>
                <a:latin typeface="Gill Sans"/>
                <a:ea typeface="Gill Sans"/>
                <a:cs typeface="Gill Sans"/>
                <a:sym typeface="Gill Sans"/>
              </a:rPr>
              <a:t>Ex.  The item and location dimensions have been normalized to give  rise to two more tables supplier and 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5"/>
          <p:cNvSpPr/>
          <p:nvPr/>
        </p:nvSpPr>
        <p:spPr>
          <a:xfrm>
            <a:off x="1676400" y="381000"/>
            <a:ext cx="92202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0" name="Google Shape;890;p55"/>
          <p:cNvSpPr/>
          <p:nvPr/>
        </p:nvSpPr>
        <p:spPr>
          <a:xfrm>
            <a:off x="2049463" y="6107114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1" name="Google Shape;891;p55"/>
          <p:cNvSpPr/>
          <p:nvPr/>
        </p:nvSpPr>
        <p:spPr>
          <a:xfrm>
            <a:off x="2041526" y="6121401"/>
            <a:ext cx="3175" cy="1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892" name="Google Shape;892;p55"/>
          <p:cNvSpPr/>
          <p:nvPr/>
        </p:nvSpPr>
        <p:spPr>
          <a:xfrm>
            <a:off x="1831975" y="-109226"/>
            <a:ext cx="8382000" cy="623888"/>
          </a:xfrm>
          <a:prstGeom prst="rect">
            <a:avLst/>
          </a:prstGeom>
          <a:noFill/>
          <a:ln>
            <a:noFill/>
          </a:ln>
        </p:spPr>
        <p:txBody>
          <a:bodyPr anchorCtr="0" anchor="b" bIns="46075" lIns="92150" spcFirstLastPara="1" rIns="92150" wrap="square" tIns="46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Example of Snowflake Schema</a:t>
            </a:r>
            <a:endParaRPr/>
          </a:p>
        </p:txBody>
      </p:sp>
      <p:sp>
        <p:nvSpPr>
          <p:cNvPr id="893" name="Google Shape;893;p55"/>
          <p:cNvSpPr/>
          <p:nvPr/>
        </p:nvSpPr>
        <p:spPr>
          <a:xfrm>
            <a:off x="7943850" y="1676400"/>
            <a:ext cx="249555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/>
          </a:p>
        </p:txBody>
      </p:sp>
      <p:sp>
        <p:nvSpPr>
          <p:cNvPr id="894" name="Google Shape;894;p55"/>
          <p:cNvSpPr/>
          <p:nvPr/>
        </p:nvSpPr>
        <p:spPr>
          <a:xfrm>
            <a:off x="5072064" y="3162300"/>
            <a:ext cx="2065337" cy="452438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95" name="Google Shape;895;p55"/>
          <p:cNvGrpSpPr/>
          <p:nvPr/>
        </p:nvGrpSpPr>
        <p:grpSpPr>
          <a:xfrm>
            <a:off x="1831975" y="1295401"/>
            <a:ext cx="1812926" cy="2152651"/>
            <a:chOff x="194" y="816"/>
            <a:chExt cx="1142" cy="1356"/>
          </a:xfrm>
        </p:grpSpPr>
        <p:sp>
          <p:nvSpPr>
            <p:cNvPr id="896" name="Google Shape;896;p55"/>
            <p:cNvSpPr/>
            <p:nvPr/>
          </p:nvSpPr>
          <p:spPr>
            <a:xfrm>
              <a:off x="194" y="1077"/>
              <a:ext cx="1142" cy="1095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day_of_the_week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month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quarter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year</a:t>
              </a: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194" y="816"/>
              <a:ext cx="403" cy="252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</p:grpSp>
      <p:grpSp>
        <p:nvGrpSpPr>
          <p:cNvPr id="898" name="Google Shape;898;p55"/>
          <p:cNvGrpSpPr/>
          <p:nvPr/>
        </p:nvGrpSpPr>
        <p:grpSpPr>
          <a:xfrm>
            <a:off x="7696203" y="4495803"/>
            <a:ext cx="1676401" cy="1325563"/>
            <a:chOff x="3888" y="2832"/>
            <a:chExt cx="1056" cy="835"/>
          </a:xfrm>
        </p:grpSpPr>
        <p:sp>
          <p:nvSpPr>
            <p:cNvPr id="899" name="Google Shape;899;p55"/>
            <p:cNvSpPr/>
            <p:nvPr/>
          </p:nvSpPr>
          <p:spPr>
            <a:xfrm>
              <a:off x="3888" y="3090"/>
              <a:ext cx="1056" cy="577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City_key</a:t>
              </a:r>
              <a:endParaRPr/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3889" y="2832"/>
              <a:ext cx="636" cy="25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</a:t>
              </a:r>
              <a:endParaRPr/>
            </a:p>
          </p:txBody>
        </p:sp>
      </p:grpSp>
      <p:sp>
        <p:nvSpPr>
          <p:cNvPr id="901" name="Google Shape;901;p55"/>
          <p:cNvSpPr/>
          <p:nvPr/>
        </p:nvSpPr>
        <p:spPr>
          <a:xfrm>
            <a:off x="4972051" y="2279651"/>
            <a:ext cx="1856385" cy="40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Fact Table</a:t>
            </a:r>
            <a:endParaRPr/>
          </a:p>
        </p:txBody>
      </p:sp>
      <p:sp>
        <p:nvSpPr>
          <p:cNvPr id="902" name="Google Shape;902;p55"/>
          <p:cNvSpPr/>
          <p:nvPr/>
        </p:nvSpPr>
        <p:spPr>
          <a:xfrm>
            <a:off x="5072064" y="2697164"/>
            <a:ext cx="2065337" cy="4524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3" name="Google Shape;903;p55"/>
          <p:cNvSpPr/>
          <p:nvPr/>
        </p:nvSpPr>
        <p:spPr>
          <a:xfrm>
            <a:off x="5105400" y="2743201"/>
            <a:ext cx="2057400" cy="400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time_key</a:t>
            </a:r>
            <a:endParaRPr/>
          </a:p>
        </p:txBody>
      </p:sp>
      <p:sp>
        <p:nvSpPr>
          <p:cNvPr id="904" name="Google Shape;904;p55"/>
          <p:cNvSpPr/>
          <p:nvPr/>
        </p:nvSpPr>
        <p:spPr>
          <a:xfrm>
            <a:off x="5100639" y="3192464"/>
            <a:ext cx="2035985" cy="400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item_key</a:t>
            </a:r>
            <a:endParaRPr/>
          </a:p>
        </p:txBody>
      </p:sp>
      <p:sp>
        <p:nvSpPr>
          <p:cNvPr id="905" name="Google Shape;905;p55"/>
          <p:cNvSpPr/>
          <p:nvPr/>
        </p:nvSpPr>
        <p:spPr>
          <a:xfrm>
            <a:off x="5072064" y="3627438"/>
            <a:ext cx="2065337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6" name="Google Shape;906;p55"/>
          <p:cNvSpPr/>
          <p:nvPr/>
        </p:nvSpPr>
        <p:spPr>
          <a:xfrm>
            <a:off x="5100639" y="3638551"/>
            <a:ext cx="2087281" cy="400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branch_key</a:t>
            </a:r>
            <a:endParaRPr/>
          </a:p>
        </p:txBody>
      </p:sp>
      <p:sp>
        <p:nvSpPr>
          <p:cNvPr id="907" name="Google Shape;907;p55"/>
          <p:cNvSpPr/>
          <p:nvPr/>
        </p:nvSpPr>
        <p:spPr>
          <a:xfrm>
            <a:off x="5072064" y="4090989"/>
            <a:ext cx="2065337" cy="4524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8" name="Google Shape;908;p55"/>
          <p:cNvSpPr/>
          <p:nvPr/>
        </p:nvSpPr>
        <p:spPr>
          <a:xfrm>
            <a:off x="5099051" y="4114801"/>
            <a:ext cx="2085679" cy="4008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location_key</a:t>
            </a:r>
            <a:endParaRPr/>
          </a:p>
        </p:txBody>
      </p:sp>
      <p:sp>
        <p:nvSpPr>
          <p:cNvPr id="909" name="Google Shape;909;p55"/>
          <p:cNvSpPr/>
          <p:nvPr/>
        </p:nvSpPr>
        <p:spPr>
          <a:xfrm>
            <a:off x="5072064" y="4556125"/>
            <a:ext cx="2065337" cy="452438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0" name="Google Shape;910;p55"/>
          <p:cNvSpPr/>
          <p:nvPr/>
        </p:nvSpPr>
        <p:spPr>
          <a:xfrm>
            <a:off x="5100639" y="4606926"/>
            <a:ext cx="2007131" cy="400837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units_sold</a:t>
            </a:r>
            <a:endParaRPr/>
          </a:p>
        </p:txBody>
      </p:sp>
      <p:sp>
        <p:nvSpPr>
          <p:cNvPr id="911" name="Google Shape;911;p55"/>
          <p:cNvSpPr/>
          <p:nvPr/>
        </p:nvSpPr>
        <p:spPr>
          <a:xfrm>
            <a:off x="5072064" y="5021263"/>
            <a:ext cx="2065337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2" name="Google Shape;912;p55"/>
          <p:cNvSpPr/>
          <p:nvPr/>
        </p:nvSpPr>
        <p:spPr>
          <a:xfrm>
            <a:off x="5100639" y="5051426"/>
            <a:ext cx="2013543" cy="400837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dollars_sold</a:t>
            </a:r>
            <a:endParaRPr/>
          </a:p>
        </p:txBody>
      </p:sp>
      <p:sp>
        <p:nvSpPr>
          <p:cNvPr id="913" name="Google Shape;913;p55"/>
          <p:cNvSpPr/>
          <p:nvPr/>
        </p:nvSpPr>
        <p:spPr>
          <a:xfrm>
            <a:off x="5072064" y="5486400"/>
            <a:ext cx="2065337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4" name="Google Shape;914;p55"/>
          <p:cNvSpPr/>
          <p:nvPr/>
        </p:nvSpPr>
        <p:spPr>
          <a:xfrm>
            <a:off x="5081589" y="5497514"/>
            <a:ext cx="2015147" cy="400837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avg_sales</a:t>
            </a:r>
            <a:endParaRPr/>
          </a:p>
        </p:txBody>
      </p:sp>
      <p:sp>
        <p:nvSpPr>
          <p:cNvPr id="915" name="Google Shape;915;p55"/>
          <p:cNvSpPr/>
          <p:nvPr/>
        </p:nvSpPr>
        <p:spPr>
          <a:xfrm>
            <a:off x="3581400" y="5905501"/>
            <a:ext cx="1219200" cy="400837"/>
          </a:xfrm>
          <a:prstGeom prst="rect">
            <a:avLst/>
          </a:prstGeom>
          <a:solidFill>
            <a:srgbClr val="9933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</a:t>
            </a:r>
            <a:endParaRPr/>
          </a:p>
        </p:txBody>
      </p:sp>
      <p:cxnSp>
        <p:nvCxnSpPr>
          <p:cNvPr id="916" name="Google Shape;916;p55"/>
          <p:cNvCxnSpPr/>
          <p:nvPr/>
        </p:nvCxnSpPr>
        <p:spPr>
          <a:xfrm flipH="1" rot="10800000">
            <a:off x="4295775" y="4779964"/>
            <a:ext cx="769938" cy="1146175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7" name="Google Shape;917;p55"/>
          <p:cNvCxnSpPr/>
          <p:nvPr/>
        </p:nvCxnSpPr>
        <p:spPr>
          <a:xfrm flipH="1" rot="10800000">
            <a:off x="4276725" y="5322888"/>
            <a:ext cx="788988" cy="56515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8" name="Google Shape;918;p55"/>
          <p:cNvCxnSpPr/>
          <p:nvPr/>
        </p:nvCxnSpPr>
        <p:spPr>
          <a:xfrm flipH="1" rot="10800000">
            <a:off x="4276726" y="5691188"/>
            <a:ext cx="904875" cy="19685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9" name="Google Shape;919;p55"/>
          <p:cNvCxnSpPr/>
          <p:nvPr/>
        </p:nvCxnSpPr>
        <p:spPr>
          <a:xfrm flipH="1">
            <a:off x="3851276" y="3949701"/>
            <a:ext cx="1196975" cy="735013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920" name="Google Shape;920;p55"/>
          <p:cNvCxnSpPr/>
          <p:nvPr/>
        </p:nvCxnSpPr>
        <p:spPr>
          <a:xfrm rot="10800000">
            <a:off x="3656014" y="2513013"/>
            <a:ext cx="1449387" cy="48895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921" name="Google Shape;921;p55"/>
          <p:cNvCxnSpPr/>
          <p:nvPr/>
        </p:nvCxnSpPr>
        <p:spPr>
          <a:xfrm>
            <a:off x="7104064" y="4356100"/>
            <a:ext cx="592137" cy="10541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922" name="Google Shape;922;p55"/>
          <p:cNvCxnSpPr/>
          <p:nvPr/>
        </p:nvCxnSpPr>
        <p:spPr>
          <a:xfrm flipH="1" rot="10800000">
            <a:off x="7010400" y="2436813"/>
            <a:ext cx="668338" cy="9525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grpSp>
        <p:nvGrpSpPr>
          <p:cNvPr id="923" name="Google Shape;923;p55"/>
          <p:cNvGrpSpPr/>
          <p:nvPr/>
        </p:nvGrpSpPr>
        <p:grpSpPr>
          <a:xfrm>
            <a:off x="7634298" y="933451"/>
            <a:ext cx="1741490" cy="2217739"/>
            <a:chOff x="3849" y="588"/>
            <a:chExt cx="1097" cy="1397"/>
          </a:xfrm>
        </p:grpSpPr>
        <p:sp>
          <p:nvSpPr>
            <p:cNvPr id="924" name="Google Shape;924;p55"/>
            <p:cNvSpPr/>
            <p:nvPr/>
          </p:nvSpPr>
          <p:spPr>
            <a:xfrm>
              <a:off x="3849" y="879"/>
              <a:ext cx="1097" cy="1106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item_key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item_name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               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supplier_type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supplier_key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5" name="Google Shape;925;p55"/>
            <p:cNvSpPr txBox="1"/>
            <p:nvPr/>
          </p:nvSpPr>
          <p:spPr>
            <a:xfrm>
              <a:off x="3979" y="588"/>
              <a:ext cx="456" cy="290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</a:t>
              </a:r>
              <a:endParaRPr/>
            </a:p>
          </p:txBody>
        </p:sp>
      </p:grpSp>
      <p:grpSp>
        <p:nvGrpSpPr>
          <p:cNvPr id="926" name="Google Shape;926;p55"/>
          <p:cNvGrpSpPr/>
          <p:nvPr/>
        </p:nvGrpSpPr>
        <p:grpSpPr>
          <a:xfrm>
            <a:off x="2368550" y="3886201"/>
            <a:ext cx="1498600" cy="1384300"/>
            <a:chOff x="532" y="2448"/>
            <a:chExt cx="944" cy="872"/>
          </a:xfrm>
        </p:grpSpPr>
        <p:sp>
          <p:nvSpPr>
            <p:cNvPr id="927" name="Google Shape;927;p55"/>
            <p:cNvSpPr/>
            <p:nvPr/>
          </p:nvSpPr>
          <p:spPr>
            <a:xfrm>
              <a:off x="582" y="2743"/>
              <a:ext cx="894" cy="57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branch_type</a:t>
              </a:r>
              <a:endParaRPr/>
            </a:p>
          </p:txBody>
        </p:sp>
        <p:sp>
          <p:nvSpPr>
            <p:cNvPr id="928" name="Google Shape;928;p55"/>
            <p:cNvSpPr txBox="1"/>
            <p:nvPr/>
          </p:nvSpPr>
          <p:spPr>
            <a:xfrm>
              <a:off x="532" y="2448"/>
              <a:ext cx="637" cy="29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</a:t>
              </a:r>
              <a:endParaRPr/>
            </a:p>
          </p:txBody>
        </p:sp>
      </p:grpSp>
      <p:grpSp>
        <p:nvGrpSpPr>
          <p:cNvPr id="929" name="Google Shape;929;p55"/>
          <p:cNvGrpSpPr/>
          <p:nvPr/>
        </p:nvGrpSpPr>
        <p:grpSpPr>
          <a:xfrm>
            <a:off x="8996363" y="307975"/>
            <a:ext cx="1441449" cy="985838"/>
            <a:chOff x="4707" y="194"/>
            <a:chExt cx="908" cy="621"/>
          </a:xfrm>
        </p:grpSpPr>
        <p:sp>
          <p:nvSpPr>
            <p:cNvPr id="930" name="Google Shape;930;p55"/>
            <p:cNvSpPr/>
            <p:nvPr/>
          </p:nvSpPr>
          <p:spPr>
            <a:xfrm>
              <a:off x="4713" y="411"/>
              <a:ext cx="902" cy="404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supplier_type</a:t>
              </a:r>
              <a:endParaRPr/>
            </a:p>
          </p:txBody>
        </p:sp>
        <p:sp>
          <p:nvSpPr>
            <p:cNvPr id="931" name="Google Shape;931;p55"/>
            <p:cNvSpPr txBox="1"/>
            <p:nvPr/>
          </p:nvSpPr>
          <p:spPr>
            <a:xfrm>
              <a:off x="4707" y="194"/>
              <a:ext cx="734" cy="290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</a:t>
              </a:r>
              <a:endParaRPr/>
            </a:p>
          </p:txBody>
        </p:sp>
      </p:grpSp>
      <p:grpSp>
        <p:nvGrpSpPr>
          <p:cNvPr id="932" name="Google Shape;932;p55"/>
          <p:cNvGrpSpPr/>
          <p:nvPr/>
        </p:nvGrpSpPr>
        <p:grpSpPr>
          <a:xfrm>
            <a:off x="8839202" y="3048001"/>
            <a:ext cx="1654176" cy="1493838"/>
            <a:chOff x="4608" y="1920"/>
            <a:chExt cx="1042" cy="941"/>
          </a:xfrm>
        </p:grpSpPr>
        <p:sp>
          <p:nvSpPr>
            <p:cNvPr id="933" name="Google Shape;933;p55"/>
            <p:cNvSpPr/>
            <p:nvPr/>
          </p:nvSpPr>
          <p:spPr>
            <a:xfrm>
              <a:off x="4608" y="2182"/>
              <a:ext cx="1042" cy="679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state_or_province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country</a:t>
              </a:r>
              <a:endParaRPr/>
            </a:p>
          </p:txBody>
        </p:sp>
        <p:sp>
          <p:nvSpPr>
            <p:cNvPr id="934" name="Google Shape;934;p55"/>
            <p:cNvSpPr/>
            <p:nvPr/>
          </p:nvSpPr>
          <p:spPr>
            <a:xfrm>
              <a:off x="4610" y="1920"/>
              <a:ext cx="359" cy="252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</p:txBody>
        </p:sp>
      </p:grpSp>
      <p:cxnSp>
        <p:nvCxnSpPr>
          <p:cNvPr id="935" name="Google Shape;935;p55"/>
          <p:cNvCxnSpPr/>
          <p:nvPr/>
        </p:nvCxnSpPr>
        <p:spPr>
          <a:xfrm flipH="1" rot="10800000">
            <a:off x="9371023" y="1290640"/>
            <a:ext cx="314317" cy="1352546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936" name="Google Shape;936;p55"/>
          <p:cNvCxnSpPr/>
          <p:nvPr/>
        </p:nvCxnSpPr>
        <p:spPr>
          <a:xfrm flipH="1" rot="10800000">
            <a:off x="8382000" y="4646613"/>
            <a:ext cx="668338" cy="9525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6"/>
          <p:cNvSpPr/>
          <p:nvPr/>
        </p:nvSpPr>
        <p:spPr>
          <a:xfrm>
            <a:off x="350292" y="761843"/>
            <a:ext cx="11841708" cy="409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Advantages of Snowflake Schema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Small savings in storage space.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Normalized structures are easier to update and maintain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B0F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Disadvantages </a:t>
            </a:r>
            <a:r>
              <a:rPr b="1" lang="en-IN" sz="24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of Snowflake Schema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Schema is less intuitive and end-users are affected by the complexity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Difficult to browse through contents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IN" sz="2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Degraded query performance because of additional joins</a:t>
            </a:r>
            <a:endParaRPr/>
          </a:p>
          <a:p>
            <a:pPr indent="-341313" lvl="0" marL="3413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7"/>
          <p:cNvSpPr/>
          <p:nvPr/>
        </p:nvSpPr>
        <p:spPr>
          <a:xfrm>
            <a:off x="300250" y="631763"/>
            <a:ext cx="28151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Fact constellation.</a:t>
            </a:r>
            <a:endParaRPr/>
          </a:p>
        </p:txBody>
      </p:sp>
      <p:sp>
        <p:nvSpPr>
          <p:cNvPr id="948" name="Google Shape;948;p57"/>
          <p:cNvSpPr txBox="1"/>
          <p:nvPr/>
        </p:nvSpPr>
        <p:spPr>
          <a:xfrm>
            <a:off x="208809" y="1154983"/>
            <a:ext cx="1137814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fact constellation schema allows dimension tables to be shared between fact tables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example, the dimensions tables for time, item, and location 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shared between the sales and shipping fact tables.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8"/>
          <p:cNvSpPr/>
          <p:nvPr/>
        </p:nvSpPr>
        <p:spPr>
          <a:xfrm>
            <a:off x="1517183" y="913265"/>
            <a:ext cx="92202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4" name="Google Shape;954;p58"/>
          <p:cNvSpPr/>
          <p:nvPr/>
        </p:nvSpPr>
        <p:spPr>
          <a:xfrm>
            <a:off x="1890246" y="6639378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5" name="Google Shape;955;p58"/>
          <p:cNvSpPr/>
          <p:nvPr/>
        </p:nvSpPr>
        <p:spPr>
          <a:xfrm>
            <a:off x="1882308" y="6653665"/>
            <a:ext cx="3175" cy="1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956" name="Google Shape;956;p58"/>
          <p:cNvSpPr/>
          <p:nvPr/>
        </p:nvSpPr>
        <p:spPr>
          <a:xfrm>
            <a:off x="7784633" y="2208665"/>
            <a:ext cx="249555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/>
          </a:p>
        </p:txBody>
      </p:sp>
      <p:sp>
        <p:nvSpPr>
          <p:cNvPr id="957" name="Google Shape;957;p58"/>
          <p:cNvSpPr/>
          <p:nvPr/>
        </p:nvSpPr>
        <p:spPr>
          <a:xfrm>
            <a:off x="4225458" y="2605540"/>
            <a:ext cx="2065338" cy="452438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58" name="Google Shape;958;p58"/>
          <p:cNvGrpSpPr/>
          <p:nvPr/>
        </p:nvGrpSpPr>
        <p:grpSpPr>
          <a:xfrm>
            <a:off x="1537821" y="1740353"/>
            <a:ext cx="1812924" cy="2152649"/>
            <a:chOff x="109" y="761"/>
            <a:chExt cx="1142" cy="1356"/>
          </a:xfrm>
        </p:grpSpPr>
        <p:sp>
          <p:nvSpPr>
            <p:cNvPr id="959" name="Google Shape;959;p58"/>
            <p:cNvSpPr/>
            <p:nvPr/>
          </p:nvSpPr>
          <p:spPr>
            <a:xfrm>
              <a:off x="109" y="1022"/>
              <a:ext cx="1142" cy="1095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day_of_the_week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month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quarter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year</a:t>
              </a:r>
              <a:endParaRPr/>
            </a:p>
          </p:txBody>
        </p:sp>
        <p:sp>
          <p:nvSpPr>
            <p:cNvPr id="960" name="Google Shape;960;p58"/>
            <p:cNvSpPr/>
            <p:nvPr/>
          </p:nvSpPr>
          <p:spPr>
            <a:xfrm>
              <a:off x="109" y="761"/>
              <a:ext cx="401" cy="25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/>
            </a:p>
          </p:txBody>
        </p:sp>
      </p:grpSp>
      <p:sp>
        <p:nvSpPr>
          <p:cNvPr id="961" name="Google Shape;961;p58"/>
          <p:cNvSpPr/>
          <p:nvPr/>
        </p:nvSpPr>
        <p:spPr>
          <a:xfrm>
            <a:off x="4527083" y="2542040"/>
            <a:ext cx="18653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Fact Table</a:t>
            </a:r>
            <a:endParaRPr/>
          </a:p>
        </p:txBody>
      </p:sp>
      <p:sp>
        <p:nvSpPr>
          <p:cNvPr id="962" name="Google Shape;962;p58"/>
          <p:cNvSpPr/>
          <p:nvPr/>
        </p:nvSpPr>
        <p:spPr>
          <a:xfrm>
            <a:off x="4225458" y="2140403"/>
            <a:ext cx="2065338" cy="4524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3" name="Google Shape;963;p58"/>
          <p:cNvSpPr/>
          <p:nvPr/>
        </p:nvSpPr>
        <p:spPr>
          <a:xfrm>
            <a:off x="4258796" y="2186440"/>
            <a:ext cx="2057400" cy="396875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time_key</a:t>
            </a:r>
            <a:endParaRPr/>
          </a:p>
        </p:txBody>
      </p:sp>
      <p:sp>
        <p:nvSpPr>
          <p:cNvPr id="964" name="Google Shape;964;p58"/>
          <p:cNvSpPr/>
          <p:nvPr/>
        </p:nvSpPr>
        <p:spPr>
          <a:xfrm>
            <a:off x="4254033" y="2635703"/>
            <a:ext cx="2028825" cy="396875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item_key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5" name="Google Shape;965;p58"/>
          <p:cNvSpPr/>
          <p:nvPr/>
        </p:nvSpPr>
        <p:spPr>
          <a:xfrm>
            <a:off x="4225458" y="3070678"/>
            <a:ext cx="2065338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6" name="Google Shape;966;p58"/>
          <p:cNvSpPr/>
          <p:nvPr/>
        </p:nvSpPr>
        <p:spPr>
          <a:xfrm>
            <a:off x="4254033" y="3081790"/>
            <a:ext cx="2081213" cy="396875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branch_key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58"/>
          <p:cNvSpPr/>
          <p:nvPr/>
        </p:nvSpPr>
        <p:spPr>
          <a:xfrm>
            <a:off x="4225458" y="3534228"/>
            <a:ext cx="2065338" cy="452437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8" name="Google Shape;968;p58"/>
          <p:cNvSpPr/>
          <p:nvPr/>
        </p:nvSpPr>
        <p:spPr>
          <a:xfrm>
            <a:off x="4252446" y="3558040"/>
            <a:ext cx="2078037" cy="396875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location_key</a:t>
            </a:r>
            <a:endParaRPr/>
          </a:p>
        </p:txBody>
      </p:sp>
      <p:sp>
        <p:nvSpPr>
          <p:cNvPr id="969" name="Google Shape;969;p58"/>
          <p:cNvSpPr/>
          <p:nvPr/>
        </p:nvSpPr>
        <p:spPr>
          <a:xfrm>
            <a:off x="4225458" y="3999365"/>
            <a:ext cx="2065338" cy="452438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0" name="Google Shape;970;p58"/>
          <p:cNvSpPr/>
          <p:nvPr/>
        </p:nvSpPr>
        <p:spPr>
          <a:xfrm>
            <a:off x="4252446" y="4050165"/>
            <a:ext cx="2007131" cy="400837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units_sold</a:t>
            </a:r>
            <a:endParaRPr sz="2000">
              <a:solidFill>
                <a:srgbClr val="000000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1" name="Google Shape;971;p58"/>
          <p:cNvSpPr/>
          <p:nvPr/>
        </p:nvSpPr>
        <p:spPr>
          <a:xfrm>
            <a:off x="4225458" y="4464503"/>
            <a:ext cx="2065338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2" name="Google Shape;972;p58"/>
          <p:cNvSpPr/>
          <p:nvPr/>
        </p:nvSpPr>
        <p:spPr>
          <a:xfrm>
            <a:off x="4254033" y="4494665"/>
            <a:ext cx="2008188" cy="396875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dollars_sold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3" name="Google Shape;973;p58"/>
          <p:cNvSpPr/>
          <p:nvPr/>
        </p:nvSpPr>
        <p:spPr>
          <a:xfrm>
            <a:off x="4225458" y="4929640"/>
            <a:ext cx="2065338" cy="450850"/>
          </a:xfrm>
          <a:prstGeom prst="rect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4" name="Google Shape;974;p58"/>
          <p:cNvSpPr/>
          <p:nvPr/>
        </p:nvSpPr>
        <p:spPr>
          <a:xfrm>
            <a:off x="4234983" y="4940753"/>
            <a:ext cx="2008188" cy="396875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avg_sales</a:t>
            </a:r>
            <a:endParaRPr/>
          </a:p>
        </p:txBody>
      </p:sp>
      <p:sp>
        <p:nvSpPr>
          <p:cNvPr id="975" name="Google Shape;975;p58"/>
          <p:cNvSpPr/>
          <p:nvPr/>
        </p:nvSpPr>
        <p:spPr>
          <a:xfrm>
            <a:off x="2964983" y="5561465"/>
            <a:ext cx="1219200" cy="396875"/>
          </a:xfrm>
          <a:prstGeom prst="rect">
            <a:avLst/>
          </a:prstGeom>
          <a:solidFill>
            <a:srgbClr val="75757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</a:t>
            </a:r>
            <a:endParaRPr/>
          </a:p>
        </p:txBody>
      </p:sp>
      <p:cxnSp>
        <p:nvCxnSpPr>
          <p:cNvPr id="976" name="Google Shape;976;p58"/>
          <p:cNvCxnSpPr/>
          <p:nvPr/>
        </p:nvCxnSpPr>
        <p:spPr>
          <a:xfrm flipH="1" rot="10800000">
            <a:off x="3803183" y="4493078"/>
            <a:ext cx="609600" cy="1069975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7" name="Google Shape;977;p58"/>
          <p:cNvCxnSpPr/>
          <p:nvPr/>
        </p:nvCxnSpPr>
        <p:spPr>
          <a:xfrm flipH="1" rot="10800000">
            <a:off x="3879383" y="4950278"/>
            <a:ext cx="457200" cy="56515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8" name="Google Shape;978;p58"/>
          <p:cNvCxnSpPr/>
          <p:nvPr/>
        </p:nvCxnSpPr>
        <p:spPr>
          <a:xfrm flipH="1" rot="10800000">
            <a:off x="3879383" y="5255078"/>
            <a:ext cx="457200" cy="27305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79" name="Google Shape;979;p58"/>
          <p:cNvCxnSpPr/>
          <p:nvPr/>
        </p:nvCxnSpPr>
        <p:spPr>
          <a:xfrm flipH="1">
            <a:off x="3420596" y="3580265"/>
            <a:ext cx="993775" cy="14732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980" name="Google Shape;980;p58"/>
          <p:cNvCxnSpPr/>
          <p:nvPr/>
        </p:nvCxnSpPr>
        <p:spPr>
          <a:xfrm rot="10800000">
            <a:off x="3361858" y="2957965"/>
            <a:ext cx="900113" cy="319088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981" name="Google Shape;981;p58"/>
          <p:cNvCxnSpPr/>
          <p:nvPr/>
        </p:nvCxnSpPr>
        <p:spPr>
          <a:xfrm>
            <a:off x="6151095" y="3391160"/>
            <a:ext cx="533400" cy="15240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982" name="Google Shape;982;p58"/>
          <p:cNvCxnSpPr/>
          <p:nvPr/>
        </p:nvCxnSpPr>
        <p:spPr>
          <a:xfrm flipH="1" rot="10800000">
            <a:off x="6317783" y="2130878"/>
            <a:ext cx="381000" cy="7239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grpSp>
        <p:nvGrpSpPr>
          <p:cNvPr id="983" name="Google Shape;983;p58"/>
          <p:cNvGrpSpPr/>
          <p:nvPr/>
        </p:nvGrpSpPr>
        <p:grpSpPr>
          <a:xfrm>
            <a:off x="1904533" y="4037465"/>
            <a:ext cx="1500188" cy="1384300"/>
            <a:chOff x="340" y="2208"/>
            <a:chExt cx="945" cy="872"/>
          </a:xfrm>
        </p:grpSpPr>
        <p:sp>
          <p:nvSpPr>
            <p:cNvPr id="984" name="Google Shape;984;p58"/>
            <p:cNvSpPr/>
            <p:nvPr/>
          </p:nvSpPr>
          <p:spPr>
            <a:xfrm>
              <a:off x="391" y="2503"/>
              <a:ext cx="894" cy="577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branch_type</a:t>
              </a:r>
              <a:endParaRPr/>
            </a:p>
          </p:txBody>
        </p:sp>
        <p:sp>
          <p:nvSpPr>
            <p:cNvPr id="985" name="Google Shape;985;p58"/>
            <p:cNvSpPr txBox="1"/>
            <p:nvPr/>
          </p:nvSpPr>
          <p:spPr>
            <a:xfrm>
              <a:off x="340" y="2208"/>
              <a:ext cx="637" cy="29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</a:t>
              </a:r>
              <a:endParaRPr/>
            </a:p>
          </p:txBody>
        </p:sp>
      </p:grpSp>
      <p:cxnSp>
        <p:nvCxnSpPr>
          <p:cNvPr id="986" name="Google Shape;986;p58"/>
          <p:cNvCxnSpPr/>
          <p:nvPr/>
        </p:nvCxnSpPr>
        <p:spPr>
          <a:xfrm flipH="1" rot="10800000">
            <a:off x="8603783" y="1978478"/>
            <a:ext cx="381000" cy="17145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987" name="Google Shape;987;p58"/>
          <p:cNvCxnSpPr/>
          <p:nvPr/>
        </p:nvCxnSpPr>
        <p:spPr>
          <a:xfrm flipH="1">
            <a:off x="7175828" y="3661035"/>
            <a:ext cx="1069975" cy="12954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grpSp>
        <p:nvGrpSpPr>
          <p:cNvPr id="988" name="Google Shape;988;p58"/>
          <p:cNvGrpSpPr/>
          <p:nvPr/>
        </p:nvGrpSpPr>
        <p:grpSpPr>
          <a:xfrm>
            <a:off x="6574176" y="4962786"/>
            <a:ext cx="1841504" cy="1887539"/>
            <a:chOff x="3313" y="2976"/>
            <a:chExt cx="1160" cy="1189"/>
          </a:xfrm>
        </p:grpSpPr>
        <p:sp>
          <p:nvSpPr>
            <p:cNvPr id="989" name="Google Shape;989;p58"/>
            <p:cNvSpPr/>
            <p:nvPr/>
          </p:nvSpPr>
          <p:spPr>
            <a:xfrm>
              <a:off x="3314" y="3234"/>
              <a:ext cx="1159" cy="931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highlight>
                    <a:srgbClr val="FFFF00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city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highlight>
                    <a:srgbClr val="FFFF00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state_or_province</a:t>
              </a:r>
              <a:endParaRPr sz="180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highlight>
                    <a:srgbClr val="FFFF00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country</a:t>
              </a:r>
              <a:endParaRPr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3313" y="2976"/>
              <a:ext cx="633" cy="250"/>
            </a:xfrm>
            <a:prstGeom prst="rect">
              <a:avLst/>
            </a:prstGeom>
            <a:solidFill>
              <a:srgbClr val="99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</a:t>
              </a:r>
              <a:endParaRPr/>
            </a:p>
          </p:txBody>
        </p:sp>
      </p:grpSp>
      <p:grpSp>
        <p:nvGrpSpPr>
          <p:cNvPr id="991" name="Google Shape;991;p58"/>
          <p:cNvGrpSpPr/>
          <p:nvPr/>
        </p:nvGrpSpPr>
        <p:grpSpPr>
          <a:xfrm>
            <a:off x="6625758" y="992640"/>
            <a:ext cx="1431926" cy="1909763"/>
            <a:chOff x="3314" y="290"/>
            <a:chExt cx="902" cy="1203"/>
          </a:xfrm>
        </p:grpSpPr>
        <p:sp>
          <p:nvSpPr>
            <p:cNvPr id="992" name="Google Shape;992;p58"/>
            <p:cNvSpPr/>
            <p:nvPr/>
          </p:nvSpPr>
          <p:spPr>
            <a:xfrm>
              <a:off x="3314" y="571"/>
              <a:ext cx="902" cy="922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item_name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supplier_type</a:t>
              </a:r>
              <a:endParaRPr/>
            </a:p>
          </p:txBody>
        </p:sp>
        <p:sp>
          <p:nvSpPr>
            <p:cNvPr id="993" name="Google Shape;993;p58"/>
            <p:cNvSpPr txBox="1"/>
            <p:nvPr/>
          </p:nvSpPr>
          <p:spPr>
            <a:xfrm>
              <a:off x="3446" y="290"/>
              <a:ext cx="456" cy="290"/>
            </a:xfrm>
            <a:prstGeom prst="rect">
              <a:avLst/>
            </a:prstGeom>
            <a:solidFill>
              <a:srgbClr val="BBE0E3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item</a:t>
              </a:r>
              <a:endParaRPr/>
            </a:p>
          </p:txBody>
        </p:sp>
      </p:grpSp>
      <p:sp>
        <p:nvSpPr>
          <p:cNvPr id="994" name="Google Shape;994;p58"/>
          <p:cNvSpPr/>
          <p:nvPr/>
        </p:nvSpPr>
        <p:spPr>
          <a:xfrm>
            <a:off x="4104808" y="1751465"/>
            <a:ext cx="1701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Fact Table</a:t>
            </a:r>
            <a:endParaRPr/>
          </a:p>
        </p:txBody>
      </p:sp>
      <p:grpSp>
        <p:nvGrpSpPr>
          <p:cNvPr id="995" name="Google Shape;995;p58"/>
          <p:cNvGrpSpPr/>
          <p:nvPr/>
        </p:nvGrpSpPr>
        <p:grpSpPr>
          <a:xfrm>
            <a:off x="8345021" y="2437265"/>
            <a:ext cx="2165350" cy="3240087"/>
            <a:chOff x="4397" y="1200"/>
            <a:chExt cx="1364" cy="2041"/>
          </a:xfrm>
        </p:grpSpPr>
        <p:sp>
          <p:nvSpPr>
            <p:cNvPr id="996" name="Google Shape;996;p58"/>
            <p:cNvSpPr/>
            <p:nvPr/>
          </p:nvSpPr>
          <p:spPr>
            <a:xfrm>
              <a:off x="4397" y="1493"/>
              <a:ext cx="1301" cy="285"/>
            </a:xfrm>
            <a:prstGeom prst="rect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4586" y="1453"/>
              <a:ext cx="117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Fact Table</a:t>
              </a: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4397" y="1200"/>
              <a:ext cx="1301" cy="285"/>
            </a:xfrm>
            <a:prstGeom prst="rect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4418" y="1229"/>
              <a:ext cx="1296" cy="25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time_key</a:t>
              </a:r>
              <a:endPara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4415" y="1512"/>
              <a:ext cx="1278" cy="25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item_key</a:t>
              </a: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4397" y="1786"/>
              <a:ext cx="1301" cy="284"/>
            </a:xfrm>
            <a:prstGeom prst="rect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4415" y="1793"/>
              <a:ext cx="1225" cy="25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shipper_key</a:t>
              </a:r>
              <a:endPara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4397" y="2078"/>
              <a:ext cx="1301" cy="285"/>
            </a:xfrm>
            <a:prstGeom prst="rect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4414" y="2093"/>
              <a:ext cx="1264" cy="25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From_location</a:t>
              </a:r>
              <a:endPara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4397" y="2371"/>
              <a:ext cx="1301" cy="285"/>
            </a:xfrm>
            <a:prstGeom prst="rect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4416" y="2403"/>
              <a:ext cx="1269" cy="25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To_Location</a:t>
              </a: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4397" y="2664"/>
              <a:ext cx="1301" cy="284"/>
            </a:xfrm>
            <a:prstGeom prst="rect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4415" y="2683"/>
              <a:ext cx="1255" cy="250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dollars_cost</a:t>
              </a:r>
              <a:endPara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4397" y="2957"/>
              <a:ext cx="1301" cy="284"/>
            </a:xfrm>
            <a:prstGeom prst="rect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4403" y="2964"/>
              <a:ext cx="1291" cy="250"/>
            </a:xfrm>
            <a:prstGeom prst="rect">
              <a:avLst/>
            </a:prstGeom>
            <a:solidFill>
              <a:srgbClr val="757575"/>
            </a:solidFill>
            <a:ln>
              <a:noFill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units_shiped</a:t>
              </a:r>
              <a:endPara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11" name="Google Shape;1011;p58"/>
          <p:cNvCxnSpPr/>
          <p:nvPr/>
        </p:nvCxnSpPr>
        <p:spPr>
          <a:xfrm flipH="1">
            <a:off x="7575624" y="4647065"/>
            <a:ext cx="993775" cy="7620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grpSp>
        <p:nvGrpSpPr>
          <p:cNvPr id="1012" name="Google Shape;1012;p58"/>
          <p:cNvGrpSpPr/>
          <p:nvPr/>
        </p:nvGrpSpPr>
        <p:grpSpPr>
          <a:xfrm>
            <a:off x="8686333" y="532265"/>
            <a:ext cx="1331913" cy="1457325"/>
            <a:chOff x="4612" y="0"/>
            <a:chExt cx="839" cy="918"/>
          </a:xfrm>
        </p:grpSpPr>
        <p:sp>
          <p:nvSpPr>
            <p:cNvPr id="1013" name="Google Shape;1013;p58"/>
            <p:cNvSpPr/>
            <p:nvPr/>
          </p:nvSpPr>
          <p:spPr>
            <a:xfrm>
              <a:off x="4616" y="247"/>
              <a:ext cx="835" cy="671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75" lIns="92150" spcFirstLastPara="1" rIns="92150" wrap="square" tIns="460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shipper_key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shipper_name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location_key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shipper_type</a:t>
              </a:r>
              <a:endParaRPr/>
            </a:p>
          </p:txBody>
        </p:sp>
        <p:sp>
          <p:nvSpPr>
            <p:cNvPr id="1014" name="Google Shape;1014;p58"/>
            <p:cNvSpPr txBox="1"/>
            <p:nvPr/>
          </p:nvSpPr>
          <p:spPr>
            <a:xfrm>
              <a:off x="4612" y="0"/>
              <a:ext cx="538" cy="232"/>
            </a:xfrm>
            <a:prstGeom prst="rect">
              <a:avLst/>
            </a:prstGeom>
            <a:solidFill>
              <a:srgbClr val="3366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shipper</a:t>
              </a:r>
              <a:endParaRPr/>
            </a:p>
          </p:txBody>
        </p:sp>
      </p:grpSp>
      <p:sp>
        <p:nvSpPr>
          <p:cNvPr id="1015" name="Google Shape;1015;p58"/>
          <p:cNvSpPr/>
          <p:nvPr/>
        </p:nvSpPr>
        <p:spPr>
          <a:xfrm>
            <a:off x="8219608" y="2056265"/>
            <a:ext cx="20447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Shipping Fact Table</a:t>
            </a:r>
            <a:endParaRPr/>
          </a:p>
        </p:txBody>
      </p:sp>
      <p:cxnSp>
        <p:nvCxnSpPr>
          <p:cNvPr id="1016" name="Google Shape;1016;p58"/>
          <p:cNvCxnSpPr/>
          <p:nvPr/>
        </p:nvCxnSpPr>
        <p:spPr>
          <a:xfrm rot="10800000">
            <a:off x="7916396" y="2664278"/>
            <a:ext cx="460375" cy="536575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1017" name="Google Shape;1017;p58"/>
          <p:cNvCxnSpPr/>
          <p:nvPr/>
        </p:nvCxnSpPr>
        <p:spPr>
          <a:xfrm rot="10800000">
            <a:off x="7611596" y="683078"/>
            <a:ext cx="917575" cy="1755775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dot"/>
            <a:miter lim="800000"/>
            <a:headEnd len="med" w="med" type="none"/>
            <a:tailEnd len="med" w="med" type="none"/>
          </a:ln>
        </p:spPr>
      </p:cxnSp>
      <p:cxnSp>
        <p:nvCxnSpPr>
          <p:cNvPr id="1018" name="Google Shape;1018;p58"/>
          <p:cNvCxnSpPr/>
          <p:nvPr/>
        </p:nvCxnSpPr>
        <p:spPr>
          <a:xfrm flipH="1">
            <a:off x="2277596" y="532265"/>
            <a:ext cx="993775" cy="1473200"/>
          </a:xfrm>
          <a:prstGeom prst="straightConnector1">
            <a:avLst/>
          </a:prstGeom>
          <a:noFill/>
          <a:ln cap="flat" cmpd="sng" w="50750">
            <a:solidFill>
              <a:srgbClr val="000000"/>
            </a:solidFill>
            <a:prstDash val="dot"/>
            <a:miter lim="800000"/>
            <a:headEnd len="med" w="med" type="none"/>
            <a:tailEnd len="med" w="med" type="triangle"/>
          </a:ln>
        </p:spPr>
      </p:cxnSp>
      <p:cxnSp>
        <p:nvCxnSpPr>
          <p:cNvPr id="1019" name="Google Shape;1019;p58"/>
          <p:cNvCxnSpPr/>
          <p:nvPr/>
        </p:nvCxnSpPr>
        <p:spPr>
          <a:xfrm>
            <a:off x="3193583" y="532265"/>
            <a:ext cx="4495800" cy="152400"/>
          </a:xfrm>
          <a:prstGeom prst="straightConnector1">
            <a:avLst/>
          </a:prstGeom>
          <a:noFill/>
          <a:ln cap="flat" cmpd="sng" w="38150">
            <a:solidFill>
              <a:srgbClr val="000000"/>
            </a:solidFill>
            <a:prstDash val="dot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9"/>
          <p:cNvSpPr/>
          <p:nvPr/>
        </p:nvSpPr>
        <p:spPr>
          <a:xfrm>
            <a:off x="472363" y="1442100"/>
            <a:ext cx="1117353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table key-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Primary key that uniquely identifies rows in the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Table is wide-has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many columns or attributes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Fewer number of records-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fewer rows than fact table-dimension table in hundreds –facts in millions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Textual attributes-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attributes are of textual format-they represent textual descriptions of a business dimension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5" name="Google Shape;1025;p59"/>
          <p:cNvSpPr/>
          <p:nvPr/>
        </p:nvSpPr>
        <p:spPr>
          <a:xfrm>
            <a:off x="0" y="918880"/>
            <a:ext cx="47994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Inside a dimension table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0"/>
          <p:cNvSpPr/>
          <p:nvPr/>
        </p:nvSpPr>
        <p:spPr>
          <a:xfrm>
            <a:off x="523163" y="1442100"/>
            <a:ext cx="979454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Attributes not directly related-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Some attributes are not related to one another such as brand and supplier_type in item dimension table but both are attributes of item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 Normalized-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efficient query performance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Multiple Hierarchies- 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Dimension tables often provide for multiple hierarchies so that drilling down may be performed along any of the multiple hierarchies</a:t>
            </a:r>
            <a:endParaRPr/>
          </a:p>
        </p:txBody>
      </p:sp>
      <p:sp>
        <p:nvSpPr>
          <p:cNvPr id="1031" name="Google Shape;1031;p60"/>
          <p:cNvSpPr/>
          <p:nvPr/>
        </p:nvSpPr>
        <p:spPr>
          <a:xfrm>
            <a:off x="0" y="918880"/>
            <a:ext cx="47994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Inside a dimension table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1"/>
          <p:cNvSpPr/>
          <p:nvPr/>
        </p:nvSpPr>
        <p:spPr>
          <a:xfrm>
            <a:off x="451512" y="967461"/>
            <a:ext cx="11365349" cy="452649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Fully Additive measures </a:t>
            </a:r>
            <a:r>
              <a:rPr lang="en-IN" sz="24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These are the measures that can be summed up across all the the dimensions.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Ex. Units_sold is fully additive measure because we can add up units_sold  across all the dimensions items, location,branch</a:t>
            </a:r>
            <a:endParaRPr sz="2400">
              <a:solidFill>
                <a:srgbClr val="000000"/>
              </a:solidFill>
              <a:highlight>
                <a:srgbClr val="FFFF00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Semi Additive measures-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Semi additive measures are measures that can be summed up across some dimensions but not all.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Ex.dollars earned per quantity.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Table deep, not wide-</a:t>
            </a:r>
            <a:r>
              <a:rPr lang="en-IN" sz="24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 Fact tables typically contain measures and foreign keys to dimension tables, resulting in deeper tables with more rows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Fact table is spread vertically while dimension table is spread horizontally</a:t>
            </a:r>
            <a:endParaRPr/>
          </a:p>
        </p:txBody>
      </p:sp>
      <p:sp>
        <p:nvSpPr>
          <p:cNvPr id="1037" name="Google Shape;1037;p61"/>
          <p:cNvSpPr/>
          <p:nvPr/>
        </p:nvSpPr>
        <p:spPr>
          <a:xfrm>
            <a:off x="639004" y="444241"/>
            <a:ext cx="27799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Inside a Fact 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267294" y="993141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b="0" i="0" lang="en-IN" sz="44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Time-variant : </a:t>
            </a:r>
            <a:r>
              <a:rPr b="0" i="0" lang="en-I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time horizon for the data warehouse is significantly longer than that of operational systems </a:t>
            </a:r>
            <a:endParaRPr/>
          </a:p>
          <a:p>
            <a:pPr indent="-305999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▪"/>
            </a:pPr>
            <a:r>
              <a:rPr b="0" i="0" lang="en-I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Operational database: current value data</a:t>
            </a:r>
            <a:endParaRPr/>
          </a:p>
          <a:p>
            <a:pPr indent="-305999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▪"/>
            </a:pPr>
            <a:r>
              <a:rPr b="0" i="0" lang="en-I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warehouse data: provide information from a historical perspective (e.g., past 5-10 years)</a:t>
            </a:r>
            <a:endParaRPr/>
          </a:p>
          <a:p>
            <a:pPr indent="-305999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▪"/>
            </a:pPr>
            <a:r>
              <a:rPr b="0" i="0" lang="en-I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Every key structure in the data warehouse Contains an element of time, explicitly or implicitly</a:t>
            </a:r>
            <a:endParaRPr/>
          </a:p>
          <a:p>
            <a:pPr indent="-305999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▪"/>
            </a:pPr>
            <a:r>
              <a:rPr b="0" i="0" lang="en-I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 of operational data may or may not contain “time element”</a:t>
            </a:r>
            <a:endParaRPr/>
          </a:p>
          <a:p>
            <a:pPr indent="-239401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2"/>
          <p:cNvSpPr/>
          <p:nvPr/>
        </p:nvSpPr>
        <p:spPr>
          <a:xfrm>
            <a:off x="451512" y="967461"/>
            <a:ext cx="11365349" cy="194117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highlight>
                  <a:srgbClr val="00FF00"/>
                </a:highlight>
                <a:latin typeface="Gill Sans"/>
                <a:ea typeface="Gill Sans"/>
                <a:cs typeface="Gill Sans"/>
                <a:sym typeface="Gill Sans"/>
              </a:rPr>
              <a:t>Sparse data</a:t>
            </a:r>
            <a:r>
              <a:rPr lang="en-IN" sz="2400">
                <a:solidFill>
                  <a:srgbClr val="000000"/>
                </a:solidFill>
                <a:highlight>
                  <a:srgbClr val="00FF00"/>
                </a:highlight>
                <a:latin typeface="Gill Sans"/>
                <a:ea typeface="Gill Sans"/>
                <a:cs typeface="Gill Sans"/>
                <a:sym typeface="Gill Sans"/>
              </a:rPr>
              <a:t>-Sparse data refers to situations where not every combination of dimension attributes has a corresponding entry in the fact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Degenerate dimensions-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these are some attributes such </a:t>
            </a:r>
            <a:r>
              <a:rPr lang="en-IN" sz="2400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sales_order_no </a:t>
            </a: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which appear in fact table though these are not measures also not associated with any dimension.</a:t>
            </a:r>
            <a:endParaRPr/>
          </a:p>
        </p:txBody>
      </p:sp>
      <p:sp>
        <p:nvSpPr>
          <p:cNvPr id="1043" name="Google Shape;1043;p62"/>
          <p:cNvSpPr/>
          <p:nvPr/>
        </p:nvSpPr>
        <p:spPr>
          <a:xfrm>
            <a:off x="639004" y="444241"/>
            <a:ext cx="27799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Inside a Fact 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3"/>
          <p:cNvSpPr/>
          <p:nvPr/>
        </p:nvSpPr>
        <p:spPr>
          <a:xfrm>
            <a:off x="873460" y="7044521"/>
            <a:ext cx="9144000" cy="30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152400" y="381000"/>
            <a:ext cx="92202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0" name="Google Shape;1050;p63"/>
          <p:cNvSpPr/>
          <p:nvPr/>
        </p:nvSpPr>
        <p:spPr>
          <a:xfrm>
            <a:off x="1398923" y="6598434"/>
            <a:ext cx="6350" cy="79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1" name="Google Shape;1051;p63"/>
          <p:cNvSpPr/>
          <p:nvPr/>
        </p:nvSpPr>
        <p:spPr>
          <a:xfrm>
            <a:off x="1390985" y="6612721"/>
            <a:ext cx="3175" cy="1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052" name="Google Shape;1052;p63"/>
          <p:cNvSpPr/>
          <p:nvPr/>
        </p:nvSpPr>
        <p:spPr>
          <a:xfrm>
            <a:off x="1254460" y="719921"/>
            <a:ext cx="8534400" cy="26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Factless fact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Apart from Concatenated primary keys</a:t>
            </a:r>
            <a:r>
              <a:rPr b="1"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fact table do not contains facts or measures.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Ex. The fact table for analyzing student attendance with possible dimensions as student course, professor, room and date.</a:t>
            </a:r>
            <a:endParaRPr/>
          </a:p>
        </p:txBody>
      </p:sp>
      <p:sp>
        <p:nvSpPr>
          <p:cNvPr id="1053" name="Google Shape;1053;p63"/>
          <p:cNvSpPr txBox="1"/>
          <p:nvPr/>
        </p:nvSpPr>
        <p:spPr>
          <a:xfrm>
            <a:off x="1254460" y="5749121"/>
            <a:ext cx="8458200" cy="9477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presence of a fact table entry itself indicates attendance. Fact table represents events</a:t>
            </a:r>
            <a:endParaRPr/>
          </a:p>
        </p:txBody>
      </p:sp>
      <p:sp>
        <p:nvSpPr>
          <p:cNvPr id="1054" name="Google Shape;1054;p63"/>
          <p:cNvSpPr/>
          <p:nvPr/>
        </p:nvSpPr>
        <p:spPr>
          <a:xfrm>
            <a:off x="1787860" y="3463121"/>
            <a:ext cx="2438400" cy="457200"/>
          </a:xfrm>
          <a:prstGeom prst="rect">
            <a:avLst/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Date Dimension</a:t>
            </a:r>
            <a:endParaRPr/>
          </a:p>
        </p:txBody>
      </p:sp>
      <p:sp>
        <p:nvSpPr>
          <p:cNvPr id="1055" name="Google Shape;1055;p63"/>
          <p:cNvSpPr/>
          <p:nvPr/>
        </p:nvSpPr>
        <p:spPr>
          <a:xfrm>
            <a:off x="1102060" y="4301321"/>
            <a:ext cx="2590800" cy="457200"/>
          </a:xfrm>
          <a:prstGeom prst="rect">
            <a:avLst/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Course Dimension</a:t>
            </a:r>
            <a:endParaRPr/>
          </a:p>
        </p:txBody>
      </p:sp>
      <p:sp>
        <p:nvSpPr>
          <p:cNvPr id="1056" name="Google Shape;1056;p63"/>
          <p:cNvSpPr/>
          <p:nvPr/>
        </p:nvSpPr>
        <p:spPr>
          <a:xfrm>
            <a:off x="1406860" y="5215721"/>
            <a:ext cx="2819400" cy="457200"/>
          </a:xfrm>
          <a:prstGeom prst="rect">
            <a:avLst/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Student Dimension</a:t>
            </a:r>
            <a:endParaRPr/>
          </a:p>
        </p:txBody>
      </p:sp>
      <p:sp>
        <p:nvSpPr>
          <p:cNvPr id="1057" name="Google Shape;1057;p63"/>
          <p:cNvSpPr/>
          <p:nvPr/>
        </p:nvSpPr>
        <p:spPr>
          <a:xfrm>
            <a:off x="7045660" y="3539321"/>
            <a:ext cx="2819400" cy="457200"/>
          </a:xfrm>
          <a:prstGeom prst="rect">
            <a:avLst/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Professor Dimension</a:t>
            </a:r>
            <a:endParaRPr/>
          </a:p>
        </p:txBody>
      </p:sp>
      <p:sp>
        <p:nvSpPr>
          <p:cNvPr id="1058" name="Google Shape;1058;p63"/>
          <p:cNvSpPr/>
          <p:nvPr/>
        </p:nvSpPr>
        <p:spPr>
          <a:xfrm>
            <a:off x="6969460" y="5063321"/>
            <a:ext cx="2438400" cy="457200"/>
          </a:xfrm>
          <a:prstGeom prst="rect">
            <a:avLst/>
          </a:prstGeom>
          <a:solidFill>
            <a:srgbClr val="BBE0E3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Room Dimension</a:t>
            </a:r>
            <a:endParaRPr/>
          </a:p>
        </p:txBody>
      </p:sp>
      <p:sp>
        <p:nvSpPr>
          <p:cNvPr id="1059" name="Google Shape;1059;p63"/>
          <p:cNvSpPr/>
          <p:nvPr/>
        </p:nvSpPr>
        <p:spPr>
          <a:xfrm>
            <a:off x="4607260" y="3234521"/>
            <a:ext cx="2057400" cy="2514600"/>
          </a:xfrm>
          <a:prstGeom prst="rect">
            <a:avLst/>
          </a:prstGeom>
          <a:solidFill>
            <a:srgbClr val="B1B1B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Date Key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Course Key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Professor Key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Student Key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Room Key</a:t>
            </a:r>
            <a:endParaRPr/>
          </a:p>
        </p:txBody>
      </p:sp>
      <p:cxnSp>
        <p:nvCxnSpPr>
          <p:cNvPr id="1060" name="Google Shape;1060;p63"/>
          <p:cNvCxnSpPr/>
          <p:nvPr/>
        </p:nvCxnSpPr>
        <p:spPr>
          <a:xfrm>
            <a:off x="4226260" y="3615521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1" name="Google Shape;1061;p63"/>
          <p:cNvCxnSpPr/>
          <p:nvPr/>
        </p:nvCxnSpPr>
        <p:spPr>
          <a:xfrm>
            <a:off x="3692860" y="4529921"/>
            <a:ext cx="9144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2" name="Google Shape;1062;p63"/>
          <p:cNvCxnSpPr/>
          <p:nvPr/>
        </p:nvCxnSpPr>
        <p:spPr>
          <a:xfrm flipH="1" rot="10800000">
            <a:off x="4226260" y="5442734"/>
            <a:ext cx="381000" cy="793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3" name="Google Shape;1063;p63"/>
          <p:cNvCxnSpPr/>
          <p:nvPr/>
        </p:nvCxnSpPr>
        <p:spPr>
          <a:xfrm flipH="1" rot="10800000">
            <a:off x="6664660" y="3766334"/>
            <a:ext cx="381000" cy="384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4" name="Google Shape;1064;p63"/>
          <p:cNvCxnSpPr/>
          <p:nvPr/>
        </p:nvCxnSpPr>
        <p:spPr>
          <a:xfrm rot="10800000">
            <a:off x="6663073" y="4909334"/>
            <a:ext cx="307975" cy="3841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4"/>
          <p:cNvSpPr/>
          <p:nvPr/>
        </p:nvSpPr>
        <p:spPr>
          <a:xfrm>
            <a:off x="269174" y="814449"/>
            <a:ext cx="6096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Revision questions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1. Define data warehouse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2. Explain OLTP and OLAP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3. Compare OLAP and OLTP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4. State and explain OLAP operations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5.Explain star model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6.Explain snowflake mode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7.Explain fact constellation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8.Breif fact table and dimension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9 discuss the concept of factless fat 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267294" y="993141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b="0" i="0" lang="en-IN" sz="24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Non-volatile </a:t>
            </a:r>
            <a:endParaRPr/>
          </a:p>
          <a:p>
            <a:pPr indent="-306000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▪"/>
            </a:pPr>
            <a:r>
              <a:rPr b="0" i="0" lang="en-IN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physically separate store of data transformed from the operational environment</a:t>
            </a:r>
            <a:endParaRPr/>
          </a:p>
          <a:p>
            <a:pPr indent="-306000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▪"/>
            </a:pPr>
            <a:r>
              <a:rPr b="0" i="0" lang="en-IN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Operational update of data does not occur in the data warehouse environment</a:t>
            </a:r>
            <a:endParaRPr/>
          </a:p>
          <a:p>
            <a:pPr indent="-306000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▪"/>
            </a:pPr>
            <a:r>
              <a:rPr b="0" i="0" lang="en-IN" sz="2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Does not require transaction processing, recovery, and concurrency control mechanisms</a:t>
            </a:r>
            <a:endParaRPr/>
          </a:p>
          <a:p>
            <a:pPr indent="-306000" lvl="0" marL="30600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Char char="▪"/>
            </a:pPr>
            <a:r>
              <a:rPr b="0" i="0" lang="en-IN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Requires only two operations in data accessing: initial loading of data and access of data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IN" cap="none"/>
              <a:t>What is Data Warehousing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IN" sz="2400">
                <a:solidFill>
                  <a:srgbClr val="000000"/>
                </a:solidFill>
              </a:rPr>
              <a:t>The process of constructing and using data warehouses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1746" y="4019647"/>
            <a:ext cx="5268036" cy="241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r Schema"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478" y="1272893"/>
            <a:ext cx="10945505" cy="558510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518615" y="709684"/>
            <a:ext cx="39578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of data warehouse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IN" cap="none"/>
              <a:t>OLTP</a:t>
            </a:r>
            <a:endParaRPr cap="none"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The major task of online operational database systems is to perform online transaction and query processing.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These systems are called </a:t>
            </a:r>
            <a:r>
              <a:rPr b="1" lang="en-IN"/>
              <a:t>online transaction processing(OLTP) </a:t>
            </a:r>
            <a:r>
              <a:rPr lang="en-IN"/>
              <a:t>systems.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IN"/>
              <a:t>They cover most of the day-to-day operations of an organization such as purchasing, inventory, manufacturing, banking, payroll, registration, and accounting.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