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Lst>
  <p:sldSz cy="6858000" cx="12192000"/>
  <p:notesSz cx="6858000" cy="9144000"/>
  <p:embeddedFontLst>
    <p:embeddedFont>
      <p:font typeface="Poppins"/>
      <p:regular r:id="rId71"/>
      <p:bold r:id="rId72"/>
      <p:italic r:id="rId73"/>
      <p:boldItalic r:id="rId74"/>
    </p:embeddedFont>
    <p:embeddedFont>
      <p:font typeface="Gill Sans"/>
      <p:regular r:id="rId75"/>
      <p:bold r:id="rId7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32BCAC5-761B-45C9-B20D-B1E550B5B705}">
  <a:tblStyle styleId="{632BCAC5-761B-45C9-B20D-B1E550B5B705}"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font" Target="fonts/Poppins-italic.fntdata"/><Relationship Id="rId72" Type="http://schemas.openxmlformats.org/officeDocument/2006/relationships/font" Target="fonts/Poppins-bold.fntdata"/><Relationship Id="rId31" Type="http://schemas.openxmlformats.org/officeDocument/2006/relationships/slide" Target="slides/slide26.xml"/><Relationship Id="rId75" Type="http://schemas.openxmlformats.org/officeDocument/2006/relationships/font" Target="fonts/GillSans-regular.fntdata"/><Relationship Id="rId30" Type="http://schemas.openxmlformats.org/officeDocument/2006/relationships/slide" Target="slides/slide25.xml"/><Relationship Id="rId74" Type="http://schemas.openxmlformats.org/officeDocument/2006/relationships/font" Target="fonts/Poppins-boldItalic.fntdata"/><Relationship Id="rId33" Type="http://schemas.openxmlformats.org/officeDocument/2006/relationships/slide" Target="slides/slide28.xml"/><Relationship Id="rId32" Type="http://schemas.openxmlformats.org/officeDocument/2006/relationships/slide" Target="slides/slide27.xml"/><Relationship Id="rId76" Type="http://schemas.openxmlformats.org/officeDocument/2006/relationships/font" Target="fonts/GillSans-bold.fntdata"/><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Poppins-regular.fntdata"/><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3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3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4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4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p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4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p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4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4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4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p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4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p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4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p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4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5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5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5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p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0" name="Google Shape;560;p5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6" name="Google Shape;566;p5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5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p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5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p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6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p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6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p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1" name="Google Shape;601;p6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p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6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p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6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8" name="Shape 628"/>
        <p:cNvGrpSpPr/>
        <p:nvPr/>
      </p:nvGrpSpPr>
      <p:grpSpPr>
        <a:xfrm>
          <a:off x="0" y="0"/>
          <a:ext cx="0" cy="0"/>
          <a:chOff x="0" y="0"/>
          <a:chExt cx="0" cy="0"/>
        </a:xfrm>
      </p:grpSpPr>
      <p:sp>
        <p:nvSpPr>
          <p:cNvPr id="629" name="Google Shape;629;p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6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 name="Shape 14"/>
        <p:cNvGrpSpPr/>
        <p:nvPr/>
      </p:nvGrpSpPr>
      <p:grpSpPr>
        <a:xfrm>
          <a:off x="0" y="0"/>
          <a:ext cx="0" cy="0"/>
          <a:chOff x="0" y="0"/>
          <a:chExt cx="0" cy="0"/>
        </a:xfrm>
      </p:grpSpPr>
      <p:sp>
        <p:nvSpPr>
          <p:cNvPr id="15" name="Google Shape;15;p2"/>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 type="body"/>
          </p:nvPr>
        </p:nvSpPr>
        <p:spPr>
          <a:xfrm>
            <a:off x="581192" y="2180496"/>
            <a:ext cx="11029615" cy="3678303"/>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18" name="Google Shape;18;p2"/>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10558300" y="5956137"/>
            <a:ext cx="105250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8" name="Shape 78"/>
        <p:cNvGrpSpPr/>
        <p:nvPr/>
      </p:nvGrpSpPr>
      <p:grpSpPr>
        <a:xfrm>
          <a:off x="0" y="0"/>
          <a:ext cx="0" cy="0"/>
          <a:chOff x="0" y="0"/>
          <a:chExt cx="0" cy="0"/>
        </a:xfrm>
      </p:grpSpPr>
      <p:sp>
        <p:nvSpPr>
          <p:cNvPr id="79" name="Google Shape;79;p11"/>
          <p:cNvSpPr/>
          <p:nvPr/>
        </p:nvSpPr>
        <p:spPr>
          <a:xfrm>
            <a:off x="440286" y="614407"/>
            <a:ext cx="11309338"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1"/>
          <p:cNvSpPr txBox="1"/>
          <p:nvPr>
            <p:ph idx="1" type="body"/>
          </p:nvPr>
        </p:nvSpPr>
        <p:spPr>
          <a:xfrm rot="5400000">
            <a:off x="4334603" y="-1417408"/>
            <a:ext cx="3522794" cy="11029616"/>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22072" lvl="1" marL="914400" algn="l">
              <a:spcBef>
                <a:spcPts val="600"/>
              </a:spcBef>
              <a:spcAft>
                <a:spcPts val="0"/>
              </a:spcAft>
              <a:buSzPts val="1472"/>
              <a:buChar char="◼"/>
              <a:defRPr/>
            </a:lvl2pPr>
            <a:lvl3pPr indent="-310388" lvl="2" marL="1371600" algn="l">
              <a:spcBef>
                <a:spcPts val="600"/>
              </a:spcBef>
              <a:spcAft>
                <a:spcPts val="0"/>
              </a:spcAft>
              <a:buSzPts val="1288"/>
              <a:buChar char="◼"/>
              <a:defRPr/>
            </a:lvl3pPr>
            <a:lvl4pPr indent="-298703" lvl="3" marL="1828800" algn="l">
              <a:spcBef>
                <a:spcPts val="600"/>
              </a:spcBef>
              <a:spcAft>
                <a:spcPts val="0"/>
              </a:spcAft>
              <a:buSzPts val="1104"/>
              <a:buChar char="◼"/>
              <a:defRPr/>
            </a:lvl4pPr>
            <a:lvl5pPr indent="-298704" lvl="4" marL="2286000" algn="l">
              <a:spcBef>
                <a:spcPts val="600"/>
              </a:spcBef>
              <a:spcAft>
                <a:spcPts val="0"/>
              </a:spcAft>
              <a:buSzPts val="1104"/>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2" name="Google Shape;82;p11"/>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1"/>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1"/>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p12"/>
          <p:cNvSpPr/>
          <p:nvPr/>
        </p:nvSpPr>
        <p:spPr>
          <a:xfrm>
            <a:off x="8839201" y="599725"/>
            <a:ext cx="2906817" cy="581695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2"/>
          <p:cNvSpPr txBox="1"/>
          <p:nvPr>
            <p:ph type="title"/>
          </p:nvPr>
        </p:nvSpPr>
        <p:spPr>
          <a:xfrm rot="5400000">
            <a:off x="7249746" y="2265181"/>
            <a:ext cx="5183073" cy="200416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12"/>
          <p:cNvSpPr txBox="1"/>
          <p:nvPr>
            <p:ph idx="1" type="body"/>
          </p:nvPr>
        </p:nvSpPr>
        <p:spPr>
          <a:xfrm rot="5400000">
            <a:off x="2131526" y="-680877"/>
            <a:ext cx="5183073" cy="789627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9" name="Google Shape;89;p12"/>
          <p:cNvSpPr txBox="1"/>
          <p:nvPr>
            <p:ph idx="10" type="dt"/>
          </p:nvPr>
        </p:nvSpPr>
        <p:spPr>
          <a:xfrm>
            <a:off x="8993673" y="5956137"/>
            <a:ext cx="132814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idx="11" type="ftr"/>
          </p:nvPr>
        </p:nvSpPr>
        <p:spPr>
          <a:xfrm>
            <a:off x="774923" y="5951811"/>
            <a:ext cx="789627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2"/>
          <p:cNvSpPr txBox="1"/>
          <p:nvPr>
            <p:ph idx="12" type="sldNum"/>
          </p:nvPr>
        </p:nvSpPr>
        <p:spPr>
          <a:xfrm>
            <a:off x="10446615" y="5956137"/>
            <a:ext cx="116419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9F276A"/>
                </a:solidFill>
                <a:latin typeface="Gill Sans"/>
                <a:ea typeface="Gill Sans"/>
                <a:cs typeface="Gill Sans"/>
                <a:sym typeface="Gill Sans"/>
              </a:defRPr>
            </a:lvl1pPr>
            <a:lvl2pPr indent="0" lvl="1" marL="0" algn="r">
              <a:spcBef>
                <a:spcPts val="0"/>
              </a:spcBef>
              <a:buNone/>
              <a:defRPr sz="900">
                <a:solidFill>
                  <a:srgbClr val="9F276A"/>
                </a:solidFill>
                <a:latin typeface="Gill Sans"/>
                <a:ea typeface="Gill Sans"/>
                <a:cs typeface="Gill Sans"/>
                <a:sym typeface="Gill Sans"/>
              </a:defRPr>
            </a:lvl2pPr>
            <a:lvl3pPr indent="0" lvl="2" marL="0" algn="r">
              <a:spcBef>
                <a:spcPts val="0"/>
              </a:spcBef>
              <a:buNone/>
              <a:defRPr sz="900">
                <a:solidFill>
                  <a:srgbClr val="9F276A"/>
                </a:solidFill>
                <a:latin typeface="Gill Sans"/>
                <a:ea typeface="Gill Sans"/>
                <a:cs typeface="Gill Sans"/>
                <a:sym typeface="Gill Sans"/>
              </a:defRPr>
            </a:lvl3pPr>
            <a:lvl4pPr indent="0" lvl="3" marL="0" algn="r">
              <a:spcBef>
                <a:spcPts val="0"/>
              </a:spcBef>
              <a:buNone/>
              <a:defRPr sz="900">
                <a:solidFill>
                  <a:srgbClr val="9F276A"/>
                </a:solidFill>
                <a:latin typeface="Gill Sans"/>
                <a:ea typeface="Gill Sans"/>
                <a:cs typeface="Gill Sans"/>
                <a:sym typeface="Gill Sans"/>
              </a:defRPr>
            </a:lvl4pPr>
            <a:lvl5pPr indent="0" lvl="4" marL="0" algn="r">
              <a:spcBef>
                <a:spcPts val="0"/>
              </a:spcBef>
              <a:buNone/>
              <a:defRPr sz="900">
                <a:solidFill>
                  <a:srgbClr val="9F276A"/>
                </a:solidFill>
                <a:latin typeface="Gill Sans"/>
                <a:ea typeface="Gill Sans"/>
                <a:cs typeface="Gill Sans"/>
                <a:sym typeface="Gill Sans"/>
              </a:defRPr>
            </a:lvl5pPr>
            <a:lvl6pPr indent="0" lvl="5" marL="0" algn="r">
              <a:spcBef>
                <a:spcPts val="0"/>
              </a:spcBef>
              <a:buNone/>
              <a:defRPr sz="900">
                <a:solidFill>
                  <a:srgbClr val="9F276A"/>
                </a:solidFill>
                <a:latin typeface="Gill Sans"/>
                <a:ea typeface="Gill Sans"/>
                <a:cs typeface="Gill Sans"/>
                <a:sym typeface="Gill Sans"/>
              </a:defRPr>
            </a:lvl6pPr>
            <a:lvl7pPr indent="0" lvl="6" marL="0" algn="r">
              <a:spcBef>
                <a:spcPts val="0"/>
              </a:spcBef>
              <a:buNone/>
              <a:defRPr sz="900">
                <a:solidFill>
                  <a:srgbClr val="9F276A"/>
                </a:solidFill>
                <a:latin typeface="Gill Sans"/>
                <a:ea typeface="Gill Sans"/>
                <a:cs typeface="Gill Sans"/>
                <a:sym typeface="Gill Sans"/>
              </a:defRPr>
            </a:lvl7pPr>
            <a:lvl8pPr indent="0" lvl="7" marL="0" algn="r">
              <a:spcBef>
                <a:spcPts val="0"/>
              </a:spcBef>
              <a:buNone/>
              <a:defRPr sz="900">
                <a:solidFill>
                  <a:srgbClr val="9F276A"/>
                </a:solidFill>
                <a:latin typeface="Gill Sans"/>
                <a:ea typeface="Gill Sans"/>
                <a:cs typeface="Gill Sans"/>
                <a:sym typeface="Gill Sans"/>
              </a:defRPr>
            </a:lvl8pPr>
            <a:lvl9pPr indent="0" lvl="8" marL="0" algn="r">
              <a:spcBef>
                <a:spcPts val="0"/>
              </a:spcBef>
              <a:buNone/>
              <a:defRPr sz="900">
                <a:solidFill>
                  <a:srgbClr val="9F276A"/>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 name="Shape 21"/>
        <p:cNvGrpSpPr/>
        <p:nvPr/>
      </p:nvGrpSpPr>
      <p:grpSpPr>
        <a:xfrm>
          <a:off x="0" y="0"/>
          <a:ext cx="0" cy="0"/>
          <a:chOff x="0" y="0"/>
          <a:chExt cx="0" cy="0"/>
        </a:xfrm>
      </p:grpSpPr>
      <p:sp>
        <p:nvSpPr>
          <p:cNvPr id="22" name="Google Shape;22;p3"/>
          <p:cNvSpPr/>
          <p:nvPr/>
        </p:nvSpPr>
        <p:spPr>
          <a:xfrm>
            <a:off x="440683"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 name="Shape 27"/>
        <p:cNvGrpSpPr/>
        <p:nvPr/>
      </p:nvGrpSpPr>
      <p:grpSpPr>
        <a:xfrm>
          <a:off x="0" y="0"/>
          <a:ext cx="0" cy="0"/>
          <a:chOff x="0" y="0"/>
          <a:chExt cx="0" cy="0"/>
        </a:xfrm>
      </p:grpSpPr>
      <p:sp>
        <p:nvSpPr>
          <p:cNvPr id="28" name="Google Shape;28;p4"/>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4"/>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1" name="Shape 31"/>
        <p:cNvGrpSpPr/>
        <p:nvPr/>
      </p:nvGrpSpPr>
      <p:grpSpPr>
        <a:xfrm>
          <a:off x="0" y="0"/>
          <a:ext cx="0" cy="0"/>
          <a:chOff x="0" y="0"/>
          <a:chExt cx="0" cy="0"/>
        </a:xfrm>
      </p:grpSpPr>
      <p:sp>
        <p:nvSpPr>
          <p:cNvPr id="32" name="Google Shape;32;p5"/>
          <p:cNvSpPr/>
          <p:nvPr/>
        </p:nvSpPr>
        <p:spPr>
          <a:xfrm>
            <a:off x="446534" y="3085765"/>
            <a:ext cx="11262866" cy="330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5"/>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600"/>
              <a:buFont typeface="Gill Sans"/>
              <a:buNone/>
              <a:defRPr sz="36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spcBef>
                <a:spcPts val="320"/>
              </a:spcBef>
              <a:spcAft>
                <a:spcPts val="0"/>
              </a:spcAft>
              <a:buSzPts val="1472"/>
              <a:buNone/>
              <a:defRPr sz="1600" cap="none">
                <a:solidFill>
                  <a:schemeClr val="accent2"/>
                </a:solidFill>
              </a:defRPr>
            </a:lvl1pPr>
            <a:lvl2pPr lvl="1" algn="ctr">
              <a:spcBef>
                <a:spcPts val="600"/>
              </a:spcBef>
              <a:spcAft>
                <a:spcPts val="0"/>
              </a:spcAft>
              <a:buSzPts val="1472"/>
              <a:buNone/>
              <a:defRPr>
                <a:solidFill>
                  <a:srgbClr val="888888"/>
                </a:solidFill>
              </a:defRPr>
            </a:lvl2pPr>
            <a:lvl3pPr lvl="2" algn="ctr">
              <a:spcBef>
                <a:spcPts val="600"/>
              </a:spcBef>
              <a:spcAft>
                <a:spcPts val="0"/>
              </a:spcAft>
              <a:buSzPts val="1288"/>
              <a:buNone/>
              <a:defRPr>
                <a:solidFill>
                  <a:srgbClr val="888888"/>
                </a:solidFill>
              </a:defRPr>
            </a:lvl3pPr>
            <a:lvl4pPr lvl="3" algn="ctr">
              <a:spcBef>
                <a:spcPts val="600"/>
              </a:spcBef>
              <a:spcAft>
                <a:spcPts val="0"/>
              </a:spcAft>
              <a:buSzPts val="1104"/>
              <a:buNone/>
              <a:defRPr>
                <a:solidFill>
                  <a:srgbClr val="888888"/>
                </a:solidFill>
              </a:defRPr>
            </a:lvl4pPr>
            <a:lvl5pPr lvl="4" algn="ctr">
              <a:spcBef>
                <a:spcPts val="600"/>
              </a:spcBef>
              <a:spcAft>
                <a:spcPts val="0"/>
              </a:spcAft>
              <a:buSzPts val="1104"/>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35" name="Google Shape;35;p5"/>
          <p:cNvSpPr txBox="1"/>
          <p:nvPr>
            <p:ph idx="10" type="dt"/>
          </p:nvPr>
        </p:nvSpPr>
        <p:spPr>
          <a:xfrm>
            <a:off x="7605951" y="5956137"/>
            <a:ext cx="284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5"/>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2" type="sldNum"/>
          </p:nvPr>
        </p:nvSpPr>
        <p:spPr>
          <a:xfrm>
            <a:off x="10558300" y="5956137"/>
            <a:ext cx="101644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9F276A"/>
                </a:solidFill>
                <a:latin typeface="Gill Sans"/>
                <a:ea typeface="Gill Sans"/>
                <a:cs typeface="Gill Sans"/>
                <a:sym typeface="Gill Sans"/>
              </a:defRPr>
            </a:lvl1pPr>
            <a:lvl2pPr indent="0" lvl="1" marL="0" algn="r">
              <a:spcBef>
                <a:spcPts val="0"/>
              </a:spcBef>
              <a:buNone/>
              <a:defRPr sz="900">
                <a:solidFill>
                  <a:srgbClr val="9F276A"/>
                </a:solidFill>
                <a:latin typeface="Gill Sans"/>
                <a:ea typeface="Gill Sans"/>
                <a:cs typeface="Gill Sans"/>
                <a:sym typeface="Gill Sans"/>
              </a:defRPr>
            </a:lvl2pPr>
            <a:lvl3pPr indent="0" lvl="2" marL="0" algn="r">
              <a:spcBef>
                <a:spcPts val="0"/>
              </a:spcBef>
              <a:buNone/>
              <a:defRPr sz="900">
                <a:solidFill>
                  <a:srgbClr val="9F276A"/>
                </a:solidFill>
                <a:latin typeface="Gill Sans"/>
                <a:ea typeface="Gill Sans"/>
                <a:cs typeface="Gill Sans"/>
                <a:sym typeface="Gill Sans"/>
              </a:defRPr>
            </a:lvl3pPr>
            <a:lvl4pPr indent="0" lvl="3" marL="0" algn="r">
              <a:spcBef>
                <a:spcPts val="0"/>
              </a:spcBef>
              <a:buNone/>
              <a:defRPr sz="900">
                <a:solidFill>
                  <a:srgbClr val="9F276A"/>
                </a:solidFill>
                <a:latin typeface="Gill Sans"/>
                <a:ea typeface="Gill Sans"/>
                <a:cs typeface="Gill Sans"/>
                <a:sym typeface="Gill Sans"/>
              </a:defRPr>
            </a:lvl4pPr>
            <a:lvl5pPr indent="0" lvl="4" marL="0" algn="r">
              <a:spcBef>
                <a:spcPts val="0"/>
              </a:spcBef>
              <a:buNone/>
              <a:defRPr sz="900">
                <a:solidFill>
                  <a:srgbClr val="9F276A"/>
                </a:solidFill>
                <a:latin typeface="Gill Sans"/>
                <a:ea typeface="Gill Sans"/>
                <a:cs typeface="Gill Sans"/>
                <a:sym typeface="Gill Sans"/>
              </a:defRPr>
            </a:lvl5pPr>
            <a:lvl6pPr indent="0" lvl="5" marL="0" algn="r">
              <a:spcBef>
                <a:spcPts val="0"/>
              </a:spcBef>
              <a:buNone/>
              <a:defRPr sz="900">
                <a:solidFill>
                  <a:srgbClr val="9F276A"/>
                </a:solidFill>
                <a:latin typeface="Gill Sans"/>
                <a:ea typeface="Gill Sans"/>
                <a:cs typeface="Gill Sans"/>
                <a:sym typeface="Gill Sans"/>
              </a:defRPr>
            </a:lvl6pPr>
            <a:lvl7pPr indent="0" lvl="6" marL="0" algn="r">
              <a:spcBef>
                <a:spcPts val="0"/>
              </a:spcBef>
              <a:buNone/>
              <a:defRPr sz="900">
                <a:solidFill>
                  <a:srgbClr val="9F276A"/>
                </a:solidFill>
                <a:latin typeface="Gill Sans"/>
                <a:ea typeface="Gill Sans"/>
                <a:cs typeface="Gill Sans"/>
                <a:sym typeface="Gill Sans"/>
              </a:defRPr>
            </a:lvl7pPr>
            <a:lvl8pPr indent="0" lvl="7" marL="0" algn="r">
              <a:spcBef>
                <a:spcPts val="0"/>
              </a:spcBef>
              <a:buNone/>
              <a:defRPr sz="900">
                <a:solidFill>
                  <a:srgbClr val="9F276A"/>
                </a:solidFill>
                <a:latin typeface="Gill Sans"/>
                <a:ea typeface="Gill Sans"/>
                <a:cs typeface="Gill Sans"/>
                <a:sym typeface="Gill Sans"/>
              </a:defRPr>
            </a:lvl8pPr>
            <a:lvl9pPr indent="0" lvl="8" marL="0" algn="r">
              <a:spcBef>
                <a:spcPts val="0"/>
              </a:spcBef>
              <a:buNone/>
              <a:defRPr sz="900">
                <a:solidFill>
                  <a:srgbClr val="9F276A"/>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p6"/>
          <p:cNvSpPr/>
          <p:nvPr/>
        </p:nvSpPr>
        <p:spPr>
          <a:xfrm>
            <a:off x="447817" y="5141974"/>
            <a:ext cx="11290860"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6"/>
          <p:cNvSpPr txBox="1"/>
          <p:nvPr>
            <p:ph type="title"/>
          </p:nvPr>
        </p:nvSpPr>
        <p:spPr>
          <a:xfrm>
            <a:off x="581193" y="3043910"/>
            <a:ext cx="11029615" cy="1497507"/>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3600"/>
              <a:buFont typeface="Gill Sans"/>
              <a:buNone/>
              <a:defRPr b="0" sz="3600" cap="none">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spcBef>
                <a:spcPts val="360"/>
              </a:spcBef>
              <a:spcAft>
                <a:spcPts val="0"/>
              </a:spcAft>
              <a:buSzPts val="1656"/>
              <a:buNone/>
              <a:defRPr sz="1800" cap="none">
                <a:solidFill>
                  <a:schemeClr val="accent2"/>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42" name="Google Shape;42;p6"/>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9F276A"/>
                </a:solidFill>
                <a:latin typeface="Gill Sans"/>
                <a:ea typeface="Gill Sans"/>
                <a:cs typeface="Gill Sans"/>
                <a:sym typeface="Gill Sans"/>
              </a:defRPr>
            </a:lvl1pPr>
            <a:lvl2pPr indent="0" lvl="1" marL="0" algn="r">
              <a:spcBef>
                <a:spcPts val="0"/>
              </a:spcBef>
              <a:buNone/>
              <a:defRPr sz="900">
                <a:solidFill>
                  <a:srgbClr val="9F276A"/>
                </a:solidFill>
                <a:latin typeface="Gill Sans"/>
                <a:ea typeface="Gill Sans"/>
                <a:cs typeface="Gill Sans"/>
                <a:sym typeface="Gill Sans"/>
              </a:defRPr>
            </a:lvl2pPr>
            <a:lvl3pPr indent="0" lvl="2" marL="0" algn="r">
              <a:spcBef>
                <a:spcPts val="0"/>
              </a:spcBef>
              <a:buNone/>
              <a:defRPr sz="900">
                <a:solidFill>
                  <a:srgbClr val="9F276A"/>
                </a:solidFill>
                <a:latin typeface="Gill Sans"/>
                <a:ea typeface="Gill Sans"/>
                <a:cs typeface="Gill Sans"/>
                <a:sym typeface="Gill Sans"/>
              </a:defRPr>
            </a:lvl3pPr>
            <a:lvl4pPr indent="0" lvl="3" marL="0" algn="r">
              <a:spcBef>
                <a:spcPts val="0"/>
              </a:spcBef>
              <a:buNone/>
              <a:defRPr sz="900">
                <a:solidFill>
                  <a:srgbClr val="9F276A"/>
                </a:solidFill>
                <a:latin typeface="Gill Sans"/>
                <a:ea typeface="Gill Sans"/>
                <a:cs typeface="Gill Sans"/>
                <a:sym typeface="Gill Sans"/>
              </a:defRPr>
            </a:lvl4pPr>
            <a:lvl5pPr indent="0" lvl="4" marL="0" algn="r">
              <a:spcBef>
                <a:spcPts val="0"/>
              </a:spcBef>
              <a:buNone/>
              <a:defRPr sz="900">
                <a:solidFill>
                  <a:srgbClr val="9F276A"/>
                </a:solidFill>
                <a:latin typeface="Gill Sans"/>
                <a:ea typeface="Gill Sans"/>
                <a:cs typeface="Gill Sans"/>
                <a:sym typeface="Gill Sans"/>
              </a:defRPr>
            </a:lvl5pPr>
            <a:lvl6pPr indent="0" lvl="5" marL="0" algn="r">
              <a:spcBef>
                <a:spcPts val="0"/>
              </a:spcBef>
              <a:buNone/>
              <a:defRPr sz="900">
                <a:solidFill>
                  <a:srgbClr val="9F276A"/>
                </a:solidFill>
                <a:latin typeface="Gill Sans"/>
                <a:ea typeface="Gill Sans"/>
                <a:cs typeface="Gill Sans"/>
                <a:sym typeface="Gill Sans"/>
              </a:defRPr>
            </a:lvl6pPr>
            <a:lvl7pPr indent="0" lvl="6" marL="0" algn="r">
              <a:spcBef>
                <a:spcPts val="0"/>
              </a:spcBef>
              <a:buNone/>
              <a:defRPr sz="900">
                <a:solidFill>
                  <a:srgbClr val="9F276A"/>
                </a:solidFill>
                <a:latin typeface="Gill Sans"/>
                <a:ea typeface="Gill Sans"/>
                <a:cs typeface="Gill Sans"/>
                <a:sym typeface="Gill Sans"/>
              </a:defRPr>
            </a:lvl7pPr>
            <a:lvl8pPr indent="0" lvl="7" marL="0" algn="r">
              <a:spcBef>
                <a:spcPts val="0"/>
              </a:spcBef>
              <a:buNone/>
              <a:defRPr sz="900">
                <a:solidFill>
                  <a:srgbClr val="9F276A"/>
                </a:solidFill>
                <a:latin typeface="Gill Sans"/>
                <a:ea typeface="Gill Sans"/>
                <a:cs typeface="Gill Sans"/>
                <a:sym typeface="Gill Sans"/>
              </a:defRPr>
            </a:lvl8pPr>
            <a:lvl9pPr indent="0" lvl="8" marL="0" algn="r">
              <a:spcBef>
                <a:spcPts val="0"/>
              </a:spcBef>
              <a:buNone/>
              <a:defRPr sz="900">
                <a:solidFill>
                  <a:srgbClr val="9F276A"/>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5" name="Shape 45"/>
        <p:cNvGrpSpPr/>
        <p:nvPr/>
      </p:nvGrpSpPr>
      <p:grpSpPr>
        <a:xfrm>
          <a:off x="0" y="0"/>
          <a:ext cx="0" cy="0"/>
          <a:chOff x="0" y="0"/>
          <a:chExt cx="0" cy="0"/>
        </a:xfrm>
      </p:grpSpPr>
      <p:sp>
        <p:nvSpPr>
          <p:cNvPr id="46" name="Google Shape;46;p7"/>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 type="body"/>
          </p:nvPr>
        </p:nvSpPr>
        <p:spPr>
          <a:xfrm>
            <a:off x="581193" y="2228003"/>
            <a:ext cx="5422390" cy="3633047"/>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9" name="Google Shape;49;p7"/>
          <p:cNvSpPr txBox="1"/>
          <p:nvPr>
            <p:ph idx="2" type="body"/>
          </p:nvPr>
        </p:nvSpPr>
        <p:spPr>
          <a:xfrm>
            <a:off x="6188417" y="2228003"/>
            <a:ext cx="5422392" cy="3633047"/>
          </a:xfrm>
          <a:prstGeom prst="rect">
            <a:avLst/>
          </a:prstGeom>
          <a:noFill/>
          <a:ln>
            <a:noFill/>
          </a:ln>
        </p:spPr>
        <p:txBody>
          <a:bodyPr anchorCtr="0" anchor="ctr"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0" name="Google Shape;50;p7"/>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7"/>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3" name="Shape 53"/>
        <p:cNvGrpSpPr/>
        <p:nvPr/>
      </p:nvGrpSpPr>
      <p:grpSpPr>
        <a:xfrm>
          <a:off x="0" y="0"/>
          <a:ext cx="0" cy="0"/>
          <a:chOff x="0" y="0"/>
          <a:chExt cx="0" cy="0"/>
        </a:xfrm>
      </p:grpSpPr>
      <p:sp>
        <p:nvSpPr>
          <p:cNvPr id="54" name="Google Shape;54;p8"/>
          <p:cNvSpPr/>
          <p:nvPr/>
        </p:nvSpPr>
        <p:spPr>
          <a:xfrm>
            <a:off x="445982" y="606554"/>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 type="body"/>
          </p:nvPr>
        </p:nvSpPr>
        <p:spPr>
          <a:xfrm>
            <a:off x="887219" y="2250892"/>
            <a:ext cx="5087075" cy="536005"/>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7" name="Google Shape;57;p8"/>
          <p:cNvSpPr txBox="1"/>
          <p:nvPr>
            <p:ph idx="2" type="body"/>
          </p:nvPr>
        </p:nvSpPr>
        <p:spPr>
          <a:xfrm>
            <a:off x="581194" y="2926052"/>
            <a:ext cx="5393100"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8" name="Google Shape;58;p8"/>
          <p:cNvSpPr txBox="1"/>
          <p:nvPr>
            <p:ph idx="3" type="body"/>
          </p:nvPr>
        </p:nvSpPr>
        <p:spPr>
          <a:xfrm>
            <a:off x="6523735" y="2250892"/>
            <a:ext cx="5087073" cy="553373"/>
          </a:xfrm>
          <a:prstGeom prst="rect">
            <a:avLst/>
          </a:prstGeom>
          <a:noFill/>
          <a:ln>
            <a:noFill/>
          </a:ln>
        </p:spPr>
        <p:txBody>
          <a:bodyPr anchorCtr="0" anchor="b" bIns="45700" lIns="91425" spcFirstLastPara="1" rIns="91425" wrap="square" tIns="45700">
            <a:noAutofit/>
          </a:bodyPr>
          <a:lstStyle>
            <a:lvl1pPr indent="-228600" lvl="0" marL="457200" algn="l">
              <a:spcBef>
                <a:spcPts val="440"/>
              </a:spcBef>
              <a:spcAft>
                <a:spcPts val="0"/>
              </a:spcAft>
              <a:buSzPts val="2024"/>
              <a:buNone/>
              <a:defRPr b="0" sz="2200">
                <a:solidFill>
                  <a:schemeClr val="accent2"/>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9" name="Google Shape;59;p8"/>
          <p:cNvSpPr txBox="1"/>
          <p:nvPr>
            <p:ph idx="4" type="body"/>
          </p:nvPr>
        </p:nvSpPr>
        <p:spPr>
          <a:xfrm>
            <a:off x="6217709" y="2926052"/>
            <a:ext cx="5393100"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60" name="Google Shape;60;p8"/>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8"/>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8"/>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3" name="Shape 63"/>
        <p:cNvGrpSpPr/>
        <p:nvPr/>
      </p:nvGrpSpPr>
      <p:grpSpPr>
        <a:xfrm>
          <a:off x="0" y="0"/>
          <a:ext cx="0" cy="0"/>
          <a:chOff x="0" y="0"/>
          <a:chExt cx="0" cy="0"/>
        </a:xfrm>
      </p:grpSpPr>
      <p:sp>
        <p:nvSpPr>
          <p:cNvPr id="64" name="Google Shape;64;p9"/>
          <p:cNvSpPr/>
          <p:nvPr/>
        </p:nvSpPr>
        <p:spPr>
          <a:xfrm>
            <a:off x="447817" y="5141973"/>
            <a:ext cx="11298200" cy="127470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txBox="1"/>
          <p:nvPr>
            <p:ph type="title"/>
          </p:nvPr>
        </p:nvSpPr>
        <p:spPr>
          <a:xfrm>
            <a:off x="581192" y="5262296"/>
            <a:ext cx="4909445" cy="68951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9F276A"/>
              </a:buClr>
              <a:buSzPts val="2000"/>
              <a:buFont typeface="Gill Sans"/>
              <a:buNone/>
              <a:defRPr b="0" sz="2000">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 type="body"/>
          </p:nvPr>
        </p:nvSpPr>
        <p:spPr>
          <a:xfrm>
            <a:off x="447816" y="601200"/>
            <a:ext cx="11292840" cy="4204800"/>
          </a:xfrm>
          <a:prstGeom prst="rect">
            <a:avLst/>
          </a:prstGeom>
          <a:noFill/>
          <a:ln>
            <a:noFill/>
          </a:ln>
        </p:spPr>
        <p:txBody>
          <a:bodyPr anchorCtr="0" anchor="ctr" bIns="45700" lIns="91425" spcFirstLastPara="1" rIns="91425" wrap="square" tIns="45700">
            <a:normAutofit/>
          </a:bodyPr>
          <a:lstStyle>
            <a:lvl1pPr indent="-345440" lvl="0" marL="457200" algn="l">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7" name="Google Shape;67;p9"/>
          <p:cNvSpPr txBox="1"/>
          <p:nvPr>
            <p:ph idx="2" type="body"/>
          </p:nvPr>
        </p:nvSpPr>
        <p:spPr>
          <a:xfrm>
            <a:off x="5740823" y="5262296"/>
            <a:ext cx="5869987" cy="689515"/>
          </a:xfrm>
          <a:prstGeom prst="rect">
            <a:avLst/>
          </a:prstGeom>
          <a:noFill/>
          <a:ln>
            <a:noFill/>
          </a:ln>
        </p:spPr>
        <p:txBody>
          <a:bodyPr anchorCtr="0" anchor="ctr" bIns="45700" lIns="91425" spcFirstLastPara="1" rIns="91425" wrap="square" tIns="45700">
            <a:normAutofit/>
          </a:bodyPr>
          <a:lstStyle>
            <a:lvl1pPr indent="-228600" lvl="0" marL="457200" algn="r">
              <a:spcBef>
                <a:spcPts val="220"/>
              </a:spcBef>
              <a:spcAft>
                <a:spcPts val="0"/>
              </a:spcAft>
              <a:buSzPts val="1012"/>
              <a:buNone/>
              <a:defRPr sz="1100">
                <a:solidFill>
                  <a:schemeClr val="lt1"/>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8" name="Google Shape;68;p9"/>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9"/>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9F276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9"/>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9F276A"/>
                </a:solidFill>
                <a:latin typeface="Gill Sans"/>
                <a:ea typeface="Gill Sans"/>
                <a:cs typeface="Gill Sans"/>
                <a:sym typeface="Gill Sans"/>
              </a:defRPr>
            </a:lvl1pPr>
            <a:lvl2pPr indent="0" lvl="1" marL="0" algn="r">
              <a:spcBef>
                <a:spcPts val="0"/>
              </a:spcBef>
              <a:buNone/>
              <a:defRPr sz="900">
                <a:solidFill>
                  <a:srgbClr val="9F276A"/>
                </a:solidFill>
                <a:latin typeface="Gill Sans"/>
                <a:ea typeface="Gill Sans"/>
                <a:cs typeface="Gill Sans"/>
                <a:sym typeface="Gill Sans"/>
              </a:defRPr>
            </a:lvl2pPr>
            <a:lvl3pPr indent="0" lvl="2" marL="0" algn="r">
              <a:spcBef>
                <a:spcPts val="0"/>
              </a:spcBef>
              <a:buNone/>
              <a:defRPr sz="900">
                <a:solidFill>
                  <a:srgbClr val="9F276A"/>
                </a:solidFill>
                <a:latin typeface="Gill Sans"/>
                <a:ea typeface="Gill Sans"/>
                <a:cs typeface="Gill Sans"/>
                <a:sym typeface="Gill Sans"/>
              </a:defRPr>
            </a:lvl3pPr>
            <a:lvl4pPr indent="0" lvl="3" marL="0" algn="r">
              <a:spcBef>
                <a:spcPts val="0"/>
              </a:spcBef>
              <a:buNone/>
              <a:defRPr sz="900">
                <a:solidFill>
                  <a:srgbClr val="9F276A"/>
                </a:solidFill>
                <a:latin typeface="Gill Sans"/>
                <a:ea typeface="Gill Sans"/>
                <a:cs typeface="Gill Sans"/>
                <a:sym typeface="Gill Sans"/>
              </a:defRPr>
            </a:lvl4pPr>
            <a:lvl5pPr indent="0" lvl="4" marL="0" algn="r">
              <a:spcBef>
                <a:spcPts val="0"/>
              </a:spcBef>
              <a:buNone/>
              <a:defRPr sz="900">
                <a:solidFill>
                  <a:srgbClr val="9F276A"/>
                </a:solidFill>
                <a:latin typeface="Gill Sans"/>
                <a:ea typeface="Gill Sans"/>
                <a:cs typeface="Gill Sans"/>
                <a:sym typeface="Gill Sans"/>
              </a:defRPr>
            </a:lvl5pPr>
            <a:lvl6pPr indent="0" lvl="5" marL="0" algn="r">
              <a:spcBef>
                <a:spcPts val="0"/>
              </a:spcBef>
              <a:buNone/>
              <a:defRPr sz="900">
                <a:solidFill>
                  <a:srgbClr val="9F276A"/>
                </a:solidFill>
                <a:latin typeface="Gill Sans"/>
                <a:ea typeface="Gill Sans"/>
                <a:cs typeface="Gill Sans"/>
                <a:sym typeface="Gill Sans"/>
              </a:defRPr>
            </a:lvl6pPr>
            <a:lvl7pPr indent="0" lvl="6" marL="0" algn="r">
              <a:spcBef>
                <a:spcPts val="0"/>
              </a:spcBef>
              <a:buNone/>
              <a:defRPr sz="900">
                <a:solidFill>
                  <a:srgbClr val="9F276A"/>
                </a:solidFill>
                <a:latin typeface="Gill Sans"/>
                <a:ea typeface="Gill Sans"/>
                <a:cs typeface="Gill Sans"/>
                <a:sym typeface="Gill Sans"/>
              </a:defRPr>
            </a:lvl7pPr>
            <a:lvl8pPr indent="0" lvl="7" marL="0" algn="r">
              <a:spcBef>
                <a:spcPts val="0"/>
              </a:spcBef>
              <a:buNone/>
              <a:defRPr sz="900">
                <a:solidFill>
                  <a:srgbClr val="9F276A"/>
                </a:solidFill>
                <a:latin typeface="Gill Sans"/>
                <a:ea typeface="Gill Sans"/>
                <a:cs typeface="Gill Sans"/>
                <a:sym typeface="Gill Sans"/>
              </a:defRPr>
            </a:lvl8pPr>
            <a:lvl9pPr indent="0" lvl="8" marL="0" algn="r">
              <a:spcBef>
                <a:spcPts val="0"/>
              </a:spcBef>
              <a:buNone/>
              <a:defRPr sz="900">
                <a:solidFill>
                  <a:srgbClr val="9F276A"/>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1" name="Shape 71"/>
        <p:cNvGrpSpPr/>
        <p:nvPr/>
      </p:nvGrpSpPr>
      <p:grpSpPr>
        <a:xfrm>
          <a:off x="0" y="0"/>
          <a:ext cx="0" cy="0"/>
          <a:chOff x="0" y="0"/>
          <a:chExt cx="0" cy="0"/>
        </a:xfrm>
      </p:grpSpPr>
      <p:sp>
        <p:nvSpPr>
          <p:cNvPr id="72" name="Google Shape;72;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Gill Sans"/>
              <a:buNone/>
              <a:defRPr b="0" sz="2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p:nvPr>
            <p:ph idx="2" type="pic"/>
          </p:nvPr>
        </p:nvSpPr>
        <p:spPr>
          <a:xfrm>
            <a:off x="447817" y="599725"/>
            <a:ext cx="11290859" cy="3557252"/>
          </a:xfrm>
          <a:prstGeom prst="rect">
            <a:avLst/>
          </a:prstGeom>
          <a:noFill/>
          <a:ln>
            <a:noFill/>
          </a:ln>
        </p:spPr>
      </p:sp>
      <p:sp>
        <p:nvSpPr>
          <p:cNvPr id="74" name="Google Shape;74;p10"/>
          <p:cNvSpPr txBox="1"/>
          <p:nvPr>
            <p:ph idx="1" type="body"/>
          </p:nvPr>
        </p:nvSpPr>
        <p:spPr>
          <a:xfrm>
            <a:off x="581192" y="5260127"/>
            <a:ext cx="11029617" cy="598671"/>
          </a:xfrm>
          <a:prstGeom prst="rect">
            <a:avLst/>
          </a:prstGeom>
          <a:noFill/>
          <a:ln>
            <a:noFill/>
          </a:ln>
        </p:spPr>
        <p:txBody>
          <a:bodyPr anchorCtr="0" anchor="ctr" bIns="45700" lIns="91425" spcFirstLastPara="1" rIns="91425" wrap="square" tIns="45700">
            <a:normAutofit/>
          </a:bodyPr>
          <a:lstStyle>
            <a:lvl1pPr indent="-228600" lvl="0" marL="457200" algn="l">
              <a:spcBef>
                <a:spcPts val="240"/>
              </a:spcBef>
              <a:spcAft>
                <a:spcPts val="0"/>
              </a:spcAft>
              <a:buSzPts val="1104"/>
              <a:buNone/>
              <a:defRPr sz="12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5" name="Google Shape;75;p10"/>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0"/>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0"/>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lt1"/>
              </a:buClr>
              <a:buSzPts val="2800"/>
              <a:buFont typeface="Gill Sans"/>
              <a:buNone/>
              <a:defRPr b="0" i="0" sz="280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7" name="Google Shape;7;p1"/>
          <p:cNvSpPr txBox="1"/>
          <p:nvPr>
            <p:ph idx="1" type="body"/>
          </p:nvPr>
        </p:nvSpPr>
        <p:spPr>
          <a:xfrm>
            <a:off x="581192" y="2336003"/>
            <a:ext cx="11029616" cy="3522794"/>
          </a:xfrm>
          <a:prstGeom prst="rect">
            <a:avLst/>
          </a:prstGeom>
          <a:noFill/>
          <a:ln>
            <a:noFill/>
          </a:ln>
        </p:spPr>
        <p:txBody>
          <a:bodyPr anchorCtr="0" anchor="ctr" bIns="45700" lIns="91425" spcFirstLastPara="1" rIns="91425" wrap="square" tIns="45700">
            <a:normAutofit/>
          </a:bodyPr>
          <a:lstStyle>
            <a:lvl1pPr indent="-333756" lvl="0" marL="457200" marR="0" rtl="0" algn="l">
              <a:spcBef>
                <a:spcPts val="360"/>
              </a:spcBef>
              <a:spcAft>
                <a:spcPts val="0"/>
              </a:spcAft>
              <a:buClr>
                <a:schemeClr val="accent2"/>
              </a:buClr>
              <a:buSzPts val="1656"/>
              <a:buFont typeface="Noto Sans Symbols"/>
              <a:buChar char="◼"/>
              <a:defRPr b="0" i="0" sz="1800" u="none" cap="none" strike="noStrike">
                <a:solidFill>
                  <a:schemeClr val="dk2"/>
                </a:solidFill>
                <a:latin typeface="Gill Sans"/>
                <a:ea typeface="Gill Sans"/>
                <a:cs typeface="Gill Sans"/>
                <a:sym typeface="Gill Sans"/>
              </a:defRPr>
            </a:lvl1pPr>
            <a:lvl2pPr indent="-322072" lvl="1" marL="914400" marR="0" rtl="0" algn="l">
              <a:spcBef>
                <a:spcPts val="600"/>
              </a:spcBef>
              <a:spcAft>
                <a:spcPts val="0"/>
              </a:spcAft>
              <a:buClr>
                <a:schemeClr val="accent2"/>
              </a:buClr>
              <a:buSzPts val="1472"/>
              <a:buFont typeface="Noto Sans Symbols"/>
              <a:buChar char="◼"/>
              <a:defRPr b="0" i="0" sz="1600" u="none" cap="none" strike="noStrike">
                <a:solidFill>
                  <a:schemeClr val="dk2"/>
                </a:solidFill>
                <a:latin typeface="Gill Sans"/>
                <a:ea typeface="Gill Sans"/>
                <a:cs typeface="Gill Sans"/>
                <a:sym typeface="Gill Sans"/>
              </a:defRPr>
            </a:lvl2pPr>
            <a:lvl3pPr indent="-310388" lvl="2" marL="1371600" marR="0" rtl="0" algn="l">
              <a:spcBef>
                <a:spcPts val="600"/>
              </a:spcBef>
              <a:spcAft>
                <a:spcPts val="0"/>
              </a:spcAft>
              <a:buClr>
                <a:schemeClr val="accent2"/>
              </a:buClr>
              <a:buSzPts val="1288"/>
              <a:buFont typeface="Noto Sans Symbols"/>
              <a:buChar char="◼"/>
              <a:defRPr b="0" i="0" sz="1400" u="none" cap="none" strike="noStrike">
                <a:solidFill>
                  <a:schemeClr val="dk2"/>
                </a:solidFill>
                <a:latin typeface="Gill Sans"/>
                <a:ea typeface="Gill Sans"/>
                <a:cs typeface="Gill Sans"/>
                <a:sym typeface="Gill Sans"/>
              </a:defRPr>
            </a:lvl3pPr>
            <a:lvl4pPr indent="-298703" lvl="3" marL="18288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4pPr>
            <a:lvl5pPr indent="-298704" lvl="4" marL="22860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9pPr>
          </a:lstStyle>
          <a:p/>
        </p:txBody>
      </p:sp>
      <p:sp>
        <p:nvSpPr>
          <p:cNvPr id="8" name="Google Shape;8;p1"/>
          <p:cNvSpPr txBox="1"/>
          <p:nvPr>
            <p:ph idx="10" type="dt"/>
          </p:nvPr>
        </p:nvSpPr>
        <p:spPr>
          <a:xfrm>
            <a:off x="7605951" y="5956137"/>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9" name="Google Shape;9;p1"/>
          <p:cNvSpPr txBox="1"/>
          <p:nvPr>
            <p:ph idx="11" type="ftr"/>
          </p:nvPr>
        </p:nvSpPr>
        <p:spPr>
          <a:xfrm>
            <a:off x="581192" y="5951811"/>
            <a:ext cx="691721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0" name="Google Shape;10;p1"/>
          <p:cNvSpPr txBox="1"/>
          <p:nvPr>
            <p:ph idx="12" type="sldNum"/>
          </p:nvPr>
        </p:nvSpPr>
        <p:spPr>
          <a:xfrm>
            <a:off x="10558300" y="5956137"/>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2"/>
                </a:solidFill>
                <a:latin typeface="Gill Sans"/>
                <a:ea typeface="Gill Sans"/>
                <a:cs typeface="Gill Sans"/>
                <a:sym typeface="Gill Sans"/>
              </a:defRPr>
            </a:lvl1pPr>
            <a:lvl2pPr indent="0" lvl="1" marL="0" marR="0" rtl="0" algn="r">
              <a:spcBef>
                <a:spcPts val="0"/>
              </a:spcBef>
              <a:buNone/>
              <a:defRPr b="0" i="0" sz="900" u="none" cap="none" strike="noStrike">
                <a:solidFill>
                  <a:schemeClr val="accent2"/>
                </a:solidFill>
                <a:latin typeface="Gill Sans"/>
                <a:ea typeface="Gill Sans"/>
                <a:cs typeface="Gill Sans"/>
                <a:sym typeface="Gill Sans"/>
              </a:defRPr>
            </a:lvl2pPr>
            <a:lvl3pPr indent="0" lvl="2" marL="0" marR="0" rtl="0" algn="r">
              <a:spcBef>
                <a:spcPts val="0"/>
              </a:spcBef>
              <a:buNone/>
              <a:defRPr b="0" i="0" sz="900" u="none" cap="none" strike="noStrike">
                <a:solidFill>
                  <a:schemeClr val="accent2"/>
                </a:solidFill>
                <a:latin typeface="Gill Sans"/>
                <a:ea typeface="Gill Sans"/>
                <a:cs typeface="Gill Sans"/>
                <a:sym typeface="Gill Sans"/>
              </a:defRPr>
            </a:lvl3pPr>
            <a:lvl4pPr indent="0" lvl="3" marL="0" marR="0" rtl="0" algn="r">
              <a:spcBef>
                <a:spcPts val="0"/>
              </a:spcBef>
              <a:buNone/>
              <a:defRPr b="0" i="0" sz="900" u="none" cap="none" strike="noStrike">
                <a:solidFill>
                  <a:schemeClr val="accent2"/>
                </a:solidFill>
                <a:latin typeface="Gill Sans"/>
                <a:ea typeface="Gill Sans"/>
                <a:cs typeface="Gill Sans"/>
                <a:sym typeface="Gill Sans"/>
              </a:defRPr>
            </a:lvl4pPr>
            <a:lvl5pPr indent="0" lvl="4" marL="0" marR="0" rtl="0" algn="r">
              <a:spcBef>
                <a:spcPts val="0"/>
              </a:spcBef>
              <a:buNone/>
              <a:defRPr b="0" i="0" sz="900" u="none" cap="none" strike="noStrike">
                <a:solidFill>
                  <a:schemeClr val="accent2"/>
                </a:solidFill>
                <a:latin typeface="Gill Sans"/>
                <a:ea typeface="Gill Sans"/>
                <a:cs typeface="Gill Sans"/>
                <a:sym typeface="Gill Sans"/>
              </a:defRPr>
            </a:lvl5pPr>
            <a:lvl6pPr indent="0" lvl="5" marL="0" marR="0" rtl="0" algn="r">
              <a:spcBef>
                <a:spcPts val="0"/>
              </a:spcBef>
              <a:buNone/>
              <a:defRPr b="0" i="0" sz="900" u="none" cap="none" strike="noStrike">
                <a:solidFill>
                  <a:schemeClr val="accent2"/>
                </a:solidFill>
                <a:latin typeface="Gill Sans"/>
                <a:ea typeface="Gill Sans"/>
                <a:cs typeface="Gill Sans"/>
                <a:sym typeface="Gill Sans"/>
              </a:defRPr>
            </a:lvl6pPr>
            <a:lvl7pPr indent="0" lvl="6" marL="0" marR="0" rtl="0" algn="r">
              <a:spcBef>
                <a:spcPts val="0"/>
              </a:spcBef>
              <a:buNone/>
              <a:defRPr b="0" i="0" sz="900" u="none" cap="none" strike="noStrike">
                <a:solidFill>
                  <a:schemeClr val="accent2"/>
                </a:solidFill>
                <a:latin typeface="Gill Sans"/>
                <a:ea typeface="Gill Sans"/>
                <a:cs typeface="Gill Sans"/>
                <a:sym typeface="Gill Sans"/>
              </a:defRPr>
            </a:lvl7pPr>
            <a:lvl8pPr indent="0" lvl="7" marL="0" marR="0" rtl="0" algn="r">
              <a:spcBef>
                <a:spcPts val="0"/>
              </a:spcBef>
              <a:buNone/>
              <a:defRPr b="0" i="0" sz="900" u="none" cap="none" strike="noStrike">
                <a:solidFill>
                  <a:schemeClr val="accent2"/>
                </a:solidFill>
                <a:latin typeface="Gill Sans"/>
                <a:ea typeface="Gill Sans"/>
                <a:cs typeface="Gill Sans"/>
                <a:sym typeface="Gill Sans"/>
              </a:defRPr>
            </a:lvl8pPr>
            <a:lvl9pPr indent="0" lvl="8" marL="0" marR="0" rtl="0" algn="r">
              <a:spcBef>
                <a:spcPts val="0"/>
              </a:spcBef>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IN"/>
              <a:t>‹#›</a:t>
            </a:fld>
            <a:endParaRPr/>
          </a:p>
        </p:txBody>
      </p:sp>
      <p:sp>
        <p:nvSpPr>
          <p:cNvPr id="11" name="Google Shape;11;p1"/>
          <p:cNvSpPr/>
          <p:nvPr/>
        </p:nvSpPr>
        <p:spPr>
          <a:xfrm>
            <a:off x="446534"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1"/>
          <p:cNvSpPr/>
          <p:nvPr/>
        </p:nvSpPr>
        <p:spPr>
          <a:xfrm>
            <a:off x="4241830"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6.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2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8.gif"/><Relationship Id="rId4" Type="http://schemas.openxmlformats.org/officeDocument/2006/relationships/image" Target="../media/image8.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25.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2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3.jp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14.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2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3"/>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b="1" lang="en-IN" cap="none"/>
              <a:t>3. Data Preprocessing</a:t>
            </a:r>
            <a:endParaRPr/>
          </a:p>
        </p:txBody>
      </p:sp>
      <p:sp>
        <p:nvSpPr>
          <p:cNvPr id="97" name="Google Shape;97;p13"/>
          <p:cNvSpPr txBox="1"/>
          <p:nvPr>
            <p:ph idx="1" type="body"/>
          </p:nvPr>
        </p:nvSpPr>
        <p:spPr>
          <a:xfrm>
            <a:off x="581192" y="1909050"/>
            <a:ext cx="11029615" cy="3678303"/>
          </a:xfrm>
          <a:prstGeom prst="rect">
            <a:avLst/>
          </a:prstGeom>
          <a:noFill/>
          <a:ln>
            <a:noFill/>
          </a:ln>
        </p:spPr>
        <p:txBody>
          <a:bodyPr anchorCtr="0" anchor="ctr" bIns="45700" lIns="91425" spcFirstLastPara="1" rIns="91425" wrap="square" tIns="45700">
            <a:normAutofit lnSpcReduction="10000"/>
          </a:bodyPr>
          <a:lstStyle/>
          <a:p>
            <a:pPr indent="-306000" lvl="0" marL="306000" rtl="0" algn="l">
              <a:spcBef>
                <a:spcPts val="0"/>
              </a:spcBef>
              <a:spcAft>
                <a:spcPts val="0"/>
              </a:spcAft>
              <a:buSzPts val="1656"/>
              <a:buChar char="◼"/>
            </a:pPr>
            <a:r>
              <a:rPr b="1" i="1" lang="en-IN">
                <a:solidFill>
                  <a:srgbClr val="00B050"/>
                </a:solidFill>
              </a:rPr>
              <a:t>Need Data pre-processing</a:t>
            </a:r>
            <a:endParaRPr/>
          </a:p>
          <a:p>
            <a:pPr indent="-306000" lvl="0" marL="306000" rtl="0" algn="l">
              <a:spcBef>
                <a:spcPts val="960"/>
              </a:spcBef>
              <a:spcAft>
                <a:spcPts val="0"/>
              </a:spcAft>
              <a:buSzPts val="1656"/>
              <a:buChar char="◼"/>
            </a:pPr>
            <a:r>
              <a:rPr b="1" i="1" lang="en-IN">
                <a:solidFill>
                  <a:srgbClr val="00B050"/>
                </a:solidFill>
              </a:rPr>
              <a:t>Attributes and Data types</a:t>
            </a:r>
            <a:endParaRPr/>
          </a:p>
          <a:p>
            <a:pPr indent="-306000" lvl="0" marL="306000" rtl="0" algn="l">
              <a:spcBef>
                <a:spcPts val="960"/>
              </a:spcBef>
              <a:spcAft>
                <a:spcPts val="0"/>
              </a:spcAft>
              <a:buSzPts val="1656"/>
              <a:buChar char="◼"/>
            </a:pPr>
            <a:r>
              <a:rPr b="1" i="1" lang="en-IN">
                <a:solidFill>
                  <a:srgbClr val="00B050"/>
                </a:solidFill>
              </a:rPr>
              <a:t>Statistical descriptions of Data</a:t>
            </a:r>
            <a:endParaRPr/>
          </a:p>
          <a:p>
            <a:pPr indent="-306000" lvl="0" marL="306000" rtl="0" algn="l">
              <a:spcBef>
                <a:spcPts val="960"/>
              </a:spcBef>
              <a:spcAft>
                <a:spcPts val="0"/>
              </a:spcAft>
              <a:buSzPts val="1656"/>
              <a:buChar char="◼"/>
            </a:pPr>
            <a:r>
              <a:rPr b="1" i="1" lang="en-IN">
                <a:solidFill>
                  <a:srgbClr val="00B050"/>
                </a:solidFill>
              </a:rPr>
              <a:t> Handling missing Data</a:t>
            </a:r>
            <a:endParaRPr/>
          </a:p>
          <a:p>
            <a:pPr indent="-306000" lvl="0" marL="306000" rtl="0" algn="l">
              <a:spcBef>
                <a:spcPts val="960"/>
              </a:spcBef>
              <a:spcAft>
                <a:spcPts val="0"/>
              </a:spcAft>
              <a:buSzPts val="1656"/>
              <a:buChar char="◼"/>
            </a:pPr>
            <a:r>
              <a:rPr b="1" i="1" lang="en-IN">
                <a:solidFill>
                  <a:srgbClr val="00B050"/>
                </a:solidFill>
              </a:rPr>
              <a:t>Data sampling</a:t>
            </a:r>
            <a:endParaRPr/>
          </a:p>
          <a:p>
            <a:pPr indent="-306000" lvl="0" marL="306000" rtl="0" algn="l">
              <a:spcBef>
                <a:spcPts val="960"/>
              </a:spcBef>
              <a:spcAft>
                <a:spcPts val="0"/>
              </a:spcAft>
              <a:buSzPts val="1656"/>
              <a:buChar char="◼"/>
            </a:pPr>
            <a:r>
              <a:rPr b="1" i="1" lang="en-IN">
                <a:solidFill>
                  <a:srgbClr val="00B050"/>
                </a:solidFill>
              </a:rPr>
              <a:t>Data cleaning</a:t>
            </a:r>
            <a:endParaRPr/>
          </a:p>
          <a:p>
            <a:pPr indent="-306000" lvl="0" marL="306000" rtl="0" algn="l">
              <a:spcBef>
                <a:spcPts val="960"/>
              </a:spcBef>
              <a:spcAft>
                <a:spcPts val="0"/>
              </a:spcAft>
              <a:buSzPts val="1656"/>
              <a:buChar char="◼"/>
            </a:pPr>
            <a:r>
              <a:rPr b="1" i="1" lang="en-IN">
                <a:solidFill>
                  <a:srgbClr val="00B050"/>
                </a:solidFill>
              </a:rPr>
              <a:t>Data Integration and transformation </a:t>
            </a:r>
            <a:endParaRPr/>
          </a:p>
          <a:p>
            <a:pPr indent="-306000" lvl="0" marL="306000" rtl="0" algn="l">
              <a:spcBef>
                <a:spcPts val="960"/>
              </a:spcBef>
              <a:spcAft>
                <a:spcPts val="0"/>
              </a:spcAft>
              <a:buSzPts val="1656"/>
              <a:buChar char="◼"/>
            </a:pPr>
            <a:r>
              <a:rPr b="1" i="1" lang="en-IN">
                <a:solidFill>
                  <a:srgbClr val="00B050"/>
                </a:solidFill>
              </a:rPr>
              <a:t>Data reduction</a:t>
            </a:r>
            <a:endParaRPr/>
          </a:p>
          <a:p>
            <a:pPr indent="-306000" lvl="0" marL="306000" rtl="0" algn="l">
              <a:spcBef>
                <a:spcPts val="960"/>
              </a:spcBef>
              <a:spcAft>
                <a:spcPts val="0"/>
              </a:spcAft>
              <a:buSzPts val="1656"/>
              <a:buChar char="◼"/>
            </a:pPr>
            <a:r>
              <a:rPr b="1" i="1" lang="en-IN">
                <a:solidFill>
                  <a:srgbClr val="00B050"/>
                </a:solidFill>
              </a:rPr>
              <a:t>Discretization and generating concept hierarchies</a:t>
            </a:r>
            <a:endParaRPr/>
          </a:p>
          <a:p>
            <a:pPr indent="0" lvl="0" marL="0" rtl="0" algn="l">
              <a:spcBef>
                <a:spcPts val="960"/>
              </a:spcBef>
              <a:spcAft>
                <a:spcPts val="0"/>
              </a:spcAft>
              <a:buSzPts val="1656"/>
              <a:buNone/>
            </a:pPr>
            <a:r>
              <a:t/>
            </a:r>
            <a:endParaRPr/>
          </a:p>
        </p:txBody>
      </p:sp>
      <p:pic>
        <p:nvPicPr>
          <p:cNvPr descr="Data Preprocessing Steps. | Download Scientific Diagram" id="98" name="Google Shape;98;p13"/>
          <p:cNvPicPr preferRelativeResize="0"/>
          <p:nvPr/>
        </p:nvPicPr>
        <p:blipFill rotWithShape="1">
          <a:blip r:embed="rId3">
            <a:alphaModFix/>
          </a:blip>
          <a:srcRect b="0" l="0" r="0" t="0"/>
          <a:stretch/>
        </p:blipFill>
        <p:spPr>
          <a:xfrm>
            <a:off x="7115933" y="1909050"/>
            <a:ext cx="4648426" cy="414892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2"/>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IN" cap="none"/>
              <a:t>Statistical description of data</a:t>
            </a:r>
            <a:endParaRPr/>
          </a:p>
        </p:txBody>
      </p:sp>
      <p:sp>
        <p:nvSpPr>
          <p:cNvPr id="153" name="Google Shape;153;p22"/>
          <p:cNvSpPr/>
          <p:nvPr/>
        </p:nvSpPr>
        <p:spPr>
          <a:xfrm>
            <a:off x="333847" y="1973667"/>
            <a:ext cx="11136494" cy="6063198"/>
          </a:xfrm>
          <a:prstGeom prst="rect">
            <a:avLst/>
          </a:prstGeom>
          <a:noFill/>
          <a:ln>
            <a:noFill/>
          </a:ln>
        </p:spPr>
        <p:txBody>
          <a:bodyPr anchorCtr="0" anchor="t" bIns="45700" lIns="91425" spcFirstLastPara="1" rIns="91425" wrap="square" tIns="45700">
            <a:noAutofit/>
          </a:bodyPr>
          <a:lstStyle/>
          <a:p>
            <a:pPr indent="-342900" lvl="0" marL="342900" marR="0" rtl="0" algn="l">
              <a:spcBef>
                <a:spcPts val="0"/>
              </a:spcBef>
              <a:spcAft>
                <a:spcPts val="0"/>
              </a:spcAft>
              <a:buClr>
                <a:schemeClr val="dk1"/>
              </a:buClr>
              <a:buSzPts val="2400"/>
              <a:buFont typeface="Noto Sans Symbols"/>
              <a:buChar char="✔"/>
            </a:pPr>
            <a:r>
              <a:rPr lang="en-IN" sz="2400">
                <a:solidFill>
                  <a:schemeClr val="dk1"/>
                </a:solidFill>
                <a:latin typeface="Gill Sans"/>
                <a:ea typeface="Gill Sans"/>
                <a:cs typeface="Gill Sans"/>
                <a:sym typeface="Gill Sans"/>
              </a:rPr>
              <a:t>For data preprocessing to be successful, it is essential to have an overall picture of your data.</a:t>
            </a:r>
            <a:endParaRPr sz="2400">
              <a:solidFill>
                <a:srgbClr val="000000"/>
              </a:solidFill>
              <a:latin typeface="Gill Sans"/>
              <a:ea typeface="Gill Sans"/>
              <a:cs typeface="Gill Sans"/>
              <a:sym typeface="Gill Sans"/>
            </a:endParaRPr>
          </a:p>
          <a:p>
            <a:pPr indent="-342900" lvl="0" marL="342900" marR="0" rtl="0" algn="l">
              <a:spcBef>
                <a:spcPts val="0"/>
              </a:spcBef>
              <a:spcAft>
                <a:spcPts val="0"/>
              </a:spcAft>
              <a:buClr>
                <a:schemeClr val="dk1"/>
              </a:buClr>
              <a:buSzPts val="2400"/>
              <a:buFont typeface="Noto Sans Symbols"/>
              <a:buChar char="✔"/>
            </a:pPr>
            <a:r>
              <a:rPr lang="en-IN" sz="2400">
                <a:solidFill>
                  <a:schemeClr val="dk1"/>
                </a:solidFill>
                <a:latin typeface="Gill Sans"/>
                <a:ea typeface="Gill Sans"/>
                <a:cs typeface="Gill Sans"/>
                <a:sym typeface="Gill Sans"/>
              </a:rPr>
              <a:t> Basic statistical descriptions can be used to identify properties of the data and highlight which data values should be treated as noise or outliers. </a:t>
            </a:r>
            <a:endParaRPr/>
          </a:p>
          <a:p>
            <a:pPr indent="-342900" lvl="0" marL="342900" marR="0" rtl="0" algn="l">
              <a:spcBef>
                <a:spcPts val="0"/>
              </a:spcBef>
              <a:spcAft>
                <a:spcPts val="0"/>
              </a:spcAft>
              <a:buClr>
                <a:schemeClr val="dk1"/>
              </a:buClr>
              <a:buSzPts val="2400"/>
              <a:buFont typeface="Noto Sans Symbols"/>
              <a:buChar char="✔"/>
            </a:pPr>
            <a:r>
              <a:rPr lang="en-IN" sz="2400">
                <a:solidFill>
                  <a:schemeClr val="dk1"/>
                </a:solidFill>
                <a:latin typeface="Gill Sans"/>
                <a:ea typeface="Gill Sans"/>
                <a:cs typeface="Gill Sans"/>
                <a:sym typeface="Gill Sans"/>
              </a:rPr>
              <a:t>We can describe data by :</a:t>
            </a:r>
            <a:endParaRPr/>
          </a:p>
          <a:p>
            <a:pPr indent="0" lvl="0" marL="0" marR="0" rtl="0" algn="l">
              <a:spcBef>
                <a:spcPts val="0"/>
              </a:spcBef>
              <a:spcAft>
                <a:spcPts val="0"/>
              </a:spcAft>
              <a:buNone/>
            </a:pPr>
            <a:r>
              <a:rPr lang="en-IN" sz="2400">
                <a:solidFill>
                  <a:schemeClr val="dk1"/>
                </a:solidFill>
                <a:latin typeface="Gill Sans"/>
                <a:ea typeface="Gill Sans"/>
                <a:cs typeface="Gill Sans"/>
                <a:sym typeface="Gill Sans"/>
              </a:rPr>
              <a:t>          </a:t>
            </a:r>
            <a:r>
              <a:rPr lang="en-IN" sz="2400">
                <a:solidFill>
                  <a:srgbClr val="00B0F0"/>
                </a:solidFill>
                <a:latin typeface="Gill Sans"/>
                <a:ea typeface="Gill Sans"/>
                <a:cs typeface="Gill Sans"/>
                <a:sym typeface="Gill Sans"/>
              </a:rPr>
              <a:t>Measures of central tendency :</a:t>
            </a:r>
            <a:r>
              <a:rPr lang="en-IN" sz="2400">
                <a:solidFill>
                  <a:srgbClr val="000000"/>
                </a:solidFill>
                <a:latin typeface="Gill Sans"/>
                <a:ea typeface="Gill Sans"/>
                <a:cs typeface="Gill Sans"/>
                <a:sym typeface="Gill Sans"/>
              </a:rPr>
              <a:t>understanding the distribution of data </a:t>
            </a:r>
            <a:endParaRPr sz="2400">
              <a:solidFill>
                <a:srgbClr val="00B0F0"/>
              </a:solidFill>
              <a:latin typeface="Gill Sans"/>
              <a:ea typeface="Gill Sans"/>
              <a:cs typeface="Gill Sans"/>
              <a:sym typeface="Gill Sans"/>
            </a:endParaRPr>
          </a:p>
          <a:p>
            <a:pPr indent="0" lvl="0" marL="0" marR="0" rtl="0" algn="l">
              <a:spcBef>
                <a:spcPts val="0"/>
              </a:spcBef>
              <a:spcAft>
                <a:spcPts val="0"/>
              </a:spcAft>
              <a:buNone/>
            </a:pPr>
            <a:r>
              <a:rPr lang="en-IN" sz="2400">
                <a:solidFill>
                  <a:srgbClr val="00B0F0"/>
                </a:solidFill>
                <a:latin typeface="Gill Sans"/>
                <a:ea typeface="Gill Sans"/>
                <a:cs typeface="Gill Sans"/>
                <a:sym typeface="Gill Sans"/>
              </a:rPr>
              <a:t>          Measures of dispersion of data :</a:t>
            </a:r>
            <a:r>
              <a:rPr lang="en-IN" sz="2400">
                <a:solidFill>
                  <a:srgbClr val="000000"/>
                </a:solidFill>
                <a:latin typeface="Gill Sans"/>
                <a:ea typeface="Gill Sans"/>
                <a:cs typeface="Gill Sans"/>
                <a:sym typeface="Gill Sans"/>
              </a:rPr>
              <a:t>understanding the variations of data</a:t>
            </a:r>
            <a:endParaRPr sz="2400">
              <a:solidFill>
                <a:srgbClr val="00B0F0"/>
              </a:solidFill>
              <a:latin typeface="Gill Sans"/>
              <a:ea typeface="Gill Sans"/>
              <a:cs typeface="Gill Sans"/>
              <a:sym typeface="Gill Sans"/>
            </a:endParaRPr>
          </a:p>
          <a:p>
            <a:pPr indent="0" lvl="0" marL="0" marR="0" rtl="0" algn="l">
              <a:spcBef>
                <a:spcPts val="0"/>
              </a:spcBef>
              <a:spcAft>
                <a:spcPts val="0"/>
              </a:spcAft>
              <a:buNone/>
            </a:pPr>
            <a:r>
              <a:rPr lang="en-IN" sz="2400">
                <a:solidFill>
                  <a:srgbClr val="00B0F0"/>
                </a:solidFill>
                <a:latin typeface="Gill Sans"/>
                <a:ea typeface="Gill Sans"/>
                <a:cs typeface="Gill Sans"/>
                <a:sym typeface="Gill Sans"/>
              </a:rPr>
              <a:t>          Graphical displays or plots :</a:t>
            </a:r>
            <a:r>
              <a:rPr lang="en-IN" sz="2400">
                <a:solidFill>
                  <a:srgbClr val="000000"/>
                </a:solidFill>
                <a:latin typeface="Gill Sans"/>
                <a:ea typeface="Gill Sans"/>
                <a:cs typeface="Gill Sans"/>
                <a:sym typeface="Gill Sans"/>
              </a:rPr>
              <a:t> visualizing data summaries</a:t>
            </a:r>
            <a:endParaRPr/>
          </a:p>
          <a:p>
            <a:pPr indent="0" lvl="0" marL="0" marR="0" rtl="0" algn="l">
              <a:spcBef>
                <a:spcPts val="0"/>
              </a:spcBef>
              <a:spcAft>
                <a:spcPts val="0"/>
              </a:spcAft>
              <a:buNone/>
            </a:pPr>
            <a:r>
              <a:t/>
            </a:r>
            <a:endParaRPr sz="2400">
              <a:solidFill>
                <a:srgbClr val="00B0F0"/>
              </a:solidFill>
              <a:latin typeface="Gill Sans"/>
              <a:ea typeface="Gill Sans"/>
              <a:cs typeface="Gill Sans"/>
              <a:sym typeface="Gill Sans"/>
            </a:endParaRPr>
          </a:p>
          <a:p>
            <a:pPr indent="0" lvl="0" marL="0" marR="0" rtl="0" algn="l">
              <a:spcBef>
                <a:spcPts val="0"/>
              </a:spcBef>
              <a:spcAft>
                <a:spcPts val="0"/>
              </a:spcAft>
              <a:buNone/>
            </a:pPr>
            <a:r>
              <a:t/>
            </a:r>
            <a:endParaRPr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B0F0"/>
              </a:buClr>
              <a:buSzPts val="2800"/>
              <a:buFont typeface="Gill Sans"/>
              <a:buNone/>
            </a:pPr>
            <a:r>
              <a:rPr lang="en-IN" cap="none">
                <a:solidFill>
                  <a:srgbClr val="00B0F0"/>
                </a:solidFill>
              </a:rPr>
              <a:t>Measures of central tendency</a:t>
            </a:r>
            <a:endParaRPr cap="none"/>
          </a:p>
        </p:txBody>
      </p:sp>
      <p:sp>
        <p:nvSpPr>
          <p:cNvPr id="159" name="Google Shape;159;p23"/>
          <p:cNvSpPr/>
          <p:nvPr/>
        </p:nvSpPr>
        <p:spPr>
          <a:xfrm>
            <a:off x="333847" y="1973667"/>
            <a:ext cx="11136494" cy="710963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2400">
                <a:solidFill>
                  <a:srgbClr val="00B0F0"/>
                </a:solidFill>
                <a:latin typeface="Gill Sans"/>
                <a:ea typeface="Gill Sans"/>
                <a:cs typeface="Gill Sans"/>
                <a:sym typeface="Gill Sans"/>
              </a:rPr>
              <a:t>Mean</a:t>
            </a:r>
            <a:endParaRPr/>
          </a:p>
          <a:p>
            <a:pPr indent="-342900" lvl="0" marL="342900" marR="0" rtl="0" algn="l">
              <a:spcBef>
                <a:spcPts val="0"/>
              </a:spcBef>
              <a:spcAft>
                <a:spcPts val="0"/>
              </a:spcAft>
              <a:buClr>
                <a:srgbClr val="000000"/>
              </a:buClr>
              <a:buSzPts val="2400"/>
              <a:buFont typeface="Noto Sans Symbols"/>
              <a:buChar char="✔"/>
            </a:pPr>
            <a:r>
              <a:rPr lang="en-IN" sz="2400">
                <a:solidFill>
                  <a:srgbClr val="000000"/>
                </a:solidFill>
                <a:latin typeface="Gill Sans"/>
                <a:ea typeface="Gill Sans"/>
                <a:cs typeface="Gill Sans"/>
                <a:sym typeface="Gill Sans"/>
              </a:rPr>
              <a:t>Centre of data set, can be obtained using a built in aggregation function avg in SQL</a:t>
            </a:r>
            <a:endParaRPr/>
          </a:p>
          <a:p>
            <a:pPr indent="-342900" lvl="0" marL="342900" marR="0" rtl="0" algn="l">
              <a:spcBef>
                <a:spcPts val="0"/>
              </a:spcBef>
              <a:spcAft>
                <a:spcPts val="0"/>
              </a:spcAft>
              <a:buClr>
                <a:srgbClr val="000000"/>
              </a:buClr>
              <a:buSzPts val="2400"/>
              <a:buFont typeface="Noto Sans Symbols"/>
              <a:buChar char="✔"/>
            </a:pPr>
            <a:r>
              <a:rPr lang="en-IN" sz="2400">
                <a:solidFill>
                  <a:srgbClr val="000000"/>
                </a:solidFill>
                <a:latin typeface="Gill Sans"/>
                <a:ea typeface="Gill Sans"/>
                <a:cs typeface="Gill Sans"/>
                <a:sym typeface="Gill Sans"/>
              </a:rPr>
              <a:t>can be computed using some algebraic function on one or more distributive measures </a:t>
            </a:r>
            <a:r>
              <a:rPr lang="en-IN" sz="2400">
                <a:solidFill>
                  <a:srgbClr val="000000"/>
                </a:solidFill>
                <a:highlight>
                  <a:srgbClr val="00FFFF"/>
                </a:highlight>
                <a:latin typeface="Gill Sans"/>
                <a:ea typeface="Gill Sans"/>
                <a:cs typeface="Gill Sans"/>
                <a:sym typeface="Gill Sans"/>
              </a:rPr>
              <a:t>mean() = sum() /count()</a:t>
            </a:r>
            <a:endParaRPr/>
          </a:p>
          <a:p>
            <a:pPr indent="-342900" lvl="0" marL="342900" marR="0" rtl="0" algn="l">
              <a:spcBef>
                <a:spcPts val="0"/>
              </a:spcBef>
              <a:spcAft>
                <a:spcPts val="0"/>
              </a:spcAft>
              <a:buClr>
                <a:srgbClr val="000000"/>
              </a:buClr>
              <a:buSzPts val="2400"/>
              <a:buFont typeface="Noto Sans Symbols"/>
              <a:buChar char="✔"/>
            </a:pPr>
            <a:r>
              <a:rPr lang="en-IN" sz="2400">
                <a:solidFill>
                  <a:srgbClr val="000000"/>
                </a:solidFill>
                <a:highlight>
                  <a:srgbClr val="FFFF00"/>
                </a:highlight>
                <a:latin typeface="Gill Sans"/>
                <a:ea typeface="Gill Sans"/>
                <a:cs typeface="Gill Sans"/>
                <a:sym typeface="Gill Sans"/>
              </a:rPr>
              <a:t>It is a distributive measure – can be computed parallely on partitions</a:t>
            </a:r>
            <a:endParaRPr/>
          </a:p>
          <a:p>
            <a:pPr indent="-342900" lvl="0" marL="342900" marR="0" rtl="0" algn="l">
              <a:spcBef>
                <a:spcPts val="0"/>
              </a:spcBef>
              <a:spcAft>
                <a:spcPts val="0"/>
              </a:spcAft>
              <a:buClr>
                <a:srgbClr val="000000"/>
              </a:buClr>
              <a:buSzPts val="2400"/>
              <a:buFont typeface="Noto Sans Symbols"/>
              <a:buChar char="✔"/>
            </a:pPr>
            <a:r>
              <a:rPr lang="en-IN" sz="2400">
                <a:solidFill>
                  <a:srgbClr val="000000"/>
                </a:solidFill>
                <a:latin typeface="Gill Sans"/>
                <a:ea typeface="Gill Sans"/>
                <a:cs typeface="Gill Sans"/>
                <a:sym typeface="Gill Sans"/>
              </a:rPr>
              <a:t>It is extremely sensitive – Even a small amount of extreme values can corrupt the mean</a:t>
            </a:r>
            <a:endParaRPr/>
          </a:p>
          <a:p>
            <a:pPr indent="-342900" lvl="0" marL="342900" marR="0" rtl="0" algn="l">
              <a:spcBef>
                <a:spcPts val="0"/>
              </a:spcBef>
              <a:spcAft>
                <a:spcPts val="0"/>
              </a:spcAft>
              <a:buClr>
                <a:srgbClr val="000000"/>
              </a:buClr>
              <a:buSzPts val="2400"/>
              <a:buFont typeface="Noto Sans Symbols"/>
              <a:buChar char="✔"/>
            </a:pPr>
            <a:r>
              <a:rPr lang="en-IN" sz="2400">
                <a:solidFill>
                  <a:srgbClr val="000000"/>
                </a:solidFill>
                <a:latin typeface="Gill Sans"/>
                <a:ea typeface="Gill Sans"/>
                <a:cs typeface="Gill Sans"/>
                <a:sym typeface="Gill Sans"/>
              </a:rPr>
              <a:t>Trimmed mean can be obtained by chopping extreme values</a:t>
            </a:r>
            <a:endParaRPr/>
          </a:p>
          <a:p>
            <a:pPr indent="-342900" lvl="0" marL="342900" marR="0" rtl="0" algn="l">
              <a:spcBef>
                <a:spcPts val="0"/>
              </a:spcBef>
              <a:spcAft>
                <a:spcPts val="0"/>
              </a:spcAft>
              <a:buClr>
                <a:srgbClr val="000000"/>
              </a:buClr>
              <a:buSzPts val="2400"/>
              <a:buFont typeface="Noto Sans Symbols"/>
              <a:buChar char="✔"/>
            </a:pPr>
            <a:r>
              <a:rPr lang="en-IN" sz="2400">
                <a:solidFill>
                  <a:srgbClr val="000000"/>
                </a:solidFill>
                <a:latin typeface="Gill Sans"/>
                <a:ea typeface="Gill Sans"/>
                <a:cs typeface="Gill Sans"/>
                <a:sym typeface="Gill Sans"/>
              </a:rPr>
              <a:t>It is ideal for symmetric data</a:t>
            </a:r>
            <a:endParaRPr/>
          </a:p>
          <a:p>
            <a:pPr indent="-190500" lvl="0" marL="342900" marR="0" rtl="0" algn="l">
              <a:spcBef>
                <a:spcPts val="0"/>
              </a:spcBef>
              <a:spcAft>
                <a:spcPts val="0"/>
              </a:spcAft>
              <a:buClr>
                <a:schemeClr val="dk1"/>
              </a:buClr>
              <a:buSzPts val="2400"/>
              <a:buFont typeface="Noto Sans Symbols"/>
              <a:buNone/>
            </a:pPr>
            <a:r>
              <a:t/>
            </a:r>
            <a:endParaRPr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sz="2400">
              <a:solidFill>
                <a:srgbClr val="00B0F0"/>
              </a:solidFill>
              <a:latin typeface="Gill Sans"/>
              <a:ea typeface="Gill Sans"/>
              <a:cs typeface="Gill Sans"/>
              <a:sym typeface="Gill Sans"/>
            </a:endParaRPr>
          </a:p>
          <a:p>
            <a:pPr indent="0" lvl="0" marL="0" marR="0" rtl="0" algn="l">
              <a:spcBef>
                <a:spcPts val="0"/>
              </a:spcBef>
              <a:spcAft>
                <a:spcPts val="0"/>
              </a:spcAft>
              <a:buNone/>
            </a:pPr>
            <a:r>
              <a:t/>
            </a:r>
            <a:endParaRPr sz="2400">
              <a:solidFill>
                <a:srgbClr val="00B0F0"/>
              </a:solidFill>
              <a:latin typeface="Gill Sans"/>
              <a:ea typeface="Gill Sans"/>
              <a:cs typeface="Gill Sans"/>
              <a:sym typeface="Gill Sans"/>
            </a:endParaRPr>
          </a:p>
          <a:p>
            <a:pPr indent="0" lvl="0" marL="0" marR="0" rtl="0" algn="l">
              <a:spcBef>
                <a:spcPts val="0"/>
              </a:spcBef>
              <a:spcAft>
                <a:spcPts val="0"/>
              </a:spcAft>
              <a:buNone/>
            </a:pPr>
            <a:r>
              <a:t/>
            </a:r>
            <a:endParaRPr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pic>
        <p:nvPicPr>
          <p:cNvPr id="164" name="Google Shape;164;p24"/>
          <p:cNvPicPr preferRelativeResize="0"/>
          <p:nvPr/>
        </p:nvPicPr>
        <p:blipFill rotWithShape="1">
          <a:blip r:embed="rId3">
            <a:alphaModFix/>
          </a:blip>
          <a:srcRect b="0" l="0" r="0" t="0"/>
          <a:stretch/>
        </p:blipFill>
        <p:spPr>
          <a:xfrm>
            <a:off x="1764470" y="1058411"/>
            <a:ext cx="7666133" cy="532172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5"/>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B0F0"/>
              </a:buClr>
              <a:buSzPts val="2800"/>
              <a:buFont typeface="Gill Sans"/>
              <a:buNone/>
            </a:pPr>
            <a:r>
              <a:rPr lang="en-IN" cap="none">
                <a:solidFill>
                  <a:srgbClr val="00B0F0"/>
                </a:solidFill>
              </a:rPr>
              <a:t>Measures of central tendency</a:t>
            </a:r>
            <a:endParaRPr cap="none"/>
          </a:p>
        </p:txBody>
      </p:sp>
      <p:sp>
        <p:nvSpPr>
          <p:cNvPr id="170" name="Google Shape;170;p25"/>
          <p:cNvSpPr/>
          <p:nvPr/>
        </p:nvSpPr>
        <p:spPr>
          <a:xfrm>
            <a:off x="333847" y="1973667"/>
            <a:ext cx="11136494" cy="3785652"/>
          </a:xfrm>
          <a:prstGeom prst="rect">
            <a:avLst/>
          </a:prstGeom>
          <a:noFill/>
          <a:ln>
            <a:noFill/>
          </a:ln>
        </p:spPr>
        <p:txBody>
          <a:bodyPr anchorCtr="0" anchor="t" bIns="45700" lIns="91425" spcFirstLastPara="1" rIns="91425" wrap="square" tIns="45700">
            <a:noAutofit/>
          </a:bodyPr>
          <a:lstStyle/>
          <a:p>
            <a:pPr indent="-190500" lvl="0" marL="342900" marR="0" rtl="0" algn="l">
              <a:spcBef>
                <a:spcPts val="0"/>
              </a:spcBef>
              <a:spcAft>
                <a:spcPts val="0"/>
              </a:spcAft>
              <a:buClr>
                <a:schemeClr val="dk1"/>
              </a:buClr>
              <a:buSzPts val="2400"/>
              <a:buFont typeface="Noto Sans Symbols"/>
              <a:buNone/>
            </a:pPr>
            <a:r>
              <a:t/>
            </a:r>
            <a:endParaRPr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sz="2400">
              <a:solidFill>
                <a:srgbClr val="00B0F0"/>
              </a:solidFill>
              <a:latin typeface="Gill Sans"/>
              <a:ea typeface="Gill Sans"/>
              <a:cs typeface="Gill Sans"/>
              <a:sym typeface="Gill Sans"/>
            </a:endParaRPr>
          </a:p>
          <a:p>
            <a:pPr indent="0" lvl="0" marL="0" marR="0" rtl="0" algn="l">
              <a:spcBef>
                <a:spcPts val="0"/>
              </a:spcBef>
              <a:spcAft>
                <a:spcPts val="0"/>
              </a:spcAft>
              <a:buNone/>
            </a:pPr>
            <a:r>
              <a:t/>
            </a:r>
            <a:endParaRPr sz="2400">
              <a:solidFill>
                <a:srgbClr val="00B0F0"/>
              </a:solidFill>
              <a:latin typeface="Gill Sans"/>
              <a:ea typeface="Gill Sans"/>
              <a:cs typeface="Gill Sans"/>
              <a:sym typeface="Gill Sans"/>
            </a:endParaRPr>
          </a:p>
          <a:p>
            <a:pPr indent="0" lvl="0" marL="0" marR="0" rtl="0" algn="l">
              <a:spcBef>
                <a:spcPts val="0"/>
              </a:spcBef>
              <a:spcAft>
                <a:spcPts val="0"/>
              </a:spcAft>
              <a:buNone/>
            </a:pPr>
            <a:r>
              <a:t/>
            </a:r>
            <a:endParaRPr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p:txBody>
      </p:sp>
      <p:sp>
        <p:nvSpPr>
          <p:cNvPr id="171" name="Google Shape;171;p25"/>
          <p:cNvSpPr/>
          <p:nvPr/>
        </p:nvSpPr>
        <p:spPr>
          <a:xfrm>
            <a:off x="333847" y="1839192"/>
            <a:ext cx="8578140" cy="969496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2400">
                <a:solidFill>
                  <a:srgbClr val="00B0F0"/>
                </a:solidFill>
                <a:latin typeface="Gill Sans"/>
                <a:ea typeface="Gill Sans"/>
                <a:cs typeface="Gill Sans"/>
                <a:sym typeface="Gill Sans"/>
              </a:rPr>
              <a:t>Median</a:t>
            </a:r>
            <a:endParaRPr/>
          </a:p>
          <a:p>
            <a:pPr indent="-342900" lvl="0" marL="342900" marR="0" rtl="0" algn="l">
              <a:spcBef>
                <a:spcPts val="0"/>
              </a:spcBef>
              <a:spcAft>
                <a:spcPts val="0"/>
              </a:spcAft>
              <a:buClr>
                <a:srgbClr val="000000"/>
              </a:buClr>
              <a:buSzPts val="2400"/>
              <a:buFont typeface="Noto Sans Symbols"/>
              <a:buChar char="✔"/>
            </a:pPr>
            <a:r>
              <a:rPr lang="en-IN" sz="2400">
                <a:solidFill>
                  <a:srgbClr val="000000"/>
                </a:solidFill>
                <a:highlight>
                  <a:srgbClr val="FFFF00"/>
                </a:highlight>
                <a:latin typeface="Gill Sans"/>
                <a:ea typeface="Gill Sans"/>
                <a:cs typeface="Gill Sans"/>
                <a:sym typeface="Gill Sans"/>
              </a:rPr>
              <a:t>Center of data set, It is the middle value of the ordered set(if n is odd) or average of two middle values(if n is even)</a:t>
            </a:r>
            <a:endParaRPr/>
          </a:p>
          <a:p>
            <a:pPr indent="-342900" lvl="0" marL="342900" marR="0" rtl="0" algn="l">
              <a:spcBef>
                <a:spcPts val="0"/>
              </a:spcBef>
              <a:spcAft>
                <a:spcPts val="0"/>
              </a:spcAft>
              <a:buClr>
                <a:srgbClr val="000000"/>
              </a:buClr>
              <a:buSzPts val="2400"/>
              <a:buFont typeface="Noto Sans Symbols"/>
              <a:buChar char="✔"/>
            </a:pPr>
            <a:r>
              <a:rPr lang="en-IN" sz="2400">
                <a:solidFill>
                  <a:srgbClr val="000000"/>
                </a:solidFill>
                <a:highlight>
                  <a:srgbClr val="FFFF00"/>
                </a:highlight>
                <a:latin typeface="Gill Sans"/>
                <a:ea typeface="Gill Sans"/>
                <a:cs typeface="Gill Sans"/>
                <a:sym typeface="Gill Sans"/>
              </a:rPr>
              <a:t>It need to be computed on the entire data set as a whole</a:t>
            </a:r>
            <a:endParaRPr/>
          </a:p>
          <a:p>
            <a:pPr indent="-342900" lvl="0" marL="342900" marR="0" rtl="0" algn="l">
              <a:spcBef>
                <a:spcPts val="0"/>
              </a:spcBef>
              <a:spcAft>
                <a:spcPts val="0"/>
              </a:spcAft>
              <a:buClr>
                <a:srgbClr val="000000"/>
              </a:buClr>
              <a:buSzPts val="2400"/>
              <a:buFont typeface="Noto Sans Symbols"/>
              <a:buChar char="✔"/>
            </a:pPr>
            <a:r>
              <a:rPr lang="en-IN" sz="2400">
                <a:solidFill>
                  <a:srgbClr val="000000"/>
                </a:solidFill>
                <a:highlight>
                  <a:srgbClr val="FFFF00"/>
                </a:highlight>
                <a:latin typeface="Gill Sans"/>
                <a:ea typeface="Gill Sans"/>
                <a:cs typeface="Gill Sans"/>
                <a:sym typeface="Gill Sans"/>
              </a:rPr>
              <a:t>It is not a distributive measure- It cannot  be computed by partitioning the data and parallely computing on each partition</a:t>
            </a:r>
            <a:endParaRPr/>
          </a:p>
          <a:p>
            <a:pPr indent="-342900" lvl="0" marL="342900" marR="0" rtl="0" algn="l">
              <a:spcBef>
                <a:spcPts val="0"/>
              </a:spcBef>
              <a:spcAft>
                <a:spcPts val="0"/>
              </a:spcAft>
              <a:buClr>
                <a:srgbClr val="000000"/>
              </a:buClr>
              <a:buSzPts val="2400"/>
              <a:buFont typeface="Noto Sans Symbols"/>
              <a:buChar char="✔"/>
            </a:pPr>
            <a:r>
              <a:rPr lang="en-IN" sz="2400">
                <a:solidFill>
                  <a:srgbClr val="000000"/>
                </a:solidFill>
                <a:highlight>
                  <a:srgbClr val="FFFF00"/>
                </a:highlight>
                <a:latin typeface="Gill Sans"/>
                <a:ea typeface="Gill Sans"/>
                <a:cs typeface="Gill Sans"/>
                <a:sym typeface="Gill Sans"/>
              </a:rPr>
              <a:t>It is computationally expensive – sorting entire data</a:t>
            </a:r>
            <a:endParaRPr/>
          </a:p>
          <a:p>
            <a:pPr indent="-342900" lvl="0" marL="342900" marR="0" rtl="0" algn="l">
              <a:spcBef>
                <a:spcPts val="0"/>
              </a:spcBef>
              <a:spcAft>
                <a:spcPts val="0"/>
              </a:spcAft>
              <a:buClr>
                <a:srgbClr val="000000"/>
              </a:buClr>
              <a:buSzPts val="2400"/>
              <a:buFont typeface="Noto Sans Symbols"/>
              <a:buChar char="✔"/>
            </a:pPr>
            <a:r>
              <a:rPr lang="en-IN" sz="2400">
                <a:solidFill>
                  <a:srgbClr val="000000"/>
                </a:solidFill>
                <a:highlight>
                  <a:srgbClr val="FFFF00"/>
                </a:highlight>
                <a:latin typeface="Gill Sans"/>
                <a:ea typeface="Gill Sans"/>
                <a:cs typeface="Gill Sans"/>
                <a:sym typeface="Gill Sans"/>
              </a:rPr>
              <a:t>It is less sensitive to extreme values</a:t>
            </a:r>
            <a:endParaRPr/>
          </a:p>
          <a:p>
            <a:pPr indent="-342900" lvl="0" marL="342900" marR="0" rtl="0" algn="l">
              <a:spcBef>
                <a:spcPts val="0"/>
              </a:spcBef>
              <a:spcAft>
                <a:spcPts val="0"/>
              </a:spcAft>
              <a:buClr>
                <a:srgbClr val="000000"/>
              </a:buClr>
              <a:buSzPts val="2400"/>
              <a:buFont typeface="Noto Sans Symbols"/>
              <a:buChar char="✔"/>
            </a:pPr>
            <a:r>
              <a:rPr lang="en-IN" sz="2400">
                <a:solidFill>
                  <a:srgbClr val="000000"/>
                </a:solidFill>
                <a:highlight>
                  <a:srgbClr val="FFFF00"/>
                </a:highlight>
                <a:latin typeface="Gill Sans"/>
                <a:ea typeface="Gill Sans"/>
                <a:cs typeface="Gill Sans"/>
                <a:sym typeface="Gill Sans"/>
              </a:rPr>
              <a:t>Ex. (Even number of values ) : T</a:t>
            </a:r>
            <a:r>
              <a:rPr lang="en-IN" sz="2400">
                <a:solidFill>
                  <a:schemeClr val="dk1"/>
                </a:solidFill>
                <a:highlight>
                  <a:srgbClr val="FFFF00"/>
                </a:highlight>
                <a:latin typeface="Gill Sans"/>
                <a:ea typeface="Gill Sans"/>
                <a:cs typeface="Gill Sans"/>
                <a:sym typeface="Gill Sans"/>
              </a:rPr>
              <a:t>he median of 3, 3, 5, 9, 11 is 5. If there is an even number of observations, then there is no single middle value; the median is then usually defined to be the mean of the two middle values: so the median of 3, 5, 7, 9 is (5+7)/2 = 6.</a:t>
            </a:r>
            <a:endParaRPr sz="2400">
              <a:solidFill>
                <a:srgbClr val="000000"/>
              </a:solidFill>
              <a:highlight>
                <a:srgbClr val="FFFF00"/>
              </a:highlight>
              <a:latin typeface="Gill Sans"/>
              <a:ea typeface="Gill Sans"/>
              <a:cs typeface="Gill Sans"/>
              <a:sym typeface="Gill Sans"/>
            </a:endParaRPr>
          </a:p>
          <a:p>
            <a:pPr indent="-190500" lvl="0" marL="342900" marR="0" rtl="0" algn="l">
              <a:spcBef>
                <a:spcPts val="0"/>
              </a:spcBef>
              <a:spcAft>
                <a:spcPts val="0"/>
              </a:spcAft>
              <a:buClr>
                <a:schemeClr val="dk1"/>
              </a:buClr>
              <a:buSzPts val="2400"/>
              <a:buFont typeface="Noto Sans Symbols"/>
              <a:buNone/>
            </a:pPr>
            <a:r>
              <a:t/>
            </a:r>
            <a:endParaRPr sz="2400">
              <a:solidFill>
                <a:srgbClr val="000000"/>
              </a:solidFill>
              <a:latin typeface="Gill Sans"/>
              <a:ea typeface="Gill Sans"/>
              <a:cs typeface="Gill Sans"/>
              <a:sym typeface="Gill Sans"/>
            </a:endParaRPr>
          </a:p>
          <a:p>
            <a:pPr indent="-190500" lvl="0" marL="342900" marR="0" rtl="0" algn="l">
              <a:spcBef>
                <a:spcPts val="0"/>
              </a:spcBef>
              <a:spcAft>
                <a:spcPts val="0"/>
              </a:spcAft>
              <a:buClr>
                <a:schemeClr val="dk1"/>
              </a:buClr>
              <a:buSzPts val="2400"/>
              <a:buFont typeface="Noto Sans Symbols"/>
              <a:buNone/>
            </a:pPr>
            <a:r>
              <a:t/>
            </a:r>
            <a:endParaRPr sz="2400">
              <a:solidFill>
                <a:srgbClr val="000000"/>
              </a:solidFill>
              <a:latin typeface="Gill Sans"/>
              <a:ea typeface="Gill Sans"/>
              <a:cs typeface="Gill Sans"/>
              <a:sym typeface="Gill Sans"/>
            </a:endParaRPr>
          </a:p>
          <a:p>
            <a:pPr indent="-190500" lvl="0" marL="342900" marR="0" rtl="0" algn="l">
              <a:spcBef>
                <a:spcPts val="0"/>
              </a:spcBef>
              <a:spcAft>
                <a:spcPts val="0"/>
              </a:spcAft>
              <a:buClr>
                <a:schemeClr val="dk1"/>
              </a:buClr>
              <a:buSzPts val="2400"/>
              <a:buFont typeface="Noto Sans Symbols"/>
              <a:buNone/>
            </a:pPr>
            <a:r>
              <a:t/>
            </a:r>
            <a:endParaRPr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sz="2400">
              <a:solidFill>
                <a:srgbClr val="00B0F0"/>
              </a:solidFill>
              <a:latin typeface="Gill Sans"/>
              <a:ea typeface="Gill Sans"/>
              <a:cs typeface="Gill Sans"/>
              <a:sym typeface="Gill Sans"/>
            </a:endParaRPr>
          </a:p>
          <a:p>
            <a:pPr indent="0" lvl="0" marL="0" marR="0" rtl="0" algn="l">
              <a:spcBef>
                <a:spcPts val="0"/>
              </a:spcBef>
              <a:spcAft>
                <a:spcPts val="0"/>
              </a:spcAft>
              <a:buNone/>
            </a:pPr>
            <a:r>
              <a:t/>
            </a:r>
            <a:endParaRPr sz="2400">
              <a:solidFill>
                <a:srgbClr val="00B0F0"/>
              </a:solidFill>
              <a:latin typeface="Gill Sans"/>
              <a:ea typeface="Gill Sans"/>
              <a:cs typeface="Gill Sans"/>
              <a:sym typeface="Gill Sans"/>
            </a:endParaRPr>
          </a:p>
          <a:p>
            <a:pPr indent="0" lvl="0" marL="0" marR="0" rtl="0" algn="l">
              <a:spcBef>
                <a:spcPts val="0"/>
              </a:spcBef>
              <a:spcAft>
                <a:spcPts val="0"/>
              </a:spcAft>
              <a:buNone/>
            </a:pPr>
            <a:r>
              <a:t/>
            </a:r>
            <a:endParaRPr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p:txBody>
      </p:sp>
      <p:pic>
        <p:nvPicPr>
          <p:cNvPr id="172" name="Google Shape;172;p25"/>
          <p:cNvPicPr preferRelativeResize="0"/>
          <p:nvPr/>
        </p:nvPicPr>
        <p:blipFill rotWithShape="1">
          <a:blip r:embed="rId3">
            <a:alphaModFix/>
          </a:blip>
          <a:srcRect b="17397" l="12648" r="44590" t="40791"/>
          <a:stretch/>
        </p:blipFill>
        <p:spPr>
          <a:xfrm>
            <a:off x="8598090" y="3118477"/>
            <a:ext cx="3593910" cy="264084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6"/>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B0F0"/>
              </a:buClr>
              <a:buSzPts val="2800"/>
              <a:buFont typeface="Gill Sans"/>
              <a:buNone/>
            </a:pPr>
            <a:r>
              <a:rPr lang="en-IN" cap="none">
                <a:solidFill>
                  <a:srgbClr val="00B0F0"/>
                </a:solidFill>
              </a:rPr>
              <a:t>Measures of central tendency</a:t>
            </a:r>
            <a:endParaRPr cap="none"/>
          </a:p>
        </p:txBody>
      </p:sp>
      <p:sp>
        <p:nvSpPr>
          <p:cNvPr id="178" name="Google Shape;178;p26"/>
          <p:cNvSpPr/>
          <p:nvPr/>
        </p:nvSpPr>
        <p:spPr>
          <a:xfrm>
            <a:off x="333847" y="1973667"/>
            <a:ext cx="11136494" cy="3785652"/>
          </a:xfrm>
          <a:prstGeom prst="rect">
            <a:avLst/>
          </a:prstGeom>
          <a:noFill/>
          <a:ln>
            <a:noFill/>
          </a:ln>
        </p:spPr>
        <p:txBody>
          <a:bodyPr anchorCtr="0" anchor="t" bIns="45700" lIns="91425" spcFirstLastPara="1" rIns="91425" wrap="square" tIns="45700">
            <a:noAutofit/>
          </a:bodyPr>
          <a:lstStyle/>
          <a:p>
            <a:pPr indent="-190500" lvl="0" marL="342900" marR="0" rtl="0" algn="l">
              <a:spcBef>
                <a:spcPts val="0"/>
              </a:spcBef>
              <a:spcAft>
                <a:spcPts val="0"/>
              </a:spcAft>
              <a:buClr>
                <a:schemeClr val="dk1"/>
              </a:buClr>
              <a:buSzPts val="2400"/>
              <a:buFont typeface="Noto Sans Symbols"/>
              <a:buNone/>
            </a:pPr>
            <a:r>
              <a:t/>
            </a:r>
            <a:endParaRPr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sz="2400">
              <a:solidFill>
                <a:srgbClr val="00B0F0"/>
              </a:solidFill>
              <a:latin typeface="Gill Sans"/>
              <a:ea typeface="Gill Sans"/>
              <a:cs typeface="Gill Sans"/>
              <a:sym typeface="Gill Sans"/>
            </a:endParaRPr>
          </a:p>
          <a:p>
            <a:pPr indent="0" lvl="0" marL="0" marR="0" rtl="0" algn="l">
              <a:spcBef>
                <a:spcPts val="0"/>
              </a:spcBef>
              <a:spcAft>
                <a:spcPts val="0"/>
              </a:spcAft>
              <a:buNone/>
            </a:pPr>
            <a:r>
              <a:t/>
            </a:r>
            <a:endParaRPr sz="2400">
              <a:solidFill>
                <a:srgbClr val="00B0F0"/>
              </a:solidFill>
              <a:latin typeface="Gill Sans"/>
              <a:ea typeface="Gill Sans"/>
              <a:cs typeface="Gill Sans"/>
              <a:sym typeface="Gill Sans"/>
            </a:endParaRPr>
          </a:p>
          <a:p>
            <a:pPr indent="0" lvl="0" marL="0" marR="0" rtl="0" algn="l">
              <a:spcBef>
                <a:spcPts val="0"/>
              </a:spcBef>
              <a:spcAft>
                <a:spcPts val="0"/>
              </a:spcAft>
              <a:buNone/>
            </a:pPr>
            <a:r>
              <a:t/>
            </a:r>
            <a:endParaRPr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p:txBody>
      </p:sp>
      <p:sp>
        <p:nvSpPr>
          <p:cNvPr id="179" name="Google Shape;179;p26"/>
          <p:cNvSpPr/>
          <p:nvPr/>
        </p:nvSpPr>
        <p:spPr>
          <a:xfrm>
            <a:off x="333847" y="1839192"/>
            <a:ext cx="11858153" cy="784830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2400">
                <a:solidFill>
                  <a:srgbClr val="00B0F0"/>
                </a:solidFill>
                <a:latin typeface="Gill Sans"/>
                <a:ea typeface="Gill Sans"/>
                <a:cs typeface="Gill Sans"/>
                <a:sym typeface="Gill Sans"/>
              </a:rPr>
              <a:t>Mode</a:t>
            </a:r>
            <a:endParaRPr/>
          </a:p>
          <a:p>
            <a:pPr indent="-342900" lvl="0" marL="342900" marR="0" rtl="0" algn="l">
              <a:spcBef>
                <a:spcPts val="0"/>
              </a:spcBef>
              <a:spcAft>
                <a:spcPts val="0"/>
              </a:spcAft>
              <a:buClr>
                <a:schemeClr val="dk1"/>
              </a:buClr>
              <a:buSzPts val="2400"/>
              <a:buFont typeface="Noto Sans Symbols"/>
              <a:buChar char="✔"/>
            </a:pPr>
            <a:r>
              <a:rPr lang="en-IN" sz="2400">
                <a:solidFill>
                  <a:schemeClr val="dk1"/>
                </a:solidFill>
                <a:latin typeface="Gill Sans"/>
                <a:ea typeface="Gill Sans"/>
                <a:cs typeface="Gill Sans"/>
                <a:sym typeface="Gill Sans"/>
              </a:rPr>
              <a:t>The mode is the value that appears most frequently in a data set.</a:t>
            </a:r>
            <a:endParaRPr/>
          </a:p>
          <a:p>
            <a:pPr indent="-342900" lvl="0" marL="342900" marR="0" rtl="0" algn="l">
              <a:spcBef>
                <a:spcPts val="0"/>
              </a:spcBef>
              <a:spcAft>
                <a:spcPts val="0"/>
              </a:spcAft>
              <a:buClr>
                <a:schemeClr val="dk1"/>
              </a:buClr>
              <a:buSzPts val="2400"/>
              <a:buFont typeface="Noto Sans Symbols"/>
              <a:buChar char="✔"/>
            </a:pPr>
            <a:r>
              <a:rPr lang="en-IN" sz="2400">
                <a:solidFill>
                  <a:schemeClr val="dk1"/>
                </a:solidFill>
                <a:latin typeface="Gill Sans"/>
                <a:ea typeface="Gill Sans"/>
                <a:cs typeface="Gill Sans"/>
                <a:sym typeface="Gill Sans"/>
              </a:rPr>
              <a:t>Ex. 3, 3, 6, 9, </a:t>
            </a:r>
            <a:r>
              <a:rPr b="1" lang="en-IN" sz="2400">
                <a:solidFill>
                  <a:schemeClr val="dk1"/>
                </a:solidFill>
                <a:latin typeface="Gill Sans"/>
                <a:ea typeface="Gill Sans"/>
                <a:cs typeface="Gill Sans"/>
                <a:sym typeface="Gill Sans"/>
              </a:rPr>
              <a:t>16, 16, 16</a:t>
            </a:r>
            <a:r>
              <a:rPr lang="en-IN" sz="2400">
                <a:solidFill>
                  <a:schemeClr val="dk1"/>
                </a:solidFill>
                <a:latin typeface="Gill Sans"/>
                <a:ea typeface="Gill Sans"/>
                <a:cs typeface="Gill Sans"/>
                <a:sym typeface="Gill Sans"/>
              </a:rPr>
              <a:t>, 27, 27, 37, 48</a:t>
            </a:r>
            <a:endParaRPr/>
          </a:p>
          <a:p>
            <a:pPr indent="0" lvl="0" marL="0" marR="0" rtl="0" algn="l">
              <a:spcBef>
                <a:spcPts val="0"/>
              </a:spcBef>
              <a:spcAft>
                <a:spcPts val="0"/>
              </a:spcAft>
              <a:buNone/>
            </a:pPr>
            <a:r>
              <a:rPr lang="en-IN" sz="2400">
                <a:solidFill>
                  <a:srgbClr val="00B0F0"/>
                </a:solidFill>
                <a:latin typeface="Gill Sans"/>
                <a:ea typeface="Gill Sans"/>
                <a:cs typeface="Gill Sans"/>
                <a:sym typeface="Gill Sans"/>
              </a:rPr>
              <a:t>Mode for above data is 16</a:t>
            </a:r>
            <a:endParaRPr/>
          </a:p>
          <a:p>
            <a:pPr indent="-342900" lvl="0" marL="342900" marR="0" rtl="0" algn="l">
              <a:spcBef>
                <a:spcPts val="0"/>
              </a:spcBef>
              <a:spcAft>
                <a:spcPts val="0"/>
              </a:spcAft>
              <a:buClr>
                <a:srgbClr val="2D2D2D"/>
              </a:buClr>
              <a:buSzPts val="2400"/>
              <a:buFont typeface="Noto Sans Symbols"/>
              <a:buChar char="✔"/>
            </a:pPr>
            <a:r>
              <a:rPr lang="en-IN" sz="2400">
                <a:solidFill>
                  <a:srgbClr val="2D2D2D"/>
                </a:solidFill>
                <a:latin typeface="Gill Sans"/>
                <a:ea typeface="Gill Sans"/>
                <a:cs typeface="Gill Sans"/>
                <a:sym typeface="Gill Sans"/>
              </a:rPr>
              <a:t>We can have more than one mode in data. </a:t>
            </a:r>
            <a:r>
              <a:rPr lang="en-IN" sz="2400">
                <a:solidFill>
                  <a:srgbClr val="2D2D2D"/>
                </a:solidFill>
                <a:highlight>
                  <a:srgbClr val="FFFF00"/>
                </a:highlight>
                <a:latin typeface="Gill Sans"/>
                <a:ea typeface="Gill Sans"/>
                <a:cs typeface="Gill Sans"/>
                <a:sym typeface="Gill Sans"/>
              </a:rPr>
              <a:t>Ex. </a:t>
            </a:r>
            <a:r>
              <a:rPr b="1" lang="en-IN" sz="2400">
                <a:solidFill>
                  <a:srgbClr val="00B0F0"/>
                </a:solidFill>
                <a:highlight>
                  <a:srgbClr val="FFFF00"/>
                </a:highlight>
                <a:latin typeface="Gill Sans"/>
                <a:ea typeface="Gill Sans"/>
                <a:cs typeface="Gill Sans"/>
                <a:sym typeface="Gill Sans"/>
              </a:rPr>
              <a:t>3, 3, 3</a:t>
            </a:r>
            <a:r>
              <a:rPr lang="en-IN" sz="2400">
                <a:solidFill>
                  <a:schemeClr val="dk1"/>
                </a:solidFill>
                <a:highlight>
                  <a:srgbClr val="FFFF00"/>
                </a:highlight>
                <a:latin typeface="Gill Sans"/>
                <a:ea typeface="Gill Sans"/>
                <a:cs typeface="Gill Sans"/>
                <a:sym typeface="Gill Sans"/>
              </a:rPr>
              <a:t>, 9, </a:t>
            </a:r>
            <a:r>
              <a:rPr b="1" lang="en-IN" sz="2400">
                <a:solidFill>
                  <a:srgbClr val="0070C0"/>
                </a:solidFill>
                <a:highlight>
                  <a:srgbClr val="FFFF00"/>
                </a:highlight>
                <a:latin typeface="Gill Sans"/>
                <a:ea typeface="Gill Sans"/>
                <a:cs typeface="Gill Sans"/>
                <a:sym typeface="Gill Sans"/>
              </a:rPr>
              <a:t>16, 16, 16</a:t>
            </a:r>
            <a:r>
              <a:rPr lang="en-IN" sz="2400">
                <a:solidFill>
                  <a:schemeClr val="dk1"/>
                </a:solidFill>
                <a:highlight>
                  <a:srgbClr val="FFFF00"/>
                </a:highlight>
                <a:latin typeface="Gill Sans"/>
                <a:ea typeface="Gill Sans"/>
                <a:cs typeface="Gill Sans"/>
                <a:sym typeface="Gill Sans"/>
              </a:rPr>
              <a:t>, 27, 37, 48</a:t>
            </a:r>
            <a:endParaRPr/>
          </a:p>
          <a:p>
            <a:pPr indent="-342900" lvl="0" marL="342900" marR="0" rtl="0" algn="l">
              <a:spcBef>
                <a:spcPts val="0"/>
              </a:spcBef>
              <a:spcAft>
                <a:spcPts val="0"/>
              </a:spcAft>
              <a:buClr>
                <a:srgbClr val="000000"/>
              </a:buClr>
              <a:buSzPts val="2400"/>
              <a:buFont typeface="Noto Sans Symbols"/>
              <a:buChar char="✔"/>
            </a:pPr>
            <a:r>
              <a:rPr lang="en-IN" sz="2400">
                <a:solidFill>
                  <a:srgbClr val="000000"/>
                </a:solidFill>
                <a:latin typeface="Gill Sans"/>
                <a:ea typeface="Gill Sans"/>
                <a:cs typeface="Gill Sans"/>
                <a:sym typeface="Gill Sans"/>
              </a:rPr>
              <a:t>Data sets can be unimodal, bimodal , trimodal  etc, Multimodal data sets have two or more modes</a:t>
            </a:r>
            <a:endParaRPr sz="2400">
              <a:solidFill>
                <a:srgbClr val="2D2D2D"/>
              </a:solidFill>
              <a:latin typeface="Gill Sans"/>
              <a:ea typeface="Gill Sans"/>
              <a:cs typeface="Gill Sans"/>
              <a:sym typeface="Gill Sans"/>
            </a:endParaRPr>
          </a:p>
          <a:p>
            <a:pPr indent="-342900" lvl="0" marL="342900" marR="0" rtl="0" algn="l">
              <a:spcBef>
                <a:spcPts val="0"/>
              </a:spcBef>
              <a:spcAft>
                <a:spcPts val="0"/>
              </a:spcAft>
              <a:buClr>
                <a:schemeClr val="dk1"/>
              </a:buClr>
              <a:buSzPts val="2400"/>
              <a:buFont typeface="Noto Sans Symbols"/>
              <a:buChar char="✔"/>
            </a:pPr>
            <a:r>
              <a:rPr lang="en-IN" sz="2400">
                <a:solidFill>
                  <a:schemeClr val="dk1"/>
                </a:solidFill>
                <a:latin typeface="Gill Sans"/>
                <a:ea typeface="Gill Sans"/>
                <a:cs typeface="Gill Sans"/>
                <a:sym typeface="Gill Sans"/>
              </a:rPr>
              <a:t>The mode is not affected by extreme values.</a:t>
            </a:r>
            <a:endParaRPr/>
          </a:p>
          <a:p>
            <a:pPr indent="0" lvl="0" marL="0" marR="0" rtl="0" algn="l">
              <a:spcBef>
                <a:spcPts val="0"/>
              </a:spcBef>
              <a:spcAft>
                <a:spcPts val="0"/>
              </a:spcAft>
              <a:buNone/>
            </a:pPr>
            <a:r>
              <a:t/>
            </a:r>
            <a:endParaRPr sz="2400">
              <a:solidFill>
                <a:schemeClr val="dk1"/>
              </a:solidFill>
              <a:latin typeface="Gill Sans"/>
              <a:ea typeface="Gill Sans"/>
              <a:cs typeface="Gill Sans"/>
              <a:sym typeface="Gill Sans"/>
            </a:endParaRPr>
          </a:p>
          <a:p>
            <a:pPr indent="-190500" lvl="0" marL="342900" marR="0" rtl="0" algn="l">
              <a:spcBef>
                <a:spcPts val="0"/>
              </a:spcBef>
              <a:spcAft>
                <a:spcPts val="0"/>
              </a:spcAft>
              <a:buClr>
                <a:schemeClr val="dk1"/>
              </a:buClr>
              <a:buSzPts val="2400"/>
              <a:buFont typeface="Noto Sans Symbols"/>
              <a:buNone/>
            </a:pPr>
            <a:r>
              <a:t/>
            </a:r>
            <a:endParaRPr sz="2400">
              <a:solidFill>
                <a:schemeClr val="dk1"/>
              </a:solidFill>
              <a:latin typeface="Gill Sans"/>
              <a:ea typeface="Gill Sans"/>
              <a:cs typeface="Gill Sans"/>
              <a:sym typeface="Gill Sans"/>
            </a:endParaRPr>
          </a:p>
          <a:p>
            <a:pPr indent="-190500" lvl="0" marL="342900" marR="0" rtl="0" algn="l">
              <a:spcBef>
                <a:spcPts val="0"/>
              </a:spcBef>
              <a:spcAft>
                <a:spcPts val="0"/>
              </a:spcAft>
              <a:buClr>
                <a:schemeClr val="dk1"/>
              </a:buClr>
              <a:buSzPts val="2400"/>
              <a:buFont typeface="Noto Sans Symbols"/>
              <a:buNone/>
            </a:pPr>
            <a:r>
              <a:t/>
            </a:r>
            <a:endParaRPr sz="2400">
              <a:solidFill>
                <a:srgbClr val="2D2D2D"/>
              </a:solidFill>
              <a:latin typeface="Gill Sans"/>
              <a:ea typeface="Gill Sans"/>
              <a:cs typeface="Gill Sans"/>
              <a:sym typeface="Gill Sans"/>
            </a:endParaRPr>
          </a:p>
          <a:p>
            <a:pPr indent="-190500" lvl="0" marL="342900" marR="0" rtl="0" algn="l">
              <a:spcBef>
                <a:spcPts val="0"/>
              </a:spcBef>
              <a:spcAft>
                <a:spcPts val="0"/>
              </a:spcAft>
              <a:buClr>
                <a:schemeClr val="dk1"/>
              </a:buClr>
              <a:buSzPts val="2400"/>
              <a:buFont typeface="Noto Sans Symbols"/>
              <a:buNone/>
            </a:pPr>
            <a:r>
              <a:t/>
            </a:r>
            <a:endParaRPr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sz="2400">
              <a:solidFill>
                <a:srgbClr val="00B0F0"/>
              </a:solidFill>
              <a:latin typeface="Gill Sans"/>
              <a:ea typeface="Gill Sans"/>
              <a:cs typeface="Gill Sans"/>
              <a:sym typeface="Gill Sans"/>
            </a:endParaRPr>
          </a:p>
          <a:p>
            <a:pPr indent="0" lvl="0" marL="0" marR="0" rtl="0" algn="l">
              <a:spcBef>
                <a:spcPts val="0"/>
              </a:spcBef>
              <a:spcAft>
                <a:spcPts val="0"/>
              </a:spcAft>
              <a:buNone/>
            </a:pPr>
            <a:r>
              <a:t/>
            </a:r>
            <a:endParaRPr sz="2400">
              <a:solidFill>
                <a:srgbClr val="00B0F0"/>
              </a:solidFill>
              <a:latin typeface="Gill Sans"/>
              <a:ea typeface="Gill Sans"/>
              <a:cs typeface="Gill Sans"/>
              <a:sym typeface="Gill Sans"/>
            </a:endParaRPr>
          </a:p>
          <a:p>
            <a:pPr indent="0" lvl="0" marL="0" marR="0" rtl="0" algn="l">
              <a:spcBef>
                <a:spcPts val="0"/>
              </a:spcBef>
              <a:spcAft>
                <a:spcPts val="0"/>
              </a:spcAft>
              <a:buNone/>
            </a:pPr>
            <a:r>
              <a:t/>
            </a:r>
            <a:endParaRPr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7"/>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IN" cap="none"/>
              <a:t>mean, median, and mode of symmetric versus positively and negatively skewed data.</a:t>
            </a:r>
            <a:endParaRPr cap="none"/>
          </a:p>
        </p:txBody>
      </p:sp>
      <p:sp>
        <p:nvSpPr>
          <p:cNvPr id="185" name="Google Shape;185;p27"/>
          <p:cNvSpPr/>
          <p:nvPr/>
        </p:nvSpPr>
        <p:spPr>
          <a:xfrm>
            <a:off x="333847" y="1973667"/>
            <a:ext cx="11136494" cy="3785652"/>
          </a:xfrm>
          <a:prstGeom prst="rect">
            <a:avLst/>
          </a:prstGeom>
          <a:noFill/>
          <a:ln>
            <a:noFill/>
          </a:ln>
        </p:spPr>
        <p:txBody>
          <a:bodyPr anchorCtr="0" anchor="t" bIns="45700" lIns="91425" spcFirstLastPara="1" rIns="91425" wrap="square" tIns="45700">
            <a:noAutofit/>
          </a:bodyPr>
          <a:lstStyle/>
          <a:p>
            <a:pPr indent="-190500" lvl="0" marL="342900" marR="0" rtl="0" algn="l">
              <a:spcBef>
                <a:spcPts val="0"/>
              </a:spcBef>
              <a:spcAft>
                <a:spcPts val="0"/>
              </a:spcAft>
              <a:buClr>
                <a:schemeClr val="dk1"/>
              </a:buClr>
              <a:buSzPts val="2400"/>
              <a:buFont typeface="Noto Sans Symbols"/>
              <a:buNone/>
            </a:pPr>
            <a:r>
              <a:t/>
            </a:r>
            <a:endParaRPr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sz="2400">
              <a:solidFill>
                <a:srgbClr val="00B0F0"/>
              </a:solidFill>
              <a:latin typeface="Gill Sans"/>
              <a:ea typeface="Gill Sans"/>
              <a:cs typeface="Gill Sans"/>
              <a:sym typeface="Gill Sans"/>
            </a:endParaRPr>
          </a:p>
          <a:p>
            <a:pPr indent="0" lvl="0" marL="0" marR="0" rtl="0" algn="l">
              <a:spcBef>
                <a:spcPts val="0"/>
              </a:spcBef>
              <a:spcAft>
                <a:spcPts val="0"/>
              </a:spcAft>
              <a:buNone/>
            </a:pPr>
            <a:r>
              <a:t/>
            </a:r>
            <a:endParaRPr sz="2400">
              <a:solidFill>
                <a:srgbClr val="00B0F0"/>
              </a:solidFill>
              <a:latin typeface="Gill Sans"/>
              <a:ea typeface="Gill Sans"/>
              <a:cs typeface="Gill Sans"/>
              <a:sym typeface="Gill Sans"/>
            </a:endParaRPr>
          </a:p>
          <a:p>
            <a:pPr indent="0" lvl="0" marL="0" marR="0" rtl="0" algn="l">
              <a:spcBef>
                <a:spcPts val="0"/>
              </a:spcBef>
              <a:spcAft>
                <a:spcPts val="0"/>
              </a:spcAft>
              <a:buNone/>
            </a:pPr>
            <a:r>
              <a:t/>
            </a:r>
            <a:endParaRPr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p:txBody>
      </p:sp>
      <p:pic>
        <p:nvPicPr>
          <p:cNvPr descr="Skewness - From The GENESIS" id="186" name="Google Shape;186;p27"/>
          <p:cNvPicPr preferRelativeResize="0"/>
          <p:nvPr/>
        </p:nvPicPr>
        <p:blipFill rotWithShape="1">
          <a:blip r:embed="rId3">
            <a:alphaModFix/>
          </a:blip>
          <a:srcRect b="0" l="0" r="0" t="0"/>
          <a:stretch/>
        </p:blipFill>
        <p:spPr>
          <a:xfrm>
            <a:off x="1520352" y="2128410"/>
            <a:ext cx="9346431" cy="38481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8"/>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t/>
            </a:r>
            <a:endParaRPr cap="none"/>
          </a:p>
        </p:txBody>
      </p:sp>
      <p:sp>
        <p:nvSpPr>
          <p:cNvPr id="192" name="Google Shape;192;p28"/>
          <p:cNvSpPr/>
          <p:nvPr/>
        </p:nvSpPr>
        <p:spPr>
          <a:xfrm>
            <a:off x="333847" y="1973667"/>
            <a:ext cx="11136494" cy="3785652"/>
          </a:xfrm>
          <a:prstGeom prst="rect">
            <a:avLst/>
          </a:prstGeom>
          <a:noFill/>
          <a:ln>
            <a:noFill/>
          </a:ln>
        </p:spPr>
        <p:txBody>
          <a:bodyPr anchorCtr="0" anchor="t" bIns="45700" lIns="91425" spcFirstLastPara="1" rIns="91425" wrap="square" tIns="45700">
            <a:noAutofit/>
          </a:bodyPr>
          <a:lstStyle/>
          <a:p>
            <a:pPr indent="-190500" lvl="0" marL="342900" marR="0" rtl="0" algn="l">
              <a:spcBef>
                <a:spcPts val="0"/>
              </a:spcBef>
              <a:spcAft>
                <a:spcPts val="0"/>
              </a:spcAft>
              <a:buClr>
                <a:schemeClr val="dk1"/>
              </a:buClr>
              <a:buSzPts val="2400"/>
              <a:buFont typeface="Noto Sans Symbols"/>
              <a:buNone/>
            </a:pPr>
            <a:r>
              <a:t/>
            </a:r>
            <a:endParaRPr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sz="2400">
              <a:solidFill>
                <a:srgbClr val="00B0F0"/>
              </a:solidFill>
              <a:latin typeface="Gill Sans"/>
              <a:ea typeface="Gill Sans"/>
              <a:cs typeface="Gill Sans"/>
              <a:sym typeface="Gill Sans"/>
            </a:endParaRPr>
          </a:p>
          <a:p>
            <a:pPr indent="0" lvl="0" marL="0" marR="0" rtl="0" algn="l">
              <a:spcBef>
                <a:spcPts val="0"/>
              </a:spcBef>
              <a:spcAft>
                <a:spcPts val="0"/>
              </a:spcAft>
              <a:buNone/>
            </a:pPr>
            <a:r>
              <a:t/>
            </a:r>
            <a:endParaRPr sz="2400">
              <a:solidFill>
                <a:srgbClr val="00B0F0"/>
              </a:solidFill>
              <a:latin typeface="Gill Sans"/>
              <a:ea typeface="Gill Sans"/>
              <a:cs typeface="Gill Sans"/>
              <a:sym typeface="Gill Sans"/>
            </a:endParaRPr>
          </a:p>
          <a:p>
            <a:pPr indent="0" lvl="0" marL="0" marR="0" rtl="0" algn="l">
              <a:spcBef>
                <a:spcPts val="0"/>
              </a:spcBef>
              <a:spcAft>
                <a:spcPts val="0"/>
              </a:spcAft>
              <a:buNone/>
            </a:pPr>
            <a:r>
              <a:t/>
            </a:r>
            <a:endParaRPr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p:txBody>
      </p:sp>
      <p:sp>
        <p:nvSpPr>
          <p:cNvPr id="193" name="Google Shape;193;p28"/>
          <p:cNvSpPr/>
          <p:nvPr/>
        </p:nvSpPr>
        <p:spPr>
          <a:xfrm>
            <a:off x="333847" y="1839192"/>
            <a:ext cx="11858153" cy="710963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2400">
                <a:solidFill>
                  <a:srgbClr val="00B0F0"/>
                </a:solidFill>
                <a:latin typeface="Gill Sans"/>
                <a:ea typeface="Gill Sans"/>
                <a:cs typeface="Gill Sans"/>
                <a:sym typeface="Gill Sans"/>
              </a:rPr>
              <a:t>Midrange</a:t>
            </a:r>
            <a:endParaRPr/>
          </a:p>
          <a:p>
            <a:pPr indent="-342900" lvl="0" marL="342900" marR="0" rtl="0" algn="l">
              <a:spcBef>
                <a:spcPts val="0"/>
              </a:spcBef>
              <a:spcAft>
                <a:spcPts val="0"/>
              </a:spcAft>
              <a:buClr>
                <a:schemeClr val="dk1"/>
              </a:buClr>
              <a:buSzPts val="2400"/>
              <a:buFont typeface="Noto Sans Symbols"/>
              <a:buChar char="✔"/>
            </a:pPr>
            <a:r>
              <a:rPr lang="en-IN" sz="2400">
                <a:solidFill>
                  <a:schemeClr val="dk1"/>
                </a:solidFill>
                <a:latin typeface="Gill Sans"/>
                <a:ea typeface="Gill Sans"/>
                <a:cs typeface="Gill Sans"/>
                <a:sym typeface="Gill Sans"/>
              </a:rPr>
              <a:t>The midrange of the data set is simply the value between the biggest value and the lowest value.</a:t>
            </a:r>
            <a:endParaRPr/>
          </a:p>
          <a:p>
            <a:pPr indent="-342900" lvl="0" marL="342900" marR="0" rtl="0" algn="l">
              <a:spcBef>
                <a:spcPts val="0"/>
              </a:spcBef>
              <a:spcAft>
                <a:spcPts val="0"/>
              </a:spcAft>
              <a:buClr>
                <a:schemeClr val="dk1"/>
              </a:buClr>
              <a:buSzPts val="2400"/>
              <a:buFont typeface="Noto Sans Symbols"/>
              <a:buChar char="✔"/>
            </a:pPr>
            <a:r>
              <a:rPr lang="en-IN" sz="2400">
                <a:solidFill>
                  <a:schemeClr val="dk1"/>
                </a:solidFill>
                <a:latin typeface="Gill Sans"/>
                <a:ea typeface="Gill Sans"/>
                <a:cs typeface="Gill Sans"/>
                <a:sym typeface="Gill Sans"/>
              </a:rPr>
              <a:t>Formula : </a:t>
            </a:r>
            <a:r>
              <a:rPr b="1" lang="en-IN" sz="2400">
                <a:solidFill>
                  <a:schemeClr val="dk1"/>
                </a:solidFill>
                <a:latin typeface="Gill Sans"/>
                <a:ea typeface="Gill Sans"/>
                <a:cs typeface="Gill Sans"/>
                <a:sym typeface="Gill Sans"/>
              </a:rPr>
              <a:t>Midrange = (Maximum Value + Minimum Value) / 2</a:t>
            </a:r>
            <a:endParaRPr/>
          </a:p>
          <a:p>
            <a:pPr indent="-342900" lvl="0" marL="342900" marR="0" rtl="0" algn="l">
              <a:spcBef>
                <a:spcPts val="0"/>
              </a:spcBef>
              <a:spcAft>
                <a:spcPts val="0"/>
              </a:spcAft>
              <a:buClr>
                <a:srgbClr val="000000"/>
              </a:buClr>
              <a:buSzPts val="2400"/>
              <a:buFont typeface="Noto Sans Symbols"/>
              <a:buChar char="✔"/>
            </a:pPr>
            <a:r>
              <a:rPr lang="en-IN" sz="2400">
                <a:solidFill>
                  <a:srgbClr val="000000"/>
                </a:solidFill>
                <a:latin typeface="Gill Sans"/>
                <a:ea typeface="Gill Sans"/>
                <a:cs typeface="Gill Sans"/>
                <a:sym typeface="Gill Sans"/>
              </a:rPr>
              <a:t>It is easy to compute Max and min aggregate functions in SQL</a:t>
            </a:r>
            <a:endParaRPr/>
          </a:p>
          <a:p>
            <a:pPr indent="-190500" lvl="0" marL="342900" marR="0" rtl="0" algn="l">
              <a:spcBef>
                <a:spcPts val="0"/>
              </a:spcBef>
              <a:spcAft>
                <a:spcPts val="0"/>
              </a:spcAft>
              <a:buClr>
                <a:schemeClr val="dk1"/>
              </a:buClr>
              <a:buSzPts val="2400"/>
              <a:buFont typeface="Noto Sans Symbols"/>
              <a:buNone/>
            </a:pPr>
            <a:r>
              <a:t/>
            </a:r>
            <a:endParaRPr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sz="2400">
              <a:solidFill>
                <a:schemeClr val="dk1"/>
              </a:solidFill>
              <a:latin typeface="Gill Sans"/>
              <a:ea typeface="Gill Sans"/>
              <a:cs typeface="Gill Sans"/>
              <a:sym typeface="Gill Sans"/>
            </a:endParaRPr>
          </a:p>
          <a:p>
            <a:pPr indent="-190500" lvl="0" marL="342900" marR="0" rtl="0" algn="l">
              <a:spcBef>
                <a:spcPts val="0"/>
              </a:spcBef>
              <a:spcAft>
                <a:spcPts val="0"/>
              </a:spcAft>
              <a:buClr>
                <a:schemeClr val="dk1"/>
              </a:buClr>
              <a:buSzPts val="2400"/>
              <a:buFont typeface="Noto Sans Symbols"/>
              <a:buNone/>
            </a:pPr>
            <a:r>
              <a:t/>
            </a:r>
            <a:endParaRPr sz="2400">
              <a:solidFill>
                <a:schemeClr val="dk1"/>
              </a:solidFill>
              <a:latin typeface="Gill Sans"/>
              <a:ea typeface="Gill Sans"/>
              <a:cs typeface="Gill Sans"/>
              <a:sym typeface="Gill Sans"/>
            </a:endParaRPr>
          </a:p>
          <a:p>
            <a:pPr indent="0" lvl="0" marL="0" marR="0" rtl="0" algn="l">
              <a:spcBef>
                <a:spcPts val="0"/>
              </a:spcBef>
              <a:spcAft>
                <a:spcPts val="0"/>
              </a:spcAft>
              <a:buNone/>
            </a:pPr>
            <a:r>
              <a:t/>
            </a:r>
            <a:endParaRPr sz="2400">
              <a:solidFill>
                <a:srgbClr val="2D2D2D"/>
              </a:solidFill>
              <a:latin typeface="Gill Sans"/>
              <a:ea typeface="Gill Sans"/>
              <a:cs typeface="Gill Sans"/>
              <a:sym typeface="Gill Sans"/>
            </a:endParaRPr>
          </a:p>
          <a:p>
            <a:pPr indent="-190500" lvl="0" marL="342900" marR="0" rtl="0" algn="l">
              <a:spcBef>
                <a:spcPts val="0"/>
              </a:spcBef>
              <a:spcAft>
                <a:spcPts val="0"/>
              </a:spcAft>
              <a:buClr>
                <a:schemeClr val="dk1"/>
              </a:buClr>
              <a:buSzPts val="2400"/>
              <a:buFont typeface="Noto Sans Symbols"/>
              <a:buNone/>
            </a:pPr>
            <a:r>
              <a:t/>
            </a:r>
            <a:endParaRPr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sz="2400">
              <a:solidFill>
                <a:srgbClr val="00B0F0"/>
              </a:solidFill>
              <a:latin typeface="Gill Sans"/>
              <a:ea typeface="Gill Sans"/>
              <a:cs typeface="Gill Sans"/>
              <a:sym typeface="Gill Sans"/>
            </a:endParaRPr>
          </a:p>
          <a:p>
            <a:pPr indent="0" lvl="0" marL="0" marR="0" rtl="0" algn="l">
              <a:spcBef>
                <a:spcPts val="0"/>
              </a:spcBef>
              <a:spcAft>
                <a:spcPts val="0"/>
              </a:spcAft>
              <a:buNone/>
            </a:pPr>
            <a:r>
              <a:t/>
            </a:r>
            <a:endParaRPr sz="2400">
              <a:solidFill>
                <a:srgbClr val="00B0F0"/>
              </a:solidFill>
              <a:latin typeface="Gill Sans"/>
              <a:ea typeface="Gill Sans"/>
              <a:cs typeface="Gill Sans"/>
              <a:sym typeface="Gill Sans"/>
            </a:endParaRPr>
          </a:p>
          <a:p>
            <a:pPr indent="0" lvl="0" marL="0" marR="0" rtl="0" algn="l">
              <a:spcBef>
                <a:spcPts val="0"/>
              </a:spcBef>
              <a:spcAft>
                <a:spcPts val="0"/>
              </a:spcAft>
              <a:buNone/>
            </a:pPr>
            <a:r>
              <a:t/>
            </a:r>
            <a:endParaRPr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pic>
        <p:nvPicPr>
          <p:cNvPr descr="Calculation of Midrange for example 1" id="198" name="Google Shape;198;p29"/>
          <p:cNvPicPr preferRelativeResize="0"/>
          <p:nvPr/>
        </p:nvPicPr>
        <p:blipFill rotWithShape="1">
          <a:blip r:embed="rId3">
            <a:alphaModFix/>
          </a:blip>
          <a:srcRect b="0" l="0" r="0" t="0"/>
          <a:stretch/>
        </p:blipFill>
        <p:spPr>
          <a:xfrm>
            <a:off x="1039818" y="791570"/>
            <a:ext cx="8540909" cy="550004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0"/>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B0F0"/>
              </a:buClr>
              <a:buSzPts val="2800"/>
              <a:buFont typeface="Gill Sans"/>
              <a:buNone/>
            </a:pPr>
            <a:r>
              <a:rPr lang="en-IN" cap="none">
                <a:solidFill>
                  <a:srgbClr val="00B0F0"/>
                </a:solidFill>
              </a:rPr>
              <a:t>Measures of dispersion of data</a:t>
            </a:r>
            <a:br>
              <a:rPr lang="en-IN" cap="none">
                <a:solidFill>
                  <a:srgbClr val="00B0F0"/>
                </a:solidFill>
              </a:rPr>
            </a:br>
            <a:endParaRPr cap="none"/>
          </a:p>
        </p:txBody>
      </p:sp>
      <p:sp>
        <p:nvSpPr>
          <p:cNvPr id="204" name="Google Shape;204;p30"/>
          <p:cNvSpPr/>
          <p:nvPr/>
        </p:nvSpPr>
        <p:spPr>
          <a:xfrm>
            <a:off x="333847" y="1973667"/>
            <a:ext cx="11136494" cy="821763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2400">
                <a:solidFill>
                  <a:srgbClr val="00B0F0"/>
                </a:solidFill>
                <a:latin typeface="Gill Sans"/>
                <a:ea typeface="Gill Sans"/>
                <a:cs typeface="Gill Sans"/>
                <a:sym typeface="Gill Sans"/>
              </a:rPr>
              <a:t>Range </a:t>
            </a:r>
            <a:endParaRPr/>
          </a:p>
          <a:p>
            <a:pPr indent="-342900" lvl="0" marL="342900" marR="0" rtl="0" algn="l">
              <a:spcBef>
                <a:spcPts val="0"/>
              </a:spcBef>
              <a:spcAft>
                <a:spcPts val="0"/>
              </a:spcAft>
              <a:buClr>
                <a:schemeClr val="dk1"/>
              </a:buClr>
              <a:buSzPts val="2400"/>
              <a:buFont typeface="Noto Sans Symbols"/>
              <a:buChar char="✔"/>
            </a:pPr>
            <a:r>
              <a:rPr lang="en-IN" sz="2400">
                <a:solidFill>
                  <a:schemeClr val="dk1"/>
                </a:solidFill>
                <a:latin typeface="Gill Sans"/>
                <a:ea typeface="Gill Sans"/>
                <a:cs typeface="Gill Sans"/>
                <a:sym typeface="Gill Sans"/>
              </a:rPr>
              <a:t>Let x1,x2,...,xN be a set of observations for some numeric attribute, X. The range of the set is the difference between the largest (max()) and smallest (min()) values</a:t>
            </a:r>
            <a:endParaRPr/>
          </a:p>
          <a:p>
            <a:pPr indent="-190500" lvl="0" marL="342900" marR="0" rtl="0" algn="l">
              <a:spcBef>
                <a:spcPts val="0"/>
              </a:spcBef>
              <a:spcAft>
                <a:spcPts val="0"/>
              </a:spcAft>
              <a:buClr>
                <a:schemeClr val="dk1"/>
              </a:buClr>
              <a:buSzPts val="2400"/>
              <a:buFont typeface="Noto Sans Symbols"/>
              <a:buNone/>
            </a:pPr>
            <a:r>
              <a:t/>
            </a:r>
            <a:endParaRPr sz="2400">
              <a:solidFill>
                <a:schemeClr val="dk1"/>
              </a:solidFill>
              <a:latin typeface="Gill Sans"/>
              <a:ea typeface="Gill Sans"/>
              <a:cs typeface="Gill Sans"/>
              <a:sym typeface="Gill Sans"/>
            </a:endParaRPr>
          </a:p>
          <a:p>
            <a:pPr indent="0" lvl="0" marL="0" marR="0" rtl="0" algn="l">
              <a:spcBef>
                <a:spcPts val="0"/>
              </a:spcBef>
              <a:spcAft>
                <a:spcPts val="0"/>
              </a:spcAft>
              <a:buNone/>
            </a:pPr>
            <a:r>
              <a:rPr lang="en-IN" sz="2400">
                <a:solidFill>
                  <a:srgbClr val="0070C0"/>
                </a:solidFill>
                <a:latin typeface="Gill Sans"/>
                <a:ea typeface="Gill Sans"/>
                <a:cs typeface="Gill Sans"/>
                <a:sym typeface="Gill Sans"/>
              </a:rPr>
              <a:t>Example 1: Find the range of given observations: 32, 41, 28, 54, 35, 26, 23, 33, 38, 40.</a:t>
            </a:r>
            <a:endParaRPr/>
          </a:p>
          <a:p>
            <a:pPr indent="0" lvl="0" marL="0" marR="0" rtl="0" algn="l">
              <a:spcBef>
                <a:spcPts val="0"/>
              </a:spcBef>
              <a:spcAft>
                <a:spcPts val="0"/>
              </a:spcAft>
              <a:buNone/>
            </a:pPr>
            <a:r>
              <a:rPr lang="en-IN" sz="2400">
                <a:solidFill>
                  <a:srgbClr val="0070C0"/>
                </a:solidFill>
                <a:latin typeface="Gill Sans"/>
                <a:ea typeface="Gill Sans"/>
                <a:cs typeface="Gill Sans"/>
                <a:sym typeface="Gill Sans"/>
              </a:rPr>
              <a:t>Solution: Sort data in ascending order</a:t>
            </a:r>
            <a:endParaRPr/>
          </a:p>
          <a:p>
            <a:pPr indent="0" lvl="0" marL="0" marR="0" rtl="0" algn="l">
              <a:spcBef>
                <a:spcPts val="0"/>
              </a:spcBef>
              <a:spcAft>
                <a:spcPts val="0"/>
              </a:spcAft>
              <a:buNone/>
            </a:pPr>
            <a:r>
              <a:rPr lang="en-IN" sz="2400">
                <a:solidFill>
                  <a:srgbClr val="0070C0"/>
                </a:solidFill>
                <a:latin typeface="Gill Sans"/>
                <a:ea typeface="Gill Sans"/>
                <a:cs typeface="Gill Sans"/>
                <a:sym typeface="Gill Sans"/>
              </a:rPr>
              <a:t>23, 26, 28, 32, 33, 35, 38, 40, 41, 54</a:t>
            </a:r>
            <a:endParaRPr/>
          </a:p>
          <a:p>
            <a:pPr indent="0" lvl="0" marL="0" marR="0" rtl="0" algn="l">
              <a:spcBef>
                <a:spcPts val="0"/>
              </a:spcBef>
              <a:spcAft>
                <a:spcPts val="0"/>
              </a:spcAft>
              <a:buNone/>
            </a:pPr>
            <a:r>
              <a:rPr lang="en-IN" sz="2400">
                <a:solidFill>
                  <a:srgbClr val="0070C0"/>
                </a:solidFill>
                <a:latin typeface="Gill Sans"/>
                <a:ea typeface="Gill Sans"/>
                <a:cs typeface="Gill Sans"/>
                <a:sym typeface="Gill Sans"/>
              </a:rPr>
              <a:t>Since, 23 is the lowest value and 54 is the highest value, therefore, the range of the observations will be;</a:t>
            </a:r>
            <a:endParaRPr/>
          </a:p>
          <a:p>
            <a:pPr indent="0" lvl="0" marL="0" marR="0" rtl="0" algn="l">
              <a:spcBef>
                <a:spcPts val="0"/>
              </a:spcBef>
              <a:spcAft>
                <a:spcPts val="0"/>
              </a:spcAft>
              <a:buNone/>
            </a:pPr>
            <a:r>
              <a:rPr lang="en-IN" sz="2400">
                <a:solidFill>
                  <a:srgbClr val="0070C0"/>
                </a:solidFill>
                <a:latin typeface="Gill Sans"/>
                <a:ea typeface="Gill Sans"/>
                <a:cs typeface="Gill Sans"/>
                <a:sym typeface="Gill Sans"/>
              </a:rPr>
              <a:t>Range (X) = Max (X) – Min (X)</a:t>
            </a:r>
            <a:endParaRPr/>
          </a:p>
          <a:p>
            <a:pPr indent="0" lvl="0" marL="0" marR="0" rtl="0" algn="l">
              <a:spcBef>
                <a:spcPts val="0"/>
              </a:spcBef>
              <a:spcAft>
                <a:spcPts val="0"/>
              </a:spcAft>
              <a:buNone/>
            </a:pPr>
            <a:r>
              <a:rPr lang="en-IN" sz="2400">
                <a:solidFill>
                  <a:srgbClr val="0070C0"/>
                </a:solidFill>
                <a:latin typeface="Gill Sans"/>
                <a:ea typeface="Gill Sans"/>
                <a:cs typeface="Gill Sans"/>
                <a:sym typeface="Gill Sans"/>
              </a:rPr>
              <a:t>= 54 – 23</a:t>
            </a:r>
            <a:endParaRPr/>
          </a:p>
          <a:p>
            <a:pPr indent="0" lvl="0" marL="0" marR="0" rtl="0" algn="l">
              <a:spcBef>
                <a:spcPts val="0"/>
              </a:spcBef>
              <a:spcAft>
                <a:spcPts val="0"/>
              </a:spcAft>
              <a:buNone/>
            </a:pPr>
            <a:r>
              <a:rPr lang="en-IN" sz="2400">
                <a:solidFill>
                  <a:srgbClr val="0070C0"/>
                </a:solidFill>
                <a:latin typeface="Gill Sans"/>
                <a:ea typeface="Gill Sans"/>
                <a:cs typeface="Gill Sans"/>
                <a:sym typeface="Gill Sans"/>
              </a:rPr>
              <a:t>= 31</a:t>
            </a:r>
            <a:endParaRPr/>
          </a:p>
          <a:p>
            <a:pPr indent="0" lvl="0" marL="0" marR="0" rtl="0" algn="l">
              <a:spcBef>
                <a:spcPts val="0"/>
              </a:spcBef>
              <a:spcAft>
                <a:spcPts val="0"/>
              </a:spcAft>
              <a:buNone/>
            </a:pPr>
            <a:r>
              <a:t/>
            </a:r>
            <a:endParaRPr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sz="2400">
              <a:solidFill>
                <a:srgbClr val="00B0F0"/>
              </a:solidFill>
              <a:latin typeface="Gill Sans"/>
              <a:ea typeface="Gill Sans"/>
              <a:cs typeface="Gill Sans"/>
              <a:sym typeface="Gill Sans"/>
            </a:endParaRPr>
          </a:p>
          <a:p>
            <a:pPr indent="0" lvl="0" marL="0" marR="0" rtl="0" algn="l">
              <a:spcBef>
                <a:spcPts val="0"/>
              </a:spcBef>
              <a:spcAft>
                <a:spcPts val="0"/>
              </a:spcAft>
              <a:buNone/>
            </a:pPr>
            <a:r>
              <a:t/>
            </a:r>
            <a:endParaRPr sz="2400">
              <a:solidFill>
                <a:srgbClr val="00B0F0"/>
              </a:solidFill>
              <a:latin typeface="Gill Sans"/>
              <a:ea typeface="Gill Sans"/>
              <a:cs typeface="Gill Sans"/>
              <a:sym typeface="Gill Sans"/>
            </a:endParaRPr>
          </a:p>
          <a:p>
            <a:pPr indent="0" lvl="0" marL="0" marR="0" rtl="0" algn="l">
              <a:spcBef>
                <a:spcPts val="0"/>
              </a:spcBef>
              <a:spcAft>
                <a:spcPts val="0"/>
              </a:spcAft>
              <a:buNone/>
            </a:pPr>
            <a:r>
              <a:t/>
            </a:r>
            <a:endParaRPr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p:txBody>
      </p:sp>
      <p:pic>
        <p:nvPicPr>
          <p:cNvPr id="205" name="Google Shape;205;p30"/>
          <p:cNvPicPr preferRelativeResize="0"/>
          <p:nvPr/>
        </p:nvPicPr>
        <p:blipFill rotWithShape="1">
          <a:blip r:embed="rId3">
            <a:alphaModFix/>
          </a:blip>
          <a:srcRect b="0" l="0" r="0" t="0"/>
          <a:stretch/>
        </p:blipFill>
        <p:spPr>
          <a:xfrm>
            <a:off x="8574775" y="5155223"/>
            <a:ext cx="3467100" cy="153019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1"/>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B0F0"/>
              </a:buClr>
              <a:buSzPts val="2800"/>
              <a:buFont typeface="Gill Sans"/>
              <a:buNone/>
            </a:pPr>
            <a:r>
              <a:rPr lang="en-IN" cap="none">
                <a:solidFill>
                  <a:srgbClr val="00B0F0"/>
                </a:solidFill>
              </a:rPr>
              <a:t>Measures of dispersion of data</a:t>
            </a:r>
            <a:br>
              <a:rPr lang="en-IN" cap="none">
                <a:solidFill>
                  <a:srgbClr val="00B0F0"/>
                </a:solidFill>
              </a:rPr>
            </a:br>
            <a:endParaRPr cap="none"/>
          </a:p>
        </p:txBody>
      </p:sp>
      <p:sp>
        <p:nvSpPr>
          <p:cNvPr id="211" name="Google Shape;211;p31"/>
          <p:cNvSpPr/>
          <p:nvPr/>
        </p:nvSpPr>
        <p:spPr>
          <a:xfrm>
            <a:off x="305388" y="1841140"/>
            <a:ext cx="5589281" cy="821763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2400">
                <a:solidFill>
                  <a:srgbClr val="00B0F0"/>
                </a:solidFill>
                <a:latin typeface="Gill Sans"/>
                <a:ea typeface="Gill Sans"/>
                <a:cs typeface="Gill Sans"/>
                <a:sym typeface="Gill Sans"/>
              </a:rPr>
              <a:t>Quantile </a:t>
            </a:r>
            <a:endParaRPr/>
          </a:p>
          <a:p>
            <a:pPr indent="-342900" lvl="0" marL="342900" marR="0" rtl="0" algn="l">
              <a:spcBef>
                <a:spcPts val="0"/>
              </a:spcBef>
              <a:spcAft>
                <a:spcPts val="0"/>
              </a:spcAft>
              <a:buClr>
                <a:schemeClr val="dk1"/>
              </a:buClr>
              <a:buSzPts val="2400"/>
              <a:buFont typeface="Noto Sans Symbols"/>
              <a:buChar char="✔"/>
            </a:pPr>
            <a:r>
              <a:rPr lang="en-IN" sz="2400">
                <a:solidFill>
                  <a:schemeClr val="dk1"/>
                </a:solidFill>
                <a:highlight>
                  <a:srgbClr val="FFFF00"/>
                </a:highlight>
                <a:latin typeface="Gill Sans"/>
                <a:ea typeface="Gill Sans"/>
                <a:cs typeface="Gill Sans"/>
                <a:sym typeface="Gill Sans"/>
              </a:rPr>
              <a:t>Quatiles are points taken at regular intervals of a data distribution, dividing it into essentially equal size consecutive sets.</a:t>
            </a:r>
            <a:endParaRPr/>
          </a:p>
          <a:p>
            <a:pPr indent="-342900" lvl="0" marL="342900" marR="0" rtl="0" algn="l">
              <a:spcBef>
                <a:spcPts val="0"/>
              </a:spcBef>
              <a:spcAft>
                <a:spcPts val="0"/>
              </a:spcAft>
              <a:buClr>
                <a:schemeClr val="dk1"/>
              </a:buClr>
              <a:buSzPts val="2400"/>
              <a:buFont typeface="Noto Sans Symbols"/>
              <a:buChar char="✔"/>
            </a:pPr>
            <a:r>
              <a:rPr lang="en-IN" sz="2400">
                <a:solidFill>
                  <a:schemeClr val="dk1"/>
                </a:solidFill>
                <a:highlight>
                  <a:srgbClr val="FFFF00"/>
                </a:highlight>
                <a:latin typeface="Gill Sans"/>
                <a:ea typeface="Gill Sans"/>
                <a:cs typeface="Gill Sans"/>
                <a:sym typeface="Gill Sans"/>
              </a:rPr>
              <a:t>The kth q-quantile for a given data distribution is the value x such that at most k/q of the data values are less than x and at most (q − k)/q of the data values are more than x, where k is an integer such that 0 &lt; k &lt; q. There are q − 1 q-quantiles</a:t>
            </a:r>
            <a:endParaRPr/>
          </a:p>
          <a:p>
            <a:pPr indent="0" lvl="0" marL="0" marR="0" rtl="0" algn="l">
              <a:spcBef>
                <a:spcPts val="0"/>
              </a:spcBef>
              <a:spcAft>
                <a:spcPts val="0"/>
              </a:spcAft>
              <a:buNone/>
            </a:pPr>
            <a:r>
              <a:t/>
            </a:r>
            <a:endParaRPr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sz="2400">
              <a:solidFill>
                <a:srgbClr val="00B0F0"/>
              </a:solidFill>
              <a:latin typeface="Gill Sans"/>
              <a:ea typeface="Gill Sans"/>
              <a:cs typeface="Gill Sans"/>
              <a:sym typeface="Gill Sans"/>
            </a:endParaRPr>
          </a:p>
          <a:p>
            <a:pPr indent="0" lvl="0" marL="0" marR="0" rtl="0" algn="l">
              <a:spcBef>
                <a:spcPts val="0"/>
              </a:spcBef>
              <a:spcAft>
                <a:spcPts val="0"/>
              </a:spcAft>
              <a:buNone/>
            </a:pPr>
            <a:r>
              <a:t/>
            </a:r>
            <a:endParaRPr sz="2400">
              <a:solidFill>
                <a:srgbClr val="00B0F0"/>
              </a:solidFill>
              <a:latin typeface="Gill Sans"/>
              <a:ea typeface="Gill Sans"/>
              <a:cs typeface="Gill Sans"/>
              <a:sym typeface="Gill Sans"/>
            </a:endParaRPr>
          </a:p>
          <a:p>
            <a:pPr indent="0" lvl="0" marL="0" marR="0" rtl="0" algn="l">
              <a:spcBef>
                <a:spcPts val="0"/>
              </a:spcBef>
              <a:spcAft>
                <a:spcPts val="0"/>
              </a:spcAft>
              <a:buNone/>
            </a:pPr>
            <a:r>
              <a:t/>
            </a:r>
            <a:endParaRPr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p:txBody>
      </p:sp>
      <p:pic>
        <p:nvPicPr>
          <p:cNvPr descr="Probability distributions &gt; Continuous univariate distributions &gt; Normal  distribution" id="212" name="Google Shape;212;p31"/>
          <p:cNvPicPr preferRelativeResize="0"/>
          <p:nvPr/>
        </p:nvPicPr>
        <p:blipFill rotWithShape="1">
          <a:blip r:embed="rId3">
            <a:alphaModFix/>
          </a:blip>
          <a:srcRect b="0" l="0" r="0" t="0"/>
          <a:stretch/>
        </p:blipFill>
        <p:spPr>
          <a:xfrm>
            <a:off x="5952612" y="2299045"/>
            <a:ext cx="5724525" cy="3409951"/>
          </a:xfrm>
          <a:prstGeom prst="rect">
            <a:avLst/>
          </a:prstGeom>
          <a:noFill/>
          <a:ln>
            <a:noFill/>
          </a:ln>
        </p:spPr>
      </p:pic>
      <p:cxnSp>
        <p:nvCxnSpPr>
          <p:cNvPr id="213" name="Google Shape;213;p31"/>
          <p:cNvCxnSpPr/>
          <p:nvPr/>
        </p:nvCxnSpPr>
        <p:spPr>
          <a:xfrm flipH="1">
            <a:off x="7678722" y="5177999"/>
            <a:ext cx="13648" cy="570674"/>
          </a:xfrm>
          <a:prstGeom prst="straightConnector1">
            <a:avLst/>
          </a:prstGeom>
          <a:noFill/>
          <a:ln cap="rnd" cmpd="sng" w="12700">
            <a:solidFill>
              <a:srgbClr val="45112E"/>
            </a:solidFill>
            <a:prstDash val="solid"/>
            <a:round/>
            <a:headEnd len="sm" w="sm" type="none"/>
            <a:tailEnd len="sm" w="sm" type="none"/>
          </a:ln>
        </p:spPr>
      </p:cxnSp>
      <p:cxnSp>
        <p:nvCxnSpPr>
          <p:cNvPr id="214" name="Google Shape;214;p31"/>
          <p:cNvCxnSpPr/>
          <p:nvPr/>
        </p:nvCxnSpPr>
        <p:spPr>
          <a:xfrm flipH="1">
            <a:off x="8713932" y="5132356"/>
            <a:ext cx="13649" cy="656960"/>
          </a:xfrm>
          <a:prstGeom prst="straightConnector1">
            <a:avLst/>
          </a:prstGeom>
          <a:noFill/>
          <a:ln cap="rnd" cmpd="sng" w="12700">
            <a:solidFill>
              <a:srgbClr val="45112E"/>
            </a:solidFill>
            <a:prstDash val="solid"/>
            <a:round/>
            <a:headEnd len="sm" w="sm" type="none"/>
            <a:tailEnd len="sm" w="sm" type="none"/>
          </a:ln>
        </p:spPr>
      </p:cxnSp>
      <p:cxnSp>
        <p:nvCxnSpPr>
          <p:cNvPr id="215" name="Google Shape;215;p31"/>
          <p:cNvCxnSpPr/>
          <p:nvPr/>
        </p:nvCxnSpPr>
        <p:spPr>
          <a:xfrm>
            <a:off x="9661771" y="5358944"/>
            <a:ext cx="0" cy="700104"/>
          </a:xfrm>
          <a:prstGeom prst="straightConnector1">
            <a:avLst/>
          </a:prstGeom>
          <a:noFill/>
          <a:ln cap="rnd" cmpd="sng" w="12700">
            <a:solidFill>
              <a:srgbClr val="45112E"/>
            </a:solidFill>
            <a:prstDash val="solid"/>
            <a:round/>
            <a:headEnd len="sm" w="sm" type="none"/>
            <a:tailEnd len="sm" w="sm" type="none"/>
          </a:ln>
        </p:spPr>
      </p:cxnSp>
      <p:cxnSp>
        <p:nvCxnSpPr>
          <p:cNvPr id="216" name="Google Shape;216;p31"/>
          <p:cNvCxnSpPr/>
          <p:nvPr/>
        </p:nvCxnSpPr>
        <p:spPr>
          <a:xfrm flipH="1">
            <a:off x="10715511" y="5358944"/>
            <a:ext cx="13648" cy="656960"/>
          </a:xfrm>
          <a:prstGeom prst="straightConnector1">
            <a:avLst/>
          </a:prstGeom>
          <a:noFill/>
          <a:ln cap="rnd" cmpd="sng" w="12700">
            <a:solidFill>
              <a:srgbClr val="45112E"/>
            </a:solidFill>
            <a:prstDash val="solid"/>
            <a:round/>
            <a:headEnd len="sm" w="sm" type="none"/>
            <a:tailEnd len="sm" w="sm" type="none"/>
          </a:ln>
        </p:spPr>
      </p:cxnSp>
      <p:sp>
        <p:nvSpPr>
          <p:cNvPr id="217" name="Google Shape;217;p31"/>
          <p:cNvSpPr txBox="1"/>
          <p:nvPr/>
        </p:nvSpPr>
        <p:spPr>
          <a:xfrm>
            <a:off x="7349041" y="5786506"/>
            <a:ext cx="582490"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100">
                <a:solidFill>
                  <a:schemeClr val="dk1"/>
                </a:solidFill>
                <a:latin typeface="Gill Sans"/>
                <a:ea typeface="Gill Sans"/>
                <a:cs typeface="Gill Sans"/>
                <a:sym typeface="Gill Sans"/>
              </a:rPr>
              <a:t>Quan1</a:t>
            </a:r>
            <a:endParaRPr/>
          </a:p>
        </p:txBody>
      </p:sp>
      <p:sp>
        <p:nvSpPr>
          <p:cNvPr id="218" name="Google Shape;218;p31"/>
          <p:cNvSpPr txBox="1"/>
          <p:nvPr/>
        </p:nvSpPr>
        <p:spPr>
          <a:xfrm>
            <a:off x="8353242" y="5819152"/>
            <a:ext cx="582490"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100">
                <a:solidFill>
                  <a:schemeClr val="dk1"/>
                </a:solidFill>
                <a:latin typeface="Gill Sans"/>
                <a:ea typeface="Gill Sans"/>
                <a:cs typeface="Gill Sans"/>
                <a:sym typeface="Gill Sans"/>
              </a:rPr>
              <a:t>Quan2</a:t>
            </a:r>
            <a:endParaRPr/>
          </a:p>
        </p:txBody>
      </p:sp>
      <p:sp>
        <p:nvSpPr>
          <p:cNvPr id="219" name="Google Shape;219;p31"/>
          <p:cNvSpPr txBox="1"/>
          <p:nvPr/>
        </p:nvSpPr>
        <p:spPr>
          <a:xfrm>
            <a:off x="9422371" y="6123573"/>
            <a:ext cx="758535"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100">
                <a:solidFill>
                  <a:schemeClr val="dk1"/>
                </a:solidFill>
                <a:latin typeface="Gill Sans"/>
                <a:ea typeface="Gill Sans"/>
                <a:cs typeface="Gill Sans"/>
                <a:sym typeface="Gill Sans"/>
              </a:rPr>
              <a:t>Quan 3</a:t>
            </a:r>
            <a:endParaRPr/>
          </a:p>
        </p:txBody>
      </p:sp>
      <p:sp>
        <p:nvSpPr>
          <p:cNvPr id="220" name="Google Shape;220;p31"/>
          <p:cNvSpPr txBox="1"/>
          <p:nvPr/>
        </p:nvSpPr>
        <p:spPr>
          <a:xfrm>
            <a:off x="10387811" y="6048116"/>
            <a:ext cx="758535"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100">
                <a:solidFill>
                  <a:schemeClr val="dk1"/>
                </a:solidFill>
                <a:latin typeface="Gill Sans"/>
                <a:ea typeface="Gill Sans"/>
                <a:cs typeface="Gill Sans"/>
                <a:sym typeface="Gill Sans"/>
              </a:rPr>
              <a:t>Quan 4</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IN" cap="none"/>
              <a:t>Data preprocessing for quality mining</a:t>
            </a:r>
            <a:endParaRPr/>
          </a:p>
        </p:txBody>
      </p:sp>
      <p:sp>
        <p:nvSpPr>
          <p:cNvPr id="104" name="Google Shape;104;p14"/>
          <p:cNvSpPr/>
          <p:nvPr/>
        </p:nvSpPr>
        <p:spPr>
          <a:xfrm>
            <a:off x="441278" y="2150323"/>
            <a:ext cx="10777182" cy="341632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IN" sz="2400" u="none" cap="none" strike="noStrike">
                <a:solidFill>
                  <a:srgbClr val="000000"/>
                </a:solidFill>
                <a:latin typeface="Gill Sans"/>
                <a:ea typeface="Gill Sans"/>
                <a:cs typeface="Gill Sans"/>
                <a:sym typeface="Gill Sans"/>
              </a:rPr>
              <a:t>No quality data, no quality mining results!</a:t>
            </a:r>
            <a:endParaRPr/>
          </a:p>
          <a:p>
            <a:pPr indent="-203200" lvl="1" marL="457200" marR="0" rtl="0" algn="l">
              <a:spcBef>
                <a:spcPts val="0"/>
              </a:spcBef>
              <a:spcAft>
                <a:spcPts val="0"/>
              </a:spcAft>
              <a:buClr>
                <a:srgbClr val="000000"/>
              </a:buClr>
              <a:buSzPts val="3200"/>
              <a:buFont typeface="Arial"/>
              <a:buChar char="•"/>
            </a:pPr>
            <a:r>
              <a:rPr b="0" i="0" lang="en-IN" sz="3200" u="none" cap="none" strike="noStrike">
                <a:solidFill>
                  <a:srgbClr val="000000"/>
                </a:solidFill>
                <a:highlight>
                  <a:srgbClr val="FFFF00"/>
                </a:highlight>
                <a:latin typeface="Gill Sans"/>
                <a:ea typeface="Gill Sans"/>
                <a:cs typeface="Gill Sans"/>
                <a:sym typeface="Gill Sans"/>
              </a:rPr>
              <a:t>Quality decisions must be based on quality data</a:t>
            </a:r>
            <a:endParaRPr/>
          </a:p>
          <a:p>
            <a:pPr indent="-203200" lvl="1" marL="457200" marR="0" rtl="0" algn="l">
              <a:spcBef>
                <a:spcPts val="0"/>
              </a:spcBef>
              <a:spcAft>
                <a:spcPts val="0"/>
              </a:spcAft>
              <a:buClr>
                <a:srgbClr val="000000"/>
              </a:buClr>
              <a:buSzPts val="3200"/>
              <a:buFont typeface="Arial"/>
              <a:buChar char="•"/>
            </a:pPr>
            <a:r>
              <a:rPr b="0" i="0" lang="en-IN" sz="3200" u="none" cap="none" strike="noStrike">
                <a:solidFill>
                  <a:srgbClr val="000000"/>
                </a:solidFill>
                <a:highlight>
                  <a:srgbClr val="FFFF00"/>
                </a:highlight>
                <a:latin typeface="Gill Sans"/>
                <a:ea typeface="Gill Sans"/>
                <a:cs typeface="Gill Sans"/>
                <a:sym typeface="Gill Sans"/>
              </a:rPr>
              <a:t>Duplicate or missing data may cause incorrect or even misleading statistics. </a:t>
            </a:r>
            <a:endParaRPr/>
          </a:p>
          <a:p>
            <a:pPr indent="-203200" lvl="1" marL="457200" marR="0" rtl="0" algn="l">
              <a:spcBef>
                <a:spcPts val="0"/>
              </a:spcBef>
              <a:spcAft>
                <a:spcPts val="0"/>
              </a:spcAft>
              <a:buClr>
                <a:srgbClr val="000000"/>
              </a:buClr>
              <a:buSzPts val="3200"/>
              <a:buFont typeface="Arial"/>
              <a:buChar char="•"/>
            </a:pPr>
            <a:r>
              <a:rPr b="0" i="0" lang="en-IN" sz="3200" u="none" cap="none" strike="noStrike">
                <a:solidFill>
                  <a:srgbClr val="000000"/>
                </a:solidFill>
                <a:highlight>
                  <a:srgbClr val="FFFF00"/>
                </a:highlight>
                <a:latin typeface="Gill Sans"/>
                <a:ea typeface="Gill Sans"/>
                <a:cs typeface="Gill Sans"/>
                <a:sym typeface="Gill Sans"/>
              </a:rPr>
              <a:t>Data warehouse needs consistent integration of quality data</a:t>
            </a:r>
            <a:endParaRPr/>
          </a:p>
          <a:p>
            <a:pPr indent="-203200" lvl="1" marL="457200" marR="0" rtl="0" algn="l">
              <a:spcBef>
                <a:spcPts val="0"/>
              </a:spcBef>
              <a:spcAft>
                <a:spcPts val="0"/>
              </a:spcAft>
              <a:buClr>
                <a:srgbClr val="000000"/>
              </a:buClr>
              <a:buSzPts val="3200"/>
              <a:buFont typeface="Arial"/>
              <a:buChar char="•"/>
            </a:pPr>
            <a:r>
              <a:rPr b="0" i="0" lang="en-IN" sz="3200" u="none" cap="none" strike="noStrike">
                <a:solidFill>
                  <a:srgbClr val="000000"/>
                </a:solidFill>
                <a:highlight>
                  <a:srgbClr val="FFFF00"/>
                </a:highlight>
                <a:latin typeface="Gill Sans"/>
                <a:ea typeface="Gill Sans"/>
                <a:cs typeface="Gill Sans"/>
                <a:sym typeface="Gill Sans"/>
              </a:rPr>
              <a:t>Data extraction, cleaning, and transformation comprises the majority of the work of building a data warehouse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2"/>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B0F0"/>
              </a:buClr>
              <a:buSzPts val="2800"/>
              <a:buFont typeface="Gill Sans"/>
              <a:buNone/>
            </a:pPr>
            <a:r>
              <a:rPr lang="en-IN" cap="none">
                <a:solidFill>
                  <a:srgbClr val="00B0F0"/>
                </a:solidFill>
              </a:rPr>
              <a:t>Measures of dispersion of data</a:t>
            </a:r>
            <a:br>
              <a:rPr lang="en-IN" cap="none">
                <a:solidFill>
                  <a:srgbClr val="00B0F0"/>
                </a:solidFill>
              </a:rPr>
            </a:br>
            <a:endParaRPr cap="none"/>
          </a:p>
        </p:txBody>
      </p:sp>
      <p:sp>
        <p:nvSpPr>
          <p:cNvPr id="226" name="Google Shape;226;p32"/>
          <p:cNvSpPr/>
          <p:nvPr/>
        </p:nvSpPr>
        <p:spPr>
          <a:xfrm>
            <a:off x="305388" y="1841140"/>
            <a:ext cx="5589281" cy="858696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2400">
                <a:solidFill>
                  <a:srgbClr val="00B0F0"/>
                </a:solidFill>
                <a:latin typeface="Gill Sans"/>
                <a:ea typeface="Gill Sans"/>
                <a:cs typeface="Gill Sans"/>
                <a:sym typeface="Gill Sans"/>
              </a:rPr>
              <a:t>Example  </a:t>
            </a:r>
            <a:endParaRPr/>
          </a:p>
          <a:p>
            <a:pPr indent="-342900" lvl="0" marL="342900" marR="0" rtl="0" algn="l">
              <a:spcBef>
                <a:spcPts val="0"/>
              </a:spcBef>
              <a:spcAft>
                <a:spcPts val="0"/>
              </a:spcAft>
              <a:buClr>
                <a:schemeClr val="dk1"/>
              </a:buClr>
              <a:buSzPts val="2400"/>
              <a:buFont typeface="Noto Sans Symbols"/>
              <a:buChar char="✔"/>
            </a:pPr>
            <a:r>
              <a:rPr lang="en-IN" sz="2400">
                <a:solidFill>
                  <a:schemeClr val="dk1"/>
                </a:solidFill>
                <a:latin typeface="Gill Sans"/>
                <a:ea typeface="Gill Sans"/>
                <a:cs typeface="Gill Sans"/>
                <a:sym typeface="Gill Sans"/>
              </a:rPr>
              <a:t>Thus 64 is the value of X such that </a:t>
            </a:r>
            <a:r>
              <a:rPr lang="en-IN" sz="2400">
                <a:solidFill>
                  <a:schemeClr val="dk1"/>
                </a:solidFill>
                <a:latin typeface="Times New Roman"/>
                <a:ea typeface="Times New Roman"/>
                <a:cs typeface="Times New Roman"/>
                <a:sym typeface="Times New Roman"/>
              </a:rPr>
              <a:t>1/5</a:t>
            </a:r>
            <a:r>
              <a:rPr lang="en-IN" sz="2400">
                <a:solidFill>
                  <a:schemeClr val="dk1"/>
                </a:solidFill>
                <a:latin typeface="Gill Sans"/>
                <a:ea typeface="Gill Sans"/>
                <a:cs typeface="Gill Sans"/>
                <a:sym typeface="Gill Sans"/>
              </a:rPr>
              <a:t> of the observations is less than the value of 64  and </a:t>
            </a:r>
            <a:r>
              <a:rPr lang="en-IN" sz="2400">
                <a:solidFill>
                  <a:schemeClr val="dk1"/>
                </a:solidFill>
                <a:latin typeface="Times New Roman"/>
                <a:ea typeface="Times New Roman"/>
                <a:cs typeface="Times New Roman"/>
                <a:sym typeface="Times New Roman"/>
              </a:rPr>
              <a:t>5-1/5</a:t>
            </a:r>
            <a:r>
              <a:rPr lang="en-IN" sz="2400">
                <a:solidFill>
                  <a:schemeClr val="dk1"/>
                </a:solidFill>
                <a:latin typeface="Gill Sans"/>
                <a:ea typeface="Gill Sans"/>
                <a:cs typeface="Gill Sans"/>
                <a:sym typeface="Gill Sans"/>
              </a:rPr>
              <a:t> of the observations is greater</a:t>
            </a:r>
            <a:endParaRPr/>
          </a:p>
          <a:p>
            <a:pPr indent="-342900" lvl="0" marL="342900" marR="0" rtl="0" algn="l">
              <a:spcBef>
                <a:spcPts val="0"/>
              </a:spcBef>
              <a:spcAft>
                <a:spcPts val="0"/>
              </a:spcAft>
              <a:buClr>
                <a:srgbClr val="0070C0"/>
              </a:buClr>
              <a:buSzPts val="2400"/>
              <a:buFont typeface="Noto Sans Symbols"/>
              <a:buChar char="✔"/>
            </a:pPr>
            <a:r>
              <a:rPr lang="en-IN" sz="2400">
                <a:solidFill>
                  <a:srgbClr val="0070C0"/>
                </a:solidFill>
                <a:latin typeface="Gill Sans"/>
                <a:ea typeface="Gill Sans"/>
                <a:cs typeface="Gill Sans"/>
                <a:sym typeface="Gill Sans"/>
              </a:rPr>
              <a:t>The 2-quantile is the data point dividing the lower and upper halves of the data distribution.</a:t>
            </a:r>
            <a:endParaRPr/>
          </a:p>
          <a:p>
            <a:pPr indent="-342900" lvl="0" marL="342900" marR="0" rtl="0" algn="l">
              <a:spcBef>
                <a:spcPts val="0"/>
              </a:spcBef>
              <a:spcAft>
                <a:spcPts val="0"/>
              </a:spcAft>
              <a:buClr>
                <a:srgbClr val="0070C0"/>
              </a:buClr>
              <a:buSzPts val="2400"/>
              <a:buFont typeface="Noto Sans Symbols"/>
              <a:buChar char="✔"/>
            </a:pPr>
            <a:r>
              <a:rPr lang="en-IN" sz="2400">
                <a:solidFill>
                  <a:srgbClr val="0070C0"/>
                </a:solidFill>
                <a:latin typeface="Gill Sans"/>
                <a:ea typeface="Gill Sans"/>
                <a:cs typeface="Gill Sans"/>
                <a:sym typeface="Gill Sans"/>
              </a:rPr>
              <a:t>The 4-quantiles are the three data points that split the data distribution into four equal parts; each part represents one-fourth of the data distribution.</a:t>
            </a:r>
            <a:r>
              <a:rPr lang="en-IN" sz="2400">
                <a:solidFill>
                  <a:schemeClr val="dk1"/>
                </a:solidFill>
                <a:latin typeface="Gill Sans"/>
                <a:ea typeface="Gill Sans"/>
                <a:cs typeface="Gill Sans"/>
                <a:sym typeface="Gill Sans"/>
              </a:rPr>
              <a:t> They are more commonly referred to as </a:t>
            </a:r>
            <a:r>
              <a:rPr lang="en-IN" sz="2400">
                <a:solidFill>
                  <a:srgbClr val="0070C0"/>
                </a:solidFill>
                <a:latin typeface="Gill Sans"/>
                <a:ea typeface="Gill Sans"/>
                <a:cs typeface="Gill Sans"/>
                <a:sym typeface="Gill Sans"/>
              </a:rPr>
              <a:t>quartiles</a:t>
            </a:r>
            <a:r>
              <a:rPr lang="en-IN" sz="2400">
                <a:solidFill>
                  <a:schemeClr val="dk1"/>
                </a:solidFill>
                <a:latin typeface="Gill Sans"/>
                <a:ea typeface="Gill Sans"/>
                <a:cs typeface="Gill Sans"/>
                <a:sym typeface="Gill Sans"/>
              </a:rPr>
              <a:t>.</a:t>
            </a:r>
            <a:endParaRPr sz="2400">
              <a:solidFill>
                <a:srgbClr val="0070C0"/>
              </a:solidFill>
              <a:latin typeface="Gill Sans"/>
              <a:ea typeface="Gill Sans"/>
              <a:cs typeface="Gill Sans"/>
              <a:sym typeface="Gill Sans"/>
            </a:endParaRPr>
          </a:p>
          <a:p>
            <a:pPr indent="-190500" lvl="0" marL="342900" marR="0" rtl="0" algn="l">
              <a:spcBef>
                <a:spcPts val="0"/>
              </a:spcBef>
              <a:spcAft>
                <a:spcPts val="0"/>
              </a:spcAft>
              <a:buClr>
                <a:schemeClr val="dk1"/>
              </a:buClr>
              <a:buSzPts val="2400"/>
              <a:buFont typeface="Noto Sans Symbols"/>
              <a:buNone/>
            </a:pPr>
            <a:r>
              <a:t/>
            </a:r>
            <a:endParaRPr sz="2400">
              <a:solidFill>
                <a:srgbClr val="0070C0"/>
              </a:solidFill>
              <a:latin typeface="Gill Sans"/>
              <a:ea typeface="Gill Sans"/>
              <a:cs typeface="Gill Sans"/>
              <a:sym typeface="Gill Sans"/>
            </a:endParaRPr>
          </a:p>
          <a:p>
            <a:pPr indent="0" lvl="0" marL="0" marR="0" rtl="0" algn="l">
              <a:spcBef>
                <a:spcPts val="0"/>
              </a:spcBef>
              <a:spcAft>
                <a:spcPts val="0"/>
              </a:spcAft>
              <a:buNone/>
            </a:pPr>
            <a:r>
              <a:t/>
            </a:r>
            <a:endParaRPr sz="2400">
              <a:solidFill>
                <a:srgbClr val="00B0F0"/>
              </a:solidFill>
              <a:latin typeface="Gill Sans"/>
              <a:ea typeface="Gill Sans"/>
              <a:cs typeface="Gill Sans"/>
              <a:sym typeface="Gill Sans"/>
            </a:endParaRPr>
          </a:p>
          <a:p>
            <a:pPr indent="0" lvl="0" marL="0" marR="0" rtl="0" algn="l">
              <a:spcBef>
                <a:spcPts val="0"/>
              </a:spcBef>
              <a:spcAft>
                <a:spcPts val="0"/>
              </a:spcAft>
              <a:buNone/>
            </a:pPr>
            <a:r>
              <a:t/>
            </a:r>
            <a:endParaRPr sz="2400">
              <a:solidFill>
                <a:srgbClr val="00B0F0"/>
              </a:solidFill>
              <a:latin typeface="Gill Sans"/>
              <a:ea typeface="Gill Sans"/>
              <a:cs typeface="Gill Sans"/>
              <a:sym typeface="Gill Sans"/>
            </a:endParaRPr>
          </a:p>
          <a:p>
            <a:pPr indent="0" lvl="0" marL="0" marR="0" rtl="0" algn="l">
              <a:spcBef>
                <a:spcPts val="0"/>
              </a:spcBef>
              <a:spcAft>
                <a:spcPts val="0"/>
              </a:spcAft>
              <a:buNone/>
            </a:pPr>
            <a:r>
              <a:t/>
            </a:r>
            <a:endParaRPr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p:txBody>
      </p:sp>
      <p:pic>
        <p:nvPicPr>
          <p:cNvPr descr="Probability distributions &gt; Continuous univariate distributions &gt; Normal  distribution" id="227" name="Google Shape;227;p32"/>
          <p:cNvPicPr preferRelativeResize="0"/>
          <p:nvPr/>
        </p:nvPicPr>
        <p:blipFill rotWithShape="1">
          <a:blip r:embed="rId3">
            <a:alphaModFix/>
          </a:blip>
          <a:srcRect b="0" l="0" r="0" t="0"/>
          <a:stretch/>
        </p:blipFill>
        <p:spPr>
          <a:xfrm>
            <a:off x="5952612" y="2299045"/>
            <a:ext cx="5724525" cy="3409951"/>
          </a:xfrm>
          <a:prstGeom prst="rect">
            <a:avLst/>
          </a:prstGeom>
          <a:noFill/>
          <a:ln>
            <a:noFill/>
          </a:ln>
        </p:spPr>
      </p:pic>
      <p:cxnSp>
        <p:nvCxnSpPr>
          <p:cNvPr id="228" name="Google Shape;228;p32"/>
          <p:cNvCxnSpPr/>
          <p:nvPr/>
        </p:nvCxnSpPr>
        <p:spPr>
          <a:xfrm flipH="1">
            <a:off x="7678722" y="5177999"/>
            <a:ext cx="13648" cy="570674"/>
          </a:xfrm>
          <a:prstGeom prst="straightConnector1">
            <a:avLst/>
          </a:prstGeom>
          <a:noFill/>
          <a:ln cap="rnd" cmpd="sng" w="12700">
            <a:solidFill>
              <a:srgbClr val="45112E"/>
            </a:solidFill>
            <a:prstDash val="solid"/>
            <a:round/>
            <a:headEnd len="sm" w="sm" type="none"/>
            <a:tailEnd len="sm" w="sm" type="none"/>
          </a:ln>
        </p:spPr>
      </p:cxnSp>
      <p:cxnSp>
        <p:nvCxnSpPr>
          <p:cNvPr id="229" name="Google Shape;229;p32"/>
          <p:cNvCxnSpPr/>
          <p:nvPr/>
        </p:nvCxnSpPr>
        <p:spPr>
          <a:xfrm flipH="1">
            <a:off x="8713932" y="5132356"/>
            <a:ext cx="13649" cy="656960"/>
          </a:xfrm>
          <a:prstGeom prst="straightConnector1">
            <a:avLst/>
          </a:prstGeom>
          <a:noFill/>
          <a:ln cap="rnd" cmpd="sng" w="12700">
            <a:solidFill>
              <a:srgbClr val="45112E"/>
            </a:solidFill>
            <a:prstDash val="solid"/>
            <a:round/>
            <a:headEnd len="sm" w="sm" type="none"/>
            <a:tailEnd len="sm" w="sm" type="none"/>
          </a:ln>
        </p:spPr>
      </p:cxnSp>
      <p:cxnSp>
        <p:nvCxnSpPr>
          <p:cNvPr id="230" name="Google Shape;230;p32"/>
          <p:cNvCxnSpPr/>
          <p:nvPr/>
        </p:nvCxnSpPr>
        <p:spPr>
          <a:xfrm>
            <a:off x="9661771" y="5358944"/>
            <a:ext cx="0" cy="700104"/>
          </a:xfrm>
          <a:prstGeom prst="straightConnector1">
            <a:avLst/>
          </a:prstGeom>
          <a:noFill/>
          <a:ln cap="rnd" cmpd="sng" w="12700">
            <a:solidFill>
              <a:srgbClr val="45112E"/>
            </a:solidFill>
            <a:prstDash val="solid"/>
            <a:round/>
            <a:headEnd len="sm" w="sm" type="none"/>
            <a:tailEnd len="sm" w="sm" type="none"/>
          </a:ln>
        </p:spPr>
      </p:cxnSp>
      <p:cxnSp>
        <p:nvCxnSpPr>
          <p:cNvPr id="231" name="Google Shape;231;p32"/>
          <p:cNvCxnSpPr/>
          <p:nvPr/>
        </p:nvCxnSpPr>
        <p:spPr>
          <a:xfrm flipH="1">
            <a:off x="10715511" y="5358944"/>
            <a:ext cx="13648" cy="656960"/>
          </a:xfrm>
          <a:prstGeom prst="straightConnector1">
            <a:avLst/>
          </a:prstGeom>
          <a:noFill/>
          <a:ln cap="rnd" cmpd="sng" w="12700">
            <a:solidFill>
              <a:srgbClr val="45112E"/>
            </a:solidFill>
            <a:prstDash val="solid"/>
            <a:round/>
            <a:headEnd len="sm" w="sm" type="none"/>
            <a:tailEnd len="sm" w="sm" type="none"/>
          </a:ln>
        </p:spPr>
      </p:cxnSp>
      <p:sp>
        <p:nvSpPr>
          <p:cNvPr id="232" name="Google Shape;232;p32"/>
          <p:cNvSpPr txBox="1"/>
          <p:nvPr/>
        </p:nvSpPr>
        <p:spPr>
          <a:xfrm>
            <a:off x="7349041" y="5786506"/>
            <a:ext cx="582490"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100">
                <a:solidFill>
                  <a:schemeClr val="dk1"/>
                </a:solidFill>
                <a:latin typeface="Gill Sans"/>
                <a:ea typeface="Gill Sans"/>
                <a:cs typeface="Gill Sans"/>
                <a:sym typeface="Gill Sans"/>
              </a:rPr>
              <a:t>Quan1</a:t>
            </a:r>
            <a:endParaRPr/>
          </a:p>
        </p:txBody>
      </p:sp>
      <p:sp>
        <p:nvSpPr>
          <p:cNvPr id="233" name="Google Shape;233;p32"/>
          <p:cNvSpPr txBox="1"/>
          <p:nvPr/>
        </p:nvSpPr>
        <p:spPr>
          <a:xfrm>
            <a:off x="8353242" y="5819152"/>
            <a:ext cx="582490"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100">
                <a:solidFill>
                  <a:schemeClr val="dk1"/>
                </a:solidFill>
                <a:latin typeface="Gill Sans"/>
                <a:ea typeface="Gill Sans"/>
                <a:cs typeface="Gill Sans"/>
                <a:sym typeface="Gill Sans"/>
              </a:rPr>
              <a:t>Quan2</a:t>
            </a:r>
            <a:endParaRPr/>
          </a:p>
        </p:txBody>
      </p:sp>
      <p:sp>
        <p:nvSpPr>
          <p:cNvPr id="234" name="Google Shape;234;p32"/>
          <p:cNvSpPr txBox="1"/>
          <p:nvPr/>
        </p:nvSpPr>
        <p:spPr>
          <a:xfrm>
            <a:off x="9422371" y="6123573"/>
            <a:ext cx="758535"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100">
                <a:solidFill>
                  <a:schemeClr val="dk1"/>
                </a:solidFill>
                <a:latin typeface="Gill Sans"/>
                <a:ea typeface="Gill Sans"/>
                <a:cs typeface="Gill Sans"/>
                <a:sym typeface="Gill Sans"/>
              </a:rPr>
              <a:t>Quan 3</a:t>
            </a:r>
            <a:endParaRPr/>
          </a:p>
        </p:txBody>
      </p:sp>
      <p:sp>
        <p:nvSpPr>
          <p:cNvPr id="235" name="Google Shape;235;p32"/>
          <p:cNvSpPr txBox="1"/>
          <p:nvPr/>
        </p:nvSpPr>
        <p:spPr>
          <a:xfrm>
            <a:off x="10387811" y="6048116"/>
            <a:ext cx="758535"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100">
                <a:solidFill>
                  <a:schemeClr val="dk1"/>
                </a:solidFill>
                <a:latin typeface="Gill Sans"/>
                <a:ea typeface="Gill Sans"/>
                <a:cs typeface="Gill Sans"/>
                <a:sym typeface="Gill Sans"/>
              </a:rPr>
              <a:t>Quan 4</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3"/>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B0F0"/>
              </a:buClr>
              <a:buSzPts val="2800"/>
              <a:buFont typeface="Gill Sans"/>
              <a:buNone/>
            </a:pPr>
            <a:r>
              <a:rPr lang="en-IN" cap="none">
                <a:solidFill>
                  <a:srgbClr val="00B0F0"/>
                </a:solidFill>
              </a:rPr>
              <a:t>Measures of dispersion of data</a:t>
            </a:r>
            <a:br>
              <a:rPr lang="en-IN" cap="none">
                <a:solidFill>
                  <a:srgbClr val="00B0F0"/>
                </a:solidFill>
              </a:rPr>
            </a:br>
            <a:endParaRPr cap="none"/>
          </a:p>
        </p:txBody>
      </p:sp>
      <p:sp>
        <p:nvSpPr>
          <p:cNvPr id="241" name="Google Shape;241;p33"/>
          <p:cNvSpPr/>
          <p:nvPr/>
        </p:nvSpPr>
        <p:spPr>
          <a:xfrm>
            <a:off x="305388" y="1841140"/>
            <a:ext cx="5589281" cy="895629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2400">
                <a:solidFill>
                  <a:srgbClr val="00B0F0"/>
                </a:solidFill>
                <a:latin typeface="Gill Sans"/>
                <a:ea typeface="Gill Sans"/>
                <a:cs typeface="Gill Sans"/>
                <a:sym typeface="Gill Sans"/>
              </a:rPr>
              <a:t>Percentile</a:t>
            </a:r>
            <a:endParaRPr/>
          </a:p>
          <a:p>
            <a:pPr indent="-342900" lvl="0" marL="342900" marR="0" rtl="0" algn="l">
              <a:spcBef>
                <a:spcPts val="0"/>
              </a:spcBef>
              <a:spcAft>
                <a:spcPts val="0"/>
              </a:spcAft>
              <a:buClr>
                <a:srgbClr val="000000"/>
              </a:buClr>
              <a:buSzPts val="2400"/>
              <a:buFont typeface="Noto Sans Symbols"/>
              <a:buChar char="✔"/>
            </a:pPr>
            <a:r>
              <a:rPr lang="en-IN" sz="2400">
                <a:solidFill>
                  <a:srgbClr val="000000"/>
                </a:solidFill>
                <a:latin typeface="Gill Sans"/>
                <a:ea typeface="Gill Sans"/>
                <a:cs typeface="Gill Sans"/>
                <a:sym typeface="Gill Sans"/>
              </a:rPr>
              <a:t>The kth percentile of a data set is the value x with property that k percent values are below x. Median is 50</a:t>
            </a:r>
            <a:r>
              <a:rPr baseline="30000" lang="en-IN" sz="2400">
                <a:solidFill>
                  <a:srgbClr val="000000"/>
                </a:solidFill>
                <a:latin typeface="Gill Sans"/>
                <a:ea typeface="Gill Sans"/>
                <a:cs typeface="Gill Sans"/>
                <a:sym typeface="Gill Sans"/>
              </a:rPr>
              <a:t>th</a:t>
            </a:r>
            <a:r>
              <a:rPr lang="en-IN" sz="2400">
                <a:solidFill>
                  <a:srgbClr val="000000"/>
                </a:solidFill>
                <a:latin typeface="Gill Sans"/>
                <a:ea typeface="Gill Sans"/>
                <a:cs typeface="Gill Sans"/>
                <a:sym typeface="Gill Sans"/>
              </a:rPr>
              <a:t> percentile.</a:t>
            </a:r>
            <a:endParaRPr/>
          </a:p>
          <a:p>
            <a:pPr indent="-342900" lvl="0" marL="342900" marR="0" rtl="0" algn="l">
              <a:spcBef>
                <a:spcPts val="0"/>
              </a:spcBef>
              <a:spcAft>
                <a:spcPts val="0"/>
              </a:spcAft>
              <a:buClr>
                <a:schemeClr val="dk1"/>
              </a:buClr>
              <a:buSzPts val="2400"/>
              <a:buFont typeface="Noto Sans Symbols"/>
              <a:buChar char="✔"/>
            </a:pPr>
            <a:r>
              <a:rPr lang="en-IN" sz="2400">
                <a:solidFill>
                  <a:schemeClr val="dk1"/>
                </a:solidFill>
                <a:latin typeface="Gill Sans"/>
                <a:ea typeface="Gill Sans"/>
                <a:cs typeface="Gill Sans"/>
                <a:sym typeface="Gill Sans"/>
              </a:rPr>
              <a:t>A plot of the data distribution for some attribute X. The quantiles plotted are quartiles. The three quartiles divide the distribution into four equal-size consecutive subsets. The second quartile corresponds to the median.</a:t>
            </a:r>
            <a:endParaRPr sz="2400">
              <a:solidFill>
                <a:srgbClr val="000000"/>
              </a:solidFill>
              <a:latin typeface="Gill Sans"/>
              <a:ea typeface="Gill Sans"/>
              <a:cs typeface="Gill Sans"/>
              <a:sym typeface="Gill Sans"/>
            </a:endParaRPr>
          </a:p>
          <a:p>
            <a:pPr indent="-190500" lvl="0" marL="342900" marR="0" rtl="0" algn="l">
              <a:spcBef>
                <a:spcPts val="0"/>
              </a:spcBef>
              <a:spcAft>
                <a:spcPts val="0"/>
              </a:spcAft>
              <a:buClr>
                <a:schemeClr val="dk1"/>
              </a:buClr>
              <a:buSzPts val="2400"/>
              <a:buFont typeface="Noto Sans Symbols"/>
              <a:buNone/>
            </a:pPr>
            <a:r>
              <a:t/>
            </a:r>
            <a:endParaRPr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sz="2400">
              <a:solidFill>
                <a:srgbClr val="00B0F0"/>
              </a:solidFill>
              <a:latin typeface="Gill Sans"/>
              <a:ea typeface="Gill Sans"/>
              <a:cs typeface="Gill Sans"/>
              <a:sym typeface="Gill Sans"/>
            </a:endParaRPr>
          </a:p>
          <a:p>
            <a:pPr indent="0" lvl="0" marL="0" marR="0" rtl="0" algn="l">
              <a:spcBef>
                <a:spcPts val="0"/>
              </a:spcBef>
              <a:spcAft>
                <a:spcPts val="0"/>
              </a:spcAft>
              <a:buNone/>
            </a:pPr>
            <a:r>
              <a:t/>
            </a:r>
            <a:endParaRPr sz="2400">
              <a:solidFill>
                <a:srgbClr val="00B0F0"/>
              </a:solidFill>
              <a:latin typeface="Gill Sans"/>
              <a:ea typeface="Gill Sans"/>
              <a:cs typeface="Gill Sans"/>
              <a:sym typeface="Gill Sans"/>
            </a:endParaRPr>
          </a:p>
          <a:p>
            <a:pPr indent="0" lvl="0" marL="0" marR="0" rtl="0" algn="l">
              <a:spcBef>
                <a:spcPts val="0"/>
              </a:spcBef>
              <a:spcAft>
                <a:spcPts val="0"/>
              </a:spcAft>
              <a:buNone/>
            </a:pPr>
            <a:r>
              <a:t/>
            </a:r>
            <a:endParaRPr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sz="2400">
              <a:solidFill>
                <a:srgbClr val="00B0F0"/>
              </a:solidFill>
              <a:latin typeface="Gill Sans"/>
              <a:ea typeface="Gill Sans"/>
              <a:cs typeface="Gill Sans"/>
              <a:sym typeface="Gill Sans"/>
            </a:endParaRPr>
          </a:p>
          <a:p>
            <a:pPr indent="0" lvl="0" marL="0" marR="0" rtl="0" algn="l">
              <a:spcBef>
                <a:spcPts val="0"/>
              </a:spcBef>
              <a:spcAft>
                <a:spcPts val="0"/>
              </a:spcAft>
              <a:buNone/>
            </a:pPr>
            <a:r>
              <a:t/>
            </a:r>
            <a:endParaRPr sz="2400">
              <a:solidFill>
                <a:srgbClr val="00B0F0"/>
              </a:solidFill>
              <a:latin typeface="Gill Sans"/>
              <a:ea typeface="Gill Sans"/>
              <a:cs typeface="Gill Sans"/>
              <a:sym typeface="Gill Sans"/>
            </a:endParaRPr>
          </a:p>
          <a:p>
            <a:pPr indent="0" lvl="0" marL="0" marR="0" rtl="0" algn="l">
              <a:spcBef>
                <a:spcPts val="0"/>
              </a:spcBef>
              <a:spcAft>
                <a:spcPts val="0"/>
              </a:spcAft>
              <a:buNone/>
            </a:pPr>
            <a:r>
              <a:t/>
            </a:r>
            <a:endParaRPr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p:txBody>
      </p:sp>
      <p:pic>
        <p:nvPicPr>
          <p:cNvPr descr="2.4 - Measures of Position" id="242" name="Google Shape;242;p33"/>
          <p:cNvPicPr preferRelativeResize="0"/>
          <p:nvPr/>
        </p:nvPicPr>
        <p:blipFill rotWithShape="1">
          <a:blip r:embed="rId3">
            <a:alphaModFix/>
          </a:blip>
          <a:srcRect b="0" l="0" r="0" t="0"/>
          <a:stretch/>
        </p:blipFill>
        <p:spPr>
          <a:xfrm>
            <a:off x="6274685" y="1992572"/>
            <a:ext cx="5330825" cy="371219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34"/>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B0F0"/>
              </a:buClr>
              <a:buSzPts val="2800"/>
              <a:buFont typeface="Gill Sans"/>
              <a:buNone/>
            </a:pPr>
            <a:r>
              <a:rPr lang="en-IN" cap="none">
                <a:solidFill>
                  <a:srgbClr val="00B0F0"/>
                </a:solidFill>
              </a:rPr>
              <a:t>Measures of dispersion of data</a:t>
            </a:r>
            <a:br>
              <a:rPr lang="en-IN" cap="none">
                <a:solidFill>
                  <a:srgbClr val="00B0F0"/>
                </a:solidFill>
              </a:rPr>
            </a:br>
            <a:endParaRPr cap="none"/>
          </a:p>
        </p:txBody>
      </p:sp>
      <p:sp>
        <p:nvSpPr>
          <p:cNvPr id="248" name="Google Shape;248;p34"/>
          <p:cNvSpPr/>
          <p:nvPr/>
        </p:nvSpPr>
        <p:spPr>
          <a:xfrm>
            <a:off x="305388" y="1841140"/>
            <a:ext cx="5589281" cy="821763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2400">
                <a:solidFill>
                  <a:srgbClr val="00B0F0"/>
                </a:solidFill>
                <a:latin typeface="Gill Sans"/>
                <a:ea typeface="Gill Sans"/>
                <a:cs typeface="Gill Sans"/>
                <a:sym typeface="Gill Sans"/>
              </a:rPr>
              <a:t>Interquartile Range</a:t>
            </a:r>
            <a:endParaRPr/>
          </a:p>
          <a:p>
            <a:pPr indent="-342900" lvl="0" marL="342900" marR="0" rtl="0" algn="l">
              <a:spcBef>
                <a:spcPts val="0"/>
              </a:spcBef>
              <a:spcAft>
                <a:spcPts val="0"/>
              </a:spcAft>
              <a:buClr>
                <a:schemeClr val="dk1"/>
              </a:buClr>
              <a:buSzPts val="2400"/>
              <a:buFont typeface="Noto Sans Symbols"/>
              <a:buChar char="✔"/>
            </a:pPr>
            <a:r>
              <a:rPr lang="en-IN" sz="2400">
                <a:solidFill>
                  <a:schemeClr val="dk1"/>
                </a:solidFill>
                <a:latin typeface="Gill Sans"/>
                <a:ea typeface="Gill Sans"/>
                <a:cs typeface="Gill Sans"/>
                <a:sym typeface="Gill Sans"/>
              </a:rPr>
              <a:t>The distance between the first and third quartiles is a simple measure of spread that gives the range covered by the middle half of the data. This distance is called the interquartile range (IQR) and is defined as</a:t>
            </a:r>
            <a:endParaRPr/>
          </a:p>
          <a:p>
            <a:pPr indent="-342900" lvl="0" marL="342900" marR="0" rtl="0" algn="l">
              <a:spcBef>
                <a:spcPts val="0"/>
              </a:spcBef>
              <a:spcAft>
                <a:spcPts val="0"/>
              </a:spcAft>
              <a:buClr>
                <a:srgbClr val="000000"/>
              </a:buClr>
              <a:buSzPts val="2400"/>
              <a:buFont typeface="Noto Sans Symbols"/>
              <a:buChar char="✔"/>
            </a:pPr>
            <a:r>
              <a:rPr lang="en-IN" sz="2400">
                <a:solidFill>
                  <a:srgbClr val="000000"/>
                </a:solidFill>
                <a:latin typeface="Gill Sans"/>
                <a:ea typeface="Gill Sans"/>
                <a:cs typeface="Gill Sans"/>
                <a:sym typeface="Gill Sans"/>
              </a:rPr>
              <a:t>Ex. Q1=65, Q2=68, Q3=72</a:t>
            </a:r>
            <a:endParaRPr/>
          </a:p>
          <a:p>
            <a:pPr indent="0" lvl="0" marL="0" marR="0" rtl="0" algn="l">
              <a:spcBef>
                <a:spcPts val="0"/>
              </a:spcBef>
              <a:spcAft>
                <a:spcPts val="0"/>
              </a:spcAft>
              <a:buNone/>
            </a:pPr>
            <a:r>
              <a:t/>
            </a:r>
            <a:endParaRPr sz="2400">
              <a:solidFill>
                <a:srgbClr val="000000"/>
              </a:solidFill>
              <a:latin typeface="Gill Sans"/>
              <a:ea typeface="Gill Sans"/>
              <a:cs typeface="Gill Sans"/>
              <a:sym typeface="Gill Sans"/>
            </a:endParaRPr>
          </a:p>
          <a:p>
            <a:pPr indent="0" lvl="0" marL="0" marR="0" rtl="0" algn="l">
              <a:spcBef>
                <a:spcPts val="0"/>
              </a:spcBef>
              <a:spcAft>
                <a:spcPts val="0"/>
              </a:spcAft>
              <a:buNone/>
            </a:pPr>
            <a:r>
              <a:rPr lang="en-IN" sz="2400">
                <a:solidFill>
                  <a:srgbClr val="000000"/>
                </a:solidFill>
                <a:latin typeface="Gill Sans"/>
                <a:ea typeface="Gill Sans"/>
                <a:cs typeface="Gill Sans"/>
                <a:sym typeface="Gill Sans"/>
              </a:rPr>
              <a:t>IQR = Q3-Q1 = 72-65 = 7</a:t>
            </a:r>
            <a:endParaRPr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sz="2400">
              <a:solidFill>
                <a:srgbClr val="00B0F0"/>
              </a:solidFill>
              <a:latin typeface="Gill Sans"/>
              <a:ea typeface="Gill Sans"/>
              <a:cs typeface="Gill Sans"/>
              <a:sym typeface="Gill Sans"/>
            </a:endParaRPr>
          </a:p>
          <a:p>
            <a:pPr indent="0" lvl="0" marL="0" marR="0" rtl="0" algn="l">
              <a:spcBef>
                <a:spcPts val="0"/>
              </a:spcBef>
              <a:spcAft>
                <a:spcPts val="0"/>
              </a:spcAft>
              <a:buNone/>
            </a:pPr>
            <a:r>
              <a:t/>
            </a:r>
            <a:endParaRPr sz="2400">
              <a:solidFill>
                <a:srgbClr val="00B0F0"/>
              </a:solidFill>
              <a:latin typeface="Gill Sans"/>
              <a:ea typeface="Gill Sans"/>
              <a:cs typeface="Gill Sans"/>
              <a:sym typeface="Gill Sans"/>
            </a:endParaRPr>
          </a:p>
          <a:p>
            <a:pPr indent="0" lvl="0" marL="0" marR="0" rtl="0" algn="l">
              <a:spcBef>
                <a:spcPts val="0"/>
              </a:spcBef>
              <a:spcAft>
                <a:spcPts val="0"/>
              </a:spcAft>
              <a:buNone/>
            </a:pPr>
            <a:r>
              <a:t/>
            </a:r>
            <a:endParaRPr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sz="2400">
              <a:solidFill>
                <a:srgbClr val="00B0F0"/>
              </a:solidFill>
              <a:latin typeface="Gill Sans"/>
              <a:ea typeface="Gill Sans"/>
              <a:cs typeface="Gill Sans"/>
              <a:sym typeface="Gill Sans"/>
            </a:endParaRPr>
          </a:p>
          <a:p>
            <a:pPr indent="0" lvl="0" marL="0" marR="0" rtl="0" algn="l">
              <a:spcBef>
                <a:spcPts val="0"/>
              </a:spcBef>
              <a:spcAft>
                <a:spcPts val="0"/>
              </a:spcAft>
              <a:buNone/>
            </a:pPr>
            <a:r>
              <a:t/>
            </a:r>
            <a:endParaRPr sz="2400">
              <a:solidFill>
                <a:srgbClr val="00B0F0"/>
              </a:solidFill>
              <a:latin typeface="Gill Sans"/>
              <a:ea typeface="Gill Sans"/>
              <a:cs typeface="Gill Sans"/>
              <a:sym typeface="Gill Sans"/>
            </a:endParaRPr>
          </a:p>
          <a:p>
            <a:pPr indent="0" lvl="0" marL="0" marR="0" rtl="0" algn="l">
              <a:spcBef>
                <a:spcPts val="0"/>
              </a:spcBef>
              <a:spcAft>
                <a:spcPts val="0"/>
              </a:spcAft>
              <a:buNone/>
            </a:pPr>
            <a:r>
              <a:t/>
            </a:r>
            <a:endParaRPr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p:txBody>
      </p:sp>
      <p:cxnSp>
        <p:nvCxnSpPr>
          <p:cNvPr id="249" name="Google Shape;249;p34"/>
          <p:cNvCxnSpPr/>
          <p:nvPr/>
        </p:nvCxnSpPr>
        <p:spPr>
          <a:xfrm flipH="1">
            <a:off x="8504448" y="4147621"/>
            <a:ext cx="13648" cy="570674"/>
          </a:xfrm>
          <a:prstGeom prst="straightConnector1">
            <a:avLst/>
          </a:prstGeom>
          <a:noFill/>
          <a:ln cap="rnd" cmpd="sng" w="12700">
            <a:solidFill>
              <a:srgbClr val="45112E"/>
            </a:solidFill>
            <a:prstDash val="solid"/>
            <a:round/>
            <a:headEnd len="sm" w="sm" type="none"/>
            <a:tailEnd len="sm" w="sm" type="none"/>
          </a:ln>
        </p:spPr>
      </p:cxnSp>
      <p:cxnSp>
        <p:nvCxnSpPr>
          <p:cNvPr id="250" name="Google Shape;250;p34"/>
          <p:cNvCxnSpPr/>
          <p:nvPr/>
        </p:nvCxnSpPr>
        <p:spPr>
          <a:xfrm>
            <a:off x="8353242" y="4082906"/>
            <a:ext cx="0" cy="700104"/>
          </a:xfrm>
          <a:prstGeom prst="straightConnector1">
            <a:avLst/>
          </a:prstGeom>
          <a:noFill/>
          <a:ln cap="rnd" cmpd="sng" w="12700">
            <a:solidFill>
              <a:srgbClr val="45112E"/>
            </a:solidFill>
            <a:prstDash val="solid"/>
            <a:round/>
            <a:headEnd len="sm" w="sm" type="none"/>
            <a:tailEnd len="sm" w="sm" type="none"/>
          </a:ln>
        </p:spPr>
      </p:cxnSp>
      <p:sp>
        <p:nvSpPr>
          <p:cNvPr id="251" name="Google Shape;251;p34"/>
          <p:cNvSpPr txBox="1"/>
          <p:nvPr/>
        </p:nvSpPr>
        <p:spPr>
          <a:xfrm>
            <a:off x="8240499" y="5177098"/>
            <a:ext cx="582490"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100">
                <a:solidFill>
                  <a:schemeClr val="dk1"/>
                </a:solidFill>
                <a:latin typeface="Gill Sans"/>
                <a:ea typeface="Gill Sans"/>
                <a:cs typeface="Gill Sans"/>
                <a:sym typeface="Gill Sans"/>
              </a:rPr>
              <a:t>Quan1</a:t>
            </a:r>
            <a:endParaRPr/>
          </a:p>
        </p:txBody>
      </p:sp>
      <p:sp>
        <p:nvSpPr>
          <p:cNvPr id="252" name="Google Shape;252;p34"/>
          <p:cNvSpPr txBox="1"/>
          <p:nvPr/>
        </p:nvSpPr>
        <p:spPr>
          <a:xfrm>
            <a:off x="9020787" y="5166491"/>
            <a:ext cx="582490"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100">
                <a:solidFill>
                  <a:schemeClr val="dk1"/>
                </a:solidFill>
                <a:latin typeface="Gill Sans"/>
                <a:ea typeface="Gill Sans"/>
                <a:cs typeface="Gill Sans"/>
                <a:sym typeface="Gill Sans"/>
              </a:rPr>
              <a:t>Quan2</a:t>
            </a:r>
            <a:endParaRPr/>
          </a:p>
        </p:txBody>
      </p:sp>
      <p:sp>
        <p:nvSpPr>
          <p:cNvPr id="253" name="Google Shape;253;p34"/>
          <p:cNvSpPr txBox="1"/>
          <p:nvPr/>
        </p:nvSpPr>
        <p:spPr>
          <a:xfrm>
            <a:off x="9925390" y="5177098"/>
            <a:ext cx="758535"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100">
                <a:solidFill>
                  <a:schemeClr val="dk1"/>
                </a:solidFill>
                <a:latin typeface="Gill Sans"/>
                <a:ea typeface="Gill Sans"/>
                <a:cs typeface="Gill Sans"/>
                <a:sym typeface="Gill Sans"/>
              </a:rPr>
              <a:t>Quan 3</a:t>
            </a:r>
            <a:endParaRPr/>
          </a:p>
        </p:txBody>
      </p:sp>
      <p:pic>
        <p:nvPicPr>
          <p:cNvPr descr="Probability distributions &gt; Continuous univariate distributions &gt; Normal  distribution" id="254" name="Google Shape;254;p34"/>
          <p:cNvPicPr preferRelativeResize="0"/>
          <p:nvPr/>
        </p:nvPicPr>
        <p:blipFill rotWithShape="1">
          <a:blip r:embed="rId3">
            <a:alphaModFix/>
          </a:blip>
          <a:srcRect b="0" l="0" r="0" t="0"/>
          <a:stretch/>
        </p:blipFill>
        <p:spPr>
          <a:xfrm>
            <a:off x="6560108" y="1717990"/>
            <a:ext cx="5724525" cy="3409951"/>
          </a:xfrm>
          <a:prstGeom prst="rect">
            <a:avLst/>
          </a:prstGeom>
          <a:noFill/>
          <a:ln>
            <a:noFill/>
          </a:ln>
        </p:spPr>
      </p:pic>
      <p:cxnSp>
        <p:nvCxnSpPr>
          <p:cNvPr id="255" name="Google Shape;255;p34"/>
          <p:cNvCxnSpPr/>
          <p:nvPr/>
        </p:nvCxnSpPr>
        <p:spPr>
          <a:xfrm flipH="1">
            <a:off x="8518096" y="4586368"/>
            <a:ext cx="13648" cy="611249"/>
          </a:xfrm>
          <a:prstGeom prst="straightConnector1">
            <a:avLst/>
          </a:prstGeom>
          <a:noFill/>
          <a:ln cap="rnd" cmpd="sng" w="12700">
            <a:solidFill>
              <a:srgbClr val="45112E"/>
            </a:solidFill>
            <a:prstDash val="solid"/>
            <a:round/>
            <a:headEnd len="sm" w="sm" type="none"/>
            <a:tailEnd len="sm" w="sm" type="none"/>
          </a:ln>
        </p:spPr>
      </p:cxnSp>
      <p:cxnSp>
        <p:nvCxnSpPr>
          <p:cNvPr id="256" name="Google Shape;256;p34"/>
          <p:cNvCxnSpPr/>
          <p:nvPr/>
        </p:nvCxnSpPr>
        <p:spPr>
          <a:xfrm flipH="1">
            <a:off x="9307648" y="4555242"/>
            <a:ext cx="13648" cy="611249"/>
          </a:xfrm>
          <a:prstGeom prst="straightConnector1">
            <a:avLst/>
          </a:prstGeom>
          <a:noFill/>
          <a:ln cap="rnd" cmpd="sng" w="12700">
            <a:solidFill>
              <a:srgbClr val="45112E"/>
            </a:solidFill>
            <a:prstDash val="solid"/>
            <a:round/>
            <a:headEnd len="sm" w="sm" type="none"/>
            <a:tailEnd len="sm" w="sm" type="none"/>
          </a:ln>
        </p:spPr>
      </p:cxnSp>
      <p:cxnSp>
        <p:nvCxnSpPr>
          <p:cNvPr id="257" name="Google Shape;257;p34"/>
          <p:cNvCxnSpPr/>
          <p:nvPr/>
        </p:nvCxnSpPr>
        <p:spPr>
          <a:xfrm flipH="1">
            <a:off x="10304407" y="4577318"/>
            <a:ext cx="13648" cy="611249"/>
          </a:xfrm>
          <a:prstGeom prst="straightConnector1">
            <a:avLst/>
          </a:prstGeom>
          <a:noFill/>
          <a:ln cap="rnd" cmpd="sng" w="12700">
            <a:solidFill>
              <a:srgbClr val="45112E"/>
            </a:solidFill>
            <a:prstDash val="solid"/>
            <a:round/>
            <a:headEnd len="sm" w="sm" type="none"/>
            <a:tailEnd len="sm" w="sm" type="non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5"/>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B0F0"/>
              </a:buClr>
              <a:buSzPts val="2800"/>
              <a:buFont typeface="Gill Sans"/>
              <a:buNone/>
            </a:pPr>
            <a:r>
              <a:rPr lang="en-IN" cap="none">
                <a:solidFill>
                  <a:srgbClr val="00B0F0"/>
                </a:solidFill>
              </a:rPr>
              <a:t>Measures of dispersion of data</a:t>
            </a:r>
            <a:br>
              <a:rPr lang="en-IN" cap="none">
                <a:solidFill>
                  <a:srgbClr val="00B0F0"/>
                </a:solidFill>
              </a:rPr>
            </a:br>
            <a:endParaRPr cap="none"/>
          </a:p>
        </p:txBody>
      </p:sp>
      <p:sp>
        <p:nvSpPr>
          <p:cNvPr id="263" name="Google Shape;263;p35"/>
          <p:cNvSpPr/>
          <p:nvPr/>
        </p:nvSpPr>
        <p:spPr>
          <a:xfrm>
            <a:off x="305388" y="1841140"/>
            <a:ext cx="5589281" cy="821763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2400">
                <a:solidFill>
                  <a:srgbClr val="00B0F0"/>
                </a:solidFill>
                <a:latin typeface="Gill Sans"/>
                <a:ea typeface="Gill Sans"/>
                <a:cs typeface="Gill Sans"/>
                <a:sym typeface="Gill Sans"/>
              </a:rPr>
              <a:t>Five number Summery </a:t>
            </a:r>
            <a:endParaRPr/>
          </a:p>
          <a:p>
            <a:pPr indent="-342900" lvl="0" marL="342900" marR="0" rtl="0" algn="l">
              <a:spcBef>
                <a:spcPts val="0"/>
              </a:spcBef>
              <a:spcAft>
                <a:spcPts val="0"/>
              </a:spcAft>
              <a:buClr>
                <a:schemeClr val="dk1"/>
              </a:buClr>
              <a:buSzPts val="2400"/>
              <a:buFont typeface="Noto Sans Symbols"/>
              <a:buChar char="✔"/>
            </a:pPr>
            <a:r>
              <a:rPr lang="en-IN" sz="2400">
                <a:solidFill>
                  <a:schemeClr val="dk1"/>
                </a:solidFill>
                <a:latin typeface="Gill Sans"/>
                <a:ea typeface="Gill Sans"/>
                <a:cs typeface="Gill Sans"/>
                <a:sym typeface="Gill Sans"/>
              </a:rPr>
              <a:t>No single numeric measure of spread (e.g., IQR) is very useful for describing skewed distributions.</a:t>
            </a:r>
            <a:endParaRPr/>
          </a:p>
          <a:p>
            <a:pPr indent="-342900" lvl="0" marL="342900" marR="0" rtl="0" algn="l">
              <a:spcBef>
                <a:spcPts val="0"/>
              </a:spcBef>
              <a:spcAft>
                <a:spcPts val="0"/>
              </a:spcAft>
              <a:buClr>
                <a:schemeClr val="dk1"/>
              </a:buClr>
              <a:buSzPts val="2400"/>
              <a:buFont typeface="Noto Sans Symbols"/>
              <a:buChar char="✔"/>
            </a:pPr>
            <a:r>
              <a:rPr lang="en-IN" sz="2400">
                <a:solidFill>
                  <a:schemeClr val="dk1"/>
                </a:solidFill>
                <a:latin typeface="Gill Sans"/>
                <a:ea typeface="Gill Sans"/>
                <a:cs typeface="Gill Sans"/>
                <a:sym typeface="Gill Sans"/>
              </a:rPr>
              <a:t>The five-number summary of a distribution consists of the median (Q2), the quartiles Q1 and Q3, and the smallest and largest individual observations, written in the order of </a:t>
            </a:r>
            <a:r>
              <a:rPr lang="en-IN" sz="2400">
                <a:solidFill>
                  <a:schemeClr val="dk1"/>
                </a:solidFill>
                <a:highlight>
                  <a:srgbClr val="FFFF00"/>
                </a:highlight>
                <a:latin typeface="Gill Sans"/>
                <a:ea typeface="Gill Sans"/>
                <a:cs typeface="Gill Sans"/>
                <a:sym typeface="Gill Sans"/>
              </a:rPr>
              <a:t>Minimum, Q1, Median, Q3, Maximum.</a:t>
            </a:r>
            <a:endParaRPr sz="2400">
              <a:solidFill>
                <a:srgbClr val="00B0F0"/>
              </a:solidFill>
              <a:highlight>
                <a:srgbClr val="FFFF00"/>
              </a:highlight>
              <a:latin typeface="Gill Sans"/>
              <a:ea typeface="Gill Sans"/>
              <a:cs typeface="Gill Sans"/>
              <a:sym typeface="Gill Sans"/>
            </a:endParaRPr>
          </a:p>
          <a:p>
            <a:pPr indent="0" lvl="0" marL="0" marR="0" rtl="0" algn="l">
              <a:spcBef>
                <a:spcPts val="0"/>
              </a:spcBef>
              <a:spcAft>
                <a:spcPts val="0"/>
              </a:spcAft>
              <a:buNone/>
            </a:pPr>
            <a:r>
              <a:t/>
            </a:r>
            <a:endParaRPr sz="2400">
              <a:solidFill>
                <a:srgbClr val="00B0F0"/>
              </a:solidFill>
              <a:latin typeface="Gill Sans"/>
              <a:ea typeface="Gill Sans"/>
              <a:cs typeface="Gill Sans"/>
              <a:sym typeface="Gill Sans"/>
            </a:endParaRPr>
          </a:p>
          <a:p>
            <a:pPr indent="0" lvl="0" marL="0" marR="0" rtl="0" algn="l">
              <a:spcBef>
                <a:spcPts val="0"/>
              </a:spcBef>
              <a:spcAft>
                <a:spcPts val="0"/>
              </a:spcAft>
              <a:buNone/>
            </a:pPr>
            <a:r>
              <a:t/>
            </a:r>
            <a:endParaRPr sz="2400">
              <a:solidFill>
                <a:srgbClr val="00B0F0"/>
              </a:solidFill>
              <a:latin typeface="Gill Sans"/>
              <a:ea typeface="Gill Sans"/>
              <a:cs typeface="Gill Sans"/>
              <a:sym typeface="Gill Sans"/>
            </a:endParaRPr>
          </a:p>
          <a:p>
            <a:pPr indent="0" lvl="0" marL="0" marR="0" rtl="0" algn="l">
              <a:spcBef>
                <a:spcPts val="0"/>
              </a:spcBef>
              <a:spcAft>
                <a:spcPts val="0"/>
              </a:spcAft>
              <a:buNone/>
            </a:pPr>
            <a:r>
              <a:t/>
            </a:r>
            <a:endParaRPr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sz="2400">
              <a:solidFill>
                <a:srgbClr val="00B0F0"/>
              </a:solidFill>
              <a:latin typeface="Gill Sans"/>
              <a:ea typeface="Gill Sans"/>
              <a:cs typeface="Gill Sans"/>
              <a:sym typeface="Gill Sans"/>
            </a:endParaRPr>
          </a:p>
          <a:p>
            <a:pPr indent="0" lvl="0" marL="0" marR="0" rtl="0" algn="l">
              <a:spcBef>
                <a:spcPts val="0"/>
              </a:spcBef>
              <a:spcAft>
                <a:spcPts val="0"/>
              </a:spcAft>
              <a:buNone/>
            </a:pPr>
            <a:r>
              <a:t/>
            </a:r>
            <a:endParaRPr sz="2400">
              <a:solidFill>
                <a:srgbClr val="00B0F0"/>
              </a:solidFill>
              <a:latin typeface="Gill Sans"/>
              <a:ea typeface="Gill Sans"/>
              <a:cs typeface="Gill Sans"/>
              <a:sym typeface="Gill Sans"/>
            </a:endParaRPr>
          </a:p>
          <a:p>
            <a:pPr indent="0" lvl="0" marL="0" marR="0" rtl="0" algn="l">
              <a:spcBef>
                <a:spcPts val="0"/>
              </a:spcBef>
              <a:spcAft>
                <a:spcPts val="0"/>
              </a:spcAft>
              <a:buNone/>
            </a:pPr>
            <a:r>
              <a:t/>
            </a:r>
            <a:endParaRPr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p:txBody>
      </p:sp>
      <p:cxnSp>
        <p:nvCxnSpPr>
          <p:cNvPr id="264" name="Google Shape;264;p35"/>
          <p:cNvCxnSpPr/>
          <p:nvPr/>
        </p:nvCxnSpPr>
        <p:spPr>
          <a:xfrm flipH="1">
            <a:off x="8504448" y="4147621"/>
            <a:ext cx="13648" cy="570674"/>
          </a:xfrm>
          <a:prstGeom prst="straightConnector1">
            <a:avLst/>
          </a:prstGeom>
          <a:noFill/>
          <a:ln cap="rnd" cmpd="sng" w="12700">
            <a:solidFill>
              <a:srgbClr val="45112E"/>
            </a:solidFill>
            <a:prstDash val="solid"/>
            <a:round/>
            <a:headEnd len="sm" w="sm" type="none"/>
            <a:tailEnd len="sm" w="sm" type="none"/>
          </a:ln>
        </p:spPr>
      </p:cxnSp>
      <p:cxnSp>
        <p:nvCxnSpPr>
          <p:cNvPr id="265" name="Google Shape;265;p35"/>
          <p:cNvCxnSpPr/>
          <p:nvPr/>
        </p:nvCxnSpPr>
        <p:spPr>
          <a:xfrm>
            <a:off x="8353242" y="4082906"/>
            <a:ext cx="0" cy="700104"/>
          </a:xfrm>
          <a:prstGeom prst="straightConnector1">
            <a:avLst/>
          </a:prstGeom>
          <a:noFill/>
          <a:ln cap="rnd" cmpd="sng" w="12700">
            <a:solidFill>
              <a:srgbClr val="45112E"/>
            </a:solidFill>
            <a:prstDash val="solid"/>
            <a:round/>
            <a:headEnd len="sm" w="sm" type="none"/>
            <a:tailEnd len="sm" w="sm" type="none"/>
          </a:ln>
        </p:spPr>
      </p:cxnSp>
      <p:sp>
        <p:nvSpPr>
          <p:cNvPr id="266" name="Google Shape;266;p35"/>
          <p:cNvSpPr txBox="1"/>
          <p:nvPr/>
        </p:nvSpPr>
        <p:spPr>
          <a:xfrm>
            <a:off x="8240499" y="5177098"/>
            <a:ext cx="582490"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100">
                <a:solidFill>
                  <a:schemeClr val="dk1"/>
                </a:solidFill>
                <a:latin typeface="Gill Sans"/>
                <a:ea typeface="Gill Sans"/>
                <a:cs typeface="Gill Sans"/>
                <a:sym typeface="Gill Sans"/>
              </a:rPr>
              <a:t>Quan1</a:t>
            </a:r>
            <a:endParaRPr/>
          </a:p>
        </p:txBody>
      </p:sp>
      <p:sp>
        <p:nvSpPr>
          <p:cNvPr id="267" name="Google Shape;267;p35"/>
          <p:cNvSpPr txBox="1"/>
          <p:nvPr/>
        </p:nvSpPr>
        <p:spPr>
          <a:xfrm>
            <a:off x="9020787" y="5166491"/>
            <a:ext cx="582490"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100">
                <a:solidFill>
                  <a:schemeClr val="dk1"/>
                </a:solidFill>
                <a:latin typeface="Gill Sans"/>
                <a:ea typeface="Gill Sans"/>
                <a:cs typeface="Gill Sans"/>
                <a:sym typeface="Gill Sans"/>
              </a:rPr>
              <a:t>Quan2</a:t>
            </a:r>
            <a:endParaRPr/>
          </a:p>
        </p:txBody>
      </p:sp>
      <p:sp>
        <p:nvSpPr>
          <p:cNvPr id="268" name="Google Shape;268;p35"/>
          <p:cNvSpPr txBox="1"/>
          <p:nvPr/>
        </p:nvSpPr>
        <p:spPr>
          <a:xfrm>
            <a:off x="9925390" y="5177098"/>
            <a:ext cx="758535"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100">
                <a:solidFill>
                  <a:schemeClr val="dk1"/>
                </a:solidFill>
                <a:latin typeface="Gill Sans"/>
                <a:ea typeface="Gill Sans"/>
                <a:cs typeface="Gill Sans"/>
                <a:sym typeface="Gill Sans"/>
              </a:rPr>
              <a:t>Quan 3</a:t>
            </a:r>
            <a:endParaRPr/>
          </a:p>
        </p:txBody>
      </p:sp>
      <p:pic>
        <p:nvPicPr>
          <p:cNvPr descr="Probability distributions &gt; Continuous univariate distributions &gt; Normal  distribution" id="269" name="Google Shape;269;p35"/>
          <p:cNvPicPr preferRelativeResize="0"/>
          <p:nvPr/>
        </p:nvPicPr>
        <p:blipFill rotWithShape="1">
          <a:blip r:embed="rId3">
            <a:alphaModFix/>
          </a:blip>
          <a:srcRect b="0" l="0" r="0" t="0"/>
          <a:stretch/>
        </p:blipFill>
        <p:spPr>
          <a:xfrm>
            <a:off x="6560108" y="1717990"/>
            <a:ext cx="5724525" cy="3409951"/>
          </a:xfrm>
          <a:prstGeom prst="rect">
            <a:avLst/>
          </a:prstGeom>
          <a:noFill/>
          <a:ln>
            <a:noFill/>
          </a:ln>
        </p:spPr>
      </p:pic>
      <p:cxnSp>
        <p:nvCxnSpPr>
          <p:cNvPr id="270" name="Google Shape;270;p35"/>
          <p:cNvCxnSpPr/>
          <p:nvPr/>
        </p:nvCxnSpPr>
        <p:spPr>
          <a:xfrm flipH="1">
            <a:off x="8518096" y="4586368"/>
            <a:ext cx="13648" cy="611249"/>
          </a:xfrm>
          <a:prstGeom prst="straightConnector1">
            <a:avLst/>
          </a:prstGeom>
          <a:noFill/>
          <a:ln cap="rnd" cmpd="sng" w="12700">
            <a:solidFill>
              <a:srgbClr val="45112E"/>
            </a:solidFill>
            <a:prstDash val="solid"/>
            <a:round/>
            <a:headEnd len="sm" w="sm" type="none"/>
            <a:tailEnd len="sm" w="sm" type="none"/>
          </a:ln>
        </p:spPr>
      </p:cxnSp>
      <p:cxnSp>
        <p:nvCxnSpPr>
          <p:cNvPr id="271" name="Google Shape;271;p35"/>
          <p:cNvCxnSpPr/>
          <p:nvPr/>
        </p:nvCxnSpPr>
        <p:spPr>
          <a:xfrm flipH="1">
            <a:off x="9307648" y="4555242"/>
            <a:ext cx="13648" cy="611249"/>
          </a:xfrm>
          <a:prstGeom prst="straightConnector1">
            <a:avLst/>
          </a:prstGeom>
          <a:noFill/>
          <a:ln cap="rnd" cmpd="sng" w="12700">
            <a:solidFill>
              <a:srgbClr val="45112E"/>
            </a:solidFill>
            <a:prstDash val="solid"/>
            <a:round/>
            <a:headEnd len="sm" w="sm" type="none"/>
            <a:tailEnd len="sm" w="sm" type="none"/>
          </a:ln>
        </p:spPr>
      </p:cxnSp>
      <p:cxnSp>
        <p:nvCxnSpPr>
          <p:cNvPr id="272" name="Google Shape;272;p35"/>
          <p:cNvCxnSpPr/>
          <p:nvPr/>
        </p:nvCxnSpPr>
        <p:spPr>
          <a:xfrm flipH="1">
            <a:off x="10304407" y="4577318"/>
            <a:ext cx="13648" cy="611249"/>
          </a:xfrm>
          <a:prstGeom prst="straightConnector1">
            <a:avLst/>
          </a:prstGeom>
          <a:noFill/>
          <a:ln cap="rnd" cmpd="sng" w="12700">
            <a:solidFill>
              <a:srgbClr val="45112E"/>
            </a:solidFill>
            <a:prstDash val="solid"/>
            <a:round/>
            <a:headEnd len="sm" w="sm" type="none"/>
            <a:tailEnd len="sm" w="sm" type="none"/>
          </a:ln>
        </p:spPr>
      </p:cxnSp>
      <p:cxnSp>
        <p:nvCxnSpPr>
          <p:cNvPr id="273" name="Google Shape;273;p35"/>
          <p:cNvCxnSpPr/>
          <p:nvPr/>
        </p:nvCxnSpPr>
        <p:spPr>
          <a:xfrm flipH="1">
            <a:off x="7323460" y="4577317"/>
            <a:ext cx="13648" cy="611249"/>
          </a:xfrm>
          <a:prstGeom prst="straightConnector1">
            <a:avLst/>
          </a:prstGeom>
          <a:noFill/>
          <a:ln cap="rnd" cmpd="sng" w="12700">
            <a:solidFill>
              <a:srgbClr val="45112E"/>
            </a:solidFill>
            <a:prstDash val="solid"/>
            <a:round/>
            <a:headEnd len="sm" w="sm" type="none"/>
            <a:tailEnd len="sm" w="sm" type="none"/>
          </a:ln>
        </p:spPr>
      </p:cxnSp>
      <p:cxnSp>
        <p:nvCxnSpPr>
          <p:cNvPr id="274" name="Google Shape;274;p35"/>
          <p:cNvCxnSpPr/>
          <p:nvPr/>
        </p:nvCxnSpPr>
        <p:spPr>
          <a:xfrm flipH="1">
            <a:off x="11865235" y="4555241"/>
            <a:ext cx="13648" cy="611249"/>
          </a:xfrm>
          <a:prstGeom prst="straightConnector1">
            <a:avLst/>
          </a:prstGeom>
          <a:noFill/>
          <a:ln cap="rnd" cmpd="sng" w="12700">
            <a:solidFill>
              <a:srgbClr val="45112E"/>
            </a:solidFill>
            <a:prstDash val="solid"/>
            <a:round/>
            <a:headEnd len="sm" w="sm" type="none"/>
            <a:tailEnd len="sm" w="sm" type="none"/>
          </a:ln>
        </p:spPr>
      </p:cxnSp>
      <p:sp>
        <p:nvSpPr>
          <p:cNvPr id="275" name="Google Shape;275;p35"/>
          <p:cNvSpPr txBox="1"/>
          <p:nvPr/>
        </p:nvSpPr>
        <p:spPr>
          <a:xfrm>
            <a:off x="7032215" y="5190531"/>
            <a:ext cx="582490"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100">
                <a:solidFill>
                  <a:schemeClr val="dk1"/>
                </a:solidFill>
                <a:latin typeface="Gill Sans"/>
                <a:ea typeface="Gill Sans"/>
                <a:cs typeface="Gill Sans"/>
                <a:sym typeface="Gill Sans"/>
              </a:rPr>
              <a:t>Min</a:t>
            </a:r>
            <a:endParaRPr/>
          </a:p>
        </p:txBody>
      </p:sp>
      <p:sp>
        <p:nvSpPr>
          <p:cNvPr id="276" name="Google Shape;276;p35"/>
          <p:cNvSpPr txBox="1"/>
          <p:nvPr/>
        </p:nvSpPr>
        <p:spPr>
          <a:xfrm>
            <a:off x="11658719" y="5179515"/>
            <a:ext cx="582490" cy="2616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100">
                <a:solidFill>
                  <a:schemeClr val="dk1"/>
                </a:solidFill>
                <a:latin typeface="Gill Sans"/>
                <a:ea typeface="Gill Sans"/>
                <a:cs typeface="Gill Sans"/>
                <a:sym typeface="Gill Sans"/>
              </a:rPr>
              <a:t>Max</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6"/>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B0F0"/>
              </a:buClr>
              <a:buSzPts val="2800"/>
              <a:buFont typeface="Gill Sans"/>
              <a:buNone/>
            </a:pPr>
            <a:r>
              <a:rPr lang="en-IN" cap="none">
                <a:solidFill>
                  <a:srgbClr val="00B0F0"/>
                </a:solidFill>
              </a:rPr>
              <a:t>Graphical displays</a:t>
            </a:r>
            <a:br>
              <a:rPr lang="en-IN" cap="none">
                <a:solidFill>
                  <a:srgbClr val="00B0F0"/>
                </a:solidFill>
              </a:rPr>
            </a:br>
            <a:endParaRPr cap="none"/>
          </a:p>
        </p:txBody>
      </p:sp>
      <p:sp>
        <p:nvSpPr>
          <p:cNvPr id="282" name="Google Shape;282;p36"/>
          <p:cNvSpPr/>
          <p:nvPr/>
        </p:nvSpPr>
        <p:spPr>
          <a:xfrm>
            <a:off x="333847" y="1973667"/>
            <a:ext cx="5289031" cy="784830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2400">
                <a:solidFill>
                  <a:srgbClr val="00B0F0"/>
                </a:solidFill>
                <a:latin typeface="Gill Sans"/>
                <a:ea typeface="Gill Sans"/>
                <a:cs typeface="Gill Sans"/>
                <a:sym typeface="Gill Sans"/>
              </a:rPr>
              <a:t>Boxplots</a:t>
            </a:r>
            <a:endParaRPr/>
          </a:p>
          <a:p>
            <a:pPr indent="-342900" lvl="0" marL="342900" marR="0" rtl="0" algn="l">
              <a:spcBef>
                <a:spcPts val="0"/>
              </a:spcBef>
              <a:spcAft>
                <a:spcPts val="0"/>
              </a:spcAft>
              <a:buClr>
                <a:schemeClr val="dk1"/>
              </a:buClr>
              <a:buSzPts val="2400"/>
              <a:buFont typeface="Noto Sans Symbols"/>
              <a:buChar char="✔"/>
            </a:pPr>
            <a:r>
              <a:rPr lang="en-IN" sz="2400">
                <a:solidFill>
                  <a:schemeClr val="dk1"/>
                </a:solidFill>
                <a:latin typeface="Gill Sans"/>
                <a:ea typeface="Gill Sans"/>
                <a:cs typeface="Gill Sans"/>
                <a:sym typeface="Gill Sans"/>
              </a:rPr>
              <a:t>Boxplots are a popular way of visualizing a distribution.</a:t>
            </a:r>
            <a:endParaRPr/>
          </a:p>
          <a:p>
            <a:pPr indent="-342900" lvl="0" marL="342900" marR="0" rtl="0" algn="l">
              <a:spcBef>
                <a:spcPts val="0"/>
              </a:spcBef>
              <a:spcAft>
                <a:spcPts val="0"/>
              </a:spcAft>
              <a:buClr>
                <a:schemeClr val="dk1"/>
              </a:buClr>
              <a:buSzPts val="2400"/>
              <a:buFont typeface="Noto Sans Symbols"/>
              <a:buChar char="✔"/>
            </a:pPr>
            <a:r>
              <a:rPr lang="en-IN" sz="2400">
                <a:solidFill>
                  <a:schemeClr val="dk1"/>
                </a:solidFill>
                <a:latin typeface="Gill Sans"/>
                <a:ea typeface="Gill Sans"/>
                <a:cs typeface="Gill Sans"/>
                <a:sym typeface="Gill Sans"/>
              </a:rPr>
              <a:t>the ends of the box are at the quartiles so that the box length is the interquartile range.</a:t>
            </a:r>
            <a:endParaRPr/>
          </a:p>
          <a:p>
            <a:pPr indent="-342900" lvl="0" marL="342900" marR="0" rtl="0" algn="l">
              <a:spcBef>
                <a:spcPts val="0"/>
              </a:spcBef>
              <a:spcAft>
                <a:spcPts val="0"/>
              </a:spcAft>
              <a:buClr>
                <a:schemeClr val="dk1"/>
              </a:buClr>
              <a:buSzPts val="2400"/>
              <a:buFont typeface="Noto Sans Symbols"/>
              <a:buChar char="✔"/>
            </a:pPr>
            <a:r>
              <a:rPr lang="en-IN" sz="2400">
                <a:solidFill>
                  <a:schemeClr val="dk1"/>
                </a:solidFill>
                <a:latin typeface="Gill Sans"/>
                <a:ea typeface="Gill Sans"/>
                <a:cs typeface="Gill Sans"/>
                <a:sym typeface="Gill Sans"/>
              </a:rPr>
              <a:t>The median is marked by a line within the box.</a:t>
            </a:r>
            <a:endParaRPr/>
          </a:p>
          <a:p>
            <a:pPr indent="-342900" lvl="0" marL="342900" marR="0" rtl="0" algn="l">
              <a:spcBef>
                <a:spcPts val="0"/>
              </a:spcBef>
              <a:spcAft>
                <a:spcPts val="0"/>
              </a:spcAft>
              <a:buClr>
                <a:schemeClr val="dk1"/>
              </a:buClr>
              <a:buSzPts val="2400"/>
              <a:buFont typeface="Noto Sans Symbols"/>
              <a:buChar char="✔"/>
            </a:pPr>
            <a:r>
              <a:rPr lang="en-IN" sz="2400">
                <a:solidFill>
                  <a:schemeClr val="dk1"/>
                </a:solidFill>
                <a:latin typeface="Gill Sans"/>
                <a:ea typeface="Gill Sans"/>
                <a:cs typeface="Gill Sans"/>
                <a:sym typeface="Gill Sans"/>
              </a:rPr>
              <a:t>Two lines (called whiskers) outside the box extend to the smallest (Minimum) and largest (Maximum) observations.</a:t>
            </a:r>
            <a:endParaRPr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sz="2400">
              <a:solidFill>
                <a:srgbClr val="00B0F0"/>
              </a:solidFill>
              <a:latin typeface="Gill Sans"/>
              <a:ea typeface="Gill Sans"/>
              <a:cs typeface="Gill Sans"/>
              <a:sym typeface="Gill Sans"/>
            </a:endParaRPr>
          </a:p>
          <a:p>
            <a:pPr indent="0" lvl="0" marL="0" marR="0" rtl="0" algn="l">
              <a:spcBef>
                <a:spcPts val="0"/>
              </a:spcBef>
              <a:spcAft>
                <a:spcPts val="0"/>
              </a:spcAft>
              <a:buNone/>
            </a:pPr>
            <a:r>
              <a:t/>
            </a:r>
            <a:endParaRPr sz="2400">
              <a:solidFill>
                <a:srgbClr val="00B0F0"/>
              </a:solidFill>
              <a:latin typeface="Gill Sans"/>
              <a:ea typeface="Gill Sans"/>
              <a:cs typeface="Gill Sans"/>
              <a:sym typeface="Gill Sans"/>
            </a:endParaRPr>
          </a:p>
          <a:p>
            <a:pPr indent="0" lvl="0" marL="0" marR="0" rtl="0" algn="l">
              <a:spcBef>
                <a:spcPts val="0"/>
              </a:spcBef>
              <a:spcAft>
                <a:spcPts val="0"/>
              </a:spcAft>
              <a:buNone/>
            </a:pPr>
            <a:r>
              <a:t/>
            </a:r>
            <a:endParaRPr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p:txBody>
      </p:sp>
      <p:pic>
        <p:nvPicPr>
          <p:cNvPr descr="Box-and-Whisker Plots | CK-12 Foundation" id="283" name="Google Shape;283;p36"/>
          <p:cNvPicPr preferRelativeResize="0"/>
          <p:nvPr/>
        </p:nvPicPr>
        <p:blipFill rotWithShape="1">
          <a:blip r:embed="rId3">
            <a:alphaModFix/>
          </a:blip>
          <a:srcRect b="0" l="0" r="0" t="0"/>
          <a:stretch/>
        </p:blipFill>
        <p:spPr>
          <a:xfrm>
            <a:off x="5622878" y="2532253"/>
            <a:ext cx="6441206" cy="311467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pic>
        <p:nvPicPr>
          <p:cNvPr id="288" name="Google Shape;288;p37"/>
          <p:cNvPicPr preferRelativeResize="0"/>
          <p:nvPr/>
        </p:nvPicPr>
        <p:blipFill rotWithShape="1">
          <a:blip r:embed="rId3">
            <a:alphaModFix/>
          </a:blip>
          <a:srcRect b="14012" l="41529" r="11007" t="22474"/>
          <a:stretch/>
        </p:blipFill>
        <p:spPr>
          <a:xfrm>
            <a:off x="750627" y="1269242"/>
            <a:ext cx="10017457" cy="508848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8"/>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B0F0"/>
              </a:buClr>
              <a:buSzPts val="2800"/>
              <a:buFont typeface="Gill Sans"/>
              <a:buNone/>
            </a:pPr>
            <a:r>
              <a:rPr lang="en-IN" cap="none">
                <a:solidFill>
                  <a:srgbClr val="00B0F0"/>
                </a:solidFill>
              </a:rPr>
              <a:t>Graphical displays</a:t>
            </a:r>
            <a:br>
              <a:rPr lang="en-IN" cap="none">
                <a:solidFill>
                  <a:srgbClr val="00B0F0"/>
                </a:solidFill>
              </a:rPr>
            </a:br>
            <a:endParaRPr cap="none"/>
          </a:p>
        </p:txBody>
      </p:sp>
      <p:sp>
        <p:nvSpPr>
          <p:cNvPr id="294" name="Google Shape;294;p38"/>
          <p:cNvSpPr/>
          <p:nvPr/>
        </p:nvSpPr>
        <p:spPr>
          <a:xfrm>
            <a:off x="333847" y="1973667"/>
            <a:ext cx="5289031" cy="710963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2400">
                <a:solidFill>
                  <a:srgbClr val="00B0F0"/>
                </a:solidFill>
                <a:latin typeface="Gill Sans"/>
                <a:ea typeface="Gill Sans"/>
                <a:cs typeface="Gill Sans"/>
                <a:sym typeface="Gill Sans"/>
              </a:rPr>
              <a:t>Histograms</a:t>
            </a:r>
            <a:endParaRPr/>
          </a:p>
          <a:p>
            <a:pPr indent="-342900" lvl="0" marL="342900" marR="0" rtl="0" algn="l">
              <a:spcBef>
                <a:spcPts val="0"/>
              </a:spcBef>
              <a:spcAft>
                <a:spcPts val="0"/>
              </a:spcAft>
              <a:buClr>
                <a:schemeClr val="dk1"/>
              </a:buClr>
              <a:buSzPts val="2400"/>
              <a:buFont typeface="Noto Sans Symbols"/>
              <a:buChar char="✔"/>
            </a:pPr>
            <a:r>
              <a:rPr lang="en-IN" sz="2400">
                <a:solidFill>
                  <a:schemeClr val="dk1"/>
                </a:solidFill>
                <a:latin typeface="Gill Sans"/>
                <a:ea typeface="Gill Sans"/>
                <a:cs typeface="Gill Sans"/>
                <a:sym typeface="Gill Sans"/>
              </a:rPr>
              <a:t>Plotting histograms is a graphical method for summarizing the distribution of a given attribute, X</a:t>
            </a:r>
            <a:endParaRPr/>
          </a:p>
          <a:p>
            <a:pPr indent="-342900" lvl="0" marL="342900" marR="0" rtl="0" algn="l">
              <a:spcBef>
                <a:spcPts val="0"/>
              </a:spcBef>
              <a:spcAft>
                <a:spcPts val="0"/>
              </a:spcAft>
              <a:buClr>
                <a:schemeClr val="dk1"/>
              </a:buClr>
              <a:buSzPts val="2400"/>
              <a:buFont typeface="Noto Sans Symbols"/>
              <a:buChar char="✔"/>
            </a:pPr>
            <a:r>
              <a:rPr lang="en-IN" sz="2400">
                <a:solidFill>
                  <a:schemeClr val="dk1"/>
                </a:solidFill>
                <a:latin typeface="Gill Sans"/>
                <a:ea typeface="Gill Sans"/>
                <a:cs typeface="Gill Sans"/>
                <a:sym typeface="Gill Sans"/>
              </a:rPr>
              <a:t>. If X is nominal, such as automobile model or item type, then a pole or vertical bar is drawn for each known value of X.</a:t>
            </a:r>
            <a:endParaRPr/>
          </a:p>
          <a:p>
            <a:pPr indent="-342900" lvl="0" marL="342900" marR="0" rtl="0" algn="l">
              <a:spcBef>
                <a:spcPts val="0"/>
              </a:spcBef>
              <a:spcAft>
                <a:spcPts val="0"/>
              </a:spcAft>
              <a:buClr>
                <a:schemeClr val="dk1"/>
              </a:buClr>
              <a:buSzPts val="2400"/>
              <a:buFont typeface="Noto Sans Symbols"/>
              <a:buChar char="✔"/>
            </a:pPr>
            <a:r>
              <a:rPr lang="en-IN" sz="2400">
                <a:solidFill>
                  <a:schemeClr val="dk1"/>
                </a:solidFill>
                <a:latin typeface="Gill Sans"/>
                <a:ea typeface="Gill Sans"/>
                <a:cs typeface="Gill Sans"/>
                <a:sym typeface="Gill Sans"/>
              </a:rPr>
              <a:t>The height of the bar indicates the frequency (i.e., count) of that X value.</a:t>
            </a:r>
            <a:endParaRPr/>
          </a:p>
          <a:p>
            <a:pPr indent="-190500" lvl="0" marL="342900" marR="0" rtl="0" algn="l">
              <a:spcBef>
                <a:spcPts val="0"/>
              </a:spcBef>
              <a:spcAft>
                <a:spcPts val="0"/>
              </a:spcAft>
              <a:buClr>
                <a:schemeClr val="dk1"/>
              </a:buClr>
              <a:buSzPts val="2400"/>
              <a:buFont typeface="Noto Sans Symbols"/>
              <a:buNone/>
            </a:pPr>
            <a:r>
              <a:t/>
            </a:r>
            <a:endParaRPr sz="2400">
              <a:solidFill>
                <a:srgbClr val="00B0F0"/>
              </a:solidFill>
              <a:latin typeface="Gill Sans"/>
              <a:ea typeface="Gill Sans"/>
              <a:cs typeface="Gill Sans"/>
              <a:sym typeface="Gill Sans"/>
            </a:endParaRPr>
          </a:p>
          <a:p>
            <a:pPr indent="0" lvl="0" marL="0" marR="0" rtl="0" algn="l">
              <a:spcBef>
                <a:spcPts val="0"/>
              </a:spcBef>
              <a:spcAft>
                <a:spcPts val="0"/>
              </a:spcAft>
              <a:buNone/>
            </a:pPr>
            <a:r>
              <a:t/>
            </a:r>
            <a:endParaRPr sz="2400">
              <a:solidFill>
                <a:srgbClr val="00B0F0"/>
              </a:solidFill>
              <a:latin typeface="Gill Sans"/>
              <a:ea typeface="Gill Sans"/>
              <a:cs typeface="Gill Sans"/>
              <a:sym typeface="Gill Sans"/>
            </a:endParaRPr>
          </a:p>
          <a:p>
            <a:pPr indent="0" lvl="0" marL="0" marR="0" rtl="0" algn="l">
              <a:spcBef>
                <a:spcPts val="0"/>
              </a:spcBef>
              <a:spcAft>
                <a:spcPts val="0"/>
              </a:spcAft>
              <a:buNone/>
            </a:pPr>
            <a:r>
              <a:t/>
            </a:r>
            <a:endParaRPr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p:txBody>
      </p:sp>
      <p:pic>
        <p:nvPicPr>
          <p:cNvPr descr="Control Categorical Histogram Display - MATLAB &amp; Simulink" id="295" name="Google Shape;295;p38"/>
          <p:cNvPicPr preferRelativeResize="0"/>
          <p:nvPr/>
        </p:nvPicPr>
        <p:blipFill rotWithShape="1">
          <a:blip r:embed="rId3">
            <a:alphaModFix/>
          </a:blip>
          <a:srcRect b="0" l="0" r="0" t="0"/>
          <a:stretch/>
        </p:blipFill>
        <p:spPr>
          <a:xfrm>
            <a:off x="5813947" y="2113775"/>
            <a:ext cx="5334000" cy="400050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39"/>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B0F0"/>
              </a:buClr>
              <a:buSzPts val="2800"/>
              <a:buFont typeface="Gill Sans"/>
              <a:buNone/>
            </a:pPr>
            <a:r>
              <a:rPr lang="en-IN" cap="none">
                <a:solidFill>
                  <a:srgbClr val="00B0F0"/>
                </a:solidFill>
              </a:rPr>
              <a:t>Graphical displays</a:t>
            </a:r>
            <a:br>
              <a:rPr lang="en-IN" cap="none">
                <a:solidFill>
                  <a:srgbClr val="00B0F0"/>
                </a:solidFill>
              </a:rPr>
            </a:br>
            <a:endParaRPr cap="none"/>
          </a:p>
        </p:txBody>
      </p:sp>
      <p:sp>
        <p:nvSpPr>
          <p:cNvPr id="301" name="Google Shape;301;p39"/>
          <p:cNvSpPr/>
          <p:nvPr/>
        </p:nvSpPr>
        <p:spPr>
          <a:xfrm>
            <a:off x="333847" y="1973667"/>
            <a:ext cx="5289031" cy="747897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2400">
                <a:solidFill>
                  <a:srgbClr val="00B0F0"/>
                </a:solidFill>
                <a:latin typeface="Gill Sans"/>
                <a:ea typeface="Gill Sans"/>
                <a:cs typeface="Gill Sans"/>
                <a:sym typeface="Gill Sans"/>
              </a:rPr>
              <a:t>Histograms</a:t>
            </a:r>
            <a:endParaRPr/>
          </a:p>
          <a:p>
            <a:pPr indent="-342900" lvl="0" marL="342900" marR="0" rtl="0" algn="l">
              <a:spcBef>
                <a:spcPts val="0"/>
              </a:spcBef>
              <a:spcAft>
                <a:spcPts val="0"/>
              </a:spcAft>
              <a:buClr>
                <a:schemeClr val="dk1"/>
              </a:buClr>
              <a:buSzPts val="2400"/>
              <a:buFont typeface="Noto Sans Symbols"/>
              <a:buChar char="✔"/>
            </a:pPr>
            <a:r>
              <a:rPr lang="en-IN" sz="2400">
                <a:solidFill>
                  <a:schemeClr val="dk1"/>
                </a:solidFill>
                <a:latin typeface="Gill Sans"/>
                <a:ea typeface="Gill Sans"/>
                <a:cs typeface="Gill Sans"/>
                <a:sym typeface="Gill Sans"/>
              </a:rPr>
              <a:t>If X is numeric, the term histogram is preferred.</a:t>
            </a:r>
            <a:endParaRPr/>
          </a:p>
          <a:p>
            <a:pPr indent="-342900" lvl="0" marL="342900" marR="0" rtl="0" algn="l">
              <a:spcBef>
                <a:spcPts val="0"/>
              </a:spcBef>
              <a:spcAft>
                <a:spcPts val="0"/>
              </a:spcAft>
              <a:buClr>
                <a:schemeClr val="dk1"/>
              </a:buClr>
              <a:buSzPts val="2400"/>
              <a:buFont typeface="Noto Sans Symbols"/>
              <a:buChar char="✔"/>
            </a:pPr>
            <a:r>
              <a:rPr lang="en-IN" sz="2400">
                <a:solidFill>
                  <a:schemeClr val="dk1"/>
                </a:solidFill>
                <a:latin typeface="Gill Sans"/>
                <a:ea typeface="Gill Sans"/>
                <a:cs typeface="Gill Sans"/>
                <a:sym typeface="Gill Sans"/>
              </a:rPr>
              <a:t>The range of values for X is partitioned into disjoint consecutive subranges(buckets/bins)</a:t>
            </a:r>
            <a:endParaRPr/>
          </a:p>
          <a:p>
            <a:pPr indent="-342900" lvl="0" marL="342900" marR="0" rtl="0" algn="l">
              <a:spcBef>
                <a:spcPts val="0"/>
              </a:spcBef>
              <a:spcAft>
                <a:spcPts val="0"/>
              </a:spcAft>
              <a:buClr>
                <a:schemeClr val="dk1"/>
              </a:buClr>
              <a:buSzPts val="2400"/>
              <a:buFont typeface="Noto Sans Symbols"/>
              <a:buChar char="✔"/>
            </a:pPr>
            <a:r>
              <a:rPr lang="en-IN" sz="2400">
                <a:solidFill>
                  <a:schemeClr val="dk1"/>
                </a:solidFill>
                <a:latin typeface="Gill Sans"/>
                <a:ea typeface="Gill Sans"/>
                <a:cs typeface="Gill Sans"/>
                <a:sym typeface="Gill Sans"/>
              </a:rPr>
              <a:t>The range of a bucket is known as the width.</a:t>
            </a:r>
            <a:endParaRPr/>
          </a:p>
          <a:p>
            <a:pPr indent="-342900" lvl="0" marL="342900" marR="0" rtl="0" algn="l">
              <a:spcBef>
                <a:spcPts val="0"/>
              </a:spcBef>
              <a:spcAft>
                <a:spcPts val="0"/>
              </a:spcAft>
              <a:buClr>
                <a:schemeClr val="dk1"/>
              </a:buClr>
              <a:buSzPts val="2400"/>
              <a:buFont typeface="Noto Sans Symbols"/>
              <a:buChar char="✔"/>
            </a:pPr>
            <a:r>
              <a:rPr lang="en-IN" sz="2400">
                <a:solidFill>
                  <a:schemeClr val="dk1"/>
                </a:solidFill>
                <a:latin typeface="Gill Sans"/>
                <a:ea typeface="Gill Sans"/>
                <a:cs typeface="Gill Sans"/>
                <a:sym typeface="Gill Sans"/>
              </a:rPr>
              <a:t>For each subrange, a bar is drawn with a height that represents the total count of items observed within the subrange.</a:t>
            </a:r>
            <a:endParaRPr sz="2400">
              <a:solidFill>
                <a:srgbClr val="00B0F0"/>
              </a:solidFill>
              <a:latin typeface="Gill Sans"/>
              <a:ea typeface="Gill Sans"/>
              <a:cs typeface="Gill Sans"/>
              <a:sym typeface="Gill Sans"/>
            </a:endParaRPr>
          </a:p>
          <a:p>
            <a:pPr indent="0" lvl="0" marL="0" marR="0" rtl="0" algn="l">
              <a:spcBef>
                <a:spcPts val="0"/>
              </a:spcBef>
              <a:spcAft>
                <a:spcPts val="0"/>
              </a:spcAft>
              <a:buNone/>
            </a:pPr>
            <a:r>
              <a:t/>
            </a:r>
            <a:endParaRPr sz="2400">
              <a:solidFill>
                <a:srgbClr val="00B0F0"/>
              </a:solidFill>
              <a:latin typeface="Gill Sans"/>
              <a:ea typeface="Gill Sans"/>
              <a:cs typeface="Gill Sans"/>
              <a:sym typeface="Gill Sans"/>
            </a:endParaRPr>
          </a:p>
          <a:p>
            <a:pPr indent="0" lvl="0" marL="0" marR="0" rtl="0" algn="l">
              <a:spcBef>
                <a:spcPts val="0"/>
              </a:spcBef>
              <a:spcAft>
                <a:spcPts val="0"/>
              </a:spcAft>
              <a:buNone/>
            </a:pPr>
            <a:r>
              <a:t/>
            </a:r>
            <a:endParaRPr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p:txBody>
      </p:sp>
      <p:pic>
        <p:nvPicPr>
          <p:cNvPr descr="Histogram" id="302" name="Google Shape;302;p39"/>
          <p:cNvPicPr preferRelativeResize="0"/>
          <p:nvPr/>
        </p:nvPicPr>
        <p:blipFill rotWithShape="1">
          <a:blip r:embed="rId3">
            <a:alphaModFix/>
          </a:blip>
          <a:srcRect b="0" l="0" r="0" t="0"/>
          <a:stretch/>
        </p:blipFill>
        <p:spPr>
          <a:xfrm>
            <a:off x="5731741" y="2313294"/>
            <a:ext cx="5873769" cy="359618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0"/>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IN" cap="none"/>
              <a:t>example : histogram for an image </a:t>
            </a:r>
            <a:endParaRPr/>
          </a:p>
        </p:txBody>
      </p:sp>
      <p:pic>
        <p:nvPicPr>
          <p:cNvPr descr="http://matlab.izmiran.ru/help/toolbox/images/ricea.gif" id="308" name="Google Shape;308;p40"/>
          <p:cNvPicPr preferRelativeResize="0"/>
          <p:nvPr/>
        </p:nvPicPr>
        <p:blipFill rotWithShape="1">
          <a:blip r:embed="rId3">
            <a:alphaModFix/>
          </a:blip>
          <a:srcRect b="0" l="0" r="0" t="0"/>
          <a:stretch/>
        </p:blipFill>
        <p:spPr>
          <a:xfrm>
            <a:off x="4916401" y="2268916"/>
            <a:ext cx="2733675" cy="2533651"/>
          </a:xfrm>
          <a:prstGeom prst="rect">
            <a:avLst/>
          </a:prstGeom>
          <a:noFill/>
          <a:ln>
            <a:noFill/>
          </a:ln>
        </p:spPr>
      </p:pic>
      <p:pic>
        <p:nvPicPr>
          <p:cNvPr descr="http://matlab.izmiran.ru/help/toolbox/images/imhist_online.jpg" id="309" name="Google Shape;309;p40"/>
          <p:cNvPicPr preferRelativeResize="0"/>
          <p:nvPr/>
        </p:nvPicPr>
        <p:blipFill rotWithShape="1">
          <a:blip r:embed="rId4">
            <a:alphaModFix/>
          </a:blip>
          <a:srcRect b="0" l="0" r="0" t="0"/>
          <a:stretch/>
        </p:blipFill>
        <p:spPr>
          <a:xfrm>
            <a:off x="7595485" y="2035554"/>
            <a:ext cx="4010025" cy="3000376"/>
          </a:xfrm>
          <a:prstGeom prst="rect">
            <a:avLst/>
          </a:prstGeom>
          <a:noFill/>
          <a:ln>
            <a:noFill/>
          </a:ln>
        </p:spPr>
      </p:pic>
      <p:sp>
        <p:nvSpPr>
          <p:cNvPr id="310" name="Google Shape;310;p40"/>
          <p:cNvSpPr/>
          <p:nvPr/>
        </p:nvSpPr>
        <p:spPr>
          <a:xfrm>
            <a:off x="174007" y="2339730"/>
            <a:ext cx="4397993" cy="1477328"/>
          </a:xfrm>
          <a:prstGeom prst="rect">
            <a:avLst/>
          </a:prstGeom>
          <a:solidFill>
            <a:srgbClr val="FFFFFF"/>
          </a:solidFill>
          <a:ln>
            <a:noFill/>
          </a:ln>
        </p:spPr>
        <p:txBody>
          <a:bodyPr anchorCtr="0" anchor="ctr" bIns="45700" lIns="91425" spcFirstLastPara="1" rIns="91425" wrap="square" tIns="45700">
            <a:noAutofit/>
          </a:bodyPr>
          <a:lstStyle/>
          <a:p>
            <a:pPr indent="-285750" lvl="0" marL="285750" marR="0" rtl="0" algn="l">
              <a:lnSpc>
                <a:spcPct val="100000"/>
              </a:lnSpc>
              <a:spcBef>
                <a:spcPts val="0"/>
              </a:spcBef>
              <a:spcAft>
                <a:spcPts val="0"/>
              </a:spcAft>
              <a:buClr>
                <a:srgbClr val="000000"/>
              </a:buClr>
              <a:buSzPts val="1800"/>
              <a:buFont typeface="Noto Sans Symbols"/>
              <a:buChar char="✔"/>
            </a:pPr>
            <a:r>
              <a:rPr b="0" i="0" lang="en-IN" sz="1800" u="none" cap="none" strike="noStrike">
                <a:solidFill>
                  <a:srgbClr val="000000"/>
                </a:solidFill>
                <a:latin typeface="Times New Roman"/>
                <a:ea typeface="Times New Roman"/>
                <a:cs typeface="Times New Roman"/>
                <a:sym typeface="Times New Roman"/>
              </a:rPr>
              <a:t> histogram can</a:t>
            </a:r>
            <a:r>
              <a:rPr b="0" i="0" lang="en-IN" sz="1800" u="none" cap="none" strike="noStrike">
                <a:solidFill>
                  <a:srgbClr val="000000"/>
                </a:solidFill>
                <a:latin typeface="Times New Roman"/>
                <a:ea typeface="Times New Roman"/>
                <a:cs typeface="Times New Roman"/>
                <a:sym typeface="Times New Roman"/>
              </a:rPr>
              <a:t> be plotted by   creating n e</a:t>
            </a:r>
            <a:r>
              <a:rPr b="0" i="0" lang="en-IN" sz="1800" u="none" cap="none" strike="noStrike">
                <a:solidFill>
                  <a:srgbClr val="000000"/>
                </a:solidFill>
                <a:latin typeface="Times New Roman"/>
                <a:ea typeface="Times New Roman"/>
                <a:cs typeface="Times New Roman"/>
                <a:sym typeface="Times New Roman"/>
              </a:rPr>
              <a:t>qually spaced bins, each representing a range of data values. </a:t>
            </a:r>
            <a:endParaRPr/>
          </a:p>
          <a:p>
            <a:pPr indent="-285750" lvl="0" marL="285750" marR="0" rtl="0" algn="l">
              <a:lnSpc>
                <a:spcPct val="100000"/>
              </a:lnSpc>
              <a:spcBef>
                <a:spcPts val="0"/>
              </a:spcBef>
              <a:spcAft>
                <a:spcPts val="0"/>
              </a:spcAft>
              <a:buClr>
                <a:srgbClr val="000000"/>
              </a:buClr>
              <a:buSzPts val="1800"/>
              <a:buFont typeface="Noto Sans Symbols"/>
              <a:buChar char="✔"/>
            </a:pPr>
            <a:r>
              <a:rPr lang="en-IN" sz="1800">
                <a:solidFill>
                  <a:srgbClr val="000000"/>
                </a:solidFill>
                <a:latin typeface="Times New Roman"/>
                <a:ea typeface="Times New Roman"/>
                <a:cs typeface="Times New Roman"/>
                <a:sym typeface="Times New Roman"/>
              </a:rPr>
              <a:t>Then plot the number of pixels within each range.</a:t>
            </a:r>
            <a:endParaRPr b="0" i="0" sz="1800" u="none" cap="none" strike="noStrike">
              <a:solidFill>
                <a:srgbClr val="000000"/>
              </a:solidFill>
              <a:latin typeface="Times New Roman"/>
              <a:ea typeface="Times New Roman"/>
              <a:cs typeface="Times New Roman"/>
              <a:sym typeface="Times New Roman"/>
            </a:endParaRPr>
          </a:p>
        </p:txBody>
      </p:sp>
      <p:sp>
        <p:nvSpPr>
          <p:cNvPr id="311" name="Google Shape;311;p40"/>
          <p:cNvSpPr txBox="1"/>
          <p:nvPr/>
        </p:nvSpPr>
        <p:spPr>
          <a:xfrm>
            <a:off x="4916401" y="4802567"/>
            <a:ext cx="199083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Gill Sans"/>
                <a:ea typeface="Gill Sans"/>
                <a:cs typeface="Gill Sans"/>
                <a:sym typeface="Gill Sans"/>
              </a:rPr>
              <a:t>Image </a:t>
            </a:r>
            <a:endParaRPr/>
          </a:p>
        </p:txBody>
      </p:sp>
      <p:sp>
        <p:nvSpPr>
          <p:cNvPr id="312" name="Google Shape;312;p40"/>
          <p:cNvSpPr txBox="1"/>
          <p:nvPr/>
        </p:nvSpPr>
        <p:spPr>
          <a:xfrm>
            <a:off x="8329148" y="4984162"/>
            <a:ext cx="1990834"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Gill Sans"/>
                <a:ea typeface="Gill Sans"/>
                <a:cs typeface="Gill Sans"/>
                <a:sym typeface="Gill Sans"/>
              </a:rPr>
              <a:t>Histogram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1"/>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0B0F0"/>
              </a:buClr>
              <a:buSzPts val="2800"/>
              <a:buFont typeface="Gill Sans"/>
              <a:buNone/>
            </a:pPr>
            <a:r>
              <a:rPr lang="en-IN" cap="none">
                <a:solidFill>
                  <a:srgbClr val="00B0F0"/>
                </a:solidFill>
              </a:rPr>
              <a:t>Data Cleaning</a:t>
            </a:r>
            <a:endParaRPr/>
          </a:p>
        </p:txBody>
      </p:sp>
      <p:sp>
        <p:nvSpPr>
          <p:cNvPr id="318" name="Google Shape;318;p41"/>
          <p:cNvSpPr/>
          <p:nvPr/>
        </p:nvSpPr>
        <p:spPr>
          <a:xfrm>
            <a:off x="305388" y="1841140"/>
            <a:ext cx="5589281" cy="4893647"/>
          </a:xfrm>
          <a:prstGeom prst="rect">
            <a:avLst/>
          </a:prstGeom>
          <a:noFill/>
          <a:ln>
            <a:noFill/>
          </a:ln>
        </p:spPr>
        <p:txBody>
          <a:bodyPr anchorCtr="0" anchor="t" bIns="45700" lIns="91425" spcFirstLastPara="1" rIns="91425" wrap="square" tIns="45700">
            <a:noAutofit/>
          </a:bodyPr>
          <a:lstStyle/>
          <a:p>
            <a:pPr indent="-190500" lvl="0" marL="342900" marR="0" rtl="0" algn="l">
              <a:spcBef>
                <a:spcPts val="0"/>
              </a:spcBef>
              <a:spcAft>
                <a:spcPts val="0"/>
              </a:spcAft>
              <a:buClr>
                <a:schemeClr val="dk1"/>
              </a:buClr>
              <a:buSzPts val="2400"/>
              <a:buFont typeface="Noto Sans Symbols"/>
              <a:buNone/>
            </a:pPr>
            <a:r>
              <a:t/>
            </a:r>
            <a:endParaRPr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sz="2400">
              <a:solidFill>
                <a:srgbClr val="00B0F0"/>
              </a:solidFill>
              <a:latin typeface="Gill Sans"/>
              <a:ea typeface="Gill Sans"/>
              <a:cs typeface="Gill Sans"/>
              <a:sym typeface="Gill Sans"/>
            </a:endParaRPr>
          </a:p>
          <a:p>
            <a:pPr indent="0" lvl="0" marL="0" marR="0" rtl="0" algn="l">
              <a:spcBef>
                <a:spcPts val="0"/>
              </a:spcBef>
              <a:spcAft>
                <a:spcPts val="0"/>
              </a:spcAft>
              <a:buNone/>
            </a:pPr>
            <a:r>
              <a:t/>
            </a:r>
            <a:endParaRPr sz="2400">
              <a:solidFill>
                <a:srgbClr val="00B0F0"/>
              </a:solidFill>
              <a:latin typeface="Gill Sans"/>
              <a:ea typeface="Gill Sans"/>
              <a:cs typeface="Gill Sans"/>
              <a:sym typeface="Gill Sans"/>
            </a:endParaRPr>
          </a:p>
          <a:p>
            <a:pPr indent="0" lvl="0" marL="0" marR="0" rtl="0" algn="l">
              <a:spcBef>
                <a:spcPts val="0"/>
              </a:spcBef>
              <a:spcAft>
                <a:spcPts val="0"/>
              </a:spcAft>
              <a:buNone/>
            </a:pPr>
            <a:r>
              <a:t/>
            </a:r>
            <a:endParaRPr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sz="2400">
              <a:solidFill>
                <a:srgbClr val="00B0F0"/>
              </a:solidFill>
              <a:latin typeface="Gill Sans"/>
              <a:ea typeface="Gill Sans"/>
              <a:cs typeface="Gill Sans"/>
              <a:sym typeface="Gill Sans"/>
            </a:endParaRPr>
          </a:p>
          <a:p>
            <a:pPr indent="0" lvl="0" marL="0" marR="0" rtl="0" algn="l">
              <a:spcBef>
                <a:spcPts val="0"/>
              </a:spcBef>
              <a:spcAft>
                <a:spcPts val="0"/>
              </a:spcAft>
              <a:buNone/>
            </a:pPr>
            <a:r>
              <a:t/>
            </a:r>
            <a:endParaRPr sz="2400">
              <a:solidFill>
                <a:srgbClr val="00B0F0"/>
              </a:solidFill>
              <a:latin typeface="Gill Sans"/>
              <a:ea typeface="Gill Sans"/>
              <a:cs typeface="Gill Sans"/>
              <a:sym typeface="Gill Sans"/>
            </a:endParaRPr>
          </a:p>
          <a:p>
            <a:pPr indent="0" lvl="0" marL="0" marR="0" rtl="0" algn="l">
              <a:spcBef>
                <a:spcPts val="0"/>
              </a:spcBef>
              <a:spcAft>
                <a:spcPts val="0"/>
              </a:spcAft>
              <a:buNone/>
            </a:pPr>
            <a:r>
              <a:t/>
            </a:r>
            <a:endParaRPr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p:txBody>
      </p:sp>
      <p:sp>
        <p:nvSpPr>
          <p:cNvPr id="319" name="Google Shape;319;p41"/>
          <p:cNvSpPr/>
          <p:nvPr/>
        </p:nvSpPr>
        <p:spPr>
          <a:xfrm>
            <a:off x="575894" y="1841140"/>
            <a:ext cx="11259403" cy="5047664"/>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None/>
            </a:pPr>
            <a:r>
              <a:rPr lang="en-IN" sz="2400">
                <a:solidFill>
                  <a:srgbClr val="000000"/>
                </a:solidFill>
                <a:latin typeface="Gill Sans"/>
                <a:ea typeface="Gill Sans"/>
                <a:cs typeface="Gill Sans"/>
                <a:sym typeface="Gill Sans"/>
              </a:rPr>
              <a:t>Data cleaning (or data cleansing) routines attempt to fill in </a:t>
            </a:r>
            <a:r>
              <a:rPr lang="en-IN" sz="2400">
                <a:solidFill>
                  <a:srgbClr val="00B050"/>
                </a:solidFill>
                <a:highlight>
                  <a:srgbClr val="FFFF00"/>
                </a:highlight>
                <a:latin typeface="Gill Sans"/>
                <a:ea typeface="Gill Sans"/>
                <a:cs typeface="Gill Sans"/>
                <a:sym typeface="Gill Sans"/>
              </a:rPr>
              <a:t>missing values, smooth out noise while identifying outliers, and correct inconsistencies in the data. </a:t>
            </a:r>
            <a:endParaRPr/>
          </a:p>
          <a:p>
            <a:pPr indent="0" lvl="0" marL="0" marR="0" rtl="0" algn="l">
              <a:lnSpc>
                <a:spcPct val="120000"/>
              </a:lnSpc>
              <a:spcBef>
                <a:spcPts val="700"/>
              </a:spcBef>
              <a:spcAft>
                <a:spcPts val="0"/>
              </a:spcAft>
              <a:buNone/>
            </a:pPr>
            <a:r>
              <a:rPr lang="en-IN" sz="2400" u="sng">
                <a:solidFill>
                  <a:srgbClr val="000000"/>
                </a:solidFill>
                <a:latin typeface="Gill Sans"/>
                <a:ea typeface="Gill Sans"/>
                <a:cs typeface="Gill Sans"/>
                <a:sym typeface="Gill Sans"/>
              </a:rPr>
              <a:t>Missing Values </a:t>
            </a:r>
            <a:endParaRPr/>
          </a:p>
          <a:p>
            <a:pPr indent="-342900" lvl="0" marL="342900" marR="0" rtl="0" algn="l">
              <a:lnSpc>
                <a:spcPct val="120000"/>
              </a:lnSpc>
              <a:spcBef>
                <a:spcPts val="700"/>
              </a:spcBef>
              <a:spcAft>
                <a:spcPts val="0"/>
              </a:spcAft>
              <a:buClr>
                <a:srgbClr val="000000"/>
              </a:buClr>
              <a:buSzPts val="2400"/>
              <a:buFont typeface="Noto Sans Symbols"/>
              <a:buChar char="✔"/>
            </a:pPr>
            <a:r>
              <a:rPr lang="en-IN" sz="2400">
                <a:solidFill>
                  <a:srgbClr val="000000"/>
                </a:solidFill>
                <a:highlight>
                  <a:srgbClr val="00FFFF"/>
                </a:highlight>
                <a:latin typeface="Gill Sans"/>
                <a:ea typeface="Gill Sans"/>
                <a:cs typeface="Gill Sans"/>
                <a:sym typeface="Gill Sans"/>
              </a:rPr>
              <a:t>Ignore the tuple</a:t>
            </a:r>
            <a:endParaRPr/>
          </a:p>
          <a:p>
            <a:pPr indent="-342900" lvl="0" marL="342900" marR="0" rtl="0" algn="l">
              <a:lnSpc>
                <a:spcPct val="120000"/>
              </a:lnSpc>
              <a:spcBef>
                <a:spcPts val="700"/>
              </a:spcBef>
              <a:spcAft>
                <a:spcPts val="0"/>
              </a:spcAft>
              <a:buClr>
                <a:srgbClr val="000000"/>
              </a:buClr>
              <a:buSzPts val="2400"/>
              <a:buFont typeface="Noto Sans Symbols"/>
              <a:buChar char="✔"/>
            </a:pPr>
            <a:r>
              <a:rPr lang="en-IN" sz="2400">
                <a:solidFill>
                  <a:srgbClr val="000000"/>
                </a:solidFill>
                <a:highlight>
                  <a:srgbClr val="00FFFF"/>
                </a:highlight>
                <a:latin typeface="Gill Sans"/>
                <a:ea typeface="Gill Sans"/>
                <a:cs typeface="Gill Sans"/>
                <a:sym typeface="Gill Sans"/>
              </a:rPr>
              <a:t>Fill in the  missing values manually</a:t>
            </a:r>
            <a:endParaRPr/>
          </a:p>
          <a:p>
            <a:pPr indent="-342900" lvl="0" marL="342900" marR="0" rtl="0" algn="l">
              <a:lnSpc>
                <a:spcPct val="120000"/>
              </a:lnSpc>
              <a:spcBef>
                <a:spcPts val="700"/>
              </a:spcBef>
              <a:spcAft>
                <a:spcPts val="0"/>
              </a:spcAft>
              <a:buClr>
                <a:srgbClr val="000000"/>
              </a:buClr>
              <a:buSzPts val="2400"/>
              <a:buFont typeface="Noto Sans Symbols"/>
              <a:buChar char="✔"/>
            </a:pPr>
            <a:r>
              <a:rPr lang="en-IN" sz="2400">
                <a:solidFill>
                  <a:srgbClr val="000000"/>
                </a:solidFill>
                <a:highlight>
                  <a:srgbClr val="00FFFF"/>
                </a:highlight>
                <a:latin typeface="Gill Sans"/>
                <a:ea typeface="Gill Sans"/>
                <a:cs typeface="Gill Sans"/>
                <a:sym typeface="Gill Sans"/>
              </a:rPr>
              <a:t>Use a global constant to fill in the missing values</a:t>
            </a:r>
            <a:endParaRPr/>
          </a:p>
          <a:p>
            <a:pPr indent="-342900" lvl="0" marL="342900" marR="0" rtl="0" algn="l">
              <a:lnSpc>
                <a:spcPct val="120000"/>
              </a:lnSpc>
              <a:spcBef>
                <a:spcPts val="700"/>
              </a:spcBef>
              <a:spcAft>
                <a:spcPts val="0"/>
              </a:spcAft>
              <a:buClr>
                <a:srgbClr val="000000"/>
              </a:buClr>
              <a:buSzPts val="2400"/>
              <a:buFont typeface="Noto Sans Symbols"/>
              <a:buChar char="✔"/>
            </a:pPr>
            <a:r>
              <a:rPr lang="en-IN" sz="2400">
                <a:solidFill>
                  <a:srgbClr val="000000"/>
                </a:solidFill>
                <a:highlight>
                  <a:srgbClr val="00FFFF"/>
                </a:highlight>
                <a:latin typeface="Gill Sans"/>
                <a:ea typeface="Gill Sans"/>
                <a:cs typeface="Gill Sans"/>
                <a:sym typeface="Gill Sans"/>
              </a:rPr>
              <a:t>Use a measure of central tendency for the attribute to fill in the missing value</a:t>
            </a:r>
            <a:endParaRPr/>
          </a:p>
          <a:p>
            <a:pPr indent="-342900" lvl="0" marL="342900" marR="0" rtl="0" algn="l">
              <a:lnSpc>
                <a:spcPct val="120000"/>
              </a:lnSpc>
              <a:spcBef>
                <a:spcPts val="700"/>
              </a:spcBef>
              <a:spcAft>
                <a:spcPts val="0"/>
              </a:spcAft>
              <a:buClr>
                <a:srgbClr val="000000"/>
              </a:buClr>
              <a:buSzPts val="2400"/>
              <a:buFont typeface="Noto Sans Symbols"/>
              <a:buChar char="✔"/>
            </a:pPr>
            <a:r>
              <a:rPr lang="en-IN" sz="2400">
                <a:solidFill>
                  <a:srgbClr val="000000"/>
                </a:solidFill>
                <a:highlight>
                  <a:srgbClr val="00FFFF"/>
                </a:highlight>
                <a:latin typeface="Gill Sans"/>
                <a:ea typeface="Gill Sans"/>
                <a:cs typeface="Gill Sans"/>
                <a:sym typeface="Gill Sans"/>
              </a:rPr>
              <a:t>Use the attribute mean or median for all samples belonging to the same class as the given tuple</a:t>
            </a:r>
            <a:endParaRPr/>
          </a:p>
          <a:p>
            <a:pPr indent="0" lvl="0" marL="0" marR="0" rtl="0" algn="l">
              <a:lnSpc>
                <a:spcPct val="120000"/>
              </a:lnSpc>
              <a:spcBef>
                <a:spcPts val="700"/>
              </a:spcBef>
              <a:spcAft>
                <a:spcPts val="0"/>
              </a:spcAft>
              <a:buNone/>
            </a:pPr>
            <a:r>
              <a:t/>
            </a:r>
            <a:endParaRPr sz="2000">
              <a:solidFill>
                <a:srgbClr val="000000"/>
              </a:solidFill>
              <a:latin typeface="Gill Sans"/>
              <a:ea typeface="Gill Sans"/>
              <a:cs typeface="Gill Sans"/>
              <a:sym typeface="Gill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descr="What Is Data Preprocessing &amp; What Are The Steps Involved?" id="109" name="Google Shape;109;p15"/>
          <p:cNvPicPr preferRelativeResize="0"/>
          <p:nvPr/>
        </p:nvPicPr>
        <p:blipFill rotWithShape="1">
          <a:blip r:embed="rId3">
            <a:alphaModFix/>
          </a:blip>
          <a:srcRect b="0" l="0" r="0" t="0"/>
          <a:stretch/>
        </p:blipFill>
        <p:spPr>
          <a:xfrm>
            <a:off x="1017724" y="1420837"/>
            <a:ext cx="9066802" cy="4319246"/>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2"/>
          <p:cNvSpPr/>
          <p:nvPr/>
        </p:nvSpPr>
        <p:spPr>
          <a:xfrm>
            <a:off x="466298" y="888640"/>
            <a:ext cx="11259403" cy="4498796"/>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None/>
            </a:pPr>
            <a:r>
              <a:rPr lang="en-IN" sz="2800" u="sng">
                <a:solidFill>
                  <a:srgbClr val="000000"/>
                </a:solidFill>
                <a:latin typeface="Gill Sans"/>
                <a:ea typeface="Gill Sans"/>
                <a:cs typeface="Gill Sans"/>
                <a:sym typeface="Gill Sans"/>
              </a:rPr>
              <a:t>Handling  of Noisy Data</a:t>
            </a:r>
            <a:endParaRPr/>
          </a:p>
          <a:p>
            <a:pPr indent="0" lvl="0" marL="0" marR="0" rtl="0" algn="l">
              <a:lnSpc>
                <a:spcPct val="120000"/>
              </a:lnSpc>
              <a:spcBef>
                <a:spcPts val="700"/>
              </a:spcBef>
              <a:spcAft>
                <a:spcPts val="0"/>
              </a:spcAft>
              <a:buNone/>
            </a:pPr>
            <a:r>
              <a:rPr lang="en-IN" sz="2800">
                <a:solidFill>
                  <a:srgbClr val="7030A0"/>
                </a:solidFill>
                <a:latin typeface="Gill Sans"/>
                <a:ea typeface="Gill Sans"/>
                <a:cs typeface="Gill Sans"/>
                <a:sym typeface="Gill Sans"/>
              </a:rPr>
              <a:t>1. Binning</a:t>
            </a:r>
            <a:endParaRPr/>
          </a:p>
          <a:p>
            <a:pPr indent="-342900" lvl="0" marL="342900" marR="0" rtl="0" algn="l">
              <a:lnSpc>
                <a:spcPct val="120000"/>
              </a:lnSpc>
              <a:spcBef>
                <a:spcPts val="700"/>
              </a:spcBef>
              <a:spcAft>
                <a:spcPts val="0"/>
              </a:spcAft>
              <a:buClr>
                <a:srgbClr val="000000"/>
              </a:buClr>
              <a:buSzPts val="2800"/>
              <a:buFont typeface="Noto Sans Symbols"/>
              <a:buChar char="✔"/>
            </a:pPr>
            <a:r>
              <a:rPr lang="en-IN" sz="2800">
                <a:solidFill>
                  <a:srgbClr val="000000"/>
                </a:solidFill>
                <a:highlight>
                  <a:srgbClr val="00FFFF"/>
                </a:highlight>
                <a:latin typeface="Gill Sans"/>
                <a:ea typeface="Gill Sans"/>
                <a:cs typeface="Gill Sans"/>
                <a:sym typeface="Gill Sans"/>
              </a:rPr>
              <a:t>Binning methods smooth a sorted data value by consulting its “neighborhood,” that is, the values around it.</a:t>
            </a:r>
            <a:endParaRPr/>
          </a:p>
          <a:p>
            <a:pPr indent="-342900" lvl="0" marL="342900" marR="0" rtl="0" algn="l">
              <a:lnSpc>
                <a:spcPct val="120000"/>
              </a:lnSpc>
              <a:spcBef>
                <a:spcPts val="700"/>
              </a:spcBef>
              <a:spcAft>
                <a:spcPts val="0"/>
              </a:spcAft>
              <a:buClr>
                <a:srgbClr val="000000"/>
              </a:buClr>
              <a:buSzPts val="2800"/>
              <a:buFont typeface="Noto Sans Symbols"/>
              <a:buChar char="✔"/>
            </a:pPr>
            <a:r>
              <a:rPr lang="en-IN" sz="2800">
                <a:solidFill>
                  <a:srgbClr val="000000"/>
                </a:solidFill>
                <a:highlight>
                  <a:srgbClr val="00FFFF"/>
                </a:highlight>
                <a:latin typeface="Gill Sans"/>
                <a:ea typeface="Gill Sans"/>
                <a:cs typeface="Gill Sans"/>
                <a:sym typeface="Gill Sans"/>
              </a:rPr>
              <a:t>first sort data and partition into (equal-frequency) bins</a:t>
            </a:r>
            <a:endParaRPr/>
          </a:p>
          <a:p>
            <a:pPr indent="-342900" lvl="0" marL="342900" marR="0" rtl="0" algn="l">
              <a:lnSpc>
                <a:spcPct val="120000"/>
              </a:lnSpc>
              <a:spcBef>
                <a:spcPts val="700"/>
              </a:spcBef>
              <a:spcAft>
                <a:spcPts val="0"/>
              </a:spcAft>
              <a:buClr>
                <a:srgbClr val="000000"/>
              </a:buClr>
              <a:buSzPts val="2800"/>
              <a:buFont typeface="Noto Sans Symbols"/>
              <a:buChar char="✔"/>
            </a:pPr>
            <a:r>
              <a:rPr lang="en-IN" sz="2800">
                <a:solidFill>
                  <a:srgbClr val="000000"/>
                </a:solidFill>
                <a:highlight>
                  <a:srgbClr val="00FFFF"/>
                </a:highlight>
                <a:latin typeface="Gill Sans"/>
                <a:ea typeface="Gill Sans"/>
                <a:cs typeface="Gill Sans"/>
                <a:sym typeface="Gill Sans"/>
              </a:rPr>
              <a:t>then one can smooth by bin means,  smooth by bin median, smooth by bin boundaries, etc</a:t>
            </a:r>
            <a:endParaRPr sz="2800">
              <a:solidFill>
                <a:srgbClr val="000000"/>
              </a:solidFill>
              <a:highlight>
                <a:srgbClr val="00FFFF"/>
              </a:highlight>
              <a:latin typeface="Gill Sans"/>
              <a:ea typeface="Gill Sans"/>
              <a:cs typeface="Gill Sans"/>
              <a:sym typeface="Gill Sans"/>
            </a:endParaRPr>
          </a:p>
          <a:p>
            <a:pPr indent="0" lvl="0" marL="0" marR="0" rtl="0" algn="l">
              <a:lnSpc>
                <a:spcPct val="120000"/>
              </a:lnSpc>
              <a:spcBef>
                <a:spcPts val="700"/>
              </a:spcBef>
              <a:spcAft>
                <a:spcPts val="0"/>
              </a:spcAft>
              <a:buNone/>
            </a:pPr>
            <a:r>
              <a:t/>
            </a:r>
            <a:endParaRPr sz="2000">
              <a:solidFill>
                <a:srgbClr val="000000"/>
              </a:solidFill>
              <a:latin typeface="Gill Sans"/>
              <a:ea typeface="Gill Sans"/>
              <a:cs typeface="Gill Sans"/>
              <a:sym typeface="Gill Sans"/>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3"/>
          <p:cNvSpPr/>
          <p:nvPr/>
        </p:nvSpPr>
        <p:spPr>
          <a:xfrm>
            <a:off x="577755" y="1258454"/>
            <a:ext cx="11036489" cy="483209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2800">
                <a:solidFill>
                  <a:schemeClr val="dk1"/>
                </a:solidFill>
                <a:latin typeface="Gill Sans"/>
                <a:ea typeface="Gill Sans"/>
                <a:cs typeface="Gill Sans"/>
                <a:sym typeface="Gill Sans"/>
              </a:rPr>
              <a:t>Sorted data for price (in dollars): </a:t>
            </a:r>
            <a:r>
              <a:rPr lang="en-IN" sz="2800">
                <a:solidFill>
                  <a:schemeClr val="dk1"/>
                </a:solidFill>
                <a:highlight>
                  <a:srgbClr val="FFFF00"/>
                </a:highlight>
                <a:latin typeface="Gill Sans"/>
                <a:ea typeface="Gill Sans"/>
                <a:cs typeface="Gill Sans"/>
                <a:sym typeface="Gill Sans"/>
              </a:rPr>
              <a:t>4, 8, 9, 15, 21, 21, 24, 25, 26, 28, 29, 34</a:t>
            </a:r>
            <a:endParaRPr/>
          </a:p>
          <a:p>
            <a:pPr indent="0" lvl="0" marL="0" marR="0" rtl="0" algn="l">
              <a:spcBef>
                <a:spcPts val="0"/>
              </a:spcBef>
              <a:spcAft>
                <a:spcPts val="0"/>
              </a:spcAft>
              <a:buNone/>
            </a:pPr>
            <a:r>
              <a:rPr lang="en-IN" sz="2800">
                <a:solidFill>
                  <a:schemeClr val="dk1"/>
                </a:solidFill>
                <a:latin typeface="Gill Sans"/>
                <a:ea typeface="Gill Sans"/>
                <a:cs typeface="Gill Sans"/>
                <a:sym typeface="Gill Sans"/>
              </a:rPr>
              <a:t>*  </a:t>
            </a:r>
            <a:r>
              <a:rPr lang="en-IN" sz="2800">
                <a:solidFill>
                  <a:srgbClr val="00B050"/>
                </a:solidFill>
                <a:latin typeface="Gill Sans"/>
                <a:ea typeface="Gill Sans"/>
                <a:cs typeface="Gill Sans"/>
                <a:sym typeface="Gill Sans"/>
              </a:rPr>
              <a:t>Partition into equal-frequency  bins:</a:t>
            </a:r>
            <a:endParaRPr/>
          </a:p>
          <a:p>
            <a:pPr indent="0" lvl="0" marL="0" marR="0" rtl="0" algn="l">
              <a:spcBef>
                <a:spcPts val="0"/>
              </a:spcBef>
              <a:spcAft>
                <a:spcPts val="0"/>
              </a:spcAft>
              <a:buNone/>
            </a:pPr>
            <a:r>
              <a:rPr lang="en-IN" sz="2800">
                <a:solidFill>
                  <a:schemeClr val="dk1"/>
                </a:solidFill>
                <a:latin typeface="Gill Sans"/>
                <a:ea typeface="Gill Sans"/>
                <a:cs typeface="Gill Sans"/>
                <a:sym typeface="Gill Sans"/>
              </a:rPr>
              <a:t>      - Bin 1: </a:t>
            </a:r>
            <a:r>
              <a:rPr lang="en-IN" sz="2800">
                <a:solidFill>
                  <a:schemeClr val="dk1"/>
                </a:solidFill>
                <a:highlight>
                  <a:srgbClr val="0000FF"/>
                </a:highlight>
                <a:latin typeface="Gill Sans"/>
                <a:ea typeface="Gill Sans"/>
                <a:cs typeface="Gill Sans"/>
                <a:sym typeface="Gill Sans"/>
              </a:rPr>
              <a:t>4, 8, 9, 15</a:t>
            </a:r>
            <a:endParaRPr/>
          </a:p>
          <a:p>
            <a:pPr indent="0" lvl="0" marL="0" marR="0" rtl="0" algn="l">
              <a:spcBef>
                <a:spcPts val="0"/>
              </a:spcBef>
              <a:spcAft>
                <a:spcPts val="0"/>
              </a:spcAft>
              <a:buNone/>
            </a:pPr>
            <a:r>
              <a:rPr lang="en-IN" sz="2800">
                <a:solidFill>
                  <a:schemeClr val="dk1"/>
                </a:solidFill>
                <a:latin typeface="Gill Sans"/>
                <a:ea typeface="Gill Sans"/>
                <a:cs typeface="Gill Sans"/>
                <a:sym typeface="Gill Sans"/>
              </a:rPr>
              <a:t>      - Bin 2: 21, 21, 24, 25</a:t>
            </a:r>
            <a:endParaRPr/>
          </a:p>
          <a:p>
            <a:pPr indent="0" lvl="0" marL="0" marR="0" rtl="0" algn="l">
              <a:spcBef>
                <a:spcPts val="0"/>
              </a:spcBef>
              <a:spcAft>
                <a:spcPts val="0"/>
              </a:spcAft>
              <a:buNone/>
            </a:pPr>
            <a:r>
              <a:rPr lang="en-IN" sz="2800">
                <a:solidFill>
                  <a:schemeClr val="dk1"/>
                </a:solidFill>
                <a:latin typeface="Gill Sans"/>
                <a:ea typeface="Gill Sans"/>
                <a:cs typeface="Gill Sans"/>
                <a:sym typeface="Gill Sans"/>
              </a:rPr>
              <a:t>      - Bin 3: 26, 28, 29, 34     </a:t>
            </a:r>
            <a:endParaRPr/>
          </a:p>
          <a:p>
            <a:pPr indent="0" lvl="0" marL="0" marR="0" rtl="0" algn="l">
              <a:spcBef>
                <a:spcPts val="0"/>
              </a:spcBef>
              <a:spcAft>
                <a:spcPts val="0"/>
              </a:spcAft>
              <a:buNone/>
            </a:pPr>
            <a:r>
              <a:t/>
            </a:r>
            <a:endParaRPr sz="2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IN" sz="2800" u="sng">
                <a:solidFill>
                  <a:srgbClr val="00B050"/>
                </a:solidFill>
                <a:latin typeface="Gill Sans"/>
                <a:ea typeface="Gill Sans"/>
                <a:cs typeface="Gill Sans"/>
                <a:sym typeface="Gill Sans"/>
              </a:rPr>
              <a:t>Smoothing by bin means</a:t>
            </a:r>
            <a:r>
              <a:rPr lang="en-IN" sz="2800">
                <a:solidFill>
                  <a:srgbClr val="00B050"/>
                </a:solidFill>
                <a:latin typeface="Gill Sans"/>
                <a:ea typeface="Gill Sans"/>
                <a:cs typeface="Gill Sans"/>
                <a:sym typeface="Gill Sans"/>
              </a:rPr>
              <a:t>: each bin value is replaced by the bin mean</a:t>
            </a:r>
            <a:endParaRPr/>
          </a:p>
          <a:p>
            <a:pPr indent="0" lvl="0" marL="0" marR="0" rtl="0" algn="l">
              <a:spcBef>
                <a:spcPts val="0"/>
              </a:spcBef>
              <a:spcAft>
                <a:spcPts val="0"/>
              </a:spcAft>
              <a:buNone/>
            </a:pPr>
            <a:r>
              <a:t/>
            </a:r>
            <a:endParaRPr sz="2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IN" sz="2800">
                <a:solidFill>
                  <a:schemeClr val="dk1"/>
                </a:solidFill>
                <a:latin typeface="Gill Sans"/>
                <a:ea typeface="Gill Sans"/>
                <a:cs typeface="Gill Sans"/>
                <a:sym typeface="Gill Sans"/>
              </a:rPr>
              <a:t>      - Bin 1: 9, 9, 9, 9 (mean for bin 1 is 9)</a:t>
            </a:r>
            <a:endParaRPr/>
          </a:p>
          <a:p>
            <a:pPr indent="0" lvl="0" marL="0" marR="0" rtl="0" algn="l">
              <a:spcBef>
                <a:spcPts val="0"/>
              </a:spcBef>
              <a:spcAft>
                <a:spcPts val="0"/>
              </a:spcAft>
              <a:buNone/>
            </a:pPr>
            <a:r>
              <a:rPr lang="en-IN" sz="2800">
                <a:solidFill>
                  <a:schemeClr val="dk1"/>
                </a:solidFill>
                <a:latin typeface="Gill Sans"/>
                <a:ea typeface="Gill Sans"/>
                <a:cs typeface="Gill Sans"/>
                <a:sym typeface="Gill Sans"/>
              </a:rPr>
              <a:t>      - Bin 2: 23, 23, 23, 23 (mean for bin 2 is 23)</a:t>
            </a:r>
            <a:endParaRPr/>
          </a:p>
          <a:p>
            <a:pPr indent="0" lvl="0" marL="0" marR="0" rtl="0" algn="l">
              <a:spcBef>
                <a:spcPts val="0"/>
              </a:spcBef>
              <a:spcAft>
                <a:spcPts val="0"/>
              </a:spcAft>
              <a:buNone/>
            </a:pPr>
            <a:r>
              <a:rPr lang="en-IN" sz="2800">
                <a:solidFill>
                  <a:schemeClr val="dk1"/>
                </a:solidFill>
                <a:latin typeface="Gill Sans"/>
                <a:ea typeface="Gill Sans"/>
                <a:cs typeface="Gill Sans"/>
                <a:sym typeface="Gill Sans"/>
              </a:rPr>
              <a:t>      - Bin 3: 29, 29</a:t>
            </a:r>
            <a:r>
              <a:rPr lang="en-IN" sz="2800">
                <a:solidFill>
                  <a:schemeClr val="lt1"/>
                </a:solidFill>
                <a:latin typeface="Gill Sans"/>
                <a:ea typeface="Gill Sans"/>
                <a:cs typeface="Gill Sans"/>
                <a:sym typeface="Gill Sans"/>
              </a:rPr>
              <a:t>, 29, 29 (mean fir bin 3 is 29)</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4"/>
          <p:cNvSpPr/>
          <p:nvPr/>
        </p:nvSpPr>
        <p:spPr>
          <a:xfrm>
            <a:off x="577755" y="813954"/>
            <a:ext cx="11036489" cy="569386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2800" u="sng">
              <a:solidFill>
                <a:schemeClr val="dk1"/>
              </a:solidFill>
              <a:latin typeface="Gill Sans"/>
              <a:ea typeface="Gill Sans"/>
              <a:cs typeface="Gill Sans"/>
              <a:sym typeface="Gill Sans"/>
            </a:endParaRPr>
          </a:p>
          <a:p>
            <a:pPr indent="0" lvl="0" marL="0" marR="0" rtl="0" algn="l">
              <a:spcBef>
                <a:spcPts val="0"/>
              </a:spcBef>
              <a:spcAft>
                <a:spcPts val="0"/>
              </a:spcAft>
              <a:buNone/>
            </a:pPr>
            <a:r>
              <a:rPr lang="en-IN" sz="2800">
                <a:solidFill>
                  <a:srgbClr val="00B050"/>
                </a:solidFill>
                <a:latin typeface="Gill Sans"/>
                <a:ea typeface="Gill Sans"/>
                <a:cs typeface="Gill Sans"/>
                <a:sym typeface="Gill Sans"/>
              </a:rPr>
              <a:t>Partition into equal-frequency  bins:</a:t>
            </a:r>
            <a:endParaRPr/>
          </a:p>
          <a:p>
            <a:pPr indent="0" lvl="0" marL="0" marR="0" rtl="0" algn="l">
              <a:spcBef>
                <a:spcPts val="0"/>
              </a:spcBef>
              <a:spcAft>
                <a:spcPts val="0"/>
              </a:spcAft>
              <a:buNone/>
            </a:pPr>
            <a:r>
              <a:rPr lang="en-IN" sz="2800">
                <a:solidFill>
                  <a:schemeClr val="dk1"/>
                </a:solidFill>
                <a:latin typeface="Gill Sans"/>
                <a:ea typeface="Gill Sans"/>
                <a:cs typeface="Gill Sans"/>
                <a:sym typeface="Gill Sans"/>
              </a:rPr>
              <a:t>      - Bin 1: </a:t>
            </a:r>
            <a:r>
              <a:rPr lang="en-IN" sz="2800">
                <a:solidFill>
                  <a:schemeClr val="dk1"/>
                </a:solidFill>
                <a:highlight>
                  <a:srgbClr val="0000FF"/>
                </a:highlight>
                <a:latin typeface="Gill Sans"/>
                <a:ea typeface="Gill Sans"/>
                <a:cs typeface="Gill Sans"/>
                <a:sym typeface="Gill Sans"/>
              </a:rPr>
              <a:t>4, 8, 9, 15                                </a:t>
            </a:r>
            <a:endParaRPr/>
          </a:p>
          <a:p>
            <a:pPr indent="0" lvl="0" marL="0" marR="0" rtl="0" algn="l">
              <a:spcBef>
                <a:spcPts val="0"/>
              </a:spcBef>
              <a:spcAft>
                <a:spcPts val="0"/>
              </a:spcAft>
              <a:buNone/>
            </a:pPr>
            <a:r>
              <a:rPr lang="en-IN" sz="2800">
                <a:solidFill>
                  <a:schemeClr val="dk1"/>
                </a:solidFill>
                <a:latin typeface="Gill Sans"/>
                <a:ea typeface="Gill Sans"/>
                <a:cs typeface="Gill Sans"/>
                <a:sym typeface="Gill Sans"/>
              </a:rPr>
              <a:t>      - Bin 2: 21, 21, 24, 25            </a:t>
            </a:r>
            <a:endParaRPr/>
          </a:p>
          <a:p>
            <a:pPr indent="0" lvl="0" marL="0" marR="0" rtl="0" algn="l">
              <a:spcBef>
                <a:spcPts val="0"/>
              </a:spcBef>
              <a:spcAft>
                <a:spcPts val="0"/>
              </a:spcAft>
              <a:buNone/>
            </a:pPr>
            <a:r>
              <a:rPr lang="en-IN" sz="2800">
                <a:solidFill>
                  <a:schemeClr val="dk1"/>
                </a:solidFill>
                <a:latin typeface="Gill Sans"/>
                <a:ea typeface="Gill Sans"/>
                <a:cs typeface="Gill Sans"/>
                <a:sym typeface="Gill Sans"/>
              </a:rPr>
              <a:t>      - Bin 3: 26, 28, 29, 34   </a:t>
            </a:r>
            <a:endParaRPr/>
          </a:p>
          <a:p>
            <a:pPr indent="0" lvl="0" marL="0" marR="0" rtl="0" algn="l">
              <a:spcBef>
                <a:spcPts val="0"/>
              </a:spcBef>
              <a:spcAft>
                <a:spcPts val="0"/>
              </a:spcAft>
              <a:buNone/>
            </a:pPr>
            <a:r>
              <a:rPr lang="en-IN" sz="2800">
                <a:solidFill>
                  <a:schemeClr val="dk1"/>
                </a:solidFill>
                <a:latin typeface="Gill Sans"/>
                <a:ea typeface="Gill Sans"/>
                <a:cs typeface="Gill Sans"/>
                <a:sym typeface="Gill Sans"/>
              </a:rPr>
              <a:t>  </a:t>
            </a:r>
            <a:endParaRPr sz="2800" u="sng">
              <a:solidFill>
                <a:srgbClr val="00B050"/>
              </a:solidFill>
              <a:latin typeface="Gill Sans"/>
              <a:ea typeface="Gill Sans"/>
              <a:cs typeface="Gill Sans"/>
              <a:sym typeface="Gill Sans"/>
            </a:endParaRPr>
          </a:p>
          <a:p>
            <a:pPr indent="0" lvl="0" marL="0" marR="0" rtl="0" algn="l">
              <a:spcBef>
                <a:spcPts val="0"/>
              </a:spcBef>
              <a:spcAft>
                <a:spcPts val="0"/>
              </a:spcAft>
              <a:buNone/>
            </a:pPr>
            <a:r>
              <a:rPr lang="en-IN" sz="2800" u="sng">
                <a:solidFill>
                  <a:srgbClr val="00B050"/>
                </a:solidFill>
                <a:latin typeface="Gill Sans"/>
                <a:ea typeface="Gill Sans"/>
                <a:cs typeface="Gill Sans"/>
                <a:sym typeface="Gill Sans"/>
              </a:rPr>
              <a:t>Smoothing by bin boundaries</a:t>
            </a:r>
            <a:r>
              <a:rPr lang="en-IN" sz="2800">
                <a:solidFill>
                  <a:srgbClr val="00B050"/>
                </a:solidFill>
                <a:latin typeface="Gill Sans"/>
                <a:ea typeface="Gill Sans"/>
                <a:cs typeface="Gill Sans"/>
                <a:sym typeface="Gill Sans"/>
              </a:rPr>
              <a:t>: minimum and maximum values in a given bin are identified as the bin boundaries. Each bin value is then replaced by the closest boundary value.</a:t>
            </a:r>
            <a:endParaRPr/>
          </a:p>
          <a:p>
            <a:pPr indent="0" lvl="0" marL="0" marR="0" rtl="0" algn="l">
              <a:spcBef>
                <a:spcPts val="0"/>
              </a:spcBef>
              <a:spcAft>
                <a:spcPts val="0"/>
              </a:spcAft>
              <a:buNone/>
            </a:pPr>
            <a:r>
              <a:t/>
            </a:r>
            <a:endParaRPr sz="2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IN" sz="2800">
                <a:solidFill>
                  <a:schemeClr val="dk1"/>
                </a:solidFill>
                <a:latin typeface="Gill Sans"/>
                <a:ea typeface="Gill Sans"/>
                <a:cs typeface="Gill Sans"/>
                <a:sym typeface="Gill Sans"/>
              </a:rPr>
              <a:t>      - Bin 1: </a:t>
            </a:r>
            <a:r>
              <a:rPr lang="en-IN" sz="2800">
                <a:solidFill>
                  <a:schemeClr val="dk1"/>
                </a:solidFill>
                <a:highlight>
                  <a:srgbClr val="FFFF00"/>
                </a:highlight>
                <a:latin typeface="Gill Sans"/>
                <a:ea typeface="Gill Sans"/>
                <a:cs typeface="Gill Sans"/>
                <a:sym typeface="Gill Sans"/>
              </a:rPr>
              <a:t>4</a:t>
            </a:r>
            <a:r>
              <a:rPr lang="en-IN" sz="2800">
                <a:solidFill>
                  <a:schemeClr val="dk1"/>
                </a:solidFill>
                <a:latin typeface="Gill Sans"/>
                <a:ea typeface="Gill Sans"/>
                <a:cs typeface="Gill Sans"/>
                <a:sym typeface="Gill Sans"/>
              </a:rPr>
              <a:t>, </a:t>
            </a:r>
            <a:r>
              <a:rPr lang="en-IN" sz="2800">
                <a:solidFill>
                  <a:schemeClr val="dk1"/>
                </a:solidFill>
                <a:highlight>
                  <a:srgbClr val="FFFF00"/>
                </a:highlight>
                <a:latin typeface="Gill Sans"/>
                <a:ea typeface="Gill Sans"/>
                <a:cs typeface="Gill Sans"/>
                <a:sym typeface="Gill Sans"/>
              </a:rPr>
              <a:t>4</a:t>
            </a:r>
            <a:r>
              <a:rPr lang="en-IN" sz="2800">
                <a:solidFill>
                  <a:schemeClr val="dk1"/>
                </a:solidFill>
                <a:latin typeface="Gill Sans"/>
                <a:ea typeface="Gill Sans"/>
                <a:cs typeface="Gill Sans"/>
                <a:sym typeface="Gill Sans"/>
              </a:rPr>
              <a:t>, 4, 15 ( boundary values for bin 1 are 4 and 15)</a:t>
            </a:r>
            <a:endParaRPr/>
          </a:p>
          <a:p>
            <a:pPr indent="0" lvl="0" marL="0" marR="0" rtl="0" algn="l">
              <a:spcBef>
                <a:spcPts val="0"/>
              </a:spcBef>
              <a:spcAft>
                <a:spcPts val="0"/>
              </a:spcAft>
              <a:buNone/>
            </a:pPr>
            <a:r>
              <a:rPr lang="en-IN" sz="2800">
                <a:solidFill>
                  <a:schemeClr val="dk1"/>
                </a:solidFill>
                <a:latin typeface="Gill Sans"/>
                <a:ea typeface="Gill Sans"/>
                <a:cs typeface="Gill Sans"/>
                <a:sym typeface="Gill Sans"/>
              </a:rPr>
              <a:t>      - Bin 2: 21, 21, 25, 25 ( boundary values for bin 2 are 21 and 25</a:t>
            </a:r>
            <a:endParaRPr/>
          </a:p>
          <a:p>
            <a:pPr indent="0" lvl="0" marL="0" marR="0" rtl="0" algn="l">
              <a:spcBef>
                <a:spcPts val="0"/>
              </a:spcBef>
              <a:spcAft>
                <a:spcPts val="0"/>
              </a:spcAft>
              <a:buNone/>
            </a:pPr>
            <a:r>
              <a:rPr lang="en-IN" sz="2800">
                <a:solidFill>
                  <a:schemeClr val="dk1"/>
                </a:solidFill>
                <a:latin typeface="Gill Sans"/>
                <a:ea typeface="Gill Sans"/>
                <a:cs typeface="Gill Sans"/>
                <a:sym typeface="Gill Sans"/>
              </a:rPr>
              <a:t>      - Bin 3: 26, 26, 26, 34 ( boundary values </a:t>
            </a:r>
            <a:r>
              <a:rPr lang="en-IN" sz="2800">
                <a:solidFill>
                  <a:schemeClr val="lt1"/>
                </a:solidFill>
                <a:latin typeface="Gill Sans"/>
                <a:ea typeface="Gill Sans"/>
                <a:cs typeface="Gill Sans"/>
                <a:sym typeface="Gill Sans"/>
              </a:rPr>
              <a:t>for bin 3 are 26 and 34)</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5"/>
          <p:cNvSpPr/>
          <p:nvPr/>
        </p:nvSpPr>
        <p:spPr>
          <a:xfrm>
            <a:off x="466298" y="888640"/>
            <a:ext cx="11259403" cy="5698098"/>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None/>
            </a:pPr>
            <a:r>
              <a:rPr lang="en-IN" sz="2800" u="sng">
                <a:solidFill>
                  <a:srgbClr val="000000"/>
                </a:solidFill>
                <a:latin typeface="Gill Sans"/>
                <a:ea typeface="Gill Sans"/>
                <a:cs typeface="Gill Sans"/>
                <a:sym typeface="Gill Sans"/>
              </a:rPr>
              <a:t>Handling  of Noisy Data</a:t>
            </a:r>
            <a:endParaRPr/>
          </a:p>
          <a:p>
            <a:pPr indent="0" lvl="0" marL="0" marR="0" rtl="0" algn="l">
              <a:lnSpc>
                <a:spcPct val="120000"/>
              </a:lnSpc>
              <a:spcBef>
                <a:spcPts val="700"/>
              </a:spcBef>
              <a:spcAft>
                <a:spcPts val="0"/>
              </a:spcAft>
              <a:buNone/>
            </a:pPr>
            <a:r>
              <a:rPr lang="en-IN" sz="2800">
                <a:solidFill>
                  <a:srgbClr val="7030A0"/>
                </a:solidFill>
                <a:latin typeface="Gill Sans"/>
                <a:ea typeface="Gill Sans"/>
                <a:cs typeface="Gill Sans"/>
                <a:sym typeface="Gill Sans"/>
              </a:rPr>
              <a:t>2. Regression </a:t>
            </a:r>
            <a:endParaRPr/>
          </a:p>
          <a:p>
            <a:pPr indent="-342900" lvl="0" marL="342900" marR="0" rtl="0" algn="l">
              <a:spcBef>
                <a:spcPts val="0"/>
              </a:spcBef>
              <a:spcAft>
                <a:spcPts val="0"/>
              </a:spcAft>
              <a:buClr>
                <a:schemeClr val="dk1"/>
              </a:buClr>
              <a:buSzPts val="2800"/>
              <a:buFont typeface="Noto Sans Symbols"/>
              <a:buChar char="✔"/>
            </a:pPr>
            <a:r>
              <a:rPr lang="en-IN" sz="2800">
                <a:solidFill>
                  <a:schemeClr val="dk1"/>
                </a:solidFill>
                <a:latin typeface="Poppins"/>
                <a:ea typeface="Poppins"/>
                <a:cs typeface="Poppins"/>
                <a:sym typeface="Poppins"/>
              </a:rPr>
              <a:t> </a:t>
            </a:r>
            <a:r>
              <a:rPr lang="en-IN" sz="2800">
                <a:solidFill>
                  <a:schemeClr val="dk1"/>
                </a:solidFill>
                <a:highlight>
                  <a:srgbClr val="00FFFF"/>
                </a:highlight>
                <a:latin typeface="Gill Sans"/>
                <a:ea typeface="Gill Sans"/>
                <a:cs typeface="Gill Sans"/>
                <a:sym typeface="Gill Sans"/>
              </a:rPr>
              <a:t>conforms data values to a function.</a:t>
            </a:r>
            <a:endParaRPr/>
          </a:p>
          <a:p>
            <a:pPr indent="-165100" lvl="0" marL="342900" marR="0" rtl="0" algn="l">
              <a:spcBef>
                <a:spcPts val="0"/>
              </a:spcBef>
              <a:spcAft>
                <a:spcPts val="0"/>
              </a:spcAft>
              <a:buClr>
                <a:schemeClr val="dk1"/>
              </a:buClr>
              <a:buSzPts val="2800"/>
              <a:buFont typeface="Noto Sans Symbols"/>
              <a:buNone/>
            </a:pPr>
            <a:r>
              <a:t/>
            </a:r>
            <a:endParaRPr sz="2800">
              <a:solidFill>
                <a:schemeClr val="dk1"/>
              </a:solidFill>
              <a:highlight>
                <a:srgbClr val="00FFFF"/>
              </a:highlight>
              <a:latin typeface="Gill Sans"/>
              <a:ea typeface="Gill Sans"/>
              <a:cs typeface="Gill Sans"/>
              <a:sym typeface="Gill Sans"/>
            </a:endParaRPr>
          </a:p>
          <a:p>
            <a:pPr indent="-342900" lvl="0" marL="342900" marR="0" rtl="0" algn="l">
              <a:spcBef>
                <a:spcPts val="0"/>
              </a:spcBef>
              <a:spcAft>
                <a:spcPts val="0"/>
              </a:spcAft>
              <a:buClr>
                <a:schemeClr val="dk1"/>
              </a:buClr>
              <a:buSzPts val="2800"/>
              <a:buFont typeface="Noto Sans Symbols"/>
              <a:buChar char="✔"/>
            </a:pPr>
            <a:r>
              <a:rPr lang="en-IN" sz="2800">
                <a:solidFill>
                  <a:schemeClr val="dk1"/>
                </a:solidFill>
                <a:highlight>
                  <a:srgbClr val="00FFFF"/>
                </a:highlight>
                <a:latin typeface="Gill Sans"/>
                <a:ea typeface="Gill Sans"/>
                <a:cs typeface="Gill Sans"/>
                <a:sym typeface="Gill Sans"/>
              </a:rPr>
              <a:t>Linear regression involves finding the “best” line to fit two attributes (or variables) so that one attribute can be used to predict the other.</a:t>
            </a:r>
            <a:endParaRPr/>
          </a:p>
          <a:p>
            <a:pPr indent="0" lvl="0" marL="0" marR="0" rtl="0" algn="l">
              <a:spcBef>
                <a:spcPts val="0"/>
              </a:spcBef>
              <a:spcAft>
                <a:spcPts val="0"/>
              </a:spcAft>
              <a:buNone/>
            </a:pPr>
            <a:r>
              <a:t/>
            </a:r>
            <a:endParaRPr sz="2800">
              <a:solidFill>
                <a:schemeClr val="dk1"/>
              </a:solidFill>
              <a:highlight>
                <a:srgbClr val="00FFFF"/>
              </a:highlight>
              <a:latin typeface="Gill Sans"/>
              <a:ea typeface="Gill Sans"/>
              <a:cs typeface="Gill Sans"/>
              <a:sym typeface="Gill Sans"/>
            </a:endParaRPr>
          </a:p>
          <a:p>
            <a:pPr indent="-342900" lvl="0" marL="342900" marR="0" rtl="0" algn="l">
              <a:spcBef>
                <a:spcPts val="0"/>
              </a:spcBef>
              <a:spcAft>
                <a:spcPts val="0"/>
              </a:spcAft>
              <a:buClr>
                <a:schemeClr val="dk1"/>
              </a:buClr>
              <a:buSzPts val="2800"/>
              <a:buFont typeface="Noto Sans Symbols"/>
              <a:buChar char="✔"/>
            </a:pPr>
            <a:r>
              <a:rPr lang="en-IN" sz="2800">
                <a:solidFill>
                  <a:schemeClr val="dk1"/>
                </a:solidFill>
                <a:highlight>
                  <a:srgbClr val="00FFFF"/>
                </a:highlight>
                <a:latin typeface="Gill Sans"/>
                <a:ea typeface="Gill Sans"/>
                <a:cs typeface="Gill Sans"/>
                <a:sym typeface="Gill Sans"/>
              </a:rPr>
              <a:t>Multiple linear regression is an extension of linear regression, where more than two attributes are involved and the data are fit to a multidimensional surface. </a:t>
            </a:r>
            <a:endParaRPr sz="2800">
              <a:solidFill>
                <a:schemeClr val="dk1"/>
              </a:solidFill>
              <a:highlight>
                <a:srgbClr val="00FFFF"/>
              </a:highlight>
              <a:latin typeface="Gill Sans"/>
              <a:ea typeface="Gill Sans"/>
              <a:cs typeface="Gill Sans"/>
              <a:sym typeface="Gill Sans"/>
            </a:endParaRPr>
          </a:p>
          <a:p>
            <a:pPr indent="0" lvl="0" marL="0" marR="0" rtl="0" algn="l">
              <a:lnSpc>
                <a:spcPct val="120000"/>
              </a:lnSpc>
              <a:spcBef>
                <a:spcPts val="700"/>
              </a:spcBef>
              <a:spcAft>
                <a:spcPts val="0"/>
              </a:spcAft>
              <a:buNone/>
            </a:pPr>
            <a:r>
              <a:t/>
            </a:r>
            <a:endParaRPr sz="2800">
              <a:solidFill>
                <a:schemeClr val="dk1"/>
              </a:solidFill>
              <a:latin typeface="Gill Sans"/>
              <a:ea typeface="Gill Sans"/>
              <a:cs typeface="Gill Sans"/>
              <a:sym typeface="Gill Sans"/>
            </a:endParaRPr>
          </a:p>
          <a:p>
            <a:pPr indent="0" lvl="0" marL="0" marR="0" rtl="0" algn="l">
              <a:lnSpc>
                <a:spcPct val="120000"/>
              </a:lnSpc>
              <a:spcBef>
                <a:spcPts val="700"/>
              </a:spcBef>
              <a:spcAft>
                <a:spcPts val="0"/>
              </a:spcAft>
              <a:buNone/>
            </a:pPr>
            <a:r>
              <a:t/>
            </a:r>
            <a:endParaRPr sz="2000">
              <a:solidFill>
                <a:srgbClr val="000000"/>
              </a:solidFill>
              <a:latin typeface="Gill Sans"/>
              <a:ea typeface="Gill Sans"/>
              <a:cs typeface="Gill Sans"/>
              <a:sym typeface="Gill Sans"/>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cxnSp>
        <p:nvCxnSpPr>
          <p:cNvPr id="344" name="Google Shape;344;p46"/>
          <p:cNvCxnSpPr/>
          <p:nvPr/>
        </p:nvCxnSpPr>
        <p:spPr>
          <a:xfrm>
            <a:off x="125413" y="3772021"/>
            <a:ext cx="6923087" cy="1587"/>
          </a:xfrm>
          <a:prstGeom prst="straightConnector1">
            <a:avLst/>
          </a:prstGeom>
          <a:noFill/>
          <a:ln cap="flat" cmpd="sng" w="9525">
            <a:solidFill>
              <a:srgbClr val="000000"/>
            </a:solidFill>
            <a:prstDash val="solid"/>
            <a:miter lim="800000"/>
            <a:headEnd len="med" w="med" type="none"/>
            <a:tailEnd len="med" w="med" type="triangle"/>
          </a:ln>
        </p:spPr>
      </p:cxnSp>
      <p:sp>
        <p:nvSpPr>
          <p:cNvPr id="345" name="Google Shape;345;p46"/>
          <p:cNvSpPr/>
          <p:nvPr/>
        </p:nvSpPr>
        <p:spPr>
          <a:xfrm flipH="1" rot="10800000">
            <a:off x="4760913" y="2682996"/>
            <a:ext cx="42862" cy="42862"/>
          </a:xfrm>
          <a:prstGeom prst="ellipse">
            <a:avLst/>
          </a:prstGeom>
          <a:solidFill>
            <a:srgbClr val="BBE0E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346" name="Google Shape;346;p46"/>
          <p:cNvSpPr/>
          <p:nvPr/>
        </p:nvSpPr>
        <p:spPr>
          <a:xfrm flipH="1" rot="10800000">
            <a:off x="4343400" y="2787771"/>
            <a:ext cx="42863" cy="42862"/>
          </a:xfrm>
          <a:prstGeom prst="ellipse">
            <a:avLst/>
          </a:prstGeom>
          <a:solidFill>
            <a:srgbClr val="BBE0E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347" name="Google Shape;347;p46"/>
          <p:cNvSpPr/>
          <p:nvPr/>
        </p:nvSpPr>
        <p:spPr>
          <a:xfrm flipH="1" rot="10800000">
            <a:off x="4168775" y="1862258"/>
            <a:ext cx="42863" cy="42863"/>
          </a:xfrm>
          <a:prstGeom prst="ellipse">
            <a:avLst/>
          </a:prstGeom>
          <a:solidFill>
            <a:srgbClr val="BBE0E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348" name="Google Shape;348;p46"/>
          <p:cNvSpPr/>
          <p:nvPr/>
        </p:nvSpPr>
        <p:spPr>
          <a:xfrm flipH="1" rot="10800000">
            <a:off x="3994150" y="3256083"/>
            <a:ext cx="42863" cy="42863"/>
          </a:xfrm>
          <a:prstGeom prst="ellipse">
            <a:avLst/>
          </a:prstGeom>
          <a:solidFill>
            <a:srgbClr val="BBE0E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349" name="Google Shape;349;p46"/>
          <p:cNvSpPr/>
          <p:nvPr/>
        </p:nvSpPr>
        <p:spPr>
          <a:xfrm flipH="1" rot="10800000">
            <a:off x="4865688" y="2330571"/>
            <a:ext cx="42862" cy="42862"/>
          </a:xfrm>
          <a:prstGeom prst="ellipse">
            <a:avLst/>
          </a:prstGeom>
          <a:solidFill>
            <a:srgbClr val="BBE0E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350" name="Google Shape;350;p46"/>
          <p:cNvSpPr/>
          <p:nvPr/>
        </p:nvSpPr>
        <p:spPr>
          <a:xfrm flipH="1" rot="10800000">
            <a:off x="5067300" y="2057521"/>
            <a:ext cx="42863" cy="42862"/>
          </a:xfrm>
          <a:prstGeom prst="ellipse">
            <a:avLst/>
          </a:prstGeom>
          <a:solidFill>
            <a:srgbClr val="BBE0E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351" name="Google Shape;351;p46"/>
          <p:cNvSpPr/>
          <p:nvPr/>
        </p:nvSpPr>
        <p:spPr>
          <a:xfrm flipH="1" rot="10800000">
            <a:off x="3635375" y="3352921"/>
            <a:ext cx="42863" cy="42862"/>
          </a:xfrm>
          <a:prstGeom prst="ellipse">
            <a:avLst/>
          </a:prstGeom>
          <a:solidFill>
            <a:srgbClr val="BBE0E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352" name="Google Shape;352;p46"/>
          <p:cNvSpPr/>
          <p:nvPr/>
        </p:nvSpPr>
        <p:spPr>
          <a:xfrm flipH="1" rot="10800000">
            <a:off x="5387975" y="2052758"/>
            <a:ext cx="42863" cy="42863"/>
          </a:xfrm>
          <a:prstGeom prst="ellipse">
            <a:avLst/>
          </a:prstGeom>
          <a:solidFill>
            <a:srgbClr val="BBE0E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353" name="Google Shape;353;p46"/>
          <p:cNvSpPr/>
          <p:nvPr/>
        </p:nvSpPr>
        <p:spPr>
          <a:xfrm flipH="1" rot="10800000">
            <a:off x="5408613" y="1813046"/>
            <a:ext cx="42862" cy="42862"/>
          </a:xfrm>
          <a:prstGeom prst="ellipse">
            <a:avLst/>
          </a:prstGeom>
          <a:solidFill>
            <a:srgbClr val="BBE0E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354" name="Google Shape;354;p46"/>
          <p:cNvSpPr/>
          <p:nvPr/>
        </p:nvSpPr>
        <p:spPr>
          <a:xfrm flipH="1" rot="10800000">
            <a:off x="5822950" y="1786058"/>
            <a:ext cx="42863" cy="42863"/>
          </a:xfrm>
          <a:prstGeom prst="ellipse">
            <a:avLst/>
          </a:prstGeom>
          <a:solidFill>
            <a:srgbClr val="BBE0E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355" name="Google Shape;355;p46"/>
          <p:cNvSpPr/>
          <p:nvPr/>
        </p:nvSpPr>
        <p:spPr>
          <a:xfrm flipH="1" rot="10800000">
            <a:off x="3590925" y="3618033"/>
            <a:ext cx="42863" cy="42863"/>
          </a:xfrm>
          <a:prstGeom prst="ellipse">
            <a:avLst/>
          </a:prstGeom>
          <a:solidFill>
            <a:srgbClr val="BBE0E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356" name="Google Shape;356;p46"/>
          <p:cNvSpPr txBox="1"/>
          <p:nvPr/>
        </p:nvSpPr>
        <p:spPr>
          <a:xfrm>
            <a:off x="6924675" y="3759321"/>
            <a:ext cx="333375" cy="460375"/>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None/>
            </a:pPr>
            <a:r>
              <a:rPr lang="en-IN" sz="2400">
                <a:solidFill>
                  <a:schemeClr val="dk1"/>
                </a:solidFill>
                <a:latin typeface="Times New Roman"/>
                <a:ea typeface="Times New Roman"/>
                <a:cs typeface="Times New Roman"/>
                <a:sym typeface="Times New Roman"/>
              </a:rPr>
              <a:t>x</a:t>
            </a:r>
            <a:endParaRPr/>
          </a:p>
        </p:txBody>
      </p:sp>
      <p:sp>
        <p:nvSpPr>
          <p:cNvPr id="357" name="Google Shape;357;p46"/>
          <p:cNvSpPr txBox="1"/>
          <p:nvPr/>
        </p:nvSpPr>
        <p:spPr>
          <a:xfrm>
            <a:off x="5145088" y="2598858"/>
            <a:ext cx="1287462" cy="460375"/>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None/>
            </a:pPr>
            <a:r>
              <a:rPr lang="en-IN" sz="2400">
                <a:solidFill>
                  <a:schemeClr val="dk1"/>
                </a:solidFill>
                <a:latin typeface="Times New Roman"/>
                <a:ea typeface="Times New Roman"/>
                <a:cs typeface="Times New Roman"/>
                <a:sym typeface="Times New Roman"/>
              </a:rPr>
              <a:t>y = x + 1</a:t>
            </a:r>
            <a:endParaRPr/>
          </a:p>
        </p:txBody>
      </p:sp>
      <p:cxnSp>
        <p:nvCxnSpPr>
          <p:cNvPr id="358" name="Google Shape;358;p46"/>
          <p:cNvCxnSpPr/>
          <p:nvPr/>
        </p:nvCxnSpPr>
        <p:spPr>
          <a:xfrm>
            <a:off x="4191000" y="1878133"/>
            <a:ext cx="1588" cy="1909763"/>
          </a:xfrm>
          <a:prstGeom prst="straightConnector1">
            <a:avLst/>
          </a:prstGeom>
          <a:noFill/>
          <a:ln cap="flat" cmpd="sng" w="9525">
            <a:solidFill>
              <a:srgbClr val="006666"/>
            </a:solidFill>
            <a:prstDash val="dash"/>
            <a:miter lim="800000"/>
            <a:headEnd len="med" w="med" type="none"/>
            <a:tailEnd len="med" w="med" type="none"/>
          </a:ln>
        </p:spPr>
      </p:cxnSp>
      <p:cxnSp>
        <p:nvCxnSpPr>
          <p:cNvPr id="359" name="Google Shape;359;p46"/>
          <p:cNvCxnSpPr/>
          <p:nvPr/>
        </p:nvCxnSpPr>
        <p:spPr>
          <a:xfrm flipH="1">
            <a:off x="3368675" y="1894008"/>
            <a:ext cx="812800" cy="1588"/>
          </a:xfrm>
          <a:prstGeom prst="straightConnector1">
            <a:avLst/>
          </a:prstGeom>
          <a:noFill/>
          <a:ln cap="flat" cmpd="sng" w="9525">
            <a:solidFill>
              <a:srgbClr val="006666"/>
            </a:solidFill>
            <a:prstDash val="dash"/>
            <a:miter lim="800000"/>
            <a:headEnd len="med" w="med" type="none"/>
            <a:tailEnd len="med" w="med" type="none"/>
          </a:ln>
        </p:spPr>
      </p:cxnSp>
      <p:cxnSp>
        <p:nvCxnSpPr>
          <p:cNvPr id="360" name="Google Shape;360;p46"/>
          <p:cNvCxnSpPr/>
          <p:nvPr/>
        </p:nvCxnSpPr>
        <p:spPr>
          <a:xfrm flipH="1">
            <a:off x="3352800" y="2905246"/>
            <a:ext cx="828675" cy="1587"/>
          </a:xfrm>
          <a:prstGeom prst="straightConnector1">
            <a:avLst/>
          </a:prstGeom>
          <a:noFill/>
          <a:ln cap="flat" cmpd="sng" w="9525">
            <a:solidFill>
              <a:srgbClr val="006666"/>
            </a:solidFill>
            <a:prstDash val="dash"/>
            <a:miter lim="800000"/>
            <a:headEnd len="med" w="med" type="none"/>
            <a:tailEnd len="med" w="med" type="none"/>
          </a:ln>
        </p:spPr>
      </p:cxnSp>
      <p:sp>
        <p:nvSpPr>
          <p:cNvPr id="361" name="Google Shape;361;p46"/>
          <p:cNvSpPr txBox="1"/>
          <p:nvPr/>
        </p:nvSpPr>
        <p:spPr>
          <a:xfrm>
            <a:off x="4116388" y="3791071"/>
            <a:ext cx="493712" cy="398462"/>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None/>
            </a:pPr>
            <a:r>
              <a:rPr lang="en-IN" sz="2000">
                <a:solidFill>
                  <a:schemeClr val="dk1"/>
                </a:solidFill>
                <a:latin typeface="Times New Roman"/>
                <a:ea typeface="Times New Roman"/>
                <a:cs typeface="Times New Roman"/>
                <a:sym typeface="Times New Roman"/>
              </a:rPr>
              <a:t>X1</a:t>
            </a:r>
            <a:endParaRPr/>
          </a:p>
        </p:txBody>
      </p:sp>
      <p:sp>
        <p:nvSpPr>
          <p:cNvPr id="362" name="Google Shape;362;p46"/>
          <p:cNvSpPr txBox="1"/>
          <p:nvPr/>
        </p:nvSpPr>
        <p:spPr>
          <a:xfrm>
            <a:off x="2892425" y="1701921"/>
            <a:ext cx="493713" cy="398462"/>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None/>
            </a:pPr>
            <a:r>
              <a:rPr lang="en-IN" sz="2000">
                <a:solidFill>
                  <a:schemeClr val="dk1"/>
                </a:solidFill>
                <a:latin typeface="Times New Roman"/>
                <a:ea typeface="Times New Roman"/>
                <a:cs typeface="Times New Roman"/>
                <a:sym typeface="Times New Roman"/>
              </a:rPr>
              <a:t>Y1</a:t>
            </a:r>
            <a:endParaRPr/>
          </a:p>
        </p:txBody>
      </p:sp>
      <p:sp>
        <p:nvSpPr>
          <p:cNvPr id="363" name="Google Shape;363;p46"/>
          <p:cNvSpPr txBox="1"/>
          <p:nvPr/>
        </p:nvSpPr>
        <p:spPr>
          <a:xfrm>
            <a:off x="2890838" y="2648071"/>
            <a:ext cx="577850" cy="398462"/>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None/>
            </a:pPr>
            <a:r>
              <a:rPr lang="en-IN" sz="2000">
                <a:solidFill>
                  <a:schemeClr val="dk1"/>
                </a:solidFill>
                <a:latin typeface="Times New Roman"/>
                <a:ea typeface="Times New Roman"/>
                <a:cs typeface="Times New Roman"/>
                <a:sym typeface="Times New Roman"/>
              </a:rPr>
              <a:t>Y1’</a:t>
            </a:r>
            <a:endParaRPr/>
          </a:p>
        </p:txBody>
      </p:sp>
      <p:cxnSp>
        <p:nvCxnSpPr>
          <p:cNvPr id="364" name="Google Shape;364;p46"/>
          <p:cNvCxnSpPr/>
          <p:nvPr/>
        </p:nvCxnSpPr>
        <p:spPr>
          <a:xfrm>
            <a:off x="305593" y="3746621"/>
            <a:ext cx="6923087" cy="1587"/>
          </a:xfrm>
          <a:prstGeom prst="straightConnector1">
            <a:avLst/>
          </a:prstGeom>
          <a:noFill/>
          <a:ln cap="flat" cmpd="sng" w="9525">
            <a:solidFill>
              <a:schemeClr val="lt1"/>
            </a:solidFill>
            <a:prstDash val="solid"/>
            <a:miter lim="800000"/>
            <a:headEnd len="med" w="med" type="none"/>
            <a:tailEnd len="med" w="med" type="triangle"/>
          </a:ln>
        </p:spPr>
      </p:cxnSp>
      <p:cxnSp>
        <p:nvCxnSpPr>
          <p:cNvPr id="365" name="Google Shape;365;p46"/>
          <p:cNvCxnSpPr/>
          <p:nvPr/>
        </p:nvCxnSpPr>
        <p:spPr>
          <a:xfrm flipH="1" rot="10800000">
            <a:off x="3271838" y="1363543"/>
            <a:ext cx="2665412" cy="2435225"/>
          </a:xfrm>
          <a:prstGeom prst="straightConnector1">
            <a:avLst/>
          </a:prstGeom>
          <a:noFill/>
          <a:ln cap="flat" cmpd="sng" w="9525">
            <a:solidFill>
              <a:schemeClr val="accent1"/>
            </a:solidFill>
            <a:prstDash val="solid"/>
            <a:miter lim="800000"/>
            <a:headEnd len="med" w="med" type="none"/>
            <a:tailEnd len="med" w="med" type="none"/>
          </a:ln>
        </p:spPr>
      </p:cxnSp>
      <p:sp>
        <p:nvSpPr>
          <p:cNvPr id="366" name="Google Shape;366;p46"/>
          <p:cNvSpPr/>
          <p:nvPr/>
        </p:nvSpPr>
        <p:spPr>
          <a:xfrm>
            <a:off x="7888148" y="2439135"/>
            <a:ext cx="3599004" cy="1200329"/>
          </a:xfrm>
          <a:prstGeom prst="rect">
            <a:avLst/>
          </a:prstGeom>
          <a:noFill/>
          <a:ln>
            <a:noFill/>
          </a:ln>
        </p:spPr>
        <p:txBody>
          <a:bodyPr anchorCtr="0" anchor="t" bIns="45700" lIns="91425" spcFirstLastPara="1" rIns="91425" wrap="square" tIns="45700">
            <a:noAutofit/>
          </a:bodyPr>
          <a:lstStyle/>
          <a:p>
            <a:pPr indent="0" lvl="1" marL="457200" marR="0" rtl="0" algn="l">
              <a:spcBef>
                <a:spcPts val="0"/>
              </a:spcBef>
              <a:spcAft>
                <a:spcPts val="0"/>
              </a:spcAft>
              <a:buNone/>
            </a:pPr>
            <a:r>
              <a:rPr b="0" i="0" lang="en-IN" sz="2400" u="none" cap="none" strike="noStrike">
                <a:solidFill>
                  <a:schemeClr val="dk1"/>
                </a:solidFill>
                <a:latin typeface="Gill Sans"/>
                <a:ea typeface="Gill Sans"/>
                <a:cs typeface="Gill Sans"/>
                <a:sym typeface="Gill Sans"/>
              </a:rPr>
              <a:t>smooth data by fitting the data into regression functions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7"/>
          <p:cNvSpPr/>
          <p:nvPr/>
        </p:nvSpPr>
        <p:spPr>
          <a:xfrm>
            <a:off x="466298" y="888640"/>
            <a:ext cx="11259403" cy="3974550"/>
          </a:xfrm>
          <a:prstGeom prst="rect">
            <a:avLst/>
          </a:prstGeom>
          <a:noFill/>
          <a:ln>
            <a:noFill/>
          </a:ln>
        </p:spPr>
        <p:txBody>
          <a:bodyPr anchorCtr="0" anchor="t" bIns="45700" lIns="91425" spcFirstLastPara="1" rIns="91425" wrap="square" tIns="45700">
            <a:noAutofit/>
          </a:bodyPr>
          <a:lstStyle/>
          <a:p>
            <a:pPr indent="0" lvl="0" marL="0" marR="0" rtl="0" algn="l">
              <a:lnSpc>
                <a:spcPct val="120000"/>
              </a:lnSpc>
              <a:spcBef>
                <a:spcPts val="0"/>
              </a:spcBef>
              <a:spcAft>
                <a:spcPts val="0"/>
              </a:spcAft>
              <a:buNone/>
            </a:pPr>
            <a:r>
              <a:rPr lang="en-IN" sz="2800" u="sng">
                <a:solidFill>
                  <a:srgbClr val="000000"/>
                </a:solidFill>
                <a:latin typeface="Gill Sans"/>
                <a:ea typeface="Gill Sans"/>
                <a:cs typeface="Gill Sans"/>
                <a:sym typeface="Gill Sans"/>
              </a:rPr>
              <a:t>Handling  of Noisy Data</a:t>
            </a:r>
            <a:endParaRPr/>
          </a:p>
          <a:p>
            <a:pPr indent="0" lvl="0" marL="0" marR="0" rtl="0" algn="l">
              <a:lnSpc>
                <a:spcPct val="120000"/>
              </a:lnSpc>
              <a:spcBef>
                <a:spcPts val="700"/>
              </a:spcBef>
              <a:spcAft>
                <a:spcPts val="0"/>
              </a:spcAft>
              <a:buNone/>
            </a:pPr>
            <a:r>
              <a:rPr lang="en-IN" sz="2800">
                <a:solidFill>
                  <a:srgbClr val="7030A0"/>
                </a:solidFill>
                <a:latin typeface="Gill Sans"/>
                <a:ea typeface="Gill Sans"/>
                <a:cs typeface="Gill Sans"/>
                <a:sym typeface="Gill Sans"/>
              </a:rPr>
              <a:t>3. Clustering</a:t>
            </a:r>
            <a:endParaRPr/>
          </a:p>
          <a:p>
            <a:pPr indent="-342900" lvl="0" marL="342900" marR="0" rtl="0" algn="l">
              <a:spcBef>
                <a:spcPts val="0"/>
              </a:spcBef>
              <a:spcAft>
                <a:spcPts val="0"/>
              </a:spcAft>
              <a:buClr>
                <a:schemeClr val="dk1"/>
              </a:buClr>
              <a:buSzPts val="2800"/>
              <a:buFont typeface="Noto Sans Symbols"/>
              <a:buChar char="✔"/>
            </a:pPr>
            <a:r>
              <a:rPr lang="en-IN" sz="2800">
                <a:solidFill>
                  <a:schemeClr val="dk1"/>
                </a:solidFill>
                <a:highlight>
                  <a:srgbClr val="00FFFF"/>
                </a:highlight>
                <a:latin typeface="Gill Sans"/>
                <a:ea typeface="Gill Sans"/>
                <a:cs typeface="Gill Sans"/>
                <a:sym typeface="Gill Sans"/>
              </a:rPr>
              <a:t>Outliers may be detected by clustering</a:t>
            </a:r>
            <a:endParaRPr/>
          </a:p>
          <a:p>
            <a:pPr indent="-342900" lvl="0" marL="342900" marR="0" rtl="0" algn="l">
              <a:spcBef>
                <a:spcPts val="0"/>
              </a:spcBef>
              <a:spcAft>
                <a:spcPts val="0"/>
              </a:spcAft>
              <a:buClr>
                <a:schemeClr val="dk1"/>
              </a:buClr>
              <a:buSzPts val="2800"/>
              <a:buFont typeface="Noto Sans Symbols"/>
              <a:buChar char="✔"/>
            </a:pPr>
            <a:r>
              <a:rPr lang="en-IN" sz="2800">
                <a:solidFill>
                  <a:schemeClr val="dk1"/>
                </a:solidFill>
                <a:highlight>
                  <a:srgbClr val="00FFFF"/>
                </a:highlight>
                <a:latin typeface="Gill Sans"/>
                <a:ea typeface="Gill Sans"/>
                <a:cs typeface="Gill Sans"/>
                <a:sym typeface="Gill Sans"/>
              </a:rPr>
              <a:t>for example, where similar values are organized into groups, or “clusters.” Intuitively, values that fall outside of the set of clusters may be considered outliers</a:t>
            </a:r>
            <a:endParaRPr/>
          </a:p>
          <a:p>
            <a:pPr indent="0" lvl="0" marL="0" marR="0" rtl="0" algn="l">
              <a:lnSpc>
                <a:spcPct val="120000"/>
              </a:lnSpc>
              <a:spcBef>
                <a:spcPts val="700"/>
              </a:spcBef>
              <a:spcAft>
                <a:spcPts val="0"/>
              </a:spcAft>
              <a:buNone/>
            </a:pPr>
            <a:r>
              <a:t/>
            </a:r>
            <a:endParaRPr sz="2800">
              <a:solidFill>
                <a:schemeClr val="dk1"/>
              </a:solidFill>
              <a:latin typeface="Gill Sans"/>
              <a:ea typeface="Gill Sans"/>
              <a:cs typeface="Gill Sans"/>
              <a:sym typeface="Gill Sans"/>
            </a:endParaRPr>
          </a:p>
          <a:p>
            <a:pPr indent="0" lvl="0" marL="0" marR="0" rtl="0" algn="l">
              <a:lnSpc>
                <a:spcPct val="120000"/>
              </a:lnSpc>
              <a:spcBef>
                <a:spcPts val="700"/>
              </a:spcBef>
              <a:spcAft>
                <a:spcPts val="0"/>
              </a:spcAft>
              <a:buNone/>
            </a:pPr>
            <a:r>
              <a:t/>
            </a:r>
            <a:endParaRPr sz="2000">
              <a:solidFill>
                <a:srgbClr val="000000"/>
              </a:solidFill>
              <a:latin typeface="Gill Sans"/>
              <a:ea typeface="Gill Sans"/>
              <a:cs typeface="Gill Sans"/>
              <a:sym typeface="Gill San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grpSp>
        <p:nvGrpSpPr>
          <p:cNvPr id="376" name="Google Shape;376;p48"/>
          <p:cNvGrpSpPr/>
          <p:nvPr/>
        </p:nvGrpSpPr>
        <p:grpSpPr>
          <a:xfrm>
            <a:off x="3089275" y="1664670"/>
            <a:ext cx="6015038" cy="4111626"/>
            <a:chOff x="864" y="1152"/>
            <a:chExt cx="3789" cy="2590"/>
          </a:xfrm>
        </p:grpSpPr>
        <p:sp>
          <p:nvSpPr>
            <p:cNvPr id="377" name="Google Shape;377;p48"/>
            <p:cNvSpPr/>
            <p:nvPr/>
          </p:nvSpPr>
          <p:spPr>
            <a:xfrm>
              <a:off x="1591" y="2470"/>
              <a:ext cx="90" cy="92"/>
            </a:xfrm>
            <a:prstGeom prst="flowChartConnector">
              <a:avLst/>
            </a:prstGeom>
            <a:solidFill>
              <a:srgbClr val="BBE0E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378" name="Google Shape;378;p48"/>
            <p:cNvSpPr/>
            <p:nvPr/>
          </p:nvSpPr>
          <p:spPr>
            <a:xfrm>
              <a:off x="1469" y="2348"/>
              <a:ext cx="90" cy="92"/>
            </a:xfrm>
            <a:prstGeom prst="flowChartConnector">
              <a:avLst/>
            </a:prstGeom>
            <a:solidFill>
              <a:srgbClr val="BBE0E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379" name="Google Shape;379;p48"/>
            <p:cNvSpPr/>
            <p:nvPr/>
          </p:nvSpPr>
          <p:spPr>
            <a:xfrm>
              <a:off x="1784" y="2363"/>
              <a:ext cx="90" cy="92"/>
            </a:xfrm>
            <a:prstGeom prst="flowChartConnector">
              <a:avLst/>
            </a:prstGeom>
            <a:solidFill>
              <a:srgbClr val="BBE0E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380" name="Google Shape;380;p48"/>
            <p:cNvSpPr/>
            <p:nvPr/>
          </p:nvSpPr>
          <p:spPr>
            <a:xfrm>
              <a:off x="1633" y="2150"/>
              <a:ext cx="90" cy="92"/>
            </a:xfrm>
            <a:prstGeom prst="flowChartConnector">
              <a:avLst/>
            </a:prstGeom>
            <a:solidFill>
              <a:srgbClr val="BBE0E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381" name="Google Shape;381;p48"/>
            <p:cNvSpPr/>
            <p:nvPr/>
          </p:nvSpPr>
          <p:spPr>
            <a:xfrm>
              <a:off x="1411" y="2490"/>
              <a:ext cx="90" cy="92"/>
            </a:xfrm>
            <a:prstGeom prst="flowChartConnector">
              <a:avLst/>
            </a:prstGeom>
            <a:solidFill>
              <a:srgbClr val="BBE0E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382" name="Google Shape;382;p48"/>
            <p:cNvSpPr/>
            <p:nvPr/>
          </p:nvSpPr>
          <p:spPr>
            <a:xfrm>
              <a:off x="1498" y="2195"/>
              <a:ext cx="90" cy="92"/>
            </a:xfrm>
            <a:prstGeom prst="flowChartConnector">
              <a:avLst/>
            </a:prstGeom>
            <a:solidFill>
              <a:srgbClr val="BBE0E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383" name="Google Shape;383;p48"/>
            <p:cNvSpPr/>
            <p:nvPr/>
          </p:nvSpPr>
          <p:spPr>
            <a:xfrm>
              <a:off x="3004" y="1857"/>
              <a:ext cx="90" cy="92"/>
            </a:xfrm>
            <a:prstGeom prst="flowChartConnector">
              <a:avLst/>
            </a:prstGeom>
            <a:solidFill>
              <a:srgbClr val="BBE0E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384" name="Google Shape;384;p48"/>
            <p:cNvSpPr/>
            <p:nvPr/>
          </p:nvSpPr>
          <p:spPr>
            <a:xfrm>
              <a:off x="2935" y="2254"/>
              <a:ext cx="90" cy="92"/>
            </a:xfrm>
            <a:prstGeom prst="flowChartConnector">
              <a:avLst/>
            </a:prstGeom>
            <a:solidFill>
              <a:srgbClr val="BBE0E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385" name="Google Shape;385;p48"/>
            <p:cNvSpPr/>
            <p:nvPr/>
          </p:nvSpPr>
          <p:spPr>
            <a:xfrm>
              <a:off x="3168" y="2032"/>
              <a:ext cx="90" cy="92"/>
            </a:xfrm>
            <a:prstGeom prst="flowChartConnector">
              <a:avLst/>
            </a:prstGeom>
            <a:solidFill>
              <a:srgbClr val="BBE0E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386" name="Google Shape;386;p48"/>
            <p:cNvSpPr/>
            <p:nvPr/>
          </p:nvSpPr>
          <p:spPr>
            <a:xfrm>
              <a:off x="2845" y="2072"/>
              <a:ext cx="90" cy="92"/>
            </a:xfrm>
            <a:prstGeom prst="flowChartConnector">
              <a:avLst/>
            </a:prstGeom>
            <a:solidFill>
              <a:srgbClr val="BBE0E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387" name="Google Shape;387;p48"/>
            <p:cNvSpPr/>
            <p:nvPr/>
          </p:nvSpPr>
          <p:spPr>
            <a:xfrm>
              <a:off x="3541" y="2106"/>
              <a:ext cx="90" cy="92"/>
            </a:xfrm>
            <a:prstGeom prst="flowChartConnector">
              <a:avLst/>
            </a:prstGeom>
            <a:solidFill>
              <a:srgbClr val="BBE0E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388" name="Google Shape;388;p48"/>
            <p:cNvSpPr/>
            <p:nvPr/>
          </p:nvSpPr>
          <p:spPr>
            <a:xfrm>
              <a:off x="3429" y="2301"/>
              <a:ext cx="90" cy="92"/>
            </a:xfrm>
            <a:prstGeom prst="flowChartConnector">
              <a:avLst/>
            </a:prstGeom>
            <a:solidFill>
              <a:srgbClr val="BBE0E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389" name="Google Shape;389;p48"/>
            <p:cNvSpPr/>
            <p:nvPr/>
          </p:nvSpPr>
          <p:spPr>
            <a:xfrm>
              <a:off x="864" y="1152"/>
              <a:ext cx="3789" cy="2590"/>
            </a:xfrm>
            <a:prstGeom prst="rect">
              <a:avLst/>
            </a:prstGeom>
            <a:no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390" name="Google Shape;390;p48"/>
            <p:cNvSpPr/>
            <p:nvPr/>
          </p:nvSpPr>
          <p:spPr>
            <a:xfrm>
              <a:off x="1799" y="2561"/>
              <a:ext cx="90" cy="92"/>
            </a:xfrm>
            <a:prstGeom prst="flowChartConnector">
              <a:avLst/>
            </a:prstGeom>
            <a:solidFill>
              <a:srgbClr val="BBE0E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391" name="Google Shape;391;p48"/>
            <p:cNvSpPr/>
            <p:nvPr/>
          </p:nvSpPr>
          <p:spPr>
            <a:xfrm>
              <a:off x="2194" y="2584"/>
              <a:ext cx="90" cy="92"/>
            </a:xfrm>
            <a:prstGeom prst="flowChartConnector">
              <a:avLst/>
            </a:prstGeom>
            <a:solidFill>
              <a:srgbClr val="BBE0E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392" name="Google Shape;392;p48"/>
            <p:cNvSpPr/>
            <p:nvPr/>
          </p:nvSpPr>
          <p:spPr>
            <a:xfrm>
              <a:off x="3215" y="2349"/>
              <a:ext cx="90" cy="92"/>
            </a:xfrm>
            <a:prstGeom prst="flowChartConnector">
              <a:avLst/>
            </a:prstGeom>
            <a:solidFill>
              <a:srgbClr val="BBE0E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393" name="Google Shape;393;p48"/>
            <p:cNvSpPr/>
            <p:nvPr/>
          </p:nvSpPr>
          <p:spPr>
            <a:xfrm>
              <a:off x="2654" y="2661"/>
              <a:ext cx="90" cy="92"/>
            </a:xfrm>
            <a:prstGeom prst="flowChartConnector">
              <a:avLst/>
            </a:prstGeom>
            <a:solidFill>
              <a:srgbClr val="BBE0E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394" name="Google Shape;394;p48"/>
            <p:cNvSpPr/>
            <p:nvPr/>
          </p:nvSpPr>
          <p:spPr>
            <a:xfrm>
              <a:off x="2486" y="2975"/>
              <a:ext cx="90" cy="92"/>
            </a:xfrm>
            <a:prstGeom prst="flowChartConnector">
              <a:avLst/>
            </a:prstGeom>
            <a:solidFill>
              <a:srgbClr val="BBE0E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395" name="Google Shape;395;p48"/>
            <p:cNvSpPr/>
            <p:nvPr/>
          </p:nvSpPr>
          <p:spPr>
            <a:xfrm>
              <a:off x="2581" y="2843"/>
              <a:ext cx="90" cy="92"/>
            </a:xfrm>
            <a:prstGeom prst="flowChartConnector">
              <a:avLst/>
            </a:prstGeom>
            <a:solidFill>
              <a:srgbClr val="BBE0E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396" name="Google Shape;396;p48"/>
            <p:cNvSpPr/>
            <p:nvPr/>
          </p:nvSpPr>
          <p:spPr>
            <a:xfrm>
              <a:off x="1906" y="2186"/>
              <a:ext cx="90" cy="92"/>
            </a:xfrm>
            <a:prstGeom prst="flowChartConnector">
              <a:avLst/>
            </a:prstGeom>
            <a:solidFill>
              <a:srgbClr val="BBE0E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397" name="Google Shape;397;p48"/>
            <p:cNvSpPr/>
            <p:nvPr/>
          </p:nvSpPr>
          <p:spPr>
            <a:xfrm>
              <a:off x="2302" y="2790"/>
              <a:ext cx="90" cy="92"/>
            </a:xfrm>
            <a:prstGeom prst="flowChartConnector">
              <a:avLst/>
            </a:prstGeom>
            <a:solidFill>
              <a:srgbClr val="BBE0E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398" name="Google Shape;398;p48"/>
            <p:cNvSpPr/>
            <p:nvPr/>
          </p:nvSpPr>
          <p:spPr>
            <a:xfrm>
              <a:off x="2298" y="2941"/>
              <a:ext cx="90" cy="92"/>
            </a:xfrm>
            <a:prstGeom prst="flowChartConnector">
              <a:avLst/>
            </a:prstGeom>
            <a:solidFill>
              <a:srgbClr val="BBE0E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399" name="Google Shape;399;p48"/>
            <p:cNvSpPr/>
            <p:nvPr/>
          </p:nvSpPr>
          <p:spPr>
            <a:xfrm>
              <a:off x="1918" y="1979"/>
              <a:ext cx="90" cy="92"/>
            </a:xfrm>
            <a:prstGeom prst="flowChartConnector">
              <a:avLst/>
            </a:prstGeom>
            <a:solidFill>
              <a:srgbClr val="BBE0E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400" name="Google Shape;400;p48"/>
            <p:cNvSpPr/>
            <p:nvPr/>
          </p:nvSpPr>
          <p:spPr>
            <a:xfrm>
              <a:off x="2722" y="1676"/>
              <a:ext cx="90" cy="92"/>
            </a:xfrm>
            <a:prstGeom prst="flowChartConnector">
              <a:avLst/>
            </a:prstGeom>
            <a:solidFill>
              <a:srgbClr val="BBE0E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401" name="Google Shape;401;p48"/>
            <p:cNvSpPr/>
            <p:nvPr/>
          </p:nvSpPr>
          <p:spPr>
            <a:xfrm>
              <a:off x="1837" y="1800"/>
              <a:ext cx="90" cy="92"/>
            </a:xfrm>
            <a:prstGeom prst="flowChartConnector">
              <a:avLst/>
            </a:prstGeom>
            <a:solidFill>
              <a:srgbClr val="BBE0E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402" name="Google Shape;402;p48"/>
            <p:cNvSpPr/>
            <p:nvPr/>
          </p:nvSpPr>
          <p:spPr>
            <a:xfrm>
              <a:off x="2387" y="2485"/>
              <a:ext cx="90" cy="92"/>
            </a:xfrm>
            <a:prstGeom prst="flowChartConnector">
              <a:avLst/>
            </a:prstGeom>
            <a:solidFill>
              <a:srgbClr val="BBE0E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403" name="Google Shape;403;p48"/>
            <p:cNvSpPr/>
            <p:nvPr/>
          </p:nvSpPr>
          <p:spPr>
            <a:xfrm>
              <a:off x="2491" y="2637"/>
              <a:ext cx="90" cy="92"/>
            </a:xfrm>
            <a:prstGeom prst="flowChartConnector">
              <a:avLst/>
            </a:prstGeom>
            <a:solidFill>
              <a:srgbClr val="BBE0E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404" name="Google Shape;404;p48"/>
            <p:cNvSpPr/>
            <p:nvPr/>
          </p:nvSpPr>
          <p:spPr>
            <a:xfrm>
              <a:off x="2715" y="2950"/>
              <a:ext cx="90" cy="92"/>
            </a:xfrm>
            <a:prstGeom prst="flowChartConnector">
              <a:avLst/>
            </a:prstGeom>
            <a:solidFill>
              <a:srgbClr val="BBE0E3"/>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405" name="Google Shape;405;p48"/>
            <p:cNvSpPr/>
            <p:nvPr/>
          </p:nvSpPr>
          <p:spPr>
            <a:xfrm>
              <a:off x="2630" y="1576"/>
              <a:ext cx="1101" cy="1076"/>
            </a:xfrm>
            <a:custGeom>
              <a:rect b="b" l="l" r="r" t="t"/>
              <a:pathLst>
                <a:path extrusionOk="0" h="1077" w="1101">
                  <a:moveTo>
                    <a:pt x="1041" y="294"/>
                  </a:moveTo>
                  <a:cubicBezTo>
                    <a:pt x="1062" y="357"/>
                    <a:pt x="1070" y="419"/>
                    <a:pt x="1077" y="485"/>
                  </a:cubicBezTo>
                  <a:cubicBezTo>
                    <a:pt x="1072" y="641"/>
                    <a:pt x="1101" y="797"/>
                    <a:pt x="1013" y="930"/>
                  </a:cubicBezTo>
                  <a:cubicBezTo>
                    <a:pt x="1001" y="966"/>
                    <a:pt x="984" y="1017"/>
                    <a:pt x="950" y="1040"/>
                  </a:cubicBezTo>
                  <a:cubicBezTo>
                    <a:pt x="920" y="1060"/>
                    <a:pt x="884" y="1065"/>
                    <a:pt x="850" y="1076"/>
                  </a:cubicBezTo>
                  <a:cubicBezTo>
                    <a:pt x="677" y="1068"/>
                    <a:pt x="701" y="1077"/>
                    <a:pt x="595" y="1040"/>
                  </a:cubicBezTo>
                  <a:cubicBezTo>
                    <a:pt x="556" y="1026"/>
                    <a:pt x="527" y="1007"/>
                    <a:pt x="486" y="994"/>
                  </a:cubicBezTo>
                  <a:cubicBezTo>
                    <a:pt x="477" y="991"/>
                    <a:pt x="459" y="985"/>
                    <a:pt x="459" y="985"/>
                  </a:cubicBezTo>
                  <a:cubicBezTo>
                    <a:pt x="417" y="943"/>
                    <a:pt x="369" y="911"/>
                    <a:pt x="322" y="876"/>
                  </a:cubicBezTo>
                  <a:cubicBezTo>
                    <a:pt x="287" y="850"/>
                    <a:pt x="271" y="816"/>
                    <a:pt x="232" y="803"/>
                  </a:cubicBezTo>
                  <a:cubicBezTo>
                    <a:pt x="196" y="768"/>
                    <a:pt x="131" y="726"/>
                    <a:pt x="104" y="685"/>
                  </a:cubicBezTo>
                  <a:cubicBezTo>
                    <a:pt x="56" y="611"/>
                    <a:pt x="21" y="536"/>
                    <a:pt x="4" y="449"/>
                  </a:cubicBezTo>
                  <a:cubicBezTo>
                    <a:pt x="7" y="343"/>
                    <a:pt x="0" y="236"/>
                    <a:pt x="13" y="130"/>
                  </a:cubicBezTo>
                  <a:cubicBezTo>
                    <a:pt x="22" y="60"/>
                    <a:pt x="139" y="33"/>
                    <a:pt x="186" y="21"/>
                  </a:cubicBezTo>
                  <a:cubicBezTo>
                    <a:pt x="198" y="18"/>
                    <a:pt x="222" y="12"/>
                    <a:pt x="222" y="12"/>
                  </a:cubicBezTo>
                  <a:cubicBezTo>
                    <a:pt x="289" y="15"/>
                    <a:pt x="362" y="0"/>
                    <a:pt x="422" y="30"/>
                  </a:cubicBezTo>
                  <a:cubicBezTo>
                    <a:pt x="473" y="56"/>
                    <a:pt x="525" y="77"/>
                    <a:pt x="577" y="103"/>
                  </a:cubicBezTo>
                  <a:cubicBezTo>
                    <a:pt x="619" y="124"/>
                    <a:pt x="655" y="153"/>
                    <a:pt x="695" y="176"/>
                  </a:cubicBezTo>
                  <a:cubicBezTo>
                    <a:pt x="718" y="189"/>
                    <a:pt x="745" y="192"/>
                    <a:pt x="768" y="203"/>
                  </a:cubicBezTo>
                  <a:cubicBezTo>
                    <a:pt x="844" y="240"/>
                    <a:pt x="955" y="294"/>
                    <a:pt x="1041" y="294"/>
                  </a:cubicBezTo>
                  <a:close/>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406" name="Google Shape;406;p48"/>
            <p:cNvSpPr/>
            <p:nvPr/>
          </p:nvSpPr>
          <p:spPr>
            <a:xfrm>
              <a:off x="2126" y="2324"/>
              <a:ext cx="918" cy="964"/>
            </a:xfrm>
            <a:custGeom>
              <a:rect b="b" l="l" r="r" t="t"/>
              <a:pathLst>
                <a:path extrusionOk="0" h="965" w="918">
                  <a:moveTo>
                    <a:pt x="227" y="818"/>
                  </a:moveTo>
                  <a:cubicBezTo>
                    <a:pt x="178" y="802"/>
                    <a:pt x="216" y="822"/>
                    <a:pt x="191" y="782"/>
                  </a:cubicBezTo>
                  <a:cubicBezTo>
                    <a:pt x="176" y="757"/>
                    <a:pt x="144" y="746"/>
                    <a:pt x="118" y="737"/>
                  </a:cubicBezTo>
                  <a:cubicBezTo>
                    <a:pt x="106" y="724"/>
                    <a:pt x="92" y="714"/>
                    <a:pt x="81" y="700"/>
                  </a:cubicBezTo>
                  <a:cubicBezTo>
                    <a:pt x="68" y="683"/>
                    <a:pt x="45" y="646"/>
                    <a:pt x="45" y="646"/>
                  </a:cubicBezTo>
                  <a:cubicBezTo>
                    <a:pt x="30" y="585"/>
                    <a:pt x="10" y="526"/>
                    <a:pt x="0" y="464"/>
                  </a:cubicBezTo>
                  <a:cubicBezTo>
                    <a:pt x="3" y="376"/>
                    <a:pt x="1" y="288"/>
                    <a:pt x="9" y="200"/>
                  </a:cubicBezTo>
                  <a:cubicBezTo>
                    <a:pt x="11" y="175"/>
                    <a:pt x="74" y="139"/>
                    <a:pt x="81" y="136"/>
                  </a:cubicBezTo>
                  <a:cubicBezTo>
                    <a:pt x="153" y="101"/>
                    <a:pt x="222" y="22"/>
                    <a:pt x="291" y="0"/>
                  </a:cubicBezTo>
                  <a:cubicBezTo>
                    <a:pt x="314" y="3"/>
                    <a:pt x="364" y="5"/>
                    <a:pt x="391" y="18"/>
                  </a:cubicBezTo>
                  <a:cubicBezTo>
                    <a:pt x="430" y="37"/>
                    <a:pt x="446" y="46"/>
                    <a:pt x="491" y="55"/>
                  </a:cubicBezTo>
                  <a:cubicBezTo>
                    <a:pt x="555" y="98"/>
                    <a:pt x="638" y="100"/>
                    <a:pt x="691" y="164"/>
                  </a:cubicBezTo>
                  <a:cubicBezTo>
                    <a:pt x="760" y="248"/>
                    <a:pt x="665" y="138"/>
                    <a:pt x="718" y="218"/>
                  </a:cubicBezTo>
                  <a:cubicBezTo>
                    <a:pt x="725" y="229"/>
                    <a:pt x="737" y="236"/>
                    <a:pt x="745" y="246"/>
                  </a:cubicBezTo>
                  <a:cubicBezTo>
                    <a:pt x="770" y="278"/>
                    <a:pt x="782" y="319"/>
                    <a:pt x="809" y="346"/>
                  </a:cubicBezTo>
                  <a:cubicBezTo>
                    <a:pt x="830" y="410"/>
                    <a:pt x="816" y="384"/>
                    <a:pt x="845" y="427"/>
                  </a:cubicBezTo>
                  <a:cubicBezTo>
                    <a:pt x="851" y="457"/>
                    <a:pt x="856" y="488"/>
                    <a:pt x="863" y="518"/>
                  </a:cubicBezTo>
                  <a:cubicBezTo>
                    <a:pt x="871" y="549"/>
                    <a:pt x="884" y="578"/>
                    <a:pt x="890" y="609"/>
                  </a:cubicBezTo>
                  <a:cubicBezTo>
                    <a:pt x="902" y="666"/>
                    <a:pt x="900" y="718"/>
                    <a:pt x="918" y="773"/>
                  </a:cubicBezTo>
                  <a:cubicBezTo>
                    <a:pt x="910" y="845"/>
                    <a:pt x="904" y="901"/>
                    <a:pt x="827" y="927"/>
                  </a:cubicBezTo>
                  <a:cubicBezTo>
                    <a:pt x="803" y="935"/>
                    <a:pt x="778" y="940"/>
                    <a:pt x="754" y="946"/>
                  </a:cubicBezTo>
                  <a:cubicBezTo>
                    <a:pt x="742" y="949"/>
                    <a:pt x="718" y="955"/>
                    <a:pt x="718" y="955"/>
                  </a:cubicBezTo>
                  <a:cubicBezTo>
                    <a:pt x="668" y="954"/>
                    <a:pt x="462" y="965"/>
                    <a:pt x="354" y="937"/>
                  </a:cubicBezTo>
                  <a:cubicBezTo>
                    <a:pt x="316" y="927"/>
                    <a:pt x="272" y="891"/>
                    <a:pt x="245" y="864"/>
                  </a:cubicBezTo>
                  <a:cubicBezTo>
                    <a:pt x="231" y="850"/>
                    <a:pt x="192" y="818"/>
                    <a:pt x="227" y="818"/>
                  </a:cubicBezTo>
                  <a:close/>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407" name="Google Shape;407;p48"/>
            <p:cNvSpPr/>
            <p:nvPr/>
          </p:nvSpPr>
          <p:spPr>
            <a:xfrm>
              <a:off x="1309" y="1616"/>
              <a:ext cx="869" cy="1172"/>
            </a:xfrm>
            <a:custGeom>
              <a:rect b="b" l="l" r="r" t="t"/>
              <a:pathLst>
                <a:path extrusionOk="0" h="1173" w="869">
                  <a:moveTo>
                    <a:pt x="754" y="791"/>
                  </a:moveTo>
                  <a:cubicBezTo>
                    <a:pt x="743" y="846"/>
                    <a:pt x="731" y="899"/>
                    <a:pt x="699" y="945"/>
                  </a:cubicBezTo>
                  <a:cubicBezTo>
                    <a:pt x="684" y="991"/>
                    <a:pt x="669" y="1036"/>
                    <a:pt x="654" y="1082"/>
                  </a:cubicBezTo>
                  <a:cubicBezTo>
                    <a:pt x="648" y="1100"/>
                    <a:pt x="649" y="1122"/>
                    <a:pt x="636" y="1136"/>
                  </a:cubicBezTo>
                  <a:cubicBezTo>
                    <a:pt x="630" y="1142"/>
                    <a:pt x="626" y="1151"/>
                    <a:pt x="618" y="1155"/>
                  </a:cubicBezTo>
                  <a:cubicBezTo>
                    <a:pt x="601" y="1164"/>
                    <a:pt x="563" y="1173"/>
                    <a:pt x="563" y="1173"/>
                  </a:cubicBezTo>
                  <a:cubicBezTo>
                    <a:pt x="471" y="1168"/>
                    <a:pt x="379" y="1170"/>
                    <a:pt x="290" y="1145"/>
                  </a:cubicBezTo>
                  <a:cubicBezTo>
                    <a:pt x="231" y="1129"/>
                    <a:pt x="182" y="1097"/>
                    <a:pt x="127" y="1073"/>
                  </a:cubicBezTo>
                  <a:cubicBezTo>
                    <a:pt x="93" y="1058"/>
                    <a:pt x="60" y="1039"/>
                    <a:pt x="36" y="1009"/>
                  </a:cubicBezTo>
                  <a:cubicBezTo>
                    <a:pt x="23" y="992"/>
                    <a:pt x="0" y="955"/>
                    <a:pt x="0" y="955"/>
                  </a:cubicBezTo>
                  <a:cubicBezTo>
                    <a:pt x="11" y="805"/>
                    <a:pt x="33" y="644"/>
                    <a:pt x="81" y="500"/>
                  </a:cubicBezTo>
                  <a:cubicBezTo>
                    <a:pt x="92" y="412"/>
                    <a:pt x="99" y="324"/>
                    <a:pt x="109" y="236"/>
                  </a:cubicBezTo>
                  <a:cubicBezTo>
                    <a:pt x="113" y="197"/>
                    <a:pt x="118" y="176"/>
                    <a:pt x="154" y="164"/>
                  </a:cubicBezTo>
                  <a:cubicBezTo>
                    <a:pt x="193" y="123"/>
                    <a:pt x="147" y="165"/>
                    <a:pt x="200" y="136"/>
                  </a:cubicBezTo>
                  <a:cubicBezTo>
                    <a:pt x="241" y="114"/>
                    <a:pt x="266" y="87"/>
                    <a:pt x="309" y="73"/>
                  </a:cubicBezTo>
                  <a:cubicBezTo>
                    <a:pt x="343" y="37"/>
                    <a:pt x="308" y="68"/>
                    <a:pt x="354" y="45"/>
                  </a:cubicBezTo>
                  <a:cubicBezTo>
                    <a:pt x="383" y="30"/>
                    <a:pt x="395" y="11"/>
                    <a:pt x="427" y="0"/>
                  </a:cubicBezTo>
                  <a:cubicBezTo>
                    <a:pt x="520" y="23"/>
                    <a:pt x="626" y="29"/>
                    <a:pt x="709" y="82"/>
                  </a:cubicBezTo>
                  <a:cubicBezTo>
                    <a:pt x="738" y="125"/>
                    <a:pt x="765" y="172"/>
                    <a:pt x="809" y="200"/>
                  </a:cubicBezTo>
                  <a:cubicBezTo>
                    <a:pt x="821" y="218"/>
                    <a:pt x="838" y="234"/>
                    <a:pt x="845" y="255"/>
                  </a:cubicBezTo>
                  <a:cubicBezTo>
                    <a:pt x="851" y="273"/>
                    <a:pt x="863" y="309"/>
                    <a:pt x="863" y="309"/>
                  </a:cubicBezTo>
                  <a:cubicBezTo>
                    <a:pt x="858" y="436"/>
                    <a:pt x="869" y="596"/>
                    <a:pt x="790" y="709"/>
                  </a:cubicBezTo>
                  <a:cubicBezTo>
                    <a:pt x="787" y="717"/>
                    <a:pt x="776" y="791"/>
                    <a:pt x="754" y="791"/>
                  </a:cubicBezTo>
                  <a:close/>
                </a:path>
              </a:pathLst>
            </a:custGeom>
            <a:noFill/>
            <a:ln cap="flat" cmpd="sng" w="9525">
              <a:solidFill>
                <a:srgbClr val="00000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grpSp>
      <p:sp>
        <p:nvSpPr>
          <p:cNvPr id="408" name="Google Shape;408;p48"/>
          <p:cNvSpPr/>
          <p:nvPr/>
        </p:nvSpPr>
        <p:spPr>
          <a:xfrm>
            <a:off x="8721918" y="2970936"/>
            <a:ext cx="142875" cy="146050"/>
          </a:xfrm>
          <a:prstGeom prst="flowChartConnector">
            <a:avLst/>
          </a:prstGeom>
          <a:solidFill>
            <a:srgbClr val="FF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409" name="Google Shape;409;p48"/>
          <p:cNvSpPr/>
          <p:nvPr/>
        </p:nvSpPr>
        <p:spPr>
          <a:xfrm>
            <a:off x="8650670" y="5323930"/>
            <a:ext cx="142875" cy="146050"/>
          </a:xfrm>
          <a:prstGeom prst="flowChartConnector">
            <a:avLst/>
          </a:prstGeom>
          <a:solidFill>
            <a:srgbClr val="FF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410" name="Google Shape;410;p48"/>
          <p:cNvSpPr/>
          <p:nvPr/>
        </p:nvSpPr>
        <p:spPr>
          <a:xfrm>
            <a:off x="4308075" y="5176218"/>
            <a:ext cx="142875" cy="146050"/>
          </a:xfrm>
          <a:prstGeom prst="flowChartConnector">
            <a:avLst/>
          </a:prstGeom>
          <a:solidFill>
            <a:srgbClr val="FF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411" name="Google Shape;411;p48"/>
          <p:cNvSpPr/>
          <p:nvPr/>
        </p:nvSpPr>
        <p:spPr>
          <a:xfrm>
            <a:off x="3215875" y="2204418"/>
            <a:ext cx="142875" cy="146050"/>
          </a:xfrm>
          <a:prstGeom prst="flowChartConnector">
            <a:avLst/>
          </a:prstGeom>
          <a:solidFill>
            <a:srgbClr val="FF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412" name="Google Shape;412;p48"/>
          <p:cNvSpPr/>
          <p:nvPr/>
        </p:nvSpPr>
        <p:spPr>
          <a:xfrm>
            <a:off x="8346675" y="4287218"/>
            <a:ext cx="142875" cy="146050"/>
          </a:xfrm>
          <a:prstGeom prst="flowChartConnector">
            <a:avLst/>
          </a:prstGeom>
          <a:solidFill>
            <a:srgbClr val="FF0000"/>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cxnSp>
        <p:nvCxnSpPr>
          <p:cNvPr id="413" name="Google Shape;413;p48"/>
          <p:cNvCxnSpPr>
            <a:endCxn id="408" idx="6"/>
          </p:cNvCxnSpPr>
          <p:nvPr/>
        </p:nvCxnSpPr>
        <p:spPr>
          <a:xfrm flipH="1">
            <a:off x="8864793" y="2204561"/>
            <a:ext cx="1193700" cy="839400"/>
          </a:xfrm>
          <a:prstGeom prst="straightConnector1">
            <a:avLst/>
          </a:prstGeom>
          <a:noFill/>
          <a:ln cap="rnd" cmpd="sng" w="12700">
            <a:solidFill>
              <a:srgbClr val="45112E"/>
            </a:solidFill>
            <a:prstDash val="solid"/>
            <a:round/>
            <a:headEnd len="sm" w="sm" type="none"/>
            <a:tailEnd len="med" w="med" type="triangle"/>
          </a:ln>
        </p:spPr>
      </p:cxnSp>
      <p:sp>
        <p:nvSpPr>
          <p:cNvPr id="414" name="Google Shape;414;p48"/>
          <p:cNvSpPr txBox="1"/>
          <p:nvPr/>
        </p:nvSpPr>
        <p:spPr>
          <a:xfrm>
            <a:off x="10174688" y="1778000"/>
            <a:ext cx="151308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Gill Sans"/>
                <a:ea typeface="Gill Sans"/>
                <a:cs typeface="Gill Sans"/>
                <a:sym typeface="Gill Sans"/>
              </a:rPr>
              <a:t>Noise in data/Outliers</a:t>
            </a:r>
            <a:endParaRPr sz="1800">
              <a:solidFill>
                <a:schemeClr val="dk1"/>
              </a:solidFill>
              <a:latin typeface="Gill Sans"/>
              <a:ea typeface="Gill Sans"/>
              <a:cs typeface="Gill Sans"/>
              <a:sym typeface="Gill Sans"/>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49"/>
          <p:cNvSpPr/>
          <p:nvPr/>
        </p:nvSpPr>
        <p:spPr>
          <a:xfrm>
            <a:off x="206991" y="541258"/>
            <a:ext cx="11778018" cy="590931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2400">
                <a:solidFill>
                  <a:srgbClr val="00B050"/>
                </a:solidFill>
                <a:latin typeface="Gill Sans"/>
                <a:ea typeface="Gill Sans"/>
                <a:cs typeface="Gill Sans"/>
                <a:sym typeface="Gill Sans"/>
              </a:rPr>
              <a:t>Data Cleaning Process</a:t>
            </a:r>
            <a:endParaRPr/>
          </a:p>
          <a:p>
            <a:pPr indent="0" lvl="0" marL="0" marR="0" rtl="0" algn="l">
              <a:spcBef>
                <a:spcPts val="0"/>
              </a:spcBef>
              <a:spcAft>
                <a:spcPts val="0"/>
              </a:spcAft>
              <a:buNone/>
            </a:pPr>
            <a:r>
              <a:rPr lang="en-IN" sz="2400">
                <a:solidFill>
                  <a:schemeClr val="dk1"/>
                </a:solidFill>
                <a:latin typeface="Gill Sans"/>
                <a:ea typeface="Gill Sans"/>
                <a:cs typeface="Gill Sans"/>
                <a:sym typeface="Gill Sans"/>
              </a:rPr>
              <a:t>Data cleaning is a two steps process</a:t>
            </a:r>
            <a:endParaRPr/>
          </a:p>
          <a:p>
            <a:pPr indent="0" lvl="0" marL="0" marR="0" rtl="0" algn="l">
              <a:spcBef>
                <a:spcPts val="0"/>
              </a:spcBef>
              <a:spcAft>
                <a:spcPts val="0"/>
              </a:spcAft>
              <a:buNone/>
            </a:pPr>
            <a:r>
              <a:rPr lang="en-IN" sz="2400">
                <a:solidFill>
                  <a:schemeClr val="dk1"/>
                </a:solidFill>
                <a:latin typeface="Gill Sans"/>
                <a:ea typeface="Gill Sans"/>
                <a:cs typeface="Gill Sans"/>
                <a:sym typeface="Gill Sans"/>
              </a:rPr>
              <a:t>            1. discrepancy detection</a:t>
            </a:r>
            <a:endParaRPr/>
          </a:p>
          <a:p>
            <a:pPr indent="0" lvl="0" marL="0" marR="0" rtl="0" algn="l">
              <a:spcBef>
                <a:spcPts val="0"/>
              </a:spcBef>
              <a:spcAft>
                <a:spcPts val="0"/>
              </a:spcAft>
              <a:buNone/>
            </a:pPr>
            <a:r>
              <a:rPr lang="en-IN" sz="2400">
                <a:solidFill>
                  <a:schemeClr val="dk1"/>
                </a:solidFill>
                <a:latin typeface="Gill Sans"/>
                <a:ea typeface="Gill Sans"/>
                <a:cs typeface="Gill Sans"/>
                <a:sym typeface="Gill Sans"/>
              </a:rPr>
              <a:t>            2. discrepancy correction/transformation</a:t>
            </a:r>
            <a:endParaRPr/>
          </a:p>
          <a:p>
            <a:pPr indent="0" lvl="0" marL="0" marR="0" rtl="0" algn="l">
              <a:spcBef>
                <a:spcPts val="0"/>
              </a:spcBef>
              <a:spcAft>
                <a:spcPts val="0"/>
              </a:spcAft>
              <a:buNone/>
            </a:pPr>
            <a:r>
              <a:rPr lang="en-IN" sz="2400" u="sng">
                <a:solidFill>
                  <a:schemeClr val="dk1"/>
                </a:solidFill>
                <a:latin typeface="Gill Sans"/>
                <a:ea typeface="Gill Sans"/>
                <a:cs typeface="Gill Sans"/>
                <a:sym typeface="Gill Sans"/>
              </a:rPr>
              <a:t> 1. discrepancy detection</a:t>
            </a:r>
            <a:endParaRPr/>
          </a:p>
          <a:p>
            <a:pPr indent="-342900" lvl="0" marL="342900" marR="0" rtl="0" algn="l">
              <a:spcBef>
                <a:spcPts val="0"/>
              </a:spcBef>
              <a:spcAft>
                <a:spcPts val="0"/>
              </a:spcAft>
              <a:buClr>
                <a:schemeClr val="dk1"/>
              </a:buClr>
              <a:buSzPts val="2400"/>
              <a:buFont typeface="Noto Sans Symbols"/>
              <a:buChar char="✔"/>
            </a:pPr>
            <a:r>
              <a:rPr lang="en-IN" sz="2400">
                <a:solidFill>
                  <a:schemeClr val="dk1"/>
                </a:solidFill>
                <a:highlight>
                  <a:srgbClr val="00FFFF"/>
                </a:highlight>
                <a:latin typeface="Gill Sans"/>
                <a:ea typeface="Gill Sans"/>
                <a:cs typeface="Gill Sans"/>
                <a:sym typeface="Gill Sans"/>
              </a:rPr>
              <a:t>Use metadata to discover data type and domain of each attribute, acceptable </a:t>
            </a:r>
            <a:endParaRPr/>
          </a:p>
          <a:p>
            <a:pPr indent="0" lvl="0" marL="0" marR="0" rtl="0" algn="l">
              <a:spcBef>
                <a:spcPts val="0"/>
              </a:spcBef>
              <a:spcAft>
                <a:spcPts val="0"/>
              </a:spcAft>
              <a:buNone/>
            </a:pPr>
            <a:r>
              <a:rPr lang="en-IN" sz="2400">
                <a:solidFill>
                  <a:schemeClr val="dk1"/>
                </a:solidFill>
                <a:highlight>
                  <a:srgbClr val="00FFFF"/>
                </a:highlight>
                <a:latin typeface="Gill Sans"/>
                <a:ea typeface="Gill Sans"/>
                <a:cs typeface="Gill Sans"/>
                <a:sym typeface="Gill Sans"/>
              </a:rPr>
              <a:t>values for each attribute ,mean, median, mode etc. Metadata can help to find  noise, outliers, and unusual values that need investigation.</a:t>
            </a:r>
            <a:endParaRPr/>
          </a:p>
          <a:p>
            <a:pPr indent="0" lvl="0" marL="0" marR="0" rtl="0" algn="l">
              <a:spcBef>
                <a:spcPts val="0"/>
              </a:spcBef>
              <a:spcAft>
                <a:spcPts val="0"/>
              </a:spcAft>
              <a:buNone/>
            </a:pPr>
            <a:r>
              <a:t/>
            </a:r>
            <a:endParaRPr sz="2400">
              <a:solidFill>
                <a:schemeClr val="dk1"/>
              </a:solidFill>
              <a:latin typeface="Gill Sans"/>
              <a:ea typeface="Gill Sans"/>
              <a:cs typeface="Gill Sans"/>
              <a:sym typeface="Gill Sans"/>
            </a:endParaRPr>
          </a:p>
          <a:p>
            <a:pPr indent="-342900" lvl="0" marL="342900" marR="0" rtl="0" algn="l">
              <a:spcBef>
                <a:spcPts val="0"/>
              </a:spcBef>
              <a:spcAft>
                <a:spcPts val="0"/>
              </a:spcAft>
              <a:buClr>
                <a:schemeClr val="dk1"/>
              </a:buClr>
              <a:buSzPts val="2400"/>
              <a:buFont typeface="Noto Sans Symbols"/>
              <a:buChar char="✔"/>
            </a:pPr>
            <a:r>
              <a:rPr lang="en-IN" sz="2400">
                <a:solidFill>
                  <a:schemeClr val="dk1"/>
                </a:solidFill>
                <a:latin typeface="Gill Sans"/>
                <a:ea typeface="Gill Sans"/>
                <a:cs typeface="Gill Sans"/>
                <a:sym typeface="Gill Sans"/>
              </a:rPr>
              <a:t>Data should be examined against unique rules, consecutive rules, and null rules.</a:t>
            </a:r>
            <a:endParaRPr/>
          </a:p>
          <a:p>
            <a:pPr indent="0" lvl="0" marL="0" marR="0" rtl="0" algn="l">
              <a:spcBef>
                <a:spcPts val="0"/>
              </a:spcBef>
              <a:spcAft>
                <a:spcPts val="0"/>
              </a:spcAft>
              <a:buNone/>
            </a:pPr>
            <a:r>
              <a:rPr lang="en-IN" sz="2400">
                <a:solidFill>
                  <a:schemeClr val="dk1"/>
                </a:solidFill>
                <a:latin typeface="Gill Sans"/>
                <a:ea typeface="Gill Sans"/>
                <a:cs typeface="Gill Sans"/>
                <a:sym typeface="Gill Sans"/>
              </a:rPr>
              <a:t>            </a:t>
            </a:r>
            <a:r>
              <a:rPr lang="en-IN" sz="2400">
                <a:solidFill>
                  <a:srgbClr val="00B050"/>
                </a:solidFill>
                <a:latin typeface="Gill Sans"/>
                <a:ea typeface="Gill Sans"/>
                <a:cs typeface="Gill Sans"/>
                <a:sym typeface="Gill Sans"/>
              </a:rPr>
              <a:t>A unique rule </a:t>
            </a:r>
            <a:r>
              <a:rPr lang="en-IN" sz="2400">
                <a:solidFill>
                  <a:schemeClr val="dk1"/>
                </a:solidFill>
                <a:latin typeface="Gill Sans"/>
                <a:ea typeface="Gill Sans"/>
                <a:cs typeface="Gill Sans"/>
                <a:sym typeface="Gill Sans"/>
              </a:rPr>
              <a:t>says that each value of the given attribute must be different from all other values for that attribute</a:t>
            </a:r>
            <a:endParaRPr/>
          </a:p>
          <a:p>
            <a:pPr indent="0" lvl="0" marL="0" marR="0" rtl="0" algn="l">
              <a:spcBef>
                <a:spcPts val="0"/>
              </a:spcBef>
              <a:spcAft>
                <a:spcPts val="0"/>
              </a:spcAft>
              <a:buNone/>
            </a:pPr>
            <a:r>
              <a:rPr lang="en-IN" sz="2400">
                <a:solidFill>
                  <a:srgbClr val="00B050"/>
                </a:solidFill>
                <a:latin typeface="Gill Sans"/>
                <a:ea typeface="Gill Sans"/>
                <a:cs typeface="Gill Sans"/>
                <a:sym typeface="Gill Sans"/>
              </a:rPr>
              <a:t>            </a:t>
            </a:r>
            <a:r>
              <a:rPr lang="en-IN" sz="2400">
                <a:solidFill>
                  <a:srgbClr val="00B050"/>
                </a:solidFill>
                <a:highlight>
                  <a:srgbClr val="00FFFF"/>
                </a:highlight>
                <a:latin typeface="Gill Sans"/>
                <a:ea typeface="Gill Sans"/>
                <a:cs typeface="Gill Sans"/>
                <a:sym typeface="Gill Sans"/>
              </a:rPr>
              <a:t>A consecutive rule</a:t>
            </a:r>
            <a:r>
              <a:rPr lang="en-IN" sz="2400">
                <a:solidFill>
                  <a:schemeClr val="dk1"/>
                </a:solidFill>
                <a:highlight>
                  <a:srgbClr val="00FFFF"/>
                </a:highlight>
                <a:latin typeface="Gill Sans"/>
                <a:ea typeface="Gill Sans"/>
                <a:cs typeface="Gill Sans"/>
                <a:sym typeface="Gill Sans"/>
              </a:rPr>
              <a:t> says that there can be no missing values between the lowest and highest values for the attribute, and that all values must also be unique.</a:t>
            </a:r>
            <a:endParaRPr/>
          </a:p>
          <a:p>
            <a:pPr indent="0" lvl="0" marL="0" marR="0" rtl="0" algn="l">
              <a:spcBef>
                <a:spcPts val="0"/>
              </a:spcBef>
              <a:spcAft>
                <a:spcPts val="0"/>
              </a:spcAft>
              <a:buNone/>
            </a:pPr>
            <a:r>
              <a:t/>
            </a:r>
            <a:endParaRPr sz="2400" u="sng">
              <a:solidFill>
                <a:schemeClr val="dk1"/>
              </a:solidFill>
              <a:latin typeface="Poppins"/>
              <a:ea typeface="Poppins"/>
              <a:cs typeface="Poppins"/>
              <a:sym typeface="Poppins"/>
            </a:endParaRPr>
          </a:p>
          <a:p>
            <a:pPr indent="0" lvl="0" marL="0" marR="0" rtl="0" algn="l">
              <a:spcBef>
                <a:spcPts val="0"/>
              </a:spcBef>
              <a:spcAft>
                <a:spcPts val="0"/>
              </a:spcAft>
              <a:buNone/>
            </a:pPr>
            <a:r>
              <a:t/>
            </a:r>
            <a:endParaRPr sz="1800">
              <a:solidFill>
                <a:schemeClr val="dk1"/>
              </a:solidFill>
              <a:latin typeface="Poppins"/>
              <a:ea typeface="Poppins"/>
              <a:cs typeface="Poppins"/>
              <a:sym typeface="Poppins"/>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50"/>
          <p:cNvSpPr/>
          <p:nvPr/>
        </p:nvSpPr>
        <p:spPr>
          <a:xfrm>
            <a:off x="0" y="766418"/>
            <a:ext cx="11778018" cy="6340197"/>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2800">
                <a:solidFill>
                  <a:schemeClr val="dk1"/>
                </a:solidFill>
                <a:latin typeface="Gill Sans"/>
                <a:ea typeface="Gill Sans"/>
                <a:cs typeface="Gill Sans"/>
                <a:sym typeface="Gill Sans"/>
              </a:rPr>
              <a:t>          </a:t>
            </a:r>
            <a:r>
              <a:rPr lang="en-IN" sz="2800">
                <a:solidFill>
                  <a:srgbClr val="00B050"/>
                </a:solidFill>
                <a:latin typeface="Gill Sans"/>
                <a:ea typeface="Gill Sans"/>
                <a:cs typeface="Gill Sans"/>
                <a:sym typeface="Gill Sans"/>
              </a:rPr>
              <a:t>A null rule </a:t>
            </a:r>
            <a:r>
              <a:rPr lang="en-IN" sz="2800">
                <a:solidFill>
                  <a:schemeClr val="dk1"/>
                </a:solidFill>
                <a:latin typeface="Gill Sans"/>
                <a:ea typeface="Gill Sans"/>
                <a:cs typeface="Gill Sans"/>
                <a:sym typeface="Gill Sans"/>
              </a:rPr>
              <a:t>specifies the use of blanks, question marks, special characters, or other strings that may indicate the null condition(e.g., where a value for a given attribute is not available), and how such values should be handled.</a:t>
            </a:r>
            <a:endParaRPr/>
          </a:p>
          <a:p>
            <a:pPr indent="0" lvl="0" marL="0" marR="0" rtl="0" algn="l">
              <a:spcBef>
                <a:spcPts val="0"/>
              </a:spcBef>
              <a:spcAft>
                <a:spcPts val="0"/>
              </a:spcAft>
              <a:buNone/>
            </a:pPr>
            <a:r>
              <a:t/>
            </a:r>
            <a:endParaRPr sz="2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IN" sz="2800">
                <a:solidFill>
                  <a:schemeClr val="dk1"/>
                </a:solidFill>
                <a:latin typeface="Gill Sans"/>
                <a:ea typeface="Gill Sans"/>
                <a:cs typeface="Gill Sans"/>
                <a:sym typeface="Gill Sans"/>
              </a:rPr>
              <a:t>           The null rule should specify how to record the null condition</a:t>
            </a:r>
            <a:endParaRPr/>
          </a:p>
          <a:p>
            <a:pPr indent="0" lvl="0" marL="0" marR="0" rtl="0" algn="l">
              <a:spcBef>
                <a:spcPts val="0"/>
              </a:spcBef>
              <a:spcAft>
                <a:spcPts val="0"/>
              </a:spcAft>
              <a:buNone/>
            </a:pPr>
            <a:r>
              <a:t/>
            </a:r>
            <a:endParaRPr sz="2800">
              <a:solidFill>
                <a:schemeClr val="dk1"/>
              </a:solidFill>
              <a:latin typeface="Gill Sans"/>
              <a:ea typeface="Gill Sans"/>
              <a:cs typeface="Gill Sans"/>
              <a:sym typeface="Gill Sans"/>
            </a:endParaRPr>
          </a:p>
          <a:p>
            <a:pPr indent="-342900" lvl="0" marL="342900" marR="0" rtl="0" algn="l">
              <a:spcBef>
                <a:spcPts val="0"/>
              </a:spcBef>
              <a:spcAft>
                <a:spcPts val="0"/>
              </a:spcAft>
              <a:buClr>
                <a:schemeClr val="dk1"/>
              </a:buClr>
              <a:buSzPts val="2800"/>
              <a:buFont typeface="Noto Sans Symbols"/>
              <a:buChar char="✔"/>
            </a:pPr>
            <a:r>
              <a:rPr lang="en-IN" sz="2800">
                <a:solidFill>
                  <a:schemeClr val="dk1"/>
                </a:solidFill>
                <a:latin typeface="Gill Sans"/>
                <a:ea typeface="Gill Sans"/>
                <a:cs typeface="Gill Sans"/>
                <a:sym typeface="Gill Sans"/>
              </a:rPr>
              <a:t> Use of commercial tool for discrepancy detection.</a:t>
            </a:r>
            <a:endParaRPr/>
          </a:p>
          <a:p>
            <a:pPr indent="0" lvl="0" marL="0" marR="0" rtl="0" algn="l">
              <a:spcBef>
                <a:spcPts val="0"/>
              </a:spcBef>
              <a:spcAft>
                <a:spcPts val="0"/>
              </a:spcAft>
              <a:buNone/>
            </a:pPr>
            <a:r>
              <a:t/>
            </a:r>
            <a:endParaRPr sz="2800">
              <a:solidFill>
                <a:schemeClr val="dk1"/>
              </a:solidFill>
              <a:latin typeface="Gill Sans"/>
              <a:ea typeface="Gill Sans"/>
              <a:cs typeface="Gill Sans"/>
              <a:sym typeface="Gill Sans"/>
            </a:endParaRPr>
          </a:p>
          <a:p>
            <a:pPr indent="0" lvl="0" marL="0" marR="0" rtl="0" algn="l">
              <a:spcBef>
                <a:spcPts val="0"/>
              </a:spcBef>
              <a:spcAft>
                <a:spcPts val="0"/>
              </a:spcAft>
              <a:buNone/>
            </a:pPr>
            <a:r>
              <a:t/>
            </a:r>
            <a:endParaRPr sz="2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IN" sz="2800" u="sng">
                <a:solidFill>
                  <a:schemeClr val="dk1"/>
                </a:solidFill>
                <a:highlight>
                  <a:srgbClr val="00FFFF"/>
                </a:highlight>
                <a:latin typeface="Gill Sans"/>
                <a:ea typeface="Gill Sans"/>
                <a:cs typeface="Gill Sans"/>
                <a:sym typeface="Gill Sans"/>
              </a:rPr>
              <a:t>2. discrepancy correction/transformation</a:t>
            </a:r>
            <a:endParaRPr/>
          </a:p>
          <a:p>
            <a:pPr indent="-342900" lvl="0" marL="342900" marR="0" rtl="0" algn="l">
              <a:spcBef>
                <a:spcPts val="0"/>
              </a:spcBef>
              <a:spcAft>
                <a:spcPts val="0"/>
              </a:spcAft>
              <a:buClr>
                <a:schemeClr val="dk1"/>
              </a:buClr>
              <a:buSzPts val="2800"/>
              <a:buFont typeface="Noto Sans Symbols"/>
              <a:buChar char="✔"/>
            </a:pPr>
            <a:r>
              <a:rPr lang="en-IN" sz="2800">
                <a:solidFill>
                  <a:schemeClr val="dk1"/>
                </a:solidFill>
                <a:highlight>
                  <a:srgbClr val="00FFFF"/>
                </a:highlight>
                <a:latin typeface="Gill Sans"/>
                <a:ea typeface="Gill Sans"/>
                <a:cs typeface="Gill Sans"/>
                <a:sym typeface="Gill Sans"/>
              </a:rPr>
              <a:t>ETL (extraction/transformation/loading) tools allow users to specify transforms</a:t>
            </a:r>
            <a:endParaRPr/>
          </a:p>
          <a:p>
            <a:pPr indent="0" lvl="0" marL="0" marR="0" rtl="0" algn="l">
              <a:spcBef>
                <a:spcPts val="0"/>
              </a:spcBef>
              <a:spcAft>
                <a:spcPts val="0"/>
              </a:spcAft>
              <a:buNone/>
            </a:pPr>
            <a:r>
              <a:rPr lang="en-IN" sz="2800">
                <a:solidFill>
                  <a:schemeClr val="dk1"/>
                </a:solidFill>
                <a:highlight>
                  <a:srgbClr val="00FFFF"/>
                </a:highlight>
                <a:latin typeface="Gill Sans"/>
                <a:ea typeface="Gill Sans"/>
                <a:cs typeface="Gill Sans"/>
                <a:sym typeface="Gill Sans"/>
              </a:rPr>
              <a:t>   through a graphical user interface (GUI).</a:t>
            </a:r>
            <a:endParaRPr/>
          </a:p>
          <a:p>
            <a:pPr indent="0" lvl="0" marL="0" marR="0" rtl="0" algn="l">
              <a:spcBef>
                <a:spcPts val="0"/>
              </a:spcBef>
              <a:spcAft>
                <a:spcPts val="0"/>
              </a:spcAft>
              <a:buNone/>
            </a:pPr>
            <a:r>
              <a:t/>
            </a:r>
            <a:endParaRPr sz="2400">
              <a:solidFill>
                <a:schemeClr val="dk1"/>
              </a:solidFill>
              <a:latin typeface="Poppins"/>
              <a:ea typeface="Poppins"/>
              <a:cs typeface="Poppins"/>
              <a:sym typeface="Poppins"/>
            </a:endParaRPr>
          </a:p>
          <a:p>
            <a:pPr indent="0" lvl="0" marL="0" marR="0" rtl="0" algn="l">
              <a:spcBef>
                <a:spcPts val="0"/>
              </a:spcBef>
              <a:spcAft>
                <a:spcPts val="0"/>
              </a:spcAft>
              <a:buNone/>
            </a:pPr>
            <a:r>
              <a:t/>
            </a:r>
            <a:endParaRPr sz="1800">
              <a:solidFill>
                <a:schemeClr val="dk1"/>
              </a:solidFill>
              <a:latin typeface="Poppins"/>
              <a:ea typeface="Poppins"/>
              <a:cs typeface="Poppins"/>
              <a:sym typeface="Poppin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51"/>
          <p:cNvSpPr txBox="1"/>
          <p:nvPr>
            <p:ph type="title"/>
          </p:nvPr>
        </p:nvSpPr>
        <p:spPr>
          <a:xfrm>
            <a:off x="812800" y="729658"/>
            <a:ext cx="10792710" cy="425466"/>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rgbClr val="00B0F0"/>
              </a:buClr>
              <a:buSzPct val="100000"/>
              <a:buFont typeface="Gill Sans"/>
              <a:buNone/>
            </a:pPr>
            <a:r>
              <a:rPr lang="en-IN" cap="none">
                <a:solidFill>
                  <a:srgbClr val="00B0F0"/>
                </a:solidFill>
              </a:rPr>
              <a:t>Data Integration</a:t>
            </a:r>
            <a:endParaRPr/>
          </a:p>
        </p:txBody>
      </p:sp>
      <p:sp>
        <p:nvSpPr>
          <p:cNvPr id="430" name="Google Shape;430;p51"/>
          <p:cNvSpPr/>
          <p:nvPr/>
        </p:nvSpPr>
        <p:spPr>
          <a:xfrm>
            <a:off x="305388" y="1841140"/>
            <a:ext cx="5589281" cy="4893647"/>
          </a:xfrm>
          <a:prstGeom prst="rect">
            <a:avLst/>
          </a:prstGeom>
          <a:noFill/>
          <a:ln>
            <a:noFill/>
          </a:ln>
        </p:spPr>
        <p:txBody>
          <a:bodyPr anchorCtr="0" anchor="t" bIns="45700" lIns="91425" spcFirstLastPara="1" rIns="91425" wrap="square" tIns="45700">
            <a:noAutofit/>
          </a:bodyPr>
          <a:lstStyle/>
          <a:p>
            <a:pPr indent="-190500" lvl="0" marL="342900" marR="0" rtl="0" algn="l">
              <a:spcBef>
                <a:spcPts val="0"/>
              </a:spcBef>
              <a:spcAft>
                <a:spcPts val="0"/>
              </a:spcAft>
              <a:buClr>
                <a:schemeClr val="dk1"/>
              </a:buClr>
              <a:buSzPts val="2400"/>
              <a:buFont typeface="Noto Sans Symbols"/>
              <a:buNone/>
            </a:pPr>
            <a:r>
              <a:t/>
            </a:r>
            <a:endParaRPr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sz="2400">
              <a:solidFill>
                <a:srgbClr val="00B0F0"/>
              </a:solidFill>
              <a:latin typeface="Gill Sans"/>
              <a:ea typeface="Gill Sans"/>
              <a:cs typeface="Gill Sans"/>
              <a:sym typeface="Gill Sans"/>
            </a:endParaRPr>
          </a:p>
          <a:p>
            <a:pPr indent="0" lvl="0" marL="0" marR="0" rtl="0" algn="l">
              <a:spcBef>
                <a:spcPts val="0"/>
              </a:spcBef>
              <a:spcAft>
                <a:spcPts val="0"/>
              </a:spcAft>
              <a:buNone/>
            </a:pPr>
            <a:r>
              <a:t/>
            </a:r>
            <a:endParaRPr sz="2400">
              <a:solidFill>
                <a:srgbClr val="00B0F0"/>
              </a:solidFill>
              <a:latin typeface="Gill Sans"/>
              <a:ea typeface="Gill Sans"/>
              <a:cs typeface="Gill Sans"/>
              <a:sym typeface="Gill Sans"/>
            </a:endParaRPr>
          </a:p>
          <a:p>
            <a:pPr indent="0" lvl="0" marL="0" marR="0" rtl="0" algn="l">
              <a:spcBef>
                <a:spcPts val="0"/>
              </a:spcBef>
              <a:spcAft>
                <a:spcPts val="0"/>
              </a:spcAft>
              <a:buNone/>
            </a:pPr>
            <a:r>
              <a:t/>
            </a:r>
            <a:endParaRPr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sz="2400">
              <a:solidFill>
                <a:srgbClr val="00B0F0"/>
              </a:solidFill>
              <a:latin typeface="Gill Sans"/>
              <a:ea typeface="Gill Sans"/>
              <a:cs typeface="Gill Sans"/>
              <a:sym typeface="Gill Sans"/>
            </a:endParaRPr>
          </a:p>
          <a:p>
            <a:pPr indent="0" lvl="0" marL="0" marR="0" rtl="0" algn="l">
              <a:spcBef>
                <a:spcPts val="0"/>
              </a:spcBef>
              <a:spcAft>
                <a:spcPts val="0"/>
              </a:spcAft>
              <a:buNone/>
            </a:pPr>
            <a:r>
              <a:t/>
            </a:r>
            <a:endParaRPr sz="2400">
              <a:solidFill>
                <a:srgbClr val="00B0F0"/>
              </a:solidFill>
              <a:latin typeface="Gill Sans"/>
              <a:ea typeface="Gill Sans"/>
              <a:cs typeface="Gill Sans"/>
              <a:sym typeface="Gill Sans"/>
            </a:endParaRPr>
          </a:p>
          <a:p>
            <a:pPr indent="0" lvl="0" marL="0" marR="0" rtl="0" algn="l">
              <a:spcBef>
                <a:spcPts val="0"/>
              </a:spcBef>
              <a:spcAft>
                <a:spcPts val="0"/>
              </a:spcAft>
              <a:buNone/>
            </a:pPr>
            <a:r>
              <a:t/>
            </a:r>
            <a:endParaRPr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p:txBody>
      </p:sp>
      <p:sp>
        <p:nvSpPr>
          <p:cNvPr id="431" name="Google Shape;431;p51"/>
          <p:cNvSpPr/>
          <p:nvPr/>
        </p:nvSpPr>
        <p:spPr>
          <a:xfrm>
            <a:off x="2261676" y="1518406"/>
            <a:ext cx="1905000" cy="990600"/>
          </a:xfrm>
          <a:prstGeom prst="can">
            <a:avLst>
              <a:gd fmla="val 25000" name="adj"/>
            </a:avLst>
          </a:prstGeom>
          <a:solidFill>
            <a:srgbClr val="BBE0E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432" name="Google Shape;432;p51"/>
          <p:cNvSpPr/>
          <p:nvPr/>
        </p:nvSpPr>
        <p:spPr>
          <a:xfrm>
            <a:off x="6284116" y="2616378"/>
            <a:ext cx="2053433" cy="1976437"/>
          </a:xfrm>
          <a:prstGeom prst="can">
            <a:avLst>
              <a:gd fmla="val 25000" name="adj"/>
            </a:avLst>
          </a:prstGeom>
          <a:solidFill>
            <a:srgbClr val="993300"/>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grpSp>
        <p:nvGrpSpPr>
          <p:cNvPr id="433" name="Google Shape;433;p51"/>
          <p:cNvGrpSpPr/>
          <p:nvPr/>
        </p:nvGrpSpPr>
        <p:grpSpPr>
          <a:xfrm>
            <a:off x="2058269" y="3288098"/>
            <a:ext cx="1943744" cy="1416434"/>
            <a:chOff x="912" y="1821"/>
            <a:chExt cx="1487" cy="1010"/>
          </a:xfrm>
        </p:grpSpPr>
        <p:sp>
          <p:nvSpPr>
            <p:cNvPr id="434" name="Google Shape;434;p51"/>
            <p:cNvSpPr/>
            <p:nvPr/>
          </p:nvSpPr>
          <p:spPr>
            <a:xfrm>
              <a:off x="912" y="1825"/>
              <a:ext cx="1487" cy="1006"/>
            </a:xfrm>
            <a:prstGeom prst="cube">
              <a:avLst>
                <a:gd fmla="val 25000" name="adj"/>
              </a:avLst>
            </a:prstGeom>
            <a:solidFill>
              <a:srgbClr val="BBE0E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cxnSp>
          <p:nvCxnSpPr>
            <p:cNvPr id="435" name="Google Shape;435;p51"/>
            <p:cNvCxnSpPr/>
            <p:nvPr/>
          </p:nvCxnSpPr>
          <p:spPr>
            <a:xfrm>
              <a:off x="912" y="2352"/>
              <a:ext cx="1247" cy="1"/>
            </a:xfrm>
            <a:prstGeom prst="straightConnector1">
              <a:avLst/>
            </a:prstGeom>
            <a:noFill/>
            <a:ln cap="flat" cmpd="sng" w="9525">
              <a:solidFill>
                <a:schemeClr val="dk1"/>
              </a:solidFill>
              <a:prstDash val="solid"/>
              <a:miter lim="800000"/>
              <a:headEnd len="med" w="med" type="none"/>
              <a:tailEnd len="med" w="med" type="none"/>
            </a:ln>
          </p:spPr>
        </p:cxnSp>
        <p:cxnSp>
          <p:nvCxnSpPr>
            <p:cNvPr id="436" name="Google Shape;436;p51"/>
            <p:cNvCxnSpPr/>
            <p:nvPr/>
          </p:nvCxnSpPr>
          <p:spPr>
            <a:xfrm>
              <a:off x="912" y="2639"/>
              <a:ext cx="1247" cy="1"/>
            </a:xfrm>
            <a:prstGeom prst="straightConnector1">
              <a:avLst/>
            </a:prstGeom>
            <a:noFill/>
            <a:ln cap="flat" cmpd="sng" w="9525">
              <a:solidFill>
                <a:schemeClr val="dk1"/>
              </a:solidFill>
              <a:prstDash val="solid"/>
              <a:miter lim="800000"/>
              <a:headEnd len="med" w="med" type="none"/>
              <a:tailEnd len="med" w="med" type="none"/>
            </a:ln>
          </p:spPr>
        </p:cxnSp>
        <p:cxnSp>
          <p:nvCxnSpPr>
            <p:cNvPr id="437" name="Google Shape;437;p51"/>
            <p:cNvCxnSpPr/>
            <p:nvPr/>
          </p:nvCxnSpPr>
          <p:spPr>
            <a:xfrm flipH="1" rot="10800000">
              <a:off x="2159" y="2061"/>
              <a:ext cx="240" cy="295"/>
            </a:xfrm>
            <a:prstGeom prst="straightConnector1">
              <a:avLst/>
            </a:prstGeom>
            <a:noFill/>
            <a:ln cap="flat" cmpd="sng" w="9525">
              <a:solidFill>
                <a:schemeClr val="dk1"/>
              </a:solidFill>
              <a:prstDash val="solid"/>
              <a:miter lim="800000"/>
              <a:headEnd len="med" w="med" type="none"/>
              <a:tailEnd len="med" w="med" type="none"/>
            </a:ln>
          </p:spPr>
        </p:cxnSp>
        <p:cxnSp>
          <p:nvCxnSpPr>
            <p:cNvPr id="438" name="Google Shape;438;p51"/>
            <p:cNvCxnSpPr/>
            <p:nvPr/>
          </p:nvCxnSpPr>
          <p:spPr>
            <a:xfrm flipH="1" rot="10800000">
              <a:off x="2159" y="2348"/>
              <a:ext cx="240" cy="295"/>
            </a:xfrm>
            <a:prstGeom prst="straightConnector1">
              <a:avLst/>
            </a:prstGeom>
            <a:noFill/>
            <a:ln cap="flat" cmpd="sng" w="9525">
              <a:solidFill>
                <a:schemeClr val="dk1"/>
              </a:solidFill>
              <a:prstDash val="solid"/>
              <a:miter lim="800000"/>
              <a:headEnd len="med" w="med" type="none"/>
              <a:tailEnd len="med" w="med" type="none"/>
            </a:ln>
          </p:spPr>
        </p:cxnSp>
        <p:cxnSp>
          <p:nvCxnSpPr>
            <p:cNvPr id="439" name="Google Shape;439;p51"/>
            <p:cNvCxnSpPr/>
            <p:nvPr/>
          </p:nvCxnSpPr>
          <p:spPr>
            <a:xfrm>
              <a:off x="2351" y="1873"/>
              <a:ext cx="1" cy="719"/>
            </a:xfrm>
            <a:prstGeom prst="straightConnector1">
              <a:avLst/>
            </a:prstGeom>
            <a:noFill/>
            <a:ln cap="flat" cmpd="sng" w="9525">
              <a:solidFill>
                <a:schemeClr val="dk1"/>
              </a:solidFill>
              <a:prstDash val="solid"/>
              <a:miter lim="800000"/>
              <a:headEnd len="med" w="med" type="none"/>
              <a:tailEnd len="med" w="med" type="none"/>
            </a:ln>
          </p:spPr>
        </p:cxnSp>
        <p:cxnSp>
          <p:nvCxnSpPr>
            <p:cNvPr id="440" name="Google Shape;440;p51"/>
            <p:cNvCxnSpPr/>
            <p:nvPr/>
          </p:nvCxnSpPr>
          <p:spPr>
            <a:xfrm>
              <a:off x="2255" y="1968"/>
              <a:ext cx="1" cy="719"/>
            </a:xfrm>
            <a:prstGeom prst="straightConnector1">
              <a:avLst/>
            </a:prstGeom>
            <a:noFill/>
            <a:ln cap="flat" cmpd="sng" w="9525">
              <a:solidFill>
                <a:schemeClr val="dk1"/>
              </a:solidFill>
              <a:prstDash val="solid"/>
              <a:miter lim="800000"/>
              <a:headEnd len="med" w="med" type="none"/>
              <a:tailEnd len="med" w="med" type="none"/>
            </a:ln>
          </p:spPr>
        </p:cxnSp>
        <p:cxnSp>
          <p:nvCxnSpPr>
            <p:cNvPr id="441" name="Google Shape;441;p51"/>
            <p:cNvCxnSpPr/>
            <p:nvPr/>
          </p:nvCxnSpPr>
          <p:spPr>
            <a:xfrm>
              <a:off x="1104" y="2065"/>
              <a:ext cx="1" cy="766"/>
            </a:xfrm>
            <a:prstGeom prst="straightConnector1">
              <a:avLst/>
            </a:prstGeom>
            <a:noFill/>
            <a:ln cap="flat" cmpd="sng" w="9525">
              <a:solidFill>
                <a:schemeClr val="dk1"/>
              </a:solidFill>
              <a:prstDash val="solid"/>
              <a:miter lim="800000"/>
              <a:headEnd len="med" w="med" type="none"/>
              <a:tailEnd len="med" w="med" type="none"/>
            </a:ln>
          </p:spPr>
        </p:cxnSp>
        <p:cxnSp>
          <p:nvCxnSpPr>
            <p:cNvPr id="442" name="Google Shape;442;p51"/>
            <p:cNvCxnSpPr/>
            <p:nvPr/>
          </p:nvCxnSpPr>
          <p:spPr>
            <a:xfrm>
              <a:off x="1391" y="2065"/>
              <a:ext cx="1" cy="766"/>
            </a:xfrm>
            <a:prstGeom prst="straightConnector1">
              <a:avLst/>
            </a:prstGeom>
            <a:noFill/>
            <a:ln cap="flat" cmpd="sng" w="9525">
              <a:solidFill>
                <a:schemeClr val="dk1"/>
              </a:solidFill>
              <a:prstDash val="solid"/>
              <a:miter lim="800000"/>
              <a:headEnd len="med" w="med" type="none"/>
              <a:tailEnd len="med" w="med" type="none"/>
            </a:ln>
          </p:spPr>
        </p:cxnSp>
        <p:cxnSp>
          <p:nvCxnSpPr>
            <p:cNvPr id="443" name="Google Shape;443;p51"/>
            <p:cNvCxnSpPr/>
            <p:nvPr/>
          </p:nvCxnSpPr>
          <p:spPr>
            <a:xfrm>
              <a:off x="1632" y="2065"/>
              <a:ext cx="1" cy="766"/>
            </a:xfrm>
            <a:prstGeom prst="straightConnector1">
              <a:avLst/>
            </a:prstGeom>
            <a:noFill/>
            <a:ln cap="flat" cmpd="sng" w="9525">
              <a:solidFill>
                <a:schemeClr val="dk1"/>
              </a:solidFill>
              <a:prstDash val="solid"/>
              <a:miter lim="800000"/>
              <a:headEnd len="med" w="med" type="none"/>
              <a:tailEnd len="med" w="med" type="none"/>
            </a:ln>
          </p:spPr>
        </p:cxnSp>
        <p:cxnSp>
          <p:nvCxnSpPr>
            <p:cNvPr id="444" name="Google Shape;444;p51"/>
            <p:cNvCxnSpPr/>
            <p:nvPr/>
          </p:nvCxnSpPr>
          <p:spPr>
            <a:xfrm>
              <a:off x="1919" y="2065"/>
              <a:ext cx="1" cy="766"/>
            </a:xfrm>
            <a:prstGeom prst="straightConnector1">
              <a:avLst/>
            </a:prstGeom>
            <a:noFill/>
            <a:ln cap="flat" cmpd="sng" w="9525">
              <a:solidFill>
                <a:schemeClr val="dk1"/>
              </a:solidFill>
              <a:prstDash val="solid"/>
              <a:miter lim="800000"/>
              <a:headEnd len="med" w="med" type="none"/>
              <a:tailEnd len="med" w="med" type="none"/>
            </a:ln>
          </p:spPr>
        </p:cxnSp>
        <p:cxnSp>
          <p:nvCxnSpPr>
            <p:cNvPr id="445" name="Google Shape;445;p51"/>
            <p:cNvCxnSpPr/>
            <p:nvPr/>
          </p:nvCxnSpPr>
          <p:spPr>
            <a:xfrm>
              <a:off x="1008" y="1968"/>
              <a:ext cx="1247" cy="1"/>
            </a:xfrm>
            <a:prstGeom prst="straightConnector1">
              <a:avLst/>
            </a:prstGeom>
            <a:noFill/>
            <a:ln cap="flat" cmpd="sng" w="9525">
              <a:solidFill>
                <a:schemeClr val="dk1"/>
              </a:solidFill>
              <a:prstDash val="solid"/>
              <a:miter lim="800000"/>
              <a:headEnd len="med" w="med" type="none"/>
              <a:tailEnd len="med" w="med" type="none"/>
            </a:ln>
          </p:spPr>
        </p:cxnSp>
        <p:cxnSp>
          <p:nvCxnSpPr>
            <p:cNvPr id="446" name="Google Shape;446;p51"/>
            <p:cNvCxnSpPr/>
            <p:nvPr/>
          </p:nvCxnSpPr>
          <p:spPr>
            <a:xfrm>
              <a:off x="1104" y="1873"/>
              <a:ext cx="1247" cy="1"/>
            </a:xfrm>
            <a:prstGeom prst="straightConnector1">
              <a:avLst/>
            </a:prstGeom>
            <a:noFill/>
            <a:ln cap="flat" cmpd="sng" w="9525">
              <a:solidFill>
                <a:schemeClr val="dk1"/>
              </a:solidFill>
              <a:prstDash val="solid"/>
              <a:miter lim="800000"/>
              <a:headEnd len="med" w="med" type="none"/>
              <a:tailEnd len="med" w="med" type="none"/>
            </a:ln>
          </p:spPr>
        </p:cxnSp>
        <p:cxnSp>
          <p:nvCxnSpPr>
            <p:cNvPr id="447" name="Google Shape;447;p51"/>
            <p:cNvCxnSpPr/>
            <p:nvPr/>
          </p:nvCxnSpPr>
          <p:spPr>
            <a:xfrm flipH="1" rot="10800000">
              <a:off x="1104" y="1821"/>
              <a:ext cx="240" cy="247"/>
            </a:xfrm>
            <a:prstGeom prst="straightConnector1">
              <a:avLst/>
            </a:prstGeom>
            <a:noFill/>
            <a:ln cap="flat" cmpd="sng" w="9525">
              <a:solidFill>
                <a:schemeClr val="dk1"/>
              </a:solidFill>
              <a:prstDash val="solid"/>
              <a:miter lim="800000"/>
              <a:headEnd len="med" w="med" type="none"/>
              <a:tailEnd len="med" w="med" type="none"/>
            </a:ln>
          </p:spPr>
        </p:cxnSp>
        <p:cxnSp>
          <p:nvCxnSpPr>
            <p:cNvPr id="448" name="Google Shape;448;p51"/>
            <p:cNvCxnSpPr/>
            <p:nvPr/>
          </p:nvCxnSpPr>
          <p:spPr>
            <a:xfrm flipH="1" rot="10800000">
              <a:off x="1391" y="1821"/>
              <a:ext cx="240" cy="247"/>
            </a:xfrm>
            <a:prstGeom prst="straightConnector1">
              <a:avLst/>
            </a:prstGeom>
            <a:noFill/>
            <a:ln cap="flat" cmpd="sng" w="9525">
              <a:solidFill>
                <a:schemeClr val="dk1"/>
              </a:solidFill>
              <a:prstDash val="solid"/>
              <a:miter lim="800000"/>
              <a:headEnd len="med" w="med" type="none"/>
              <a:tailEnd len="med" w="med" type="none"/>
            </a:ln>
          </p:spPr>
        </p:cxnSp>
        <p:cxnSp>
          <p:nvCxnSpPr>
            <p:cNvPr id="449" name="Google Shape;449;p51"/>
            <p:cNvCxnSpPr/>
            <p:nvPr/>
          </p:nvCxnSpPr>
          <p:spPr>
            <a:xfrm flipH="1" rot="10800000">
              <a:off x="1632" y="1821"/>
              <a:ext cx="288" cy="247"/>
            </a:xfrm>
            <a:prstGeom prst="straightConnector1">
              <a:avLst/>
            </a:prstGeom>
            <a:noFill/>
            <a:ln cap="flat" cmpd="sng" w="9525">
              <a:solidFill>
                <a:schemeClr val="dk1"/>
              </a:solidFill>
              <a:prstDash val="solid"/>
              <a:miter lim="800000"/>
              <a:headEnd len="med" w="med" type="none"/>
              <a:tailEnd len="med" w="med" type="none"/>
            </a:ln>
          </p:spPr>
        </p:cxnSp>
        <p:cxnSp>
          <p:nvCxnSpPr>
            <p:cNvPr id="450" name="Google Shape;450;p51"/>
            <p:cNvCxnSpPr/>
            <p:nvPr/>
          </p:nvCxnSpPr>
          <p:spPr>
            <a:xfrm flipH="1" rot="10800000">
              <a:off x="1919" y="1821"/>
              <a:ext cx="240" cy="247"/>
            </a:xfrm>
            <a:prstGeom prst="straightConnector1">
              <a:avLst/>
            </a:prstGeom>
            <a:noFill/>
            <a:ln cap="flat" cmpd="sng" w="9525">
              <a:solidFill>
                <a:schemeClr val="dk1"/>
              </a:solidFill>
              <a:prstDash val="solid"/>
              <a:miter lim="800000"/>
              <a:headEnd len="med" w="med" type="none"/>
              <a:tailEnd len="med" w="med" type="none"/>
            </a:ln>
          </p:spPr>
        </p:cxnSp>
      </p:grpSp>
      <p:cxnSp>
        <p:nvCxnSpPr>
          <p:cNvPr id="451" name="Google Shape;451;p51"/>
          <p:cNvCxnSpPr/>
          <p:nvPr/>
        </p:nvCxnSpPr>
        <p:spPr>
          <a:xfrm>
            <a:off x="4314204" y="1850339"/>
            <a:ext cx="1983129" cy="1243516"/>
          </a:xfrm>
          <a:prstGeom prst="straightConnector1">
            <a:avLst/>
          </a:prstGeom>
          <a:noFill/>
          <a:ln cap="flat" cmpd="sng" w="76300">
            <a:solidFill>
              <a:schemeClr val="dk1"/>
            </a:solidFill>
            <a:prstDash val="solid"/>
            <a:miter lim="800000"/>
            <a:headEnd len="med" w="med" type="none"/>
            <a:tailEnd len="med" w="med" type="triangle"/>
          </a:ln>
        </p:spPr>
      </p:cxnSp>
      <p:cxnSp>
        <p:nvCxnSpPr>
          <p:cNvPr id="452" name="Google Shape;452;p51"/>
          <p:cNvCxnSpPr/>
          <p:nvPr/>
        </p:nvCxnSpPr>
        <p:spPr>
          <a:xfrm flipH="1" rot="10800000">
            <a:off x="4038599" y="3604597"/>
            <a:ext cx="2170905" cy="505908"/>
          </a:xfrm>
          <a:prstGeom prst="straightConnector1">
            <a:avLst/>
          </a:prstGeom>
          <a:noFill/>
          <a:ln cap="flat" cmpd="sng" w="76300">
            <a:solidFill>
              <a:schemeClr val="dk1"/>
            </a:solidFill>
            <a:prstDash val="solid"/>
            <a:miter lim="800000"/>
            <a:headEnd len="med" w="med" type="none"/>
            <a:tailEnd len="med" w="med" type="triangle"/>
          </a:ln>
        </p:spPr>
      </p:cxnSp>
      <p:cxnSp>
        <p:nvCxnSpPr>
          <p:cNvPr id="453" name="Google Shape;453;p51"/>
          <p:cNvCxnSpPr/>
          <p:nvPr/>
        </p:nvCxnSpPr>
        <p:spPr>
          <a:xfrm flipH="1" rot="10800000">
            <a:off x="4191000" y="4482524"/>
            <a:ext cx="2093116" cy="1615533"/>
          </a:xfrm>
          <a:prstGeom prst="straightConnector1">
            <a:avLst/>
          </a:prstGeom>
          <a:noFill/>
          <a:ln cap="flat" cmpd="sng" w="76300">
            <a:solidFill>
              <a:schemeClr val="dk1"/>
            </a:solidFill>
            <a:prstDash val="solid"/>
            <a:miter lim="800000"/>
            <a:headEnd len="med" w="med" type="none"/>
            <a:tailEnd len="med" w="med" type="triangle"/>
          </a:ln>
        </p:spPr>
      </p:cxnSp>
      <p:grpSp>
        <p:nvGrpSpPr>
          <p:cNvPr id="454" name="Google Shape;454;p51"/>
          <p:cNvGrpSpPr/>
          <p:nvPr/>
        </p:nvGrpSpPr>
        <p:grpSpPr>
          <a:xfrm>
            <a:off x="1922570" y="5621313"/>
            <a:ext cx="2269822" cy="693356"/>
            <a:chOff x="960" y="3120"/>
            <a:chExt cx="1631" cy="575"/>
          </a:xfrm>
        </p:grpSpPr>
        <p:sp>
          <p:nvSpPr>
            <p:cNvPr id="455" name="Google Shape;455;p51"/>
            <p:cNvSpPr/>
            <p:nvPr/>
          </p:nvSpPr>
          <p:spPr>
            <a:xfrm>
              <a:off x="960" y="3120"/>
              <a:ext cx="1631" cy="575"/>
            </a:xfrm>
            <a:prstGeom prst="foldedCorner">
              <a:avLst>
                <a:gd fmla="val 12500" name="adj"/>
              </a:avLst>
            </a:prstGeom>
            <a:solidFill>
              <a:srgbClr val="BBE0E3"/>
            </a:solidFill>
            <a:ln cap="flat" cmpd="sng" w="9525">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cxnSp>
          <p:nvCxnSpPr>
            <p:cNvPr id="456" name="Google Shape;456;p51"/>
            <p:cNvCxnSpPr/>
            <p:nvPr/>
          </p:nvCxnSpPr>
          <p:spPr>
            <a:xfrm>
              <a:off x="1248" y="3120"/>
              <a:ext cx="1" cy="575"/>
            </a:xfrm>
            <a:prstGeom prst="straightConnector1">
              <a:avLst/>
            </a:prstGeom>
            <a:noFill/>
            <a:ln cap="flat" cmpd="sng" w="9525">
              <a:solidFill>
                <a:schemeClr val="dk1"/>
              </a:solidFill>
              <a:prstDash val="solid"/>
              <a:miter lim="800000"/>
              <a:headEnd len="med" w="med" type="none"/>
              <a:tailEnd len="med" w="med" type="none"/>
            </a:ln>
          </p:spPr>
        </p:cxnSp>
        <p:cxnSp>
          <p:nvCxnSpPr>
            <p:cNvPr id="457" name="Google Shape;457;p51"/>
            <p:cNvCxnSpPr/>
            <p:nvPr/>
          </p:nvCxnSpPr>
          <p:spPr>
            <a:xfrm>
              <a:off x="1584" y="3120"/>
              <a:ext cx="1" cy="575"/>
            </a:xfrm>
            <a:prstGeom prst="straightConnector1">
              <a:avLst/>
            </a:prstGeom>
            <a:noFill/>
            <a:ln cap="flat" cmpd="sng" w="9525">
              <a:solidFill>
                <a:schemeClr val="dk1"/>
              </a:solidFill>
              <a:prstDash val="solid"/>
              <a:miter lim="800000"/>
              <a:headEnd len="med" w="med" type="none"/>
              <a:tailEnd len="med" w="med" type="none"/>
            </a:ln>
          </p:spPr>
        </p:cxnSp>
        <p:cxnSp>
          <p:nvCxnSpPr>
            <p:cNvPr id="458" name="Google Shape;458;p51"/>
            <p:cNvCxnSpPr/>
            <p:nvPr/>
          </p:nvCxnSpPr>
          <p:spPr>
            <a:xfrm>
              <a:off x="1871" y="3120"/>
              <a:ext cx="1" cy="575"/>
            </a:xfrm>
            <a:prstGeom prst="straightConnector1">
              <a:avLst/>
            </a:prstGeom>
            <a:noFill/>
            <a:ln cap="flat" cmpd="sng" w="9525">
              <a:solidFill>
                <a:schemeClr val="dk1"/>
              </a:solidFill>
              <a:prstDash val="solid"/>
              <a:miter lim="800000"/>
              <a:headEnd len="med" w="med" type="none"/>
              <a:tailEnd len="med" w="med" type="none"/>
            </a:ln>
          </p:spPr>
        </p:cxnSp>
      </p:grpSp>
      <p:sp>
        <p:nvSpPr>
          <p:cNvPr id="459" name="Google Shape;459;p51"/>
          <p:cNvSpPr txBox="1"/>
          <p:nvPr/>
        </p:nvSpPr>
        <p:spPr>
          <a:xfrm>
            <a:off x="2346531" y="6397340"/>
            <a:ext cx="1654175" cy="368300"/>
          </a:xfrm>
          <a:prstGeom prst="rect">
            <a:avLst/>
          </a:prstGeom>
          <a:noFill/>
          <a:ln cap="flat" cmpd="sng" w="9525">
            <a:solidFill>
              <a:schemeClr val="dk1"/>
            </a:solidFill>
            <a:prstDash val="solid"/>
            <a:round/>
            <a:headEnd len="sm" w="sm" type="none"/>
            <a:tailEnd len="sm" w="sm" type="none"/>
          </a:ln>
        </p:spPr>
        <p:txBody>
          <a:bodyPr anchorCtr="0" anchor="t" bIns="46800" lIns="90000" spcFirstLastPara="1" rIns="90000" wrap="square" tIns="46800">
            <a:spAutoFit/>
          </a:bodyPr>
          <a:lstStyle/>
          <a:p>
            <a:pPr indent="0" lvl="0" marL="0" marR="0" rtl="0" algn="l">
              <a:spcBef>
                <a:spcPts val="0"/>
              </a:spcBef>
              <a:spcAft>
                <a:spcPts val="0"/>
              </a:spcAft>
              <a:buNone/>
            </a:pPr>
            <a:r>
              <a:rPr lang="en-IN" sz="1800">
                <a:solidFill>
                  <a:schemeClr val="lt1"/>
                </a:solidFill>
                <a:latin typeface="Gill Sans"/>
                <a:ea typeface="Gill Sans"/>
                <a:cs typeface="Gill Sans"/>
                <a:sym typeface="Gill Sans"/>
              </a:rPr>
              <a:t>Flat </a:t>
            </a:r>
            <a:r>
              <a:rPr lang="en-IN" sz="1800">
                <a:solidFill>
                  <a:schemeClr val="dk1"/>
                </a:solidFill>
                <a:latin typeface="Gill Sans"/>
                <a:ea typeface="Gill Sans"/>
                <a:cs typeface="Gill Sans"/>
                <a:sym typeface="Gill Sans"/>
              </a:rPr>
              <a:t>files</a:t>
            </a:r>
            <a:endParaRPr/>
          </a:p>
        </p:txBody>
      </p:sp>
      <p:sp>
        <p:nvSpPr>
          <p:cNvPr id="460" name="Google Shape;460;p51"/>
          <p:cNvSpPr txBox="1"/>
          <p:nvPr/>
        </p:nvSpPr>
        <p:spPr>
          <a:xfrm>
            <a:off x="1810651" y="4759827"/>
            <a:ext cx="1942437" cy="371513"/>
          </a:xfrm>
          <a:prstGeom prst="rect">
            <a:avLst/>
          </a:prstGeom>
          <a:noFill/>
          <a:ln cap="flat" cmpd="sng" w="9525">
            <a:solidFill>
              <a:schemeClr val="dk1"/>
            </a:solidFill>
            <a:prstDash val="solid"/>
            <a:round/>
            <a:headEnd len="sm" w="sm" type="none"/>
            <a:tailEnd len="sm" w="sm" type="none"/>
          </a:ln>
        </p:spPr>
        <p:txBody>
          <a:bodyPr anchorCtr="0" anchor="t" bIns="46800" lIns="90000" spcFirstLastPara="1" rIns="90000" wrap="square" tIns="46800">
            <a:spAutoFit/>
          </a:bodyPr>
          <a:lstStyle/>
          <a:p>
            <a:pPr indent="0" lvl="0" marL="0" marR="0" rtl="0" algn="l">
              <a:spcBef>
                <a:spcPts val="0"/>
              </a:spcBef>
              <a:spcAft>
                <a:spcPts val="0"/>
              </a:spcAft>
              <a:buNone/>
            </a:pPr>
            <a:r>
              <a:rPr lang="en-IN" sz="1800">
                <a:solidFill>
                  <a:schemeClr val="lt1"/>
                </a:solidFill>
                <a:latin typeface="Gill Sans"/>
                <a:ea typeface="Gill Sans"/>
                <a:cs typeface="Gill Sans"/>
                <a:sym typeface="Gill Sans"/>
              </a:rPr>
              <a:t>Data </a:t>
            </a:r>
            <a:r>
              <a:rPr lang="en-IN" sz="1800">
                <a:solidFill>
                  <a:schemeClr val="dk1"/>
                </a:solidFill>
                <a:latin typeface="Gill Sans"/>
                <a:ea typeface="Gill Sans"/>
                <a:cs typeface="Gill Sans"/>
                <a:sym typeface="Gill Sans"/>
              </a:rPr>
              <a:t>Warehouses</a:t>
            </a:r>
            <a:endParaRPr/>
          </a:p>
        </p:txBody>
      </p:sp>
      <p:sp>
        <p:nvSpPr>
          <p:cNvPr id="461" name="Google Shape;461;p51"/>
          <p:cNvSpPr txBox="1"/>
          <p:nvPr/>
        </p:nvSpPr>
        <p:spPr>
          <a:xfrm>
            <a:off x="2357646" y="2573749"/>
            <a:ext cx="1484763" cy="371513"/>
          </a:xfrm>
          <a:prstGeom prst="rect">
            <a:avLst/>
          </a:prstGeom>
          <a:noFill/>
          <a:ln cap="flat" cmpd="sng" w="9525">
            <a:solidFill>
              <a:schemeClr val="dk1"/>
            </a:solidFill>
            <a:prstDash val="solid"/>
            <a:round/>
            <a:headEnd len="sm" w="sm" type="none"/>
            <a:tailEnd len="sm" w="sm" type="none"/>
          </a:ln>
        </p:spPr>
        <p:txBody>
          <a:bodyPr anchorCtr="0" anchor="t" bIns="46800" lIns="90000" spcFirstLastPara="1" rIns="90000" wrap="square" tIns="46800">
            <a:spAutoFit/>
          </a:bodyPr>
          <a:lstStyle/>
          <a:p>
            <a:pPr indent="0" lvl="0" marL="0" marR="0" rtl="0" algn="l">
              <a:spcBef>
                <a:spcPts val="0"/>
              </a:spcBef>
              <a:spcAft>
                <a:spcPts val="0"/>
              </a:spcAft>
              <a:buNone/>
            </a:pPr>
            <a:r>
              <a:rPr lang="en-IN" sz="1800">
                <a:solidFill>
                  <a:schemeClr val="dk1"/>
                </a:solidFill>
                <a:latin typeface="Gill Sans"/>
                <a:ea typeface="Gill Sans"/>
                <a:cs typeface="Gill Sans"/>
                <a:sym typeface="Gill Sans"/>
              </a:rPr>
              <a:t>Databases</a:t>
            </a:r>
            <a:endParaRPr/>
          </a:p>
        </p:txBody>
      </p:sp>
      <p:sp>
        <p:nvSpPr>
          <p:cNvPr id="462" name="Google Shape;462;p51"/>
          <p:cNvSpPr/>
          <p:nvPr/>
        </p:nvSpPr>
        <p:spPr>
          <a:xfrm>
            <a:off x="8349193" y="1841140"/>
            <a:ext cx="3913912" cy="3353226"/>
          </a:xfrm>
          <a:prstGeom prst="rect">
            <a:avLst/>
          </a:prstGeom>
          <a:no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400"/>
              <a:buFont typeface="Noto Sans Symbols"/>
              <a:buChar char="✔"/>
            </a:pPr>
            <a:r>
              <a:rPr lang="en-IN" sz="2400">
                <a:solidFill>
                  <a:schemeClr val="dk1"/>
                </a:solidFill>
                <a:latin typeface="Gill Sans"/>
                <a:ea typeface="Gill Sans"/>
                <a:cs typeface="Gill Sans"/>
                <a:sym typeface="Gill Sans"/>
              </a:rPr>
              <a:t>Combines data from multiple sources into a coherent store</a:t>
            </a:r>
            <a:endParaRPr/>
          </a:p>
          <a:p>
            <a:pPr indent="-342900" lvl="0" marL="342900" marR="0" rtl="0" algn="l">
              <a:lnSpc>
                <a:spcPct val="90000"/>
              </a:lnSpc>
              <a:spcBef>
                <a:spcPts val="700"/>
              </a:spcBef>
              <a:spcAft>
                <a:spcPts val="0"/>
              </a:spcAft>
              <a:buClr>
                <a:schemeClr val="dk1"/>
              </a:buClr>
              <a:buSzPts val="2400"/>
              <a:buFont typeface="Noto Sans Symbols"/>
              <a:buChar char="✔"/>
            </a:pPr>
            <a:r>
              <a:rPr lang="en-IN" sz="2400">
                <a:solidFill>
                  <a:schemeClr val="dk1"/>
                </a:solidFill>
                <a:latin typeface="Gill Sans"/>
                <a:ea typeface="Gill Sans"/>
                <a:cs typeface="Gill Sans"/>
                <a:sym typeface="Gill Sans"/>
              </a:rPr>
              <a:t>Match schema and objects from different sources</a:t>
            </a:r>
            <a:endParaRPr/>
          </a:p>
          <a:p>
            <a:pPr indent="-342900" lvl="0" marL="342900" marR="0" rtl="0" algn="l">
              <a:lnSpc>
                <a:spcPct val="90000"/>
              </a:lnSpc>
              <a:spcBef>
                <a:spcPts val="700"/>
              </a:spcBef>
              <a:spcAft>
                <a:spcPts val="0"/>
              </a:spcAft>
              <a:buClr>
                <a:schemeClr val="dk1"/>
              </a:buClr>
              <a:buSzPts val="2400"/>
              <a:buFont typeface="Noto Sans Symbols"/>
              <a:buChar char="✔"/>
            </a:pPr>
            <a:r>
              <a:rPr lang="en-IN" sz="2400">
                <a:solidFill>
                  <a:schemeClr val="dk1"/>
                </a:solidFill>
                <a:latin typeface="Gill Sans"/>
                <a:ea typeface="Gill Sans"/>
                <a:cs typeface="Gill Sans"/>
                <a:sym typeface="Gill Sans"/>
              </a:rPr>
              <a:t>Identify  correlated attributes</a:t>
            </a:r>
            <a:endParaRPr/>
          </a:p>
          <a:p>
            <a:pPr indent="-342900" lvl="0" marL="342900" marR="0" rtl="0" algn="l">
              <a:lnSpc>
                <a:spcPct val="90000"/>
              </a:lnSpc>
              <a:spcBef>
                <a:spcPts val="700"/>
              </a:spcBef>
              <a:spcAft>
                <a:spcPts val="0"/>
              </a:spcAft>
              <a:buClr>
                <a:schemeClr val="dk1"/>
              </a:buClr>
              <a:buSzPts val="2400"/>
              <a:buFont typeface="Noto Sans Symbols"/>
              <a:buChar char="✔"/>
            </a:pPr>
            <a:r>
              <a:rPr lang="en-IN" sz="2400">
                <a:solidFill>
                  <a:schemeClr val="dk1"/>
                </a:solidFill>
                <a:latin typeface="Gill Sans"/>
                <a:ea typeface="Gill Sans"/>
                <a:cs typeface="Gill Sans"/>
                <a:sym typeface="Gill Sans"/>
              </a:rPr>
              <a:t>Detection and resolution of data value conflicts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6"/>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IN" cap="none"/>
              <a:t>why data cleaning ?</a:t>
            </a:r>
            <a:endParaRPr/>
          </a:p>
        </p:txBody>
      </p:sp>
      <p:sp>
        <p:nvSpPr>
          <p:cNvPr id="115" name="Google Shape;115;p16"/>
          <p:cNvSpPr/>
          <p:nvPr/>
        </p:nvSpPr>
        <p:spPr>
          <a:xfrm>
            <a:off x="575894" y="1841864"/>
            <a:ext cx="11203730" cy="526297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IN" sz="2800" u="none" cap="none" strike="noStrike">
                <a:solidFill>
                  <a:srgbClr val="000000"/>
                </a:solidFill>
                <a:latin typeface="Gill Sans"/>
                <a:ea typeface="Gill Sans"/>
                <a:cs typeface="Gill Sans"/>
                <a:sym typeface="Gill Sans"/>
              </a:rPr>
              <a:t>Data in the real world is dirty</a:t>
            </a:r>
            <a:endParaRPr/>
          </a:p>
          <a:p>
            <a:pPr indent="0" lvl="0" marL="0" marR="0" rtl="0" algn="l">
              <a:spcBef>
                <a:spcPts val="0"/>
              </a:spcBef>
              <a:spcAft>
                <a:spcPts val="0"/>
              </a:spcAft>
              <a:buNone/>
            </a:pPr>
            <a:r>
              <a:rPr b="1" i="0" lang="en-IN" sz="2800" u="none" cap="none" strike="noStrike">
                <a:solidFill>
                  <a:srgbClr val="000000"/>
                </a:solidFill>
                <a:latin typeface="Gill Sans"/>
                <a:ea typeface="Gill Sans"/>
                <a:cs typeface="Gill Sans"/>
                <a:sym typeface="Gill Sans"/>
              </a:rPr>
              <a:t>Incomplete</a:t>
            </a:r>
            <a:r>
              <a:rPr b="0" i="0" lang="en-IN" sz="2800" u="none" cap="none" strike="noStrike">
                <a:solidFill>
                  <a:srgbClr val="000000"/>
                </a:solidFill>
                <a:latin typeface="Gill Sans"/>
                <a:ea typeface="Gill Sans"/>
                <a:cs typeface="Gill Sans"/>
                <a:sym typeface="Gill Sans"/>
              </a:rPr>
              <a:t>: lacking attribute values, lacking certain attributes of interest, or containing only aggregate data</a:t>
            </a:r>
            <a:endParaRPr/>
          </a:p>
          <a:p>
            <a:pPr indent="0" lvl="0" marL="0" marR="0" rtl="0" algn="l">
              <a:spcBef>
                <a:spcPts val="0"/>
              </a:spcBef>
              <a:spcAft>
                <a:spcPts val="0"/>
              </a:spcAft>
              <a:buNone/>
            </a:pPr>
            <a:r>
              <a:rPr b="0" i="0" lang="en-IN" sz="2800" u="none" cap="none" strike="noStrike">
                <a:solidFill>
                  <a:srgbClr val="000000"/>
                </a:solidFill>
                <a:latin typeface="Gill Sans"/>
                <a:ea typeface="Gill Sans"/>
                <a:cs typeface="Gill Sans"/>
                <a:sym typeface="Gill Sans"/>
              </a:rPr>
              <a:t>e.g., occupation=“ ”</a:t>
            </a:r>
            <a:endParaRPr/>
          </a:p>
          <a:p>
            <a:pPr indent="0" lvl="0" marL="0" marR="0" rtl="0" algn="l">
              <a:spcBef>
                <a:spcPts val="0"/>
              </a:spcBef>
              <a:spcAft>
                <a:spcPts val="0"/>
              </a:spcAft>
              <a:buNone/>
            </a:pPr>
            <a:r>
              <a:rPr b="1" i="0" lang="en-IN" sz="2800" u="none" cap="none" strike="noStrike">
                <a:solidFill>
                  <a:srgbClr val="000000"/>
                </a:solidFill>
                <a:latin typeface="Gill Sans"/>
                <a:ea typeface="Gill Sans"/>
                <a:cs typeface="Gill Sans"/>
                <a:sym typeface="Gill Sans"/>
              </a:rPr>
              <a:t>Noisy</a:t>
            </a:r>
            <a:r>
              <a:rPr b="0" i="0" lang="en-IN" sz="2800" u="none" cap="none" strike="noStrike">
                <a:solidFill>
                  <a:srgbClr val="000000"/>
                </a:solidFill>
                <a:latin typeface="Gill Sans"/>
                <a:ea typeface="Gill Sans"/>
                <a:cs typeface="Gill Sans"/>
                <a:sym typeface="Gill Sans"/>
              </a:rPr>
              <a:t>: containing errors or outliers</a:t>
            </a:r>
            <a:endParaRPr/>
          </a:p>
          <a:p>
            <a:pPr indent="0" lvl="0" marL="0" marR="0" rtl="0" algn="l">
              <a:spcBef>
                <a:spcPts val="0"/>
              </a:spcBef>
              <a:spcAft>
                <a:spcPts val="0"/>
              </a:spcAft>
              <a:buNone/>
            </a:pPr>
            <a:r>
              <a:rPr b="0" i="0" lang="en-IN" sz="2800" u="none" cap="none" strike="noStrike">
                <a:solidFill>
                  <a:srgbClr val="000000"/>
                </a:solidFill>
                <a:latin typeface="Gill Sans"/>
                <a:ea typeface="Gill Sans"/>
                <a:cs typeface="Gill Sans"/>
                <a:sym typeface="Gill Sans"/>
              </a:rPr>
              <a:t>e.g., Salary=“-10” </a:t>
            </a:r>
            <a:endParaRPr/>
          </a:p>
          <a:p>
            <a:pPr indent="0" lvl="0" marL="0" marR="0" rtl="0" algn="l">
              <a:spcBef>
                <a:spcPts val="0"/>
              </a:spcBef>
              <a:spcAft>
                <a:spcPts val="0"/>
              </a:spcAft>
              <a:buNone/>
            </a:pPr>
            <a:r>
              <a:rPr b="1" i="0" lang="en-IN" sz="2800" u="none" cap="none" strike="noStrike">
                <a:solidFill>
                  <a:srgbClr val="000000"/>
                </a:solidFill>
                <a:latin typeface="Gill Sans"/>
                <a:ea typeface="Gill Sans"/>
                <a:cs typeface="Gill Sans"/>
                <a:sym typeface="Gill Sans"/>
              </a:rPr>
              <a:t>Outliers</a:t>
            </a:r>
            <a:r>
              <a:rPr b="0" i="0" lang="en-IN" sz="2800" u="none" cap="none" strike="noStrike">
                <a:solidFill>
                  <a:srgbClr val="000000"/>
                </a:solidFill>
                <a:latin typeface="Gill Sans"/>
                <a:ea typeface="Gill Sans"/>
                <a:cs typeface="Gill Sans"/>
                <a:sym typeface="Gill Sans"/>
              </a:rPr>
              <a:t> are very different from normal data </a:t>
            </a:r>
            <a:endParaRPr/>
          </a:p>
          <a:p>
            <a:pPr indent="0" lvl="0" marL="0" marR="0" rtl="0" algn="l">
              <a:spcBef>
                <a:spcPts val="0"/>
              </a:spcBef>
              <a:spcAft>
                <a:spcPts val="0"/>
              </a:spcAft>
              <a:buNone/>
            </a:pPr>
            <a:r>
              <a:rPr b="0" i="0" lang="en-IN" sz="2800" u="none" cap="none" strike="noStrike">
                <a:solidFill>
                  <a:srgbClr val="000000"/>
                </a:solidFill>
                <a:latin typeface="Gill Sans"/>
                <a:ea typeface="Gill Sans"/>
                <a:cs typeface="Gill Sans"/>
                <a:sym typeface="Gill Sans"/>
              </a:rPr>
              <a:t>e,g,  Salary =10000000</a:t>
            </a:r>
            <a:endParaRPr/>
          </a:p>
          <a:p>
            <a:pPr indent="0" lvl="0" marL="0" marR="0" rtl="0" algn="l">
              <a:spcBef>
                <a:spcPts val="0"/>
              </a:spcBef>
              <a:spcAft>
                <a:spcPts val="0"/>
              </a:spcAft>
              <a:buNone/>
            </a:pPr>
            <a:r>
              <a:rPr b="1" i="0" lang="en-IN" sz="2800" u="none" cap="none" strike="noStrike">
                <a:solidFill>
                  <a:srgbClr val="000000"/>
                </a:solidFill>
                <a:latin typeface="Gill Sans"/>
                <a:ea typeface="Gill Sans"/>
                <a:cs typeface="Gill Sans"/>
                <a:sym typeface="Gill Sans"/>
              </a:rPr>
              <a:t>Inconsistent</a:t>
            </a:r>
            <a:r>
              <a:rPr b="0" i="0" lang="en-IN" sz="2800" u="none" cap="none" strike="noStrike">
                <a:solidFill>
                  <a:srgbClr val="000000"/>
                </a:solidFill>
                <a:latin typeface="Gill Sans"/>
                <a:ea typeface="Gill Sans"/>
                <a:cs typeface="Gill Sans"/>
                <a:sym typeface="Gill Sans"/>
              </a:rPr>
              <a:t>: containing discrepancies in codes or names</a:t>
            </a:r>
            <a:endParaRPr/>
          </a:p>
          <a:p>
            <a:pPr indent="0" lvl="0" marL="0" marR="0" rtl="0" algn="l">
              <a:spcBef>
                <a:spcPts val="0"/>
              </a:spcBef>
              <a:spcAft>
                <a:spcPts val="0"/>
              </a:spcAft>
              <a:buNone/>
            </a:pPr>
            <a:r>
              <a:rPr b="0" i="0" lang="en-IN" sz="2800" u="none" cap="none" strike="noStrike">
                <a:solidFill>
                  <a:srgbClr val="000000"/>
                </a:solidFill>
                <a:latin typeface="Gill Sans"/>
                <a:ea typeface="Gill Sans"/>
                <a:cs typeface="Gill Sans"/>
                <a:sym typeface="Gill Sans"/>
              </a:rPr>
              <a:t>e.g., Age=“42” Birthday=“03/07/1997”</a:t>
            </a:r>
            <a:endParaRPr/>
          </a:p>
          <a:p>
            <a:pPr indent="0" lvl="0" marL="0" marR="0" rtl="0" algn="l">
              <a:spcBef>
                <a:spcPts val="0"/>
              </a:spcBef>
              <a:spcAft>
                <a:spcPts val="0"/>
              </a:spcAft>
              <a:buNone/>
            </a:pPr>
            <a:r>
              <a:rPr b="0" i="0" lang="en-IN" sz="2800" u="none" cap="none" strike="noStrike">
                <a:solidFill>
                  <a:srgbClr val="000000"/>
                </a:solidFill>
                <a:latin typeface="Gill Sans"/>
                <a:ea typeface="Gill Sans"/>
                <a:cs typeface="Gill Sans"/>
                <a:sym typeface="Gill Sans"/>
              </a:rPr>
              <a:t>e.g., Was rating “1,2,3”, now rating “A, B, C”</a:t>
            </a:r>
            <a:endParaRPr/>
          </a:p>
          <a:p>
            <a:pPr indent="0" lvl="0" marL="0" marR="0" rtl="0" algn="l">
              <a:spcBef>
                <a:spcPts val="0"/>
              </a:spcBef>
              <a:spcAft>
                <a:spcPts val="0"/>
              </a:spcAft>
              <a:buNone/>
            </a:pPr>
            <a:r>
              <a:rPr b="0" i="0" lang="en-IN" sz="2800" u="none" cap="none" strike="noStrike">
                <a:solidFill>
                  <a:srgbClr val="000000"/>
                </a:solidFill>
                <a:latin typeface="Gill Sans"/>
                <a:ea typeface="Gill Sans"/>
                <a:cs typeface="Gill Sans"/>
                <a:sym typeface="Gill Sans"/>
              </a:rPr>
              <a:t>e.g., discrepancy between duplicate records</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52"/>
          <p:cNvSpPr txBox="1"/>
          <p:nvPr/>
        </p:nvSpPr>
        <p:spPr>
          <a:xfrm>
            <a:off x="673100" y="874236"/>
            <a:ext cx="9436100" cy="22467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rgbClr val="00B050"/>
                </a:solidFill>
                <a:latin typeface="Gill Sans"/>
                <a:ea typeface="Gill Sans"/>
                <a:cs typeface="Gill Sans"/>
                <a:sym typeface="Gill Sans"/>
              </a:rPr>
              <a:t>Data Integration</a:t>
            </a:r>
            <a:endParaRPr/>
          </a:p>
          <a:p>
            <a:pPr indent="0" lvl="0" marL="0" marR="0" rtl="0" algn="l">
              <a:spcBef>
                <a:spcPts val="0"/>
              </a:spcBef>
              <a:spcAft>
                <a:spcPts val="0"/>
              </a:spcAft>
              <a:buNone/>
            </a:pPr>
            <a:r>
              <a:rPr lang="en-IN" sz="2800">
                <a:solidFill>
                  <a:schemeClr val="dk1"/>
                </a:solidFill>
                <a:latin typeface="Gill Sans"/>
                <a:ea typeface="Gill Sans"/>
                <a:cs typeface="Gill Sans"/>
                <a:sym typeface="Gill Sans"/>
              </a:rPr>
              <a:t>1.Entity Identification problem</a:t>
            </a:r>
            <a:endParaRPr/>
          </a:p>
          <a:p>
            <a:pPr indent="0" lvl="0" marL="0" marR="0" rtl="0" algn="l">
              <a:spcBef>
                <a:spcPts val="0"/>
              </a:spcBef>
              <a:spcAft>
                <a:spcPts val="0"/>
              </a:spcAft>
              <a:buNone/>
            </a:pPr>
            <a:r>
              <a:rPr lang="en-IN" sz="2800">
                <a:solidFill>
                  <a:schemeClr val="dk1"/>
                </a:solidFill>
                <a:latin typeface="Gill Sans"/>
                <a:ea typeface="Gill Sans"/>
                <a:cs typeface="Gill Sans"/>
                <a:sym typeface="Gill Sans"/>
              </a:rPr>
              <a:t>2. Redundancy and Correlation Analysis</a:t>
            </a:r>
            <a:endParaRPr/>
          </a:p>
          <a:p>
            <a:pPr indent="0" lvl="0" marL="0" marR="0" rtl="0" algn="l">
              <a:spcBef>
                <a:spcPts val="0"/>
              </a:spcBef>
              <a:spcAft>
                <a:spcPts val="0"/>
              </a:spcAft>
              <a:buNone/>
            </a:pPr>
            <a:r>
              <a:rPr lang="en-IN" sz="2800">
                <a:solidFill>
                  <a:schemeClr val="dk1"/>
                </a:solidFill>
                <a:latin typeface="Gill Sans"/>
                <a:ea typeface="Gill Sans"/>
                <a:cs typeface="Gill Sans"/>
                <a:sym typeface="Gill Sans"/>
              </a:rPr>
              <a:t>3. Tuple Duplication</a:t>
            </a:r>
            <a:endParaRPr/>
          </a:p>
          <a:p>
            <a:pPr indent="0" lvl="0" marL="0" marR="0" rtl="0" algn="l">
              <a:spcBef>
                <a:spcPts val="0"/>
              </a:spcBef>
              <a:spcAft>
                <a:spcPts val="0"/>
              </a:spcAft>
              <a:buNone/>
            </a:pPr>
            <a:r>
              <a:rPr lang="en-IN" sz="2800">
                <a:solidFill>
                  <a:schemeClr val="dk1"/>
                </a:solidFill>
                <a:latin typeface="Gill Sans"/>
                <a:ea typeface="Gill Sans"/>
                <a:cs typeface="Gill Sans"/>
                <a:sym typeface="Gill Sans"/>
              </a:rPr>
              <a:t>4. Data Value Conflict Detection and Resolution</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3"/>
          <p:cNvSpPr txBox="1"/>
          <p:nvPr/>
        </p:nvSpPr>
        <p:spPr>
          <a:xfrm>
            <a:off x="323850" y="438994"/>
            <a:ext cx="11544300" cy="526297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chemeClr val="dk1"/>
                </a:solidFill>
                <a:latin typeface="Gill Sans"/>
                <a:ea typeface="Gill Sans"/>
                <a:cs typeface="Gill Sans"/>
                <a:sym typeface="Gill Sans"/>
              </a:rPr>
              <a:t>1.Entity Identification problem</a:t>
            </a:r>
            <a:endParaRPr/>
          </a:p>
          <a:p>
            <a:pPr indent="0" lvl="0" marL="0" marR="0" rtl="0" algn="l">
              <a:spcBef>
                <a:spcPts val="0"/>
              </a:spcBef>
              <a:spcAft>
                <a:spcPts val="0"/>
              </a:spcAft>
              <a:buNone/>
            </a:pPr>
            <a:r>
              <a:rPr lang="en-IN" sz="2800">
                <a:solidFill>
                  <a:schemeClr val="dk1"/>
                </a:solidFill>
                <a:latin typeface="Gill Sans"/>
                <a:ea typeface="Gill Sans"/>
                <a:cs typeface="Gill Sans"/>
                <a:sym typeface="Gill Sans"/>
              </a:rPr>
              <a:t>Map equivalent entities from multiple data sources</a:t>
            </a:r>
            <a:endParaRPr/>
          </a:p>
          <a:p>
            <a:pPr indent="0" lvl="0" marL="0" marR="0" rtl="0" algn="l">
              <a:spcBef>
                <a:spcPts val="0"/>
              </a:spcBef>
              <a:spcAft>
                <a:spcPts val="0"/>
              </a:spcAft>
              <a:buNone/>
            </a:pPr>
            <a:r>
              <a:t/>
            </a:r>
            <a:endParaRPr sz="2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IN" sz="2800">
                <a:solidFill>
                  <a:srgbClr val="00B050"/>
                </a:solidFill>
                <a:latin typeface="Gill Sans"/>
                <a:ea typeface="Gill Sans"/>
                <a:cs typeface="Gill Sans"/>
                <a:sym typeface="Gill Sans"/>
              </a:rPr>
              <a:t>There can be  name conflict, type conflict, attribute value conflict</a:t>
            </a:r>
            <a:endParaRPr/>
          </a:p>
          <a:p>
            <a:pPr indent="0" lvl="0" marL="0" marR="0" rtl="0" algn="l">
              <a:spcBef>
                <a:spcPts val="0"/>
              </a:spcBef>
              <a:spcAft>
                <a:spcPts val="0"/>
              </a:spcAft>
              <a:buNone/>
            </a:pPr>
            <a:r>
              <a:rPr lang="en-IN" sz="2800">
                <a:solidFill>
                  <a:schemeClr val="dk1"/>
                </a:solidFill>
                <a:latin typeface="Gill Sans"/>
                <a:ea typeface="Gill Sans"/>
                <a:cs typeface="Gill Sans"/>
                <a:sym typeface="Gill Sans"/>
              </a:rPr>
              <a:t>Ex.student_name in one database and sname in another database</a:t>
            </a:r>
            <a:endParaRPr/>
          </a:p>
          <a:p>
            <a:pPr indent="0" lvl="0" marL="0" marR="0" rtl="0" algn="l">
              <a:spcBef>
                <a:spcPts val="0"/>
              </a:spcBef>
              <a:spcAft>
                <a:spcPts val="0"/>
              </a:spcAft>
              <a:buNone/>
            </a:pPr>
            <a:r>
              <a:rPr lang="en-IN" sz="2800">
                <a:solidFill>
                  <a:srgbClr val="00B050"/>
                </a:solidFill>
                <a:latin typeface="Gill Sans"/>
                <a:ea typeface="Gill Sans"/>
                <a:cs typeface="Gill Sans"/>
                <a:sym typeface="Gill Sans"/>
              </a:rPr>
              <a:t>Different representations different  scales</a:t>
            </a:r>
            <a:endParaRPr/>
          </a:p>
          <a:p>
            <a:pPr indent="0" lvl="0" marL="0" marR="0" rtl="0" algn="l">
              <a:spcBef>
                <a:spcPts val="0"/>
              </a:spcBef>
              <a:spcAft>
                <a:spcPts val="0"/>
              </a:spcAft>
              <a:buNone/>
            </a:pPr>
            <a:r>
              <a:rPr lang="en-IN" sz="2800">
                <a:solidFill>
                  <a:schemeClr val="dk1"/>
                </a:solidFill>
                <a:latin typeface="Gill Sans"/>
                <a:ea typeface="Gill Sans"/>
                <a:cs typeface="Gill Sans"/>
                <a:sym typeface="Gill Sans"/>
              </a:rPr>
              <a:t>Ex. CGPA vs Percentage</a:t>
            </a:r>
            <a:endParaRPr/>
          </a:p>
          <a:p>
            <a:pPr indent="0" lvl="0" marL="0" marR="0" rtl="0" algn="l">
              <a:spcBef>
                <a:spcPts val="0"/>
              </a:spcBef>
              <a:spcAft>
                <a:spcPts val="0"/>
              </a:spcAft>
              <a:buNone/>
            </a:pPr>
            <a:r>
              <a:rPr lang="en-IN" sz="2800">
                <a:solidFill>
                  <a:srgbClr val="00B050"/>
                </a:solidFill>
                <a:latin typeface="Gill Sans"/>
                <a:ea typeface="Gill Sans"/>
                <a:cs typeface="Gill Sans"/>
                <a:sym typeface="Gill Sans"/>
              </a:rPr>
              <a:t>Different range of values</a:t>
            </a:r>
            <a:endParaRPr/>
          </a:p>
          <a:p>
            <a:pPr indent="0" lvl="0" marL="0" marR="0" rtl="0" algn="l">
              <a:spcBef>
                <a:spcPts val="0"/>
              </a:spcBef>
              <a:spcAft>
                <a:spcPts val="0"/>
              </a:spcAft>
              <a:buNone/>
            </a:pPr>
            <a:r>
              <a:rPr lang="en-IN" sz="2800">
                <a:solidFill>
                  <a:schemeClr val="dk1"/>
                </a:solidFill>
                <a:latin typeface="Gill Sans"/>
                <a:ea typeface="Gill Sans"/>
                <a:cs typeface="Gill Sans"/>
                <a:sym typeface="Gill Sans"/>
              </a:rPr>
              <a:t>EX.   Grade values  A,B,C  in one and  O,A,B,C,D on other</a:t>
            </a:r>
            <a:endParaRPr/>
          </a:p>
          <a:p>
            <a:pPr indent="0" lvl="0" marL="0" marR="0" rtl="0" algn="l">
              <a:spcBef>
                <a:spcPts val="0"/>
              </a:spcBef>
              <a:spcAft>
                <a:spcPts val="0"/>
              </a:spcAft>
              <a:buNone/>
            </a:pPr>
            <a:r>
              <a:t/>
            </a:r>
            <a:endParaRPr sz="2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IN" sz="2800">
                <a:solidFill>
                  <a:schemeClr val="dk1"/>
                </a:solidFill>
                <a:latin typeface="Gill Sans"/>
                <a:ea typeface="Gill Sans"/>
                <a:cs typeface="Gill Sans"/>
                <a:sym typeface="Gill Sans"/>
              </a:rPr>
              <a:t>Percentage is calculated for all subjects in one whereas optional subjects are excluded in other for percentage calculations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54"/>
          <p:cNvSpPr txBox="1"/>
          <p:nvPr/>
        </p:nvSpPr>
        <p:spPr>
          <a:xfrm>
            <a:off x="323850" y="438994"/>
            <a:ext cx="11544300" cy="224676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rgbClr val="00B050"/>
                </a:solidFill>
                <a:latin typeface="Gill Sans"/>
                <a:ea typeface="Gill Sans"/>
                <a:cs typeface="Gill Sans"/>
                <a:sym typeface="Gill Sans"/>
              </a:rPr>
              <a:t>Functional  dependencies  and referential constraints in the source system must match those in target system.</a:t>
            </a:r>
            <a:endParaRPr/>
          </a:p>
          <a:p>
            <a:pPr indent="0" lvl="0" marL="0" marR="0" rtl="0" algn="l">
              <a:spcBef>
                <a:spcPts val="0"/>
              </a:spcBef>
              <a:spcAft>
                <a:spcPts val="0"/>
              </a:spcAft>
              <a:buNone/>
            </a:pPr>
            <a:r>
              <a:rPr lang="en-IN" sz="2800">
                <a:solidFill>
                  <a:schemeClr val="dk1"/>
                </a:solidFill>
                <a:latin typeface="Gill Sans"/>
                <a:ea typeface="Gill Sans"/>
                <a:cs typeface="Gill Sans"/>
                <a:sym typeface="Gill Sans"/>
              </a:rPr>
              <a:t>Ex. For example, in one system, a discount may be applied to the order,</a:t>
            </a:r>
            <a:endParaRPr/>
          </a:p>
          <a:p>
            <a:pPr indent="0" lvl="0" marL="0" marR="0" rtl="0" algn="l">
              <a:spcBef>
                <a:spcPts val="0"/>
              </a:spcBef>
              <a:spcAft>
                <a:spcPts val="0"/>
              </a:spcAft>
              <a:buNone/>
            </a:pPr>
            <a:r>
              <a:rPr lang="en-IN" sz="2800">
                <a:solidFill>
                  <a:schemeClr val="dk1"/>
                </a:solidFill>
                <a:latin typeface="Gill Sans"/>
                <a:ea typeface="Gill Sans"/>
                <a:cs typeface="Gill Sans"/>
                <a:sym typeface="Gill Sans"/>
              </a:rPr>
              <a:t>whereas in another system it is applied to each individual line item within the order</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55"/>
          <p:cNvSpPr txBox="1"/>
          <p:nvPr/>
        </p:nvSpPr>
        <p:spPr>
          <a:xfrm>
            <a:off x="406400" y="943739"/>
            <a:ext cx="11493500" cy="35394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chemeClr val="dk1"/>
                </a:solidFill>
                <a:latin typeface="Gill Sans"/>
                <a:ea typeface="Gill Sans"/>
                <a:cs typeface="Gill Sans"/>
                <a:sym typeface="Gill Sans"/>
              </a:rPr>
              <a:t>2.Redundancy and correlation analysis</a:t>
            </a:r>
            <a:endParaRPr/>
          </a:p>
          <a:p>
            <a:pPr indent="0" lvl="0" marL="0" marR="0" rtl="0" algn="l">
              <a:spcBef>
                <a:spcPts val="0"/>
              </a:spcBef>
              <a:spcAft>
                <a:spcPts val="0"/>
              </a:spcAft>
              <a:buNone/>
            </a:pPr>
            <a:r>
              <a:t/>
            </a:r>
            <a:endParaRPr sz="2800">
              <a:solidFill>
                <a:schemeClr val="dk1"/>
              </a:solidFill>
              <a:latin typeface="Gill Sans"/>
              <a:ea typeface="Gill Sans"/>
              <a:cs typeface="Gill Sans"/>
              <a:sym typeface="Gill Sans"/>
            </a:endParaRPr>
          </a:p>
          <a:p>
            <a:pPr indent="-457200" lvl="0" marL="457200" marR="0" rtl="0" algn="l">
              <a:spcBef>
                <a:spcPts val="0"/>
              </a:spcBef>
              <a:spcAft>
                <a:spcPts val="0"/>
              </a:spcAft>
              <a:buClr>
                <a:schemeClr val="dk1"/>
              </a:buClr>
              <a:buSzPts val="2800"/>
              <a:buFont typeface="Noto Sans Symbols"/>
              <a:buChar char="✔"/>
            </a:pPr>
            <a:r>
              <a:rPr lang="en-IN" sz="2800">
                <a:solidFill>
                  <a:schemeClr val="dk1"/>
                </a:solidFill>
                <a:latin typeface="Gill Sans"/>
                <a:ea typeface="Gill Sans"/>
                <a:cs typeface="Gill Sans"/>
                <a:sym typeface="Gill Sans"/>
              </a:rPr>
              <a:t>An attribute may be redundant if it can be derived from another attribute</a:t>
            </a:r>
            <a:endParaRPr/>
          </a:p>
          <a:p>
            <a:pPr indent="-457200" lvl="0" marL="457200" marR="0" rtl="0" algn="l">
              <a:spcBef>
                <a:spcPts val="0"/>
              </a:spcBef>
              <a:spcAft>
                <a:spcPts val="0"/>
              </a:spcAft>
              <a:buClr>
                <a:schemeClr val="dk1"/>
              </a:buClr>
              <a:buSzPts val="2800"/>
              <a:buFont typeface="Noto Sans Symbols"/>
              <a:buChar char="✔"/>
            </a:pPr>
            <a:r>
              <a:rPr lang="en-IN" sz="2800">
                <a:solidFill>
                  <a:schemeClr val="dk1"/>
                </a:solidFill>
                <a:latin typeface="Gill Sans"/>
                <a:ea typeface="Gill Sans"/>
                <a:cs typeface="Gill Sans"/>
                <a:sym typeface="Gill Sans"/>
              </a:rPr>
              <a:t>Correlation analysis can be used to identify redundancies in the data, Given two attributes, such analysis can measure how strongly one attribute implies the other, based on the available data.</a:t>
            </a:r>
            <a:endParaRPr/>
          </a:p>
          <a:p>
            <a:pPr indent="-457200" lvl="0" marL="457200" marR="0" rtl="0" algn="l">
              <a:spcBef>
                <a:spcPts val="0"/>
              </a:spcBef>
              <a:spcAft>
                <a:spcPts val="0"/>
              </a:spcAft>
              <a:buClr>
                <a:schemeClr val="dk1"/>
              </a:buClr>
              <a:buSzPts val="2800"/>
              <a:buFont typeface="Noto Sans Symbols"/>
              <a:buChar char="✔"/>
            </a:pPr>
            <a:r>
              <a:rPr lang="en-IN" sz="2800">
                <a:solidFill>
                  <a:schemeClr val="dk1"/>
                </a:solidFill>
                <a:latin typeface="Gill Sans"/>
                <a:ea typeface="Gill Sans"/>
                <a:cs typeface="Gill Sans"/>
                <a:sym typeface="Gill Sans"/>
              </a:rPr>
              <a:t> If two attributes are highly correlated and one attribute can determine the other.so one of these attribute can be dropped to avoid redundancy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56"/>
          <p:cNvSpPr txBox="1"/>
          <p:nvPr/>
        </p:nvSpPr>
        <p:spPr>
          <a:xfrm>
            <a:off x="609600" y="686138"/>
            <a:ext cx="11239500" cy="35394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chemeClr val="dk1"/>
                </a:solidFill>
                <a:latin typeface="Gill Sans"/>
                <a:ea typeface="Gill Sans"/>
                <a:cs typeface="Gill Sans"/>
                <a:sym typeface="Gill Sans"/>
              </a:rPr>
              <a:t>3. Tuple Duplication</a:t>
            </a:r>
            <a:endParaRPr/>
          </a:p>
          <a:p>
            <a:pPr indent="-457200" lvl="0" marL="457200" marR="0" rtl="0" algn="l">
              <a:spcBef>
                <a:spcPts val="0"/>
              </a:spcBef>
              <a:spcAft>
                <a:spcPts val="0"/>
              </a:spcAft>
              <a:buClr>
                <a:schemeClr val="dk1"/>
              </a:buClr>
              <a:buSzPts val="2800"/>
              <a:buFont typeface="Noto Sans Symbols"/>
              <a:buChar char="✔"/>
            </a:pPr>
            <a:r>
              <a:rPr lang="en-IN" sz="2800">
                <a:solidFill>
                  <a:schemeClr val="dk1"/>
                </a:solidFill>
                <a:latin typeface="Gill Sans"/>
                <a:ea typeface="Gill Sans"/>
                <a:cs typeface="Gill Sans"/>
                <a:sym typeface="Gill Sans"/>
              </a:rPr>
              <a:t>two or more identical tuples for a given unique data entry case</a:t>
            </a:r>
            <a:endParaRPr/>
          </a:p>
          <a:p>
            <a:pPr indent="0" lvl="0" marL="0" marR="0" rtl="0" algn="l">
              <a:spcBef>
                <a:spcPts val="0"/>
              </a:spcBef>
              <a:spcAft>
                <a:spcPts val="0"/>
              </a:spcAft>
              <a:buNone/>
            </a:pPr>
            <a:r>
              <a:t/>
            </a:r>
            <a:endParaRPr sz="2800">
              <a:solidFill>
                <a:schemeClr val="dk1"/>
              </a:solidFill>
              <a:latin typeface="Gill Sans"/>
              <a:ea typeface="Gill Sans"/>
              <a:cs typeface="Gill Sans"/>
              <a:sym typeface="Gill Sans"/>
            </a:endParaRPr>
          </a:p>
          <a:p>
            <a:pPr indent="-457200" lvl="0" marL="457200" marR="0" rtl="0" algn="l">
              <a:spcBef>
                <a:spcPts val="0"/>
              </a:spcBef>
              <a:spcAft>
                <a:spcPts val="0"/>
              </a:spcAft>
              <a:buClr>
                <a:schemeClr val="dk1"/>
              </a:buClr>
              <a:buSzPts val="2800"/>
              <a:buFont typeface="Noto Sans Symbols"/>
              <a:buChar char="✔"/>
            </a:pPr>
            <a:r>
              <a:rPr lang="en-IN" sz="2800">
                <a:solidFill>
                  <a:schemeClr val="dk1"/>
                </a:solidFill>
                <a:latin typeface="Gill Sans"/>
                <a:ea typeface="Gill Sans"/>
                <a:cs typeface="Gill Sans"/>
                <a:sym typeface="Gill Sans"/>
              </a:rPr>
              <a:t>The use of denormalized tables is another source of data redundancy</a:t>
            </a:r>
            <a:endParaRPr/>
          </a:p>
          <a:p>
            <a:pPr indent="0" lvl="0" marL="0" marR="0" rtl="0" algn="l">
              <a:spcBef>
                <a:spcPts val="0"/>
              </a:spcBef>
              <a:spcAft>
                <a:spcPts val="0"/>
              </a:spcAft>
              <a:buNone/>
            </a:pPr>
            <a:r>
              <a:t/>
            </a:r>
            <a:endParaRPr sz="2800">
              <a:solidFill>
                <a:schemeClr val="dk1"/>
              </a:solidFill>
              <a:latin typeface="Gill Sans"/>
              <a:ea typeface="Gill Sans"/>
              <a:cs typeface="Gill Sans"/>
              <a:sym typeface="Gill Sans"/>
            </a:endParaRPr>
          </a:p>
          <a:p>
            <a:pPr indent="-457200" lvl="0" marL="457200" marR="0" rtl="0" algn="l">
              <a:spcBef>
                <a:spcPts val="0"/>
              </a:spcBef>
              <a:spcAft>
                <a:spcPts val="0"/>
              </a:spcAft>
              <a:buClr>
                <a:schemeClr val="dk1"/>
              </a:buClr>
              <a:buSzPts val="2800"/>
              <a:buFont typeface="Noto Sans Symbols"/>
              <a:buChar char="✔"/>
            </a:pPr>
            <a:r>
              <a:rPr lang="en-IN" sz="2800">
                <a:solidFill>
                  <a:schemeClr val="dk1"/>
                </a:solidFill>
                <a:latin typeface="Gill Sans"/>
                <a:ea typeface="Gill Sans"/>
                <a:cs typeface="Gill Sans"/>
                <a:sym typeface="Gill Sans"/>
              </a:rPr>
              <a:t>Inconsistencies often arise between various duplicates, due to inaccurate data entry or updating some but not all data occurrences. </a:t>
            </a:r>
            <a:endParaRPr/>
          </a:p>
          <a:p>
            <a:pPr indent="0" lvl="0" marL="0" marR="0" rtl="0" algn="l">
              <a:spcBef>
                <a:spcPts val="0"/>
              </a:spcBef>
              <a:spcAft>
                <a:spcPts val="0"/>
              </a:spcAft>
              <a:buNone/>
            </a:pPr>
            <a:r>
              <a:t/>
            </a:r>
            <a:endParaRPr sz="2800">
              <a:solidFill>
                <a:schemeClr val="dk1"/>
              </a:solidFill>
              <a:latin typeface="Gill Sans"/>
              <a:ea typeface="Gill Sans"/>
              <a:cs typeface="Gill Sans"/>
              <a:sym typeface="Gill Sans"/>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57"/>
          <p:cNvSpPr txBox="1"/>
          <p:nvPr/>
        </p:nvSpPr>
        <p:spPr>
          <a:xfrm>
            <a:off x="393700" y="742940"/>
            <a:ext cx="10922000" cy="440120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chemeClr val="dk1"/>
                </a:solidFill>
                <a:latin typeface="Gill Sans"/>
                <a:ea typeface="Gill Sans"/>
                <a:cs typeface="Gill Sans"/>
                <a:sym typeface="Gill Sans"/>
              </a:rPr>
              <a:t>4.Data Value Conflict Detection and Resolution</a:t>
            </a:r>
            <a:endParaRPr/>
          </a:p>
          <a:p>
            <a:pPr indent="-457200" lvl="0" marL="457200" marR="0" rtl="0" algn="l">
              <a:spcBef>
                <a:spcPts val="0"/>
              </a:spcBef>
              <a:spcAft>
                <a:spcPts val="0"/>
              </a:spcAft>
              <a:buClr>
                <a:schemeClr val="dk1"/>
              </a:buClr>
              <a:buSzPts val="2800"/>
              <a:buFont typeface="Noto Sans Symbols"/>
              <a:buChar char="✔"/>
            </a:pPr>
            <a:r>
              <a:rPr lang="en-IN" sz="2800">
                <a:solidFill>
                  <a:schemeClr val="dk1"/>
                </a:solidFill>
                <a:latin typeface="Gill Sans"/>
                <a:ea typeface="Gill Sans"/>
                <a:cs typeface="Gill Sans"/>
                <a:sym typeface="Gill Sans"/>
              </a:rPr>
              <a:t>for the same real-world entity, attribute values from different sources may differ, due to differences in representation, scaling, or encoding</a:t>
            </a:r>
            <a:endParaRPr/>
          </a:p>
          <a:p>
            <a:pPr indent="0" lvl="0" marL="0" marR="0" rtl="0" algn="l">
              <a:spcBef>
                <a:spcPts val="0"/>
              </a:spcBef>
              <a:spcAft>
                <a:spcPts val="0"/>
              </a:spcAft>
              <a:buNone/>
            </a:pPr>
            <a:r>
              <a:t/>
            </a:r>
            <a:endParaRPr sz="2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IN" sz="2800">
                <a:solidFill>
                  <a:schemeClr val="dk1"/>
                </a:solidFill>
                <a:latin typeface="Gill Sans"/>
                <a:ea typeface="Gill Sans"/>
                <a:cs typeface="Gill Sans"/>
                <a:sym typeface="Gill Sans"/>
              </a:rPr>
              <a:t>Ex. 1. Salary for a person in one database is measured in RS. Whereas is other database it is in dollars</a:t>
            </a:r>
            <a:endParaRPr/>
          </a:p>
          <a:p>
            <a:pPr indent="0" lvl="0" marL="0" marR="0" rtl="0" algn="l">
              <a:spcBef>
                <a:spcPts val="0"/>
              </a:spcBef>
              <a:spcAft>
                <a:spcPts val="0"/>
              </a:spcAft>
              <a:buNone/>
            </a:pPr>
            <a:r>
              <a:t/>
            </a:r>
            <a:endParaRPr sz="2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IN" sz="2800">
                <a:solidFill>
                  <a:schemeClr val="dk1"/>
                </a:solidFill>
                <a:latin typeface="Gill Sans"/>
                <a:ea typeface="Gill Sans"/>
                <a:cs typeface="Gill Sans"/>
                <a:sym typeface="Gill Sans"/>
              </a:rPr>
              <a:t>      2. For a hotel chain, the price of rooms in different cities may involve</a:t>
            </a:r>
            <a:endParaRPr/>
          </a:p>
          <a:p>
            <a:pPr indent="0" lvl="0" marL="0" marR="0" rtl="0" algn="l">
              <a:spcBef>
                <a:spcPts val="0"/>
              </a:spcBef>
              <a:spcAft>
                <a:spcPts val="0"/>
              </a:spcAft>
              <a:buNone/>
            </a:pPr>
            <a:r>
              <a:rPr lang="en-IN" sz="2800">
                <a:solidFill>
                  <a:schemeClr val="dk1"/>
                </a:solidFill>
                <a:latin typeface="Gill Sans"/>
                <a:ea typeface="Gill Sans"/>
                <a:cs typeface="Gill Sans"/>
                <a:sym typeface="Gill Sans"/>
              </a:rPr>
              <a:t>not only different currencies but also different services (e.g., free breakfast) and taxes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58"/>
          <p:cNvSpPr txBox="1"/>
          <p:nvPr/>
        </p:nvSpPr>
        <p:spPr>
          <a:xfrm>
            <a:off x="228600" y="674638"/>
            <a:ext cx="11963400" cy="31085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chemeClr val="dk1"/>
                </a:solidFill>
                <a:latin typeface="Gill Sans"/>
                <a:ea typeface="Gill Sans"/>
                <a:cs typeface="Gill Sans"/>
                <a:sym typeface="Gill Sans"/>
              </a:rPr>
              <a:t>Attributes may also differ on the abstraction level, where an attribute in one system is recorded at, say, a lower abstraction level than the “same” attribute in another</a:t>
            </a:r>
            <a:endParaRPr/>
          </a:p>
          <a:p>
            <a:pPr indent="0" lvl="0" marL="0" marR="0" rtl="0" algn="l">
              <a:spcBef>
                <a:spcPts val="0"/>
              </a:spcBef>
              <a:spcAft>
                <a:spcPts val="0"/>
              </a:spcAft>
              <a:buNone/>
            </a:pPr>
            <a:r>
              <a:t/>
            </a:r>
            <a:endParaRPr sz="2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IN" sz="2800">
                <a:solidFill>
                  <a:schemeClr val="dk1"/>
                </a:solidFill>
                <a:latin typeface="Gill Sans"/>
                <a:ea typeface="Gill Sans"/>
                <a:cs typeface="Gill Sans"/>
                <a:sym typeface="Gill Sans"/>
              </a:rPr>
              <a:t>Ex. the total sales in one database may refer to one branch of All Electronics, while an attribute of the same name in another database may refer to the total sales for All Electronics stores in a given region</a:t>
            </a:r>
            <a:endParaRPr sz="2800">
              <a:solidFill>
                <a:schemeClr val="dk1"/>
              </a:solidFill>
              <a:latin typeface="Gill Sans"/>
              <a:ea typeface="Gill Sans"/>
              <a:cs typeface="Gill Sans"/>
              <a:sym typeface="Gill Sans"/>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59"/>
          <p:cNvSpPr txBox="1"/>
          <p:nvPr/>
        </p:nvSpPr>
        <p:spPr>
          <a:xfrm>
            <a:off x="384312" y="536644"/>
            <a:ext cx="11675165" cy="138499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rgbClr val="0070C0"/>
                </a:solidFill>
                <a:latin typeface="Gill Sans"/>
                <a:ea typeface="Gill Sans"/>
                <a:cs typeface="Gill Sans"/>
                <a:sym typeface="Gill Sans"/>
              </a:rPr>
              <a:t>Data transformation</a:t>
            </a:r>
            <a:endParaRPr/>
          </a:p>
          <a:p>
            <a:pPr indent="0" lvl="0" marL="0" marR="0" rtl="0" algn="l">
              <a:spcBef>
                <a:spcPts val="0"/>
              </a:spcBef>
              <a:spcAft>
                <a:spcPts val="0"/>
              </a:spcAft>
              <a:buNone/>
            </a:pPr>
            <a:r>
              <a:rPr lang="en-IN" sz="2800">
                <a:solidFill>
                  <a:schemeClr val="dk1"/>
                </a:solidFill>
                <a:latin typeface="Gill Sans"/>
                <a:ea typeface="Gill Sans"/>
                <a:cs typeface="Gill Sans"/>
                <a:sym typeface="Gill Sans"/>
              </a:rPr>
              <a:t>the data are transformed or consolidated into forms appropriate for data modeling</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60"/>
          <p:cNvSpPr txBox="1"/>
          <p:nvPr/>
        </p:nvSpPr>
        <p:spPr>
          <a:xfrm>
            <a:off x="384312" y="536644"/>
            <a:ext cx="11675165" cy="569386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IN" sz="2800">
                <a:solidFill>
                  <a:srgbClr val="0070C0"/>
                </a:solidFill>
                <a:latin typeface="Gill Sans"/>
                <a:ea typeface="Gill Sans"/>
                <a:cs typeface="Gill Sans"/>
                <a:sym typeface="Gill Sans"/>
              </a:rPr>
              <a:t>Data Transformation Strategies  </a:t>
            </a:r>
            <a:endParaRPr/>
          </a:p>
          <a:p>
            <a:pPr indent="0" lvl="0" marL="0" marR="0" rtl="0" algn="l">
              <a:spcBef>
                <a:spcPts val="0"/>
              </a:spcBef>
              <a:spcAft>
                <a:spcPts val="0"/>
              </a:spcAft>
              <a:buNone/>
            </a:pPr>
            <a:r>
              <a:t/>
            </a:r>
            <a:endParaRPr sz="2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IN" sz="2800">
                <a:solidFill>
                  <a:srgbClr val="92D050"/>
                </a:solidFill>
                <a:latin typeface="Gill Sans"/>
                <a:ea typeface="Gill Sans"/>
                <a:cs typeface="Gill Sans"/>
                <a:sym typeface="Gill Sans"/>
              </a:rPr>
              <a:t>Smoothing – </a:t>
            </a:r>
            <a:r>
              <a:rPr lang="en-IN" sz="2800">
                <a:solidFill>
                  <a:schemeClr val="dk1"/>
                </a:solidFill>
                <a:latin typeface="Gill Sans"/>
                <a:ea typeface="Gill Sans"/>
                <a:cs typeface="Gill Sans"/>
                <a:sym typeface="Gill Sans"/>
              </a:rPr>
              <a:t>It removes noise from data- form of data cleaning-Techniques include binning, regression and clustering</a:t>
            </a:r>
            <a:endParaRPr/>
          </a:p>
          <a:p>
            <a:pPr indent="0" lvl="0" marL="0" marR="0" rtl="0" algn="l">
              <a:spcBef>
                <a:spcPts val="0"/>
              </a:spcBef>
              <a:spcAft>
                <a:spcPts val="0"/>
              </a:spcAft>
              <a:buNone/>
            </a:pPr>
            <a:r>
              <a:t/>
            </a:r>
            <a:endParaRPr sz="2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IN" sz="2800">
                <a:solidFill>
                  <a:srgbClr val="92D050"/>
                </a:solidFill>
                <a:latin typeface="Gill Sans"/>
                <a:ea typeface="Gill Sans"/>
                <a:cs typeface="Gill Sans"/>
                <a:sym typeface="Gill Sans"/>
              </a:rPr>
              <a:t>Aggregation-</a:t>
            </a:r>
            <a:r>
              <a:rPr lang="en-IN" sz="2800">
                <a:solidFill>
                  <a:schemeClr val="dk1"/>
                </a:solidFill>
                <a:latin typeface="Gill Sans"/>
                <a:ea typeface="Gill Sans"/>
                <a:cs typeface="Gill Sans"/>
                <a:sym typeface="Gill Sans"/>
              </a:rPr>
              <a:t> Summary or aggregation operations are applied to data- Data cubes are constructed at multiple granularities.</a:t>
            </a:r>
            <a:endParaRPr/>
          </a:p>
          <a:p>
            <a:pPr indent="0" lvl="0" marL="0" marR="0" rtl="0" algn="l">
              <a:spcBef>
                <a:spcPts val="0"/>
              </a:spcBef>
              <a:spcAft>
                <a:spcPts val="0"/>
              </a:spcAft>
              <a:buNone/>
            </a:pPr>
            <a:r>
              <a:rPr lang="en-IN" sz="2800">
                <a:solidFill>
                  <a:schemeClr val="dk1"/>
                </a:solidFill>
                <a:latin typeface="Gill Sans"/>
                <a:ea typeface="Gill Sans"/>
                <a:cs typeface="Gill Sans"/>
                <a:sym typeface="Gill Sans"/>
              </a:rPr>
              <a:t>Ex monthly sales , annual sales ,total number of admitted students</a:t>
            </a:r>
            <a:endParaRPr/>
          </a:p>
          <a:p>
            <a:pPr indent="0" lvl="0" marL="0" marR="0" rtl="0" algn="l">
              <a:spcBef>
                <a:spcPts val="0"/>
              </a:spcBef>
              <a:spcAft>
                <a:spcPts val="0"/>
              </a:spcAft>
              <a:buNone/>
            </a:pPr>
            <a:r>
              <a:t/>
            </a:r>
            <a:endParaRPr sz="2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IN" sz="2800">
                <a:solidFill>
                  <a:srgbClr val="92D050"/>
                </a:solidFill>
                <a:latin typeface="Gill Sans"/>
                <a:ea typeface="Gill Sans"/>
                <a:cs typeface="Gill Sans"/>
                <a:sym typeface="Gill Sans"/>
              </a:rPr>
              <a:t>Generalization –</a:t>
            </a:r>
            <a:r>
              <a:rPr lang="en-IN" sz="2800">
                <a:solidFill>
                  <a:schemeClr val="dk1"/>
                </a:solidFill>
                <a:latin typeface="Gill Sans"/>
                <a:ea typeface="Gill Sans"/>
                <a:cs typeface="Gill Sans"/>
                <a:sym typeface="Gill Sans"/>
              </a:rPr>
              <a:t> low level raw data is replaced by higher level concepts</a:t>
            </a:r>
            <a:endParaRPr/>
          </a:p>
          <a:p>
            <a:pPr indent="0" lvl="0" marL="0" marR="0" rtl="0" algn="l">
              <a:spcBef>
                <a:spcPts val="0"/>
              </a:spcBef>
              <a:spcAft>
                <a:spcPts val="0"/>
              </a:spcAft>
              <a:buNone/>
            </a:pPr>
            <a:r>
              <a:rPr lang="en-IN" sz="2800">
                <a:solidFill>
                  <a:schemeClr val="dk1"/>
                </a:solidFill>
                <a:latin typeface="Gill Sans"/>
                <a:ea typeface="Gill Sans"/>
                <a:cs typeface="Gill Sans"/>
                <a:sym typeface="Gill Sans"/>
              </a:rPr>
              <a:t>Ex. numerical attribute age mapped to higher level concepts like youth, middle-aged, and senior</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61"/>
          <p:cNvSpPr txBox="1"/>
          <p:nvPr/>
        </p:nvSpPr>
        <p:spPr>
          <a:xfrm>
            <a:off x="384312" y="536644"/>
            <a:ext cx="11675165" cy="95410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rgbClr val="92D050"/>
                </a:solidFill>
                <a:latin typeface="Gill Sans"/>
                <a:ea typeface="Gill Sans"/>
                <a:cs typeface="Gill Sans"/>
                <a:sym typeface="Gill Sans"/>
              </a:rPr>
              <a:t>Normalization</a:t>
            </a:r>
            <a:r>
              <a:rPr lang="en-IN" sz="2800">
                <a:solidFill>
                  <a:schemeClr val="dk1"/>
                </a:solidFill>
                <a:latin typeface="Gill Sans"/>
                <a:ea typeface="Gill Sans"/>
                <a:cs typeface="Gill Sans"/>
                <a:sym typeface="Gill Sans"/>
              </a:rPr>
              <a:t> : </a:t>
            </a:r>
            <a:r>
              <a:rPr lang="en-IN" sz="2800">
                <a:solidFill>
                  <a:schemeClr val="dk1"/>
                </a:solidFill>
                <a:highlight>
                  <a:srgbClr val="FFFF00"/>
                </a:highlight>
                <a:latin typeface="Gill Sans"/>
                <a:ea typeface="Gill Sans"/>
                <a:cs typeface="Gill Sans"/>
                <a:sym typeface="Gill Sans"/>
              </a:rPr>
              <a:t>where the attribute data are scaled so as to fall within a smaller range, such as −1.0 to 1.0, or 0.0 to 1.0.</a:t>
            </a:r>
            <a:endParaRPr/>
          </a:p>
        </p:txBody>
      </p:sp>
      <p:pic>
        <p:nvPicPr>
          <p:cNvPr descr="Data Normalization - CyberHoot" id="513" name="Google Shape;513;p61"/>
          <p:cNvPicPr preferRelativeResize="0"/>
          <p:nvPr/>
        </p:nvPicPr>
        <p:blipFill rotWithShape="1">
          <a:blip r:embed="rId3">
            <a:alphaModFix/>
          </a:blip>
          <a:srcRect b="0" l="0" r="0" t="0"/>
          <a:stretch/>
        </p:blipFill>
        <p:spPr>
          <a:xfrm>
            <a:off x="1557907" y="1741025"/>
            <a:ext cx="9775064" cy="412123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7"/>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IN" cap="none"/>
              <a:t>why data cleaning ?</a:t>
            </a:r>
            <a:endParaRPr/>
          </a:p>
        </p:txBody>
      </p:sp>
      <p:sp>
        <p:nvSpPr>
          <p:cNvPr id="121" name="Google Shape;121;p17"/>
          <p:cNvSpPr/>
          <p:nvPr/>
        </p:nvSpPr>
        <p:spPr>
          <a:xfrm>
            <a:off x="575894" y="1841864"/>
            <a:ext cx="11203730" cy="506292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IN" sz="2800" u="none" cap="none" strike="noStrike">
                <a:solidFill>
                  <a:srgbClr val="000000"/>
                </a:solidFill>
                <a:latin typeface="Gill Sans"/>
                <a:ea typeface="Gill Sans"/>
                <a:cs typeface="Gill Sans"/>
                <a:sym typeface="Gill Sans"/>
              </a:rPr>
              <a:t>Incomplete data may come from</a:t>
            </a:r>
            <a:endParaRPr/>
          </a:p>
          <a:p>
            <a:pPr indent="-457200" lvl="0" marL="457200" marR="0" rtl="0" algn="l">
              <a:spcBef>
                <a:spcPts val="0"/>
              </a:spcBef>
              <a:spcAft>
                <a:spcPts val="0"/>
              </a:spcAft>
              <a:buClr>
                <a:srgbClr val="000000"/>
              </a:buClr>
              <a:buSzPts val="2800"/>
              <a:buFont typeface="Noto Sans Symbols"/>
              <a:buChar char="✔"/>
            </a:pPr>
            <a:r>
              <a:rPr b="0" i="0" lang="en-IN" sz="2800" u="none" cap="none" strike="noStrike">
                <a:solidFill>
                  <a:srgbClr val="000000"/>
                </a:solidFill>
                <a:latin typeface="Gill Sans"/>
                <a:ea typeface="Gill Sans"/>
                <a:cs typeface="Gill Sans"/>
                <a:sym typeface="Gill Sans"/>
              </a:rPr>
              <a:t>“Not applicable” data value when collected</a:t>
            </a:r>
            <a:endParaRPr/>
          </a:p>
          <a:p>
            <a:pPr indent="-457200" lvl="0" marL="457200" marR="0" rtl="0" algn="l">
              <a:spcBef>
                <a:spcPts val="0"/>
              </a:spcBef>
              <a:spcAft>
                <a:spcPts val="0"/>
              </a:spcAft>
              <a:buClr>
                <a:srgbClr val="000000"/>
              </a:buClr>
              <a:buSzPts val="2800"/>
              <a:buFont typeface="Noto Sans Symbols"/>
              <a:buChar char="✔"/>
            </a:pPr>
            <a:r>
              <a:rPr b="0" i="0" lang="en-IN" sz="2800" u="none" cap="none" strike="noStrike">
                <a:solidFill>
                  <a:srgbClr val="000000"/>
                </a:solidFill>
                <a:latin typeface="Gill Sans"/>
                <a:ea typeface="Gill Sans"/>
                <a:cs typeface="Gill Sans"/>
                <a:sym typeface="Gill Sans"/>
              </a:rPr>
              <a:t>Different considerations between the time when the data was collected and when it is analyzed</a:t>
            </a:r>
            <a:endParaRPr/>
          </a:p>
          <a:p>
            <a:pPr indent="-457200" lvl="0" marL="457200" marR="0" rtl="0" algn="l">
              <a:spcBef>
                <a:spcPts val="0"/>
              </a:spcBef>
              <a:spcAft>
                <a:spcPts val="0"/>
              </a:spcAft>
              <a:buClr>
                <a:srgbClr val="000000"/>
              </a:buClr>
              <a:buSzPts val="2800"/>
              <a:buFont typeface="Noto Sans Symbols"/>
              <a:buChar char="✔"/>
            </a:pPr>
            <a:r>
              <a:rPr b="0" i="0" lang="en-IN" sz="2800" u="none" cap="none" strike="noStrike">
                <a:solidFill>
                  <a:srgbClr val="000000"/>
                </a:solidFill>
                <a:latin typeface="Gill Sans"/>
                <a:ea typeface="Gill Sans"/>
                <a:cs typeface="Gill Sans"/>
                <a:sym typeface="Gill Sans"/>
              </a:rPr>
              <a:t>Human/hardware/software problems</a:t>
            </a:r>
            <a:endParaRPr/>
          </a:p>
          <a:p>
            <a:pPr indent="0" lvl="0" marL="0" marR="0" rtl="0" algn="l">
              <a:spcBef>
                <a:spcPts val="0"/>
              </a:spcBef>
              <a:spcAft>
                <a:spcPts val="0"/>
              </a:spcAft>
              <a:buNone/>
            </a:pPr>
            <a:r>
              <a:rPr b="1" i="0" lang="en-IN" sz="2800" u="none" cap="none" strike="noStrike">
                <a:solidFill>
                  <a:srgbClr val="000000"/>
                </a:solidFill>
                <a:latin typeface="Gill Sans"/>
                <a:ea typeface="Gill Sans"/>
                <a:cs typeface="Gill Sans"/>
                <a:sym typeface="Gill Sans"/>
              </a:rPr>
              <a:t>Noisy data (incorrect values) may come from</a:t>
            </a:r>
            <a:endParaRPr/>
          </a:p>
          <a:p>
            <a:pPr indent="-457200" lvl="1" marL="457200" marR="0" rtl="0" algn="l">
              <a:spcBef>
                <a:spcPts val="600"/>
              </a:spcBef>
              <a:spcAft>
                <a:spcPts val="0"/>
              </a:spcAft>
              <a:buClr>
                <a:srgbClr val="000000"/>
              </a:buClr>
              <a:buSzPts val="2800"/>
              <a:buFont typeface="Noto Sans Symbols"/>
              <a:buChar char="✔"/>
            </a:pPr>
            <a:r>
              <a:rPr b="0" i="0" lang="en-IN" sz="2800" u="none" cap="none" strike="noStrike">
                <a:solidFill>
                  <a:srgbClr val="000000"/>
                </a:solidFill>
                <a:latin typeface="Gill Sans"/>
                <a:ea typeface="Gill Sans"/>
                <a:cs typeface="Gill Sans"/>
                <a:sym typeface="Gill Sans"/>
              </a:rPr>
              <a:t>Faulty data collection instruments</a:t>
            </a:r>
            <a:endParaRPr/>
          </a:p>
          <a:p>
            <a:pPr indent="-457200" lvl="1" marL="457200" marR="0" rtl="0" algn="l">
              <a:spcBef>
                <a:spcPts val="600"/>
              </a:spcBef>
              <a:spcAft>
                <a:spcPts val="0"/>
              </a:spcAft>
              <a:buClr>
                <a:srgbClr val="000000"/>
              </a:buClr>
              <a:buSzPts val="2800"/>
              <a:buFont typeface="Noto Sans Symbols"/>
              <a:buChar char="✔"/>
            </a:pPr>
            <a:r>
              <a:rPr b="0" i="0" lang="en-IN" sz="2800" u="none" cap="none" strike="noStrike">
                <a:solidFill>
                  <a:srgbClr val="000000"/>
                </a:solidFill>
                <a:latin typeface="Gill Sans"/>
                <a:ea typeface="Gill Sans"/>
                <a:cs typeface="Gill Sans"/>
                <a:sym typeface="Gill Sans"/>
              </a:rPr>
              <a:t>Human or computer error at data entry</a:t>
            </a:r>
            <a:endParaRPr/>
          </a:p>
          <a:p>
            <a:pPr indent="-457200" lvl="1" marL="457200" marR="0" rtl="0" algn="l">
              <a:spcBef>
                <a:spcPts val="600"/>
              </a:spcBef>
              <a:spcAft>
                <a:spcPts val="0"/>
              </a:spcAft>
              <a:buClr>
                <a:srgbClr val="000000"/>
              </a:buClr>
              <a:buSzPts val="2800"/>
              <a:buFont typeface="Noto Sans Symbols"/>
              <a:buChar char="✔"/>
            </a:pPr>
            <a:r>
              <a:rPr b="0" i="0" lang="en-IN" sz="2800" u="none" cap="none" strike="noStrike">
                <a:solidFill>
                  <a:srgbClr val="000000"/>
                </a:solidFill>
                <a:latin typeface="Gill Sans"/>
                <a:ea typeface="Gill Sans"/>
                <a:cs typeface="Gill Sans"/>
                <a:sym typeface="Gill Sans"/>
              </a:rPr>
              <a:t>Errors in data transmission</a:t>
            </a:r>
            <a:endParaRPr/>
          </a:p>
          <a:p>
            <a:pPr indent="0" lvl="0" marL="0" marR="0" rtl="0" algn="l">
              <a:spcBef>
                <a:spcPts val="0"/>
              </a:spcBef>
              <a:spcAft>
                <a:spcPts val="0"/>
              </a:spcAft>
              <a:buNone/>
            </a:pPr>
            <a:r>
              <a:t/>
            </a:r>
            <a:endParaRPr b="0" i="0" sz="2800" u="none" cap="none" strike="noStrike">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0" i="0" sz="2800" u="none" cap="none" strike="noStrike">
              <a:solidFill>
                <a:srgbClr val="000000"/>
              </a:solidFill>
              <a:latin typeface="Gill Sans"/>
              <a:ea typeface="Gill Sans"/>
              <a:cs typeface="Gill Sans"/>
              <a:sym typeface="Gill Sans"/>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62"/>
          <p:cNvSpPr txBox="1"/>
          <p:nvPr/>
        </p:nvSpPr>
        <p:spPr>
          <a:xfrm>
            <a:off x="384312" y="536644"/>
            <a:ext cx="11675165" cy="569386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2800">
              <a:solidFill>
                <a:srgbClr val="92D050"/>
              </a:solidFill>
              <a:latin typeface="Gill Sans"/>
              <a:ea typeface="Gill Sans"/>
              <a:cs typeface="Gill Sans"/>
              <a:sym typeface="Gill Sans"/>
            </a:endParaRPr>
          </a:p>
          <a:p>
            <a:pPr indent="0" lvl="0" marL="0" marR="0" rtl="0" algn="l">
              <a:spcBef>
                <a:spcPts val="0"/>
              </a:spcBef>
              <a:spcAft>
                <a:spcPts val="0"/>
              </a:spcAft>
              <a:buNone/>
            </a:pPr>
            <a:r>
              <a:rPr lang="en-IN" sz="2800">
                <a:solidFill>
                  <a:srgbClr val="92D050"/>
                </a:solidFill>
                <a:latin typeface="Gill Sans"/>
                <a:ea typeface="Gill Sans"/>
                <a:cs typeface="Gill Sans"/>
                <a:sym typeface="Gill Sans"/>
              </a:rPr>
              <a:t>Attribute Construction- </a:t>
            </a:r>
            <a:r>
              <a:rPr lang="en-IN" sz="2800">
                <a:solidFill>
                  <a:schemeClr val="dk1"/>
                </a:solidFill>
                <a:latin typeface="Gill Sans"/>
                <a:ea typeface="Gill Sans"/>
                <a:cs typeface="Gill Sans"/>
                <a:sym typeface="Gill Sans"/>
              </a:rPr>
              <a:t>(feature)New attributes are constructed and added from the given set of attributes.</a:t>
            </a:r>
            <a:endParaRPr/>
          </a:p>
          <a:p>
            <a:pPr indent="0" lvl="0" marL="0" marR="0" rtl="0" algn="l">
              <a:spcBef>
                <a:spcPts val="0"/>
              </a:spcBef>
              <a:spcAft>
                <a:spcPts val="0"/>
              </a:spcAft>
              <a:buNone/>
            </a:pPr>
            <a:r>
              <a:t/>
            </a:r>
            <a:endParaRPr sz="2800">
              <a:solidFill>
                <a:srgbClr val="92D050"/>
              </a:solidFill>
              <a:latin typeface="Gill Sans"/>
              <a:ea typeface="Gill Sans"/>
              <a:cs typeface="Gill Sans"/>
              <a:sym typeface="Gill Sans"/>
            </a:endParaRPr>
          </a:p>
          <a:p>
            <a:pPr indent="0" lvl="0" marL="0" marR="0" rtl="0" algn="l">
              <a:spcBef>
                <a:spcPts val="0"/>
              </a:spcBef>
              <a:spcAft>
                <a:spcPts val="0"/>
              </a:spcAft>
              <a:buNone/>
            </a:pPr>
            <a:r>
              <a:rPr lang="en-IN" sz="2800">
                <a:solidFill>
                  <a:schemeClr val="dk1"/>
                </a:solidFill>
                <a:highlight>
                  <a:srgbClr val="FFFF00"/>
                </a:highlight>
                <a:latin typeface="Gill Sans"/>
                <a:ea typeface="Gill Sans"/>
                <a:cs typeface="Gill Sans"/>
                <a:sym typeface="Gill Sans"/>
              </a:rPr>
              <a:t>Attributes with little predictive power can be combined with other attributes to form new attributes with high degree of predictive capability</a:t>
            </a:r>
            <a:endParaRPr/>
          </a:p>
          <a:p>
            <a:pPr indent="0" lvl="0" marL="0" marR="0" rtl="0" algn="l">
              <a:spcBef>
                <a:spcPts val="0"/>
              </a:spcBef>
              <a:spcAft>
                <a:spcPts val="0"/>
              </a:spcAft>
              <a:buNone/>
            </a:pPr>
            <a:r>
              <a:rPr lang="en-IN" sz="2800">
                <a:solidFill>
                  <a:schemeClr val="dk1"/>
                </a:solidFill>
                <a:highlight>
                  <a:srgbClr val="FFFF00"/>
                </a:highlight>
                <a:latin typeface="Gill Sans"/>
                <a:ea typeface="Gill Sans"/>
                <a:cs typeface="Gill Sans"/>
                <a:sym typeface="Gill Sans"/>
              </a:rPr>
              <a:t>The attributes price and earnings have some predictive value but ratio of price to earnings is better</a:t>
            </a:r>
            <a:endParaRPr/>
          </a:p>
          <a:p>
            <a:pPr indent="0" lvl="0" marL="0" marR="0" rtl="0" algn="l">
              <a:spcBef>
                <a:spcPts val="0"/>
              </a:spcBef>
              <a:spcAft>
                <a:spcPts val="0"/>
              </a:spcAft>
              <a:buNone/>
            </a:pPr>
            <a:r>
              <a:rPr lang="en-IN" sz="2800">
                <a:solidFill>
                  <a:srgbClr val="92D050"/>
                </a:solidFill>
                <a:latin typeface="Gill Sans"/>
                <a:ea typeface="Gill Sans"/>
                <a:cs typeface="Gill Sans"/>
                <a:sym typeface="Gill Sans"/>
              </a:rPr>
              <a:t>Ex.</a:t>
            </a:r>
            <a:endParaRPr/>
          </a:p>
          <a:p>
            <a:pPr indent="0" lvl="0" marL="0" marR="0" rtl="0" algn="l">
              <a:spcBef>
                <a:spcPts val="0"/>
              </a:spcBef>
              <a:spcAft>
                <a:spcPts val="0"/>
              </a:spcAft>
              <a:buNone/>
            </a:pPr>
            <a:r>
              <a:rPr lang="en-IN" sz="2800">
                <a:solidFill>
                  <a:schemeClr val="dk1"/>
                </a:solidFill>
                <a:latin typeface="Gill Sans"/>
                <a:ea typeface="Gill Sans"/>
                <a:cs typeface="Gill Sans"/>
                <a:sym typeface="Gill Sans"/>
              </a:rPr>
              <a:t>Create a new attribute as ratio of two current attributes</a:t>
            </a:r>
            <a:endParaRPr/>
          </a:p>
          <a:p>
            <a:pPr indent="0" lvl="0" marL="0" marR="0" rtl="0" algn="l">
              <a:spcBef>
                <a:spcPts val="0"/>
              </a:spcBef>
              <a:spcAft>
                <a:spcPts val="0"/>
              </a:spcAft>
              <a:buNone/>
            </a:pPr>
            <a:r>
              <a:rPr lang="en-IN" sz="2800">
                <a:solidFill>
                  <a:schemeClr val="dk1"/>
                </a:solidFill>
                <a:latin typeface="Gill Sans"/>
                <a:ea typeface="Gill Sans"/>
                <a:cs typeface="Gill Sans"/>
                <a:sym typeface="Gill Sans"/>
              </a:rPr>
              <a:t>Create a new attribute as difference of two current attributes</a:t>
            </a:r>
            <a:endParaRPr/>
          </a:p>
          <a:p>
            <a:pPr indent="0" lvl="0" marL="0" marR="0" rtl="0" algn="l">
              <a:spcBef>
                <a:spcPts val="0"/>
              </a:spcBef>
              <a:spcAft>
                <a:spcPts val="0"/>
              </a:spcAft>
              <a:buNone/>
            </a:pPr>
            <a:r>
              <a:rPr lang="en-IN" sz="2800">
                <a:solidFill>
                  <a:schemeClr val="dk1"/>
                </a:solidFill>
                <a:latin typeface="Gill Sans"/>
                <a:ea typeface="Gill Sans"/>
                <a:cs typeface="Gill Sans"/>
                <a:sym typeface="Gill Sans"/>
              </a:rPr>
              <a:t>Create a new attribute as percent increase or percent decrease of two current attributes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63"/>
          <p:cNvSpPr txBox="1"/>
          <p:nvPr/>
        </p:nvSpPr>
        <p:spPr>
          <a:xfrm>
            <a:off x="384312" y="536644"/>
            <a:ext cx="11675165" cy="26776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rgbClr val="92D050"/>
                </a:solidFill>
                <a:latin typeface="Gill Sans"/>
                <a:ea typeface="Gill Sans"/>
                <a:cs typeface="Gill Sans"/>
                <a:sym typeface="Gill Sans"/>
              </a:rPr>
              <a:t>Discretization :</a:t>
            </a:r>
            <a:endParaRPr/>
          </a:p>
          <a:p>
            <a:pPr indent="0" lvl="0" marL="0" marR="0" rtl="0" algn="l">
              <a:spcBef>
                <a:spcPts val="0"/>
              </a:spcBef>
              <a:spcAft>
                <a:spcPts val="0"/>
              </a:spcAft>
              <a:buNone/>
            </a:pPr>
            <a:r>
              <a:rPr lang="en-IN" sz="2800">
                <a:solidFill>
                  <a:schemeClr val="dk1"/>
                </a:solidFill>
                <a:highlight>
                  <a:srgbClr val="FFFF00"/>
                </a:highlight>
                <a:latin typeface="Gill Sans"/>
                <a:ea typeface="Gill Sans"/>
                <a:cs typeface="Gill Sans"/>
                <a:sym typeface="Gill Sans"/>
              </a:rPr>
              <a:t>Data discretization techniques can be used to reduce the number of values for a given continuous attribute by dividing the range of the attribute into intervals. </a:t>
            </a:r>
            <a:endParaRPr/>
          </a:p>
          <a:p>
            <a:pPr indent="0" lvl="0" marL="0" marR="0" rtl="0" algn="l">
              <a:spcBef>
                <a:spcPts val="0"/>
              </a:spcBef>
              <a:spcAft>
                <a:spcPts val="0"/>
              </a:spcAft>
              <a:buNone/>
            </a:pPr>
            <a:r>
              <a:rPr lang="en-IN" sz="2800">
                <a:solidFill>
                  <a:schemeClr val="dk1"/>
                </a:solidFill>
                <a:highlight>
                  <a:srgbClr val="FFFF00"/>
                </a:highlight>
                <a:latin typeface="Gill Sans"/>
                <a:ea typeface="Gill Sans"/>
                <a:cs typeface="Gill Sans"/>
                <a:sym typeface="Gill Sans"/>
              </a:rPr>
              <a:t>Interval labels can then be used to replace actual data values</a:t>
            </a:r>
            <a:endParaRPr/>
          </a:p>
          <a:p>
            <a:pPr indent="0" lvl="0" marL="0" marR="0" rtl="0" algn="l">
              <a:spcBef>
                <a:spcPts val="0"/>
              </a:spcBef>
              <a:spcAft>
                <a:spcPts val="0"/>
              </a:spcAft>
              <a:buNone/>
            </a:pPr>
            <a:r>
              <a:t/>
            </a:r>
            <a:endParaRPr sz="2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IN" sz="2800">
                <a:solidFill>
                  <a:schemeClr val="dk1"/>
                </a:solidFill>
                <a:latin typeface="Gill Sans"/>
                <a:ea typeface="Gill Sans"/>
                <a:cs typeface="Gill Sans"/>
                <a:sym typeface="Gill Sans"/>
              </a:rPr>
              <a:t>Example : Discretization of iris data set can give below output </a:t>
            </a:r>
            <a:endParaRPr/>
          </a:p>
        </p:txBody>
      </p:sp>
      <p:pic>
        <p:nvPicPr>
          <p:cNvPr id="524" name="Google Shape;524;p63"/>
          <p:cNvPicPr preferRelativeResize="0"/>
          <p:nvPr/>
        </p:nvPicPr>
        <p:blipFill rotWithShape="1">
          <a:blip r:embed="rId3">
            <a:alphaModFix/>
          </a:blip>
          <a:srcRect b="33512" l="60845" r="6726" t="27782"/>
          <a:stretch/>
        </p:blipFill>
        <p:spPr>
          <a:xfrm>
            <a:off x="1287886" y="3551097"/>
            <a:ext cx="6422297" cy="2926976"/>
          </a:xfrm>
          <a:prstGeom prst="rect">
            <a:avLst/>
          </a:prstGeom>
          <a:noFill/>
          <a:ln>
            <a:noFill/>
          </a:ln>
        </p:spPr>
      </p:pic>
      <p:cxnSp>
        <p:nvCxnSpPr>
          <p:cNvPr id="525" name="Google Shape;525;p63"/>
          <p:cNvCxnSpPr/>
          <p:nvPr/>
        </p:nvCxnSpPr>
        <p:spPr>
          <a:xfrm flipH="1" rot="10800000">
            <a:off x="4499033" y="4002446"/>
            <a:ext cx="5722499" cy="40046"/>
          </a:xfrm>
          <a:prstGeom prst="straightConnector1">
            <a:avLst/>
          </a:prstGeom>
          <a:noFill/>
          <a:ln cap="rnd" cmpd="sng" w="12700">
            <a:solidFill>
              <a:srgbClr val="45112E"/>
            </a:solidFill>
            <a:prstDash val="solid"/>
            <a:round/>
            <a:headEnd len="sm" w="sm" type="none"/>
            <a:tailEnd len="sm" w="sm" type="none"/>
          </a:ln>
        </p:spPr>
      </p:cxnSp>
      <p:cxnSp>
        <p:nvCxnSpPr>
          <p:cNvPr id="526" name="Google Shape;526;p63"/>
          <p:cNvCxnSpPr/>
          <p:nvPr/>
        </p:nvCxnSpPr>
        <p:spPr>
          <a:xfrm flipH="1" rot="10800000">
            <a:off x="4691270" y="4002446"/>
            <a:ext cx="5530262" cy="423780"/>
          </a:xfrm>
          <a:prstGeom prst="straightConnector1">
            <a:avLst/>
          </a:prstGeom>
          <a:noFill/>
          <a:ln cap="rnd" cmpd="sng" w="12700">
            <a:solidFill>
              <a:srgbClr val="45112E"/>
            </a:solidFill>
            <a:prstDash val="solid"/>
            <a:round/>
            <a:headEnd len="sm" w="sm" type="none"/>
            <a:tailEnd len="sm" w="sm" type="none"/>
          </a:ln>
        </p:spPr>
      </p:cxnSp>
      <p:cxnSp>
        <p:nvCxnSpPr>
          <p:cNvPr id="527" name="Google Shape;527;p63"/>
          <p:cNvCxnSpPr/>
          <p:nvPr/>
        </p:nvCxnSpPr>
        <p:spPr>
          <a:xfrm flipH="1" rot="10800000">
            <a:off x="4499033" y="4002446"/>
            <a:ext cx="5722499" cy="239558"/>
          </a:xfrm>
          <a:prstGeom prst="straightConnector1">
            <a:avLst/>
          </a:prstGeom>
          <a:noFill/>
          <a:ln cap="rnd" cmpd="sng" w="12700">
            <a:solidFill>
              <a:srgbClr val="45112E"/>
            </a:solidFill>
            <a:prstDash val="solid"/>
            <a:round/>
            <a:headEnd len="sm" w="sm" type="none"/>
            <a:tailEnd len="sm" w="sm" type="none"/>
          </a:ln>
        </p:spPr>
      </p:cxnSp>
      <p:sp>
        <p:nvSpPr>
          <p:cNvPr id="528" name="Google Shape;528;p63"/>
          <p:cNvSpPr txBox="1"/>
          <p:nvPr/>
        </p:nvSpPr>
        <p:spPr>
          <a:xfrm>
            <a:off x="10260169" y="3715639"/>
            <a:ext cx="19318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rgbClr val="FFC000"/>
                </a:solidFill>
                <a:latin typeface="Gill Sans"/>
                <a:ea typeface="Gill Sans"/>
                <a:cs typeface="Gill Sans"/>
                <a:sym typeface="Gill Sans"/>
              </a:rPr>
              <a:t>Interval Labels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pic>
        <p:nvPicPr>
          <p:cNvPr id="533" name="Google Shape;533;p64"/>
          <p:cNvPicPr preferRelativeResize="0"/>
          <p:nvPr/>
        </p:nvPicPr>
        <p:blipFill rotWithShape="1">
          <a:blip r:embed="rId3">
            <a:alphaModFix/>
          </a:blip>
          <a:srcRect b="0" l="0" r="0" t="0"/>
          <a:stretch/>
        </p:blipFill>
        <p:spPr>
          <a:xfrm>
            <a:off x="1829903" y="995651"/>
            <a:ext cx="7709881" cy="4439333"/>
          </a:xfrm>
          <a:prstGeom prst="rect">
            <a:avLst/>
          </a:prstGeom>
          <a:noFill/>
          <a:ln>
            <a:noFill/>
          </a:ln>
        </p:spPr>
      </p:pic>
      <p:cxnSp>
        <p:nvCxnSpPr>
          <p:cNvPr id="534" name="Google Shape;534;p64"/>
          <p:cNvCxnSpPr/>
          <p:nvPr/>
        </p:nvCxnSpPr>
        <p:spPr>
          <a:xfrm flipH="1" rot="10800000">
            <a:off x="2989218" y="4678103"/>
            <a:ext cx="631065" cy="1146219"/>
          </a:xfrm>
          <a:prstGeom prst="straightConnector1">
            <a:avLst/>
          </a:prstGeom>
          <a:noFill/>
          <a:ln cap="rnd" cmpd="sng" w="12700">
            <a:solidFill>
              <a:srgbClr val="45112E"/>
            </a:solidFill>
            <a:prstDash val="solid"/>
            <a:round/>
            <a:headEnd len="sm" w="sm" type="none"/>
            <a:tailEnd len="sm" w="sm" type="none"/>
          </a:ln>
        </p:spPr>
      </p:cxnSp>
      <p:cxnSp>
        <p:nvCxnSpPr>
          <p:cNvPr id="535" name="Google Shape;535;p64"/>
          <p:cNvCxnSpPr/>
          <p:nvPr/>
        </p:nvCxnSpPr>
        <p:spPr>
          <a:xfrm flipH="1" rot="10800000">
            <a:off x="4286021" y="4842991"/>
            <a:ext cx="607876" cy="1183986"/>
          </a:xfrm>
          <a:prstGeom prst="straightConnector1">
            <a:avLst/>
          </a:prstGeom>
          <a:noFill/>
          <a:ln cap="rnd" cmpd="sng" w="12700">
            <a:solidFill>
              <a:srgbClr val="45112E"/>
            </a:solidFill>
            <a:prstDash val="solid"/>
            <a:round/>
            <a:headEnd len="sm" w="sm" type="none"/>
            <a:tailEnd len="sm" w="sm" type="none"/>
          </a:ln>
        </p:spPr>
      </p:cxnSp>
      <p:cxnSp>
        <p:nvCxnSpPr>
          <p:cNvPr id="536" name="Google Shape;536;p64"/>
          <p:cNvCxnSpPr/>
          <p:nvPr/>
        </p:nvCxnSpPr>
        <p:spPr>
          <a:xfrm rot="10800000">
            <a:off x="7457058" y="4697045"/>
            <a:ext cx="310510" cy="1127277"/>
          </a:xfrm>
          <a:prstGeom prst="straightConnector1">
            <a:avLst/>
          </a:prstGeom>
          <a:noFill/>
          <a:ln cap="rnd" cmpd="sng" w="12700">
            <a:solidFill>
              <a:srgbClr val="45112E"/>
            </a:solidFill>
            <a:prstDash val="solid"/>
            <a:round/>
            <a:headEnd len="sm" w="sm" type="none"/>
            <a:tailEnd len="sm" w="sm" type="none"/>
          </a:ln>
        </p:spPr>
      </p:cxnSp>
      <p:sp>
        <p:nvSpPr>
          <p:cNvPr id="537" name="Google Shape;537;p64"/>
          <p:cNvSpPr txBox="1"/>
          <p:nvPr/>
        </p:nvSpPr>
        <p:spPr>
          <a:xfrm>
            <a:off x="2126799" y="6026977"/>
            <a:ext cx="19318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rgbClr val="FFC000"/>
                </a:solidFill>
                <a:latin typeface="Gill Sans"/>
                <a:ea typeface="Gill Sans"/>
                <a:cs typeface="Gill Sans"/>
                <a:sym typeface="Gill Sans"/>
              </a:rPr>
              <a:t>Class label 1</a:t>
            </a:r>
            <a:endParaRPr/>
          </a:p>
        </p:txBody>
      </p:sp>
      <p:sp>
        <p:nvSpPr>
          <p:cNvPr id="538" name="Google Shape;538;p64"/>
          <p:cNvSpPr txBox="1"/>
          <p:nvPr/>
        </p:nvSpPr>
        <p:spPr>
          <a:xfrm>
            <a:off x="3624043" y="6026977"/>
            <a:ext cx="19318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rgbClr val="FFC000"/>
                </a:solidFill>
                <a:latin typeface="Gill Sans"/>
                <a:ea typeface="Gill Sans"/>
                <a:cs typeface="Gill Sans"/>
                <a:sym typeface="Gill Sans"/>
              </a:rPr>
              <a:t>Class label 2</a:t>
            </a:r>
            <a:endParaRPr/>
          </a:p>
        </p:txBody>
      </p:sp>
      <p:sp>
        <p:nvSpPr>
          <p:cNvPr id="539" name="Google Shape;539;p64"/>
          <p:cNvSpPr/>
          <p:nvPr/>
        </p:nvSpPr>
        <p:spPr>
          <a:xfrm>
            <a:off x="4327340" y="5332165"/>
            <a:ext cx="3440228" cy="36933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rgbClr val="FFC000"/>
                </a:solidFill>
                <a:latin typeface="Gill Sans"/>
                <a:ea typeface="Gill Sans"/>
                <a:cs typeface="Gill Sans"/>
                <a:sym typeface="Gill Sans"/>
              </a:rPr>
              <a:t>……………………………………</a:t>
            </a:r>
            <a:endParaRPr/>
          </a:p>
        </p:txBody>
      </p:sp>
      <p:sp>
        <p:nvSpPr>
          <p:cNvPr id="540" name="Google Shape;540;p64"/>
          <p:cNvSpPr txBox="1"/>
          <p:nvPr/>
        </p:nvSpPr>
        <p:spPr>
          <a:xfrm>
            <a:off x="6801652" y="5862349"/>
            <a:ext cx="19318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rgbClr val="FFC000"/>
                </a:solidFill>
                <a:latin typeface="Gill Sans"/>
                <a:ea typeface="Gill Sans"/>
                <a:cs typeface="Gill Sans"/>
                <a:sym typeface="Gill Sans"/>
              </a:rPr>
              <a:t>Class label n</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65"/>
          <p:cNvSpPr txBox="1"/>
          <p:nvPr/>
        </p:nvSpPr>
        <p:spPr>
          <a:xfrm>
            <a:off x="384312" y="536644"/>
            <a:ext cx="11675165" cy="569386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rgbClr val="92D050"/>
                </a:solidFill>
                <a:latin typeface="Gill Sans"/>
                <a:ea typeface="Gill Sans"/>
                <a:cs typeface="Gill Sans"/>
                <a:sym typeface="Gill Sans"/>
              </a:rPr>
              <a:t>Discretization Techniques :</a:t>
            </a:r>
            <a:endParaRPr/>
          </a:p>
          <a:p>
            <a:pPr indent="0" lvl="0" marL="0" marR="0" rtl="0" algn="l">
              <a:spcBef>
                <a:spcPts val="0"/>
              </a:spcBef>
              <a:spcAft>
                <a:spcPts val="0"/>
              </a:spcAft>
              <a:buNone/>
            </a:pPr>
            <a:r>
              <a:t/>
            </a:r>
            <a:endParaRPr sz="2800">
              <a:solidFill>
                <a:srgbClr val="92D050"/>
              </a:solidFill>
              <a:latin typeface="Gill Sans"/>
              <a:ea typeface="Gill Sans"/>
              <a:cs typeface="Gill Sans"/>
              <a:sym typeface="Gill Sans"/>
            </a:endParaRPr>
          </a:p>
          <a:p>
            <a:pPr indent="0" lvl="0" marL="0" marR="0" rtl="0" algn="l">
              <a:spcBef>
                <a:spcPts val="0"/>
              </a:spcBef>
              <a:spcAft>
                <a:spcPts val="0"/>
              </a:spcAft>
              <a:buNone/>
            </a:pPr>
            <a:r>
              <a:rPr lang="en-IN" sz="2800">
                <a:solidFill>
                  <a:srgbClr val="92D050"/>
                </a:solidFill>
                <a:latin typeface="Gill Sans"/>
                <a:ea typeface="Gill Sans"/>
                <a:cs typeface="Gill Sans"/>
                <a:sym typeface="Gill Sans"/>
              </a:rPr>
              <a:t>Discretization by Binning : </a:t>
            </a:r>
            <a:r>
              <a:rPr lang="en-IN" sz="2800">
                <a:solidFill>
                  <a:schemeClr val="dk1"/>
                </a:solidFill>
                <a:latin typeface="Gill Sans"/>
                <a:ea typeface="Gill Sans"/>
                <a:cs typeface="Gill Sans"/>
                <a:sym typeface="Gill Sans"/>
              </a:rPr>
              <a:t>Attribute values can be discretized by applying equal-width or equal-frequency binning, and then replacing each bin value by the bin mean or median will lead to discretization of data.</a:t>
            </a:r>
            <a:endParaRPr/>
          </a:p>
          <a:p>
            <a:pPr indent="0" lvl="0" marL="0" marR="0" rtl="0" algn="l">
              <a:spcBef>
                <a:spcPts val="0"/>
              </a:spcBef>
              <a:spcAft>
                <a:spcPts val="0"/>
              </a:spcAft>
              <a:buNone/>
            </a:pPr>
            <a:r>
              <a:t/>
            </a:r>
            <a:endParaRPr sz="2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IN" sz="2800">
                <a:solidFill>
                  <a:schemeClr val="dk1"/>
                </a:solidFill>
                <a:latin typeface="Gill Sans"/>
                <a:ea typeface="Gill Sans"/>
                <a:cs typeface="Gill Sans"/>
                <a:sym typeface="Gill Sans"/>
              </a:rPr>
              <a:t>Ex. Sorted data for price (in dollars): </a:t>
            </a:r>
            <a:r>
              <a:rPr lang="en-IN" sz="2800">
                <a:solidFill>
                  <a:schemeClr val="dk1"/>
                </a:solidFill>
                <a:highlight>
                  <a:srgbClr val="FFFF00"/>
                </a:highlight>
                <a:latin typeface="Gill Sans"/>
                <a:ea typeface="Gill Sans"/>
                <a:cs typeface="Gill Sans"/>
                <a:sym typeface="Gill Sans"/>
              </a:rPr>
              <a:t>4, 8, 9, 15, 21, 21, 24, 25, 26, 28, 29, 34</a:t>
            </a:r>
            <a:endParaRPr/>
          </a:p>
          <a:p>
            <a:pPr indent="0" lvl="0" marL="0" marR="0" rtl="0" algn="l">
              <a:spcBef>
                <a:spcPts val="0"/>
              </a:spcBef>
              <a:spcAft>
                <a:spcPts val="0"/>
              </a:spcAft>
              <a:buNone/>
            </a:pPr>
            <a:r>
              <a:rPr lang="en-IN" sz="2800">
                <a:solidFill>
                  <a:schemeClr val="dk1"/>
                </a:solidFill>
                <a:latin typeface="Gill Sans"/>
                <a:ea typeface="Gill Sans"/>
                <a:cs typeface="Gill Sans"/>
                <a:sym typeface="Gill Sans"/>
              </a:rPr>
              <a:t>   Smoothing by bin means for above data will be discretized into three values 9,23,29</a:t>
            </a:r>
            <a:endParaRPr/>
          </a:p>
          <a:p>
            <a:pPr indent="0" lvl="0" marL="0" marR="0" rtl="0" algn="l">
              <a:spcBef>
                <a:spcPts val="0"/>
              </a:spcBef>
              <a:spcAft>
                <a:spcPts val="0"/>
              </a:spcAft>
              <a:buNone/>
            </a:pPr>
            <a:r>
              <a:rPr lang="en-IN" sz="2800">
                <a:solidFill>
                  <a:schemeClr val="dk1"/>
                </a:solidFill>
                <a:latin typeface="Gill Sans"/>
                <a:ea typeface="Gill Sans"/>
                <a:cs typeface="Gill Sans"/>
                <a:sym typeface="Gill Sans"/>
              </a:rPr>
              <a:t>            - Bin 1: </a:t>
            </a:r>
            <a:r>
              <a:rPr lang="en-IN" sz="2800">
                <a:solidFill>
                  <a:schemeClr val="dk1"/>
                </a:solidFill>
                <a:highlight>
                  <a:srgbClr val="00FFFF"/>
                </a:highlight>
                <a:latin typeface="Gill Sans"/>
                <a:ea typeface="Gill Sans"/>
                <a:cs typeface="Gill Sans"/>
                <a:sym typeface="Gill Sans"/>
              </a:rPr>
              <a:t>9, 9, 9, 9</a:t>
            </a:r>
            <a:endParaRPr/>
          </a:p>
          <a:p>
            <a:pPr indent="0" lvl="0" marL="0" marR="0" rtl="0" algn="l">
              <a:spcBef>
                <a:spcPts val="0"/>
              </a:spcBef>
              <a:spcAft>
                <a:spcPts val="0"/>
              </a:spcAft>
              <a:buNone/>
            </a:pPr>
            <a:r>
              <a:rPr lang="en-IN" sz="2800">
                <a:solidFill>
                  <a:schemeClr val="dk1"/>
                </a:solidFill>
                <a:latin typeface="Gill Sans"/>
                <a:ea typeface="Gill Sans"/>
                <a:cs typeface="Gill Sans"/>
                <a:sym typeface="Gill Sans"/>
              </a:rPr>
              <a:t>            - Bin 2: </a:t>
            </a:r>
            <a:r>
              <a:rPr lang="en-IN" sz="2800">
                <a:solidFill>
                  <a:schemeClr val="dk1"/>
                </a:solidFill>
                <a:highlight>
                  <a:srgbClr val="00FFFF"/>
                </a:highlight>
                <a:latin typeface="Gill Sans"/>
                <a:ea typeface="Gill Sans"/>
                <a:cs typeface="Gill Sans"/>
                <a:sym typeface="Gill Sans"/>
              </a:rPr>
              <a:t>23, 23, 23, 23</a:t>
            </a:r>
            <a:endParaRPr/>
          </a:p>
          <a:p>
            <a:pPr indent="0" lvl="0" marL="0" marR="0" rtl="0" algn="l">
              <a:spcBef>
                <a:spcPts val="0"/>
              </a:spcBef>
              <a:spcAft>
                <a:spcPts val="0"/>
              </a:spcAft>
              <a:buNone/>
            </a:pPr>
            <a:r>
              <a:rPr lang="en-IN" sz="2800">
                <a:solidFill>
                  <a:schemeClr val="dk1"/>
                </a:solidFill>
                <a:latin typeface="Gill Sans"/>
                <a:ea typeface="Gill Sans"/>
                <a:cs typeface="Gill Sans"/>
                <a:sym typeface="Gill Sans"/>
              </a:rPr>
              <a:t>            - Bin 3: </a:t>
            </a:r>
            <a:r>
              <a:rPr lang="en-IN" sz="2800">
                <a:solidFill>
                  <a:schemeClr val="dk1"/>
                </a:solidFill>
                <a:highlight>
                  <a:srgbClr val="00FFFF"/>
                </a:highlight>
                <a:latin typeface="Gill Sans"/>
                <a:ea typeface="Gill Sans"/>
                <a:cs typeface="Gill Sans"/>
                <a:sym typeface="Gill Sans"/>
              </a:rPr>
              <a:t>29, 29, 29, 29</a:t>
            </a:r>
            <a:endParaRPr/>
          </a:p>
          <a:p>
            <a:pPr indent="0" lvl="0" marL="0" marR="0" rtl="0" algn="l">
              <a:spcBef>
                <a:spcPts val="0"/>
              </a:spcBef>
              <a:spcAft>
                <a:spcPts val="0"/>
              </a:spcAft>
              <a:buNone/>
            </a:pPr>
            <a:r>
              <a:t/>
            </a:r>
            <a:endParaRPr sz="2800">
              <a:solidFill>
                <a:srgbClr val="92D050"/>
              </a:solidFill>
              <a:latin typeface="Gill Sans"/>
              <a:ea typeface="Gill Sans"/>
              <a:cs typeface="Gill Sans"/>
              <a:sym typeface="Gill Sans"/>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66"/>
          <p:cNvSpPr txBox="1"/>
          <p:nvPr/>
        </p:nvSpPr>
        <p:spPr>
          <a:xfrm>
            <a:off x="755373" y="554071"/>
            <a:ext cx="10469217" cy="18158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2800">
                <a:solidFill>
                  <a:schemeClr val="dk1"/>
                </a:solidFill>
                <a:latin typeface="Gill Sans"/>
                <a:ea typeface="Gill Sans"/>
                <a:cs typeface="Gill Sans"/>
                <a:sym typeface="Gill Sans"/>
              </a:rPr>
              <a:t>Discretization Techniques :</a:t>
            </a:r>
            <a:endParaRPr/>
          </a:p>
          <a:p>
            <a:pPr indent="0" lvl="0" marL="0" marR="0" rtl="0" algn="l">
              <a:spcBef>
                <a:spcPts val="0"/>
              </a:spcBef>
              <a:spcAft>
                <a:spcPts val="0"/>
              </a:spcAft>
              <a:buNone/>
            </a:pPr>
            <a:r>
              <a:rPr lang="en-IN" sz="2800">
                <a:solidFill>
                  <a:schemeClr val="dk1"/>
                </a:solidFill>
                <a:latin typeface="Gill Sans"/>
                <a:ea typeface="Gill Sans"/>
                <a:cs typeface="Gill Sans"/>
                <a:sym typeface="Gill Sans"/>
              </a:rPr>
              <a:t> 2. Discretization by Histogram Analysis </a:t>
            </a:r>
            <a:endParaRPr/>
          </a:p>
          <a:p>
            <a:pPr indent="0" lvl="0" marL="0" marR="0" rtl="0" algn="l">
              <a:spcBef>
                <a:spcPts val="0"/>
              </a:spcBef>
              <a:spcAft>
                <a:spcPts val="0"/>
              </a:spcAft>
              <a:buNone/>
            </a:pPr>
            <a:r>
              <a:rPr lang="en-IN" sz="2800">
                <a:solidFill>
                  <a:schemeClr val="dk1"/>
                </a:solidFill>
                <a:latin typeface="Gill Sans"/>
                <a:ea typeface="Gill Sans"/>
                <a:cs typeface="Gill Sans"/>
                <a:sym typeface="Gill Sans"/>
              </a:rPr>
              <a:t> Discretization can be performed by Histogram analysis as histograms divide data into buckets</a:t>
            </a:r>
            <a:endParaRPr sz="2800">
              <a:solidFill>
                <a:schemeClr val="dk1"/>
              </a:solidFill>
              <a:latin typeface="Gill Sans"/>
              <a:ea typeface="Gill Sans"/>
              <a:cs typeface="Gill Sans"/>
              <a:sym typeface="Gill Sans"/>
            </a:endParaRPr>
          </a:p>
        </p:txBody>
      </p:sp>
      <p:pic>
        <p:nvPicPr>
          <p:cNvPr descr="Histogram" id="551" name="Google Shape;551;p66"/>
          <p:cNvPicPr preferRelativeResize="0"/>
          <p:nvPr/>
        </p:nvPicPr>
        <p:blipFill rotWithShape="1">
          <a:blip r:embed="rId3">
            <a:alphaModFix/>
          </a:blip>
          <a:srcRect b="0" l="0" r="0" t="0"/>
          <a:stretch/>
        </p:blipFill>
        <p:spPr>
          <a:xfrm>
            <a:off x="5126622" y="1969210"/>
            <a:ext cx="6310005" cy="3945839"/>
          </a:xfrm>
          <a:prstGeom prst="rect">
            <a:avLst/>
          </a:prstGeom>
          <a:noFill/>
          <a:ln>
            <a:noFill/>
          </a:ln>
        </p:spPr>
      </p:pic>
      <p:cxnSp>
        <p:nvCxnSpPr>
          <p:cNvPr id="552" name="Google Shape;552;p66"/>
          <p:cNvCxnSpPr/>
          <p:nvPr/>
        </p:nvCxnSpPr>
        <p:spPr>
          <a:xfrm flipH="1" rot="10800000">
            <a:off x="6188765" y="4970966"/>
            <a:ext cx="631065" cy="1146219"/>
          </a:xfrm>
          <a:prstGeom prst="straightConnector1">
            <a:avLst/>
          </a:prstGeom>
          <a:noFill/>
          <a:ln cap="rnd" cmpd="sng" w="12700">
            <a:solidFill>
              <a:srgbClr val="45112E"/>
            </a:solidFill>
            <a:prstDash val="solid"/>
            <a:round/>
            <a:headEnd len="sm" w="sm" type="none"/>
            <a:tailEnd len="sm" w="sm" type="none"/>
          </a:ln>
        </p:spPr>
      </p:cxnSp>
      <p:cxnSp>
        <p:nvCxnSpPr>
          <p:cNvPr id="553" name="Google Shape;553;p66"/>
          <p:cNvCxnSpPr/>
          <p:nvPr/>
        </p:nvCxnSpPr>
        <p:spPr>
          <a:xfrm flipH="1" rot="10800000">
            <a:off x="6819830" y="5069611"/>
            <a:ext cx="631065" cy="1146219"/>
          </a:xfrm>
          <a:prstGeom prst="straightConnector1">
            <a:avLst/>
          </a:prstGeom>
          <a:noFill/>
          <a:ln cap="rnd" cmpd="sng" w="12700">
            <a:solidFill>
              <a:srgbClr val="45112E"/>
            </a:solidFill>
            <a:prstDash val="solid"/>
            <a:round/>
            <a:headEnd len="sm" w="sm" type="none"/>
            <a:tailEnd len="sm" w="sm" type="none"/>
          </a:ln>
        </p:spPr>
      </p:cxnSp>
      <p:cxnSp>
        <p:nvCxnSpPr>
          <p:cNvPr id="554" name="Google Shape;554;p66"/>
          <p:cNvCxnSpPr/>
          <p:nvPr/>
        </p:nvCxnSpPr>
        <p:spPr>
          <a:xfrm flipH="1" rot="10800000">
            <a:off x="10285273" y="5000644"/>
            <a:ext cx="631065" cy="1146219"/>
          </a:xfrm>
          <a:prstGeom prst="straightConnector1">
            <a:avLst/>
          </a:prstGeom>
          <a:noFill/>
          <a:ln cap="rnd" cmpd="sng" w="12700">
            <a:solidFill>
              <a:srgbClr val="45112E"/>
            </a:solidFill>
            <a:prstDash val="solid"/>
            <a:round/>
            <a:headEnd len="sm" w="sm" type="none"/>
            <a:tailEnd len="sm" w="sm" type="none"/>
          </a:ln>
        </p:spPr>
      </p:cxnSp>
      <p:sp>
        <p:nvSpPr>
          <p:cNvPr id="555" name="Google Shape;555;p66"/>
          <p:cNvSpPr txBox="1"/>
          <p:nvPr/>
        </p:nvSpPr>
        <p:spPr>
          <a:xfrm>
            <a:off x="4887999" y="6168048"/>
            <a:ext cx="19318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rgbClr val="FFC000"/>
                </a:solidFill>
                <a:latin typeface="Gill Sans"/>
                <a:ea typeface="Gill Sans"/>
                <a:cs typeface="Gill Sans"/>
                <a:sym typeface="Gill Sans"/>
              </a:rPr>
              <a:t>Interval label 1</a:t>
            </a:r>
            <a:endParaRPr/>
          </a:p>
        </p:txBody>
      </p:sp>
      <p:sp>
        <p:nvSpPr>
          <p:cNvPr id="556" name="Google Shape;556;p66"/>
          <p:cNvSpPr txBox="1"/>
          <p:nvPr/>
        </p:nvSpPr>
        <p:spPr>
          <a:xfrm>
            <a:off x="6484979" y="6155084"/>
            <a:ext cx="19318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rgbClr val="FFC000"/>
                </a:solidFill>
                <a:latin typeface="Gill Sans"/>
                <a:ea typeface="Gill Sans"/>
                <a:cs typeface="Gill Sans"/>
                <a:sym typeface="Gill Sans"/>
              </a:rPr>
              <a:t>Interval label 2</a:t>
            </a:r>
            <a:endParaRPr/>
          </a:p>
        </p:txBody>
      </p:sp>
      <p:sp>
        <p:nvSpPr>
          <p:cNvPr id="557" name="Google Shape;557;p66"/>
          <p:cNvSpPr txBox="1"/>
          <p:nvPr/>
        </p:nvSpPr>
        <p:spPr>
          <a:xfrm>
            <a:off x="9292759" y="6146863"/>
            <a:ext cx="19318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rgbClr val="FFC000"/>
                </a:solidFill>
                <a:latin typeface="Gill Sans"/>
                <a:ea typeface="Gill Sans"/>
                <a:cs typeface="Gill Sans"/>
                <a:sym typeface="Gill Sans"/>
              </a:rPr>
              <a:t>Interval label 8</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67"/>
          <p:cNvSpPr/>
          <p:nvPr/>
        </p:nvSpPr>
        <p:spPr>
          <a:xfrm>
            <a:off x="413982" y="525649"/>
            <a:ext cx="11778018" cy="5693866"/>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2800">
                <a:solidFill>
                  <a:schemeClr val="dk1"/>
                </a:solidFill>
                <a:latin typeface="Gill Sans"/>
                <a:ea typeface="Gill Sans"/>
                <a:cs typeface="Gill Sans"/>
                <a:sym typeface="Gill Sans"/>
              </a:rPr>
              <a:t>Discretization Techniques :</a:t>
            </a:r>
            <a:endParaRPr/>
          </a:p>
          <a:p>
            <a:pPr indent="0" lvl="0" marL="0" marR="0" rtl="0" algn="l">
              <a:spcBef>
                <a:spcPts val="0"/>
              </a:spcBef>
              <a:spcAft>
                <a:spcPts val="0"/>
              </a:spcAft>
              <a:buNone/>
            </a:pPr>
            <a:r>
              <a:rPr lang="en-IN" sz="2800">
                <a:solidFill>
                  <a:schemeClr val="dk1"/>
                </a:solidFill>
                <a:latin typeface="Gill Sans"/>
                <a:ea typeface="Gill Sans"/>
                <a:cs typeface="Gill Sans"/>
                <a:sym typeface="Gill Sans"/>
              </a:rPr>
              <a:t> 3</a:t>
            </a:r>
            <a:r>
              <a:rPr lang="en-IN" sz="2800">
                <a:solidFill>
                  <a:srgbClr val="00B050"/>
                </a:solidFill>
                <a:latin typeface="Gill Sans"/>
                <a:ea typeface="Gill Sans"/>
                <a:cs typeface="Gill Sans"/>
                <a:sym typeface="Gill Sans"/>
              </a:rPr>
              <a:t>. Discretization by Cluster</a:t>
            </a:r>
            <a:endParaRPr/>
          </a:p>
          <a:p>
            <a:pPr indent="-342900" lvl="0" marL="342900" marR="0" rtl="0" algn="l">
              <a:spcBef>
                <a:spcPts val="0"/>
              </a:spcBef>
              <a:spcAft>
                <a:spcPts val="0"/>
              </a:spcAft>
              <a:buClr>
                <a:schemeClr val="dk1"/>
              </a:buClr>
              <a:buSzPts val="2800"/>
              <a:buFont typeface="Noto Sans Symbols"/>
              <a:buChar char="✔"/>
            </a:pPr>
            <a:r>
              <a:rPr lang="en-IN" sz="2800">
                <a:solidFill>
                  <a:schemeClr val="dk1"/>
                </a:solidFill>
                <a:latin typeface="Gill Sans"/>
                <a:ea typeface="Gill Sans"/>
                <a:cs typeface="Gill Sans"/>
                <a:sym typeface="Gill Sans"/>
              </a:rPr>
              <a:t>  Clustering can be used to generate a concept hierarchy for A by following either a top-down splitting strategy where each initial cluster or partition may be further decomposed into several subclusters, forming a lower level of the hierarchy. </a:t>
            </a:r>
            <a:endParaRPr/>
          </a:p>
          <a:p>
            <a:pPr indent="-342900" lvl="0" marL="342900" marR="0" rtl="0" algn="l">
              <a:spcBef>
                <a:spcPts val="0"/>
              </a:spcBef>
              <a:spcAft>
                <a:spcPts val="0"/>
              </a:spcAft>
              <a:buClr>
                <a:schemeClr val="dk1"/>
              </a:buClr>
              <a:buSzPts val="2800"/>
              <a:buFont typeface="Noto Sans Symbols"/>
              <a:buChar char="✔"/>
            </a:pPr>
            <a:r>
              <a:rPr lang="en-IN" sz="2800">
                <a:solidFill>
                  <a:schemeClr val="dk1"/>
                </a:solidFill>
                <a:latin typeface="Gill Sans"/>
                <a:ea typeface="Gill Sans"/>
                <a:cs typeface="Gill Sans"/>
                <a:sym typeface="Gill Sans"/>
              </a:rPr>
              <a:t> or a bottom-up merging strategy, where each cluster forms a node of the concept hierarchy where clusters are formed by repeatedly grouping neighboring clusters in order to form higher-level concepts.</a:t>
            </a:r>
            <a:endParaRPr/>
          </a:p>
          <a:p>
            <a:pPr indent="0" lvl="0" marL="0" marR="0" rtl="0" algn="l">
              <a:spcBef>
                <a:spcPts val="0"/>
              </a:spcBef>
              <a:spcAft>
                <a:spcPts val="0"/>
              </a:spcAft>
              <a:buNone/>
            </a:pPr>
            <a:r>
              <a:t/>
            </a:r>
            <a:endParaRPr sz="2800">
              <a:solidFill>
                <a:schemeClr val="dk1"/>
              </a:solidFill>
              <a:latin typeface="Gill Sans"/>
              <a:ea typeface="Gill Sans"/>
              <a:cs typeface="Gill Sans"/>
              <a:sym typeface="Gill Sans"/>
            </a:endParaRPr>
          </a:p>
          <a:p>
            <a:pPr indent="0" lvl="0" marL="0" marR="0" rtl="0" algn="l">
              <a:spcBef>
                <a:spcPts val="0"/>
              </a:spcBef>
              <a:spcAft>
                <a:spcPts val="0"/>
              </a:spcAft>
              <a:buNone/>
            </a:pPr>
            <a:r>
              <a:t/>
            </a:r>
            <a:endParaRPr sz="2800">
              <a:solidFill>
                <a:schemeClr val="dk1"/>
              </a:solidFill>
              <a:latin typeface="Gill Sans"/>
              <a:ea typeface="Gill Sans"/>
              <a:cs typeface="Gill Sans"/>
              <a:sym typeface="Gill Sans"/>
            </a:endParaRPr>
          </a:p>
          <a:p>
            <a:pPr indent="0" lvl="0" marL="0" marR="0" rtl="0" algn="l">
              <a:spcBef>
                <a:spcPts val="0"/>
              </a:spcBef>
              <a:spcAft>
                <a:spcPts val="0"/>
              </a:spcAft>
              <a:buNone/>
            </a:pPr>
            <a:r>
              <a:t/>
            </a:r>
            <a:endParaRPr sz="2800">
              <a:solidFill>
                <a:schemeClr val="dk1"/>
              </a:solidFill>
              <a:latin typeface="Gill Sans"/>
              <a:ea typeface="Gill Sans"/>
              <a:cs typeface="Gill Sans"/>
              <a:sym typeface="Gill Sans"/>
            </a:endParaRPr>
          </a:p>
          <a:p>
            <a:pPr indent="0" lvl="0" marL="0" marR="0" rtl="0" algn="l">
              <a:spcBef>
                <a:spcPts val="0"/>
              </a:spcBef>
              <a:spcAft>
                <a:spcPts val="0"/>
              </a:spcAft>
              <a:buNone/>
            </a:pPr>
            <a:r>
              <a:rPr lang="en-IN" sz="2800">
                <a:solidFill>
                  <a:schemeClr val="dk1"/>
                </a:solidFill>
                <a:latin typeface="Gill Sans"/>
                <a:ea typeface="Gill Sans"/>
                <a:cs typeface="Gill Sans"/>
                <a:sym typeface="Gill Sans"/>
              </a:rPr>
              <a:t> </a:t>
            </a:r>
            <a:endParaRPr/>
          </a:p>
        </p:txBody>
      </p:sp>
      <p:pic>
        <p:nvPicPr>
          <p:cNvPr descr="https://cdn.analyticsvidhya.com/wp-content/uploads/2019/05/hierarchical_clustering.jpg" id="563" name="Google Shape;563;p67"/>
          <p:cNvPicPr preferRelativeResize="0"/>
          <p:nvPr/>
        </p:nvPicPr>
        <p:blipFill rotWithShape="1">
          <a:blip r:embed="rId3">
            <a:alphaModFix/>
          </a:blip>
          <a:srcRect b="0" l="0" r="0" t="0"/>
          <a:stretch/>
        </p:blipFill>
        <p:spPr>
          <a:xfrm>
            <a:off x="7833815" y="4358597"/>
            <a:ext cx="3524088" cy="2318262"/>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68"/>
          <p:cNvSpPr/>
          <p:nvPr/>
        </p:nvSpPr>
        <p:spPr>
          <a:xfrm>
            <a:off x="176599" y="799548"/>
            <a:ext cx="11259403" cy="6122189"/>
          </a:xfrm>
          <a:prstGeom prst="rect">
            <a:avLst/>
          </a:prstGeom>
          <a:noFill/>
          <a:ln>
            <a:noFill/>
          </a:ln>
        </p:spPr>
        <p:txBody>
          <a:bodyPr anchorCtr="0" anchor="t" bIns="45700" lIns="91425" spcFirstLastPara="1" rIns="91425" wrap="square" tIns="45700">
            <a:noAutofit/>
          </a:bodyPr>
          <a:lstStyle/>
          <a:p>
            <a:pPr indent="0" lvl="1" marL="457200" marR="0" rtl="0" algn="l">
              <a:spcBef>
                <a:spcPts val="0"/>
              </a:spcBef>
              <a:spcAft>
                <a:spcPts val="0"/>
              </a:spcAft>
              <a:buNone/>
            </a:pPr>
            <a:r>
              <a:rPr b="0" i="0" lang="en-IN" sz="2400" u="none" cap="none" strike="noStrike">
                <a:solidFill>
                  <a:srgbClr val="00B0F0"/>
                </a:solidFill>
                <a:latin typeface="Gill Sans"/>
                <a:ea typeface="Gill Sans"/>
                <a:cs typeface="Gill Sans"/>
                <a:sym typeface="Gill Sans"/>
              </a:rPr>
              <a:t>Concept Hierarchy </a:t>
            </a:r>
            <a:endParaRPr b="0" i="0" sz="2400" u="none" cap="none" strike="noStrike">
              <a:solidFill>
                <a:srgbClr val="000000"/>
              </a:solidFill>
              <a:latin typeface="Gill Sans"/>
              <a:ea typeface="Gill Sans"/>
              <a:cs typeface="Gill Sans"/>
              <a:sym typeface="Gill Sans"/>
            </a:endParaRPr>
          </a:p>
          <a:p>
            <a:pPr indent="0" lvl="1" marL="457200" marR="0" rtl="0" algn="l">
              <a:spcBef>
                <a:spcPts val="600"/>
              </a:spcBef>
              <a:spcAft>
                <a:spcPts val="0"/>
              </a:spcAft>
              <a:buNone/>
            </a:pPr>
            <a:r>
              <a:rPr b="0" i="0" lang="en-IN" sz="2400" u="none" cap="none" strike="noStrike">
                <a:solidFill>
                  <a:srgbClr val="000000"/>
                </a:solidFill>
                <a:latin typeface="Gill Sans"/>
                <a:ea typeface="Gill Sans"/>
                <a:cs typeface="Gill Sans"/>
                <a:sym typeface="Gill Sans"/>
              </a:rPr>
              <a:t>Recursively reduce the data by collecting and replacing low level concepts (such as numeric values for age) by higher level concepts (such as young, middle-aged, or senior)</a:t>
            </a:r>
            <a:endParaRPr/>
          </a:p>
          <a:p>
            <a:pPr indent="0" lvl="1" marL="457200" marR="0" rtl="0" algn="l">
              <a:spcBef>
                <a:spcPts val="600"/>
              </a:spcBef>
              <a:spcAft>
                <a:spcPts val="0"/>
              </a:spcAft>
              <a:buNone/>
            </a:pPr>
            <a:r>
              <a:t/>
            </a:r>
            <a:endParaRPr b="0" i="0" sz="2400" u="none" cap="none" strike="noStrike">
              <a:solidFill>
                <a:srgbClr val="000000"/>
              </a:solidFill>
              <a:latin typeface="Gill Sans"/>
              <a:ea typeface="Gill Sans"/>
              <a:cs typeface="Gill Sans"/>
              <a:sym typeface="Gill Sans"/>
            </a:endParaRPr>
          </a:p>
          <a:p>
            <a:pPr indent="0" lvl="1" marL="457200" marR="0" rtl="0" algn="l">
              <a:spcBef>
                <a:spcPts val="600"/>
              </a:spcBef>
              <a:spcAft>
                <a:spcPts val="0"/>
              </a:spcAft>
              <a:buNone/>
            </a:pPr>
            <a:r>
              <a:t/>
            </a:r>
            <a:endParaRPr b="0" i="0" sz="2400" u="none" cap="none" strike="noStrike">
              <a:solidFill>
                <a:srgbClr val="000000"/>
              </a:solidFill>
              <a:latin typeface="Gill Sans"/>
              <a:ea typeface="Gill Sans"/>
              <a:cs typeface="Gill Sans"/>
              <a:sym typeface="Gill Sans"/>
            </a:endParaRPr>
          </a:p>
          <a:p>
            <a:pPr indent="0" lvl="1" marL="457200" marR="0" rtl="0" algn="l">
              <a:spcBef>
                <a:spcPts val="600"/>
              </a:spcBef>
              <a:spcAft>
                <a:spcPts val="0"/>
              </a:spcAft>
              <a:buNone/>
            </a:pPr>
            <a:r>
              <a:t/>
            </a:r>
            <a:endParaRPr b="0" i="0" sz="2400" u="none" cap="none" strike="noStrike">
              <a:solidFill>
                <a:srgbClr val="000000"/>
              </a:solidFill>
              <a:latin typeface="Gill Sans"/>
              <a:ea typeface="Gill Sans"/>
              <a:cs typeface="Gill Sans"/>
              <a:sym typeface="Gill Sans"/>
            </a:endParaRPr>
          </a:p>
          <a:p>
            <a:pPr indent="0" lvl="1" marL="457200" marR="0" rtl="0" algn="l">
              <a:spcBef>
                <a:spcPts val="600"/>
              </a:spcBef>
              <a:spcAft>
                <a:spcPts val="0"/>
              </a:spcAft>
              <a:buNone/>
            </a:pPr>
            <a:r>
              <a:t/>
            </a:r>
            <a:endParaRPr b="0" i="0" sz="2400" u="none" cap="none" strike="noStrike">
              <a:solidFill>
                <a:schemeClr val="dk1"/>
              </a:solidFill>
              <a:latin typeface="Gill Sans"/>
              <a:ea typeface="Gill Sans"/>
              <a:cs typeface="Gill Sans"/>
              <a:sym typeface="Gill Sans"/>
            </a:endParaRPr>
          </a:p>
          <a:p>
            <a:pPr indent="0" lvl="1" marL="457200" marR="0" rtl="0" algn="l">
              <a:spcBef>
                <a:spcPts val="600"/>
              </a:spcBef>
              <a:spcAft>
                <a:spcPts val="0"/>
              </a:spcAft>
              <a:buNone/>
            </a:pPr>
            <a:r>
              <a:t/>
            </a:r>
            <a:endParaRPr b="0" i="0" sz="2400" u="none" cap="none" strike="noStrike">
              <a:solidFill>
                <a:srgbClr val="000000"/>
              </a:solidFill>
              <a:latin typeface="Gill Sans"/>
              <a:ea typeface="Gill Sans"/>
              <a:cs typeface="Gill Sans"/>
              <a:sym typeface="Gill Sans"/>
            </a:endParaRPr>
          </a:p>
          <a:p>
            <a:pPr indent="0" lvl="1" marL="457200" marR="0" rtl="0" algn="l">
              <a:spcBef>
                <a:spcPts val="600"/>
              </a:spcBef>
              <a:spcAft>
                <a:spcPts val="0"/>
              </a:spcAft>
              <a:buNone/>
            </a:pPr>
            <a:r>
              <a:t/>
            </a:r>
            <a:endParaRPr b="0" i="0" sz="2400" u="none" cap="none" strike="noStrike">
              <a:solidFill>
                <a:schemeClr val="dk1"/>
              </a:solidFill>
              <a:latin typeface="Gill Sans"/>
              <a:ea typeface="Gill Sans"/>
              <a:cs typeface="Gill Sans"/>
              <a:sym typeface="Gill Sans"/>
            </a:endParaRPr>
          </a:p>
          <a:p>
            <a:pPr indent="0" lvl="1" marL="457200" marR="0" rtl="0" algn="l">
              <a:spcBef>
                <a:spcPts val="600"/>
              </a:spcBef>
              <a:spcAft>
                <a:spcPts val="0"/>
              </a:spcAft>
              <a:buNone/>
            </a:pPr>
            <a:r>
              <a:t/>
            </a:r>
            <a:endParaRPr b="0" i="0" sz="2400" u="none" cap="none" strike="noStrike">
              <a:solidFill>
                <a:schemeClr val="dk1"/>
              </a:solidFill>
              <a:latin typeface="Gill Sans"/>
              <a:ea typeface="Gill Sans"/>
              <a:cs typeface="Gill Sans"/>
              <a:sym typeface="Gill Sans"/>
            </a:endParaRPr>
          </a:p>
          <a:p>
            <a:pPr indent="0" lvl="1" marL="457200" marR="0" rtl="0" algn="l">
              <a:spcBef>
                <a:spcPts val="600"/>
              </a:spcBef>
              <a:spcAft>
                <a:spcPts val="0"/>
              </a:spcAft>
              <a:buNone/>
            </a:pPr>
            <a:r>
              <a:t/>
            </a:r>
            <a:endParaRPr b="0" i="0" sz="2400" u="none" cap="none" strike="noStrike">
              <a:solidFill>
                <a:srgbClr val="000000"/>
              </a:solidFill>
              <a:latin typeface="Gill Sans"/>
              <a:ea typeface="Gill Sans"/>
              <a:cs typeface="Gill Sans"/>
              <a:sym typeface="Gill Sans"/>
            </a:endParaRPr>
          </a:p>
          <a:p>
            <a:pPr indent="0" lvl="1" marL="457200" marR="0" rtl="0" algn="l">
              <a:spcBef>
                <a:spcPts val="600"/>
              </a:spcBef>
              <a:spcAft>
                <a:spcPts val="0"/>
              </a:spcAft>
              <a:buNone/>
            </a:pPr>
            <a:r>
              <a:t/>
            </a:r>
            <a:endParaRPr b="0" i="0" sz="2400" u="none" cap="none" strike="noStrike">
              <a:solidFill>
                <a:srgbClr val="000000"/>
              </a:solidFill>
              <a:latin typeface="Gill Sans"/>
              <a:ea typeface="Gill Sans"/>
              <a:cs typeface="Gill Sans"/>
              <a:sym typeface="Gill Sans"/>
            </a:endParaRPr>
          </a:p>
          <a:p>
            <a:pPr indent="0" lvl="0" marL="0" marR="0" rtl="0" algn="l">
              <a:spcBef>
                <a:spcPts val="700"/>
              </a:spcBef>
              <a:spcAft>
                <a:spcPts val="0"/>
              </a:spcAft>
              <a:buNone/>
            </a:pPr>
            <a:r>
              <a:t/>
            </a:r>
            <a:endParaRPr sz="2400">
              <a:solidFill>
                <a:srgbClr val="000000"/>
              </a:solidFill>
              <a:latin typeface="Gill Sans"/>
              <a:ea typeface="Gill Sans"/>
              <a:cs typeface="Gill Sans"/>
              <a:sym typeface="Gill Sans"/>
            </a:endParaRPr>
          </a:p>
        </p:txBody>
      </p:sp>
      <p:pic>
        <p:nvPicPr>
          <p:cNvPr id="569" name="Google Shape;569;p68"/>
          <p:cNvPicPr preferRelativeResize="0"/>
          <p:nvPr/>
        </p:nvPicPr>
        <p:blipFill rotWithShape="1">
          <a:blip r:embed="rId3">
            <a:alphaModFix/>
          </a:blip>
          <a:srcRect b="0" l="0" r="0" t="0"/>
          <a:stretch/>
        </p:blipFill>
        <p:spPr>
          <a:xfrm>
            <a:off x="5679583" y="2239917"/>
            <a:ext cx="5402486" cy="3944700"/>
          </a:xfrm>
          <a:prstGeom prst="rect">
            <a:avLst/>
          </a:prstGeom>
          <a:noFill/>
          <a:ln>
            <a:noFill/>
          </a:ln>
        </p:spPr>
      </p:pic>
      <p:sp>
        <p:nvSpPr>
          <p:cNvPr id="570" name="Google Shape;570;p68"/>
          <p:cNvSpPr txBox="1"/>
          <p:nvPr/>
        </p:nvSpPr>
        <p:spPr>
          <a:xfrm>
            <a:off x="785611" y="3721994"/>
            <a:ext cx="480382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IN" sz="1800">
                <a:solidFill>
                  <a:schemeClr val="dk1"/>
                </a:solidFill>
                <a:latin typeface="Gill Sans"/>
                <a:ea typeface="Gill Sans"/>
                <a:cs typeface="Gill Sans"/>
                <a:sym typeface="Gill Sans"/>
              </a:rPr>
              <a:t>Concept hierarchy for nominal data</a:t>
            </a:r>
            <a:endParaRPr/>
          </a:p>
        </p:txBody>
      </p:sp>
      <p:cxnSp>
        <p:nvCxnSpPr>
          <p:cNvPr id="571" name="Google Shape;571;p68"/>
          <p:cNvCxnSpPr/>
          <p:nvPr/>
        </p:nvCxnSpPr>
        <p:spPr>
          <a:xfrm>
            <a:off x="4700789" y="3906660"/>
            <a:ext cx="978794" cy="0"/>
          </a:xfrm>
          <a:prstGeom prst="straightConnector1">
            <a:avLst/>
          </a:prstGeom>
          <a:noFill/>
          <a:ln cap="rnd" cmpd="sng" w="12700">
            <a:solidFill>
              <a:srgbClr val="45112E"/>
            </a:solidFill>
            <a:prstDash val="solid"/>
            <a:round/>
            <a:headEnd len="sm" w="sm" type="none"/>
            <a:tailEnd len="med" w="med" type="triangle"/>
          </a:ln>
        </p:spPr>
      </p:cxn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69"/>
          <p:cNvSpPr/>
          <p:nvPr/>
        </p:nvSpPr>
        <p:spPr>
          <a:xfrm>
            <a:off x="605307" y="643622"/>
            <a:ext cx="9749307" cy="3354765"/>
          </a:xfrm>
          <a:prstGeom prst="rect">
            <a:avLst/>
          </a:prstGeom>
          <a:noFill/>
          <a:ln>
            <a:noFill/>
          </a:ln>
        </p:spPr>
        <p:txBody>
          <a:bodyPr anchorCtr="0" anchor="t" bIns="45700" lIns="91425" spcFirstLastPara="1" rIns="91425" wrap="square" tIns="45700">
            <a:noAutofit/>
          </a:bodyPr>
          <a:lstStyle/>
          <a:p>
            <a:pPr indent="0" lvl="1" marL="457200" marR="0" rtl="0" algn="l">
              <a:spcBef>
                <a:spcPts val="0"/>
              </a:spcBef>
              <a:spcAft>
                <a:spcPts val="0"/>
              </a:spcAft>
              <a:buNone/>
            </a:pPr>
            <a:r>
              <a:rPr b="0" i="0" lang="en-IN" sz="2400" u="none" cap="none" strike="noStrike">
                <a:solidFill>
                  <a:srgbClr val="00B050"/>
                </a:solidFill>
                <a:latin typeface="Gill Sans"/>
                <a:ea typeface="Gill Sans"/>
                <a:cs typeface="Gill Sans"/>
                <a:sym typeface="Gill Sans"/>
              </a:rPr>
              <a:t>Types of discretization</a:t>
            </a:r>
            <a:endParaRPr/>
          </a:p>
          <a:p>
            <a:pPr indent="0" lvl="1" marL="457200" marR="0" rtl="0" algn="l">
              <a:spcBef>
                <a:spcPts val="600"/>
              </a:spcBef>
              <a:spcAft>
                <a:spcPts val="0"/>
              </a:spcAft>
              <a:buNone/>
            </a:pPr>
            <a:r>
              <a:rPr b="0" i="0" lang="en-IN" sz="2400" u="none" cap="none" strike="noStrike">
                <a:solidFill>
                  <a:srgbClr val="00B0F0"/>
                </a:solidFill>
                <a:latin typeface="Gill Sans"/>
                <a:ea typeface="Gill Sans"/>
                <a:cs typeface="Gill Sans"/>
                <a:sym typeface="Gill Sans"/>
              </a:rPr>
              <a:t>    1 : Supervised discretization : Uses class information </a:t>
            </a:r>
            <a:endParaRPr/>
          </a:p>
          <a:p>
            <a:pPr indent="0" lvl="1" marL="457200" marR="0" rtl="0" algn="l">
              <a:spcBef>
                <a:spcPts val="600"/>
              </a:spcBef>
              <a:spcAft>
                <a:spcPts val="0"/>
              </a:spcAft>
              <a:buNone/>
            </a:pPr>
            <a:r>
              <a:rPr b="0" i="0" lang="en-IN" sz="2400" u="none" cap="none" strike="noStrike">
                <a:solidFill>
                  <a:srgbClr val="00B0F0"/>
                </a:solidFill>
                <a:latin typeface="Gill Sans"/>
                <a:ea typeface="Gill Sans"/>
                <a:cs typeface="Gill Sans"/>
                <a:sym typeface="Gill Sans"/>
              </a:rPr>
              <a:t>    2: Unsupervised discretization : Do not uses class information</a:t>
            </a:r>
            <a:endParaRPr/>
          </a:p>
          <a:p>
            <a:pPr indent="0" lvl="1" marL="457200" marR="0" rtl="0" algn="l">
              <a:spcBef>
                <a:spcPts val="600"/>
              </a:spcBef>
              <a:spcAft>
                <a:spcPts val="0"/>
              </a:spcAft>
              <a:buNone/>
            </a:pPr>
            <a:r>
              <a:rPr b="0" i="0" lang="en-IN" sz="2400" u="none" cap="none" strike="noStrike">
                <a:solidFill>
                  <a:srgbClr val="00B0F0"/>
                </a:solidFill>
                <a:latin typeface="Gill Sans"/>
                <a:ea typeface="Gill Sans"/>
                <a:cs typeface="Gill Sans"/>
                <a:sym typeface="Gill Sans"/>
              </a:rPr>
              <a:t>    3. Splitting (Top-down discretization) –Discretization process first finds few points called split points or cut points to 	split the entire attribute range.</a:t>
            </a:r>
            <a:endParaRPr/>
          </a:p>
          <a:p>
            <a:pPr indent="0" lvl="1" marL="457200" marR="0" rtl="0" algn="l">
              <a:spcBef>
                <a:spcPts val="600"/>
              </a:spcBef>
              <a:spcAft>
                <a:spcPts val="0"/>
              </a:spcAft>
              <a:buNone/>
            </a:pPr>
            <a:r>
              <a:rPr b="0" i="0" lang="en-IN" sz="2400" u="none" cap="none" strike="noStrike">
                <a:solidFill>
                  <a:srgbClr val="00B0F0"/>
                </a:solidFill>
                <a:latin typeface="Gill Sans"/>
                <a:ea typeface="Gill Sans"/>
                <a:cs typeface="Gill Sans"/>
                <a:sym typeface="Gill Sans"/>
              </a:rPr>
              <a:t>   4. Merging (Bottom-up discretization)-considers all values as 	split points and then merges neighborhood values to form intervals.</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70"/>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IN" cap="none"/>
              <a:t>Data Reduction</a:t>
            </a:r>
            <a:endParaRPr/>
          </a:p>
        </p:txBody>
      </p:sp>
      <p:sp>
        <p:nvSpPr>
          <p:cNvPr id="582" name="Google Shape;582;p70"/>
          <p:cNvSpPr/>
          <p:nvPr/>
        </p:nvSpPr>
        <p:spPr>
          <a:xfrm>
            <a:off x="309093" y="2111813"/>
            <a:ext cx="8538693" cy="461665"/>
          </a:xfrm>
          <a:prstGeom prst="rect">
            <a:avLst/>
          </a:prstGeom>
          <a:noFill/>
          <a:ln>
            <a:noFill/>
          </a:ln>
        </p:spPr>
        <p:txBody>
          <a:bodyPr anchorCtr="0" anchor="t" bIns="45700" lIns="91425" spcFirstLastPara="1" rIns="91425" wrap="square" tIns="45700">
            <a:noAutofit/>
          </a:bodyPr>
          <a:lstStyle/>
          <a:p>
            <a:pPr indent="0" lvl="1" marL="457200" marR="0" rtl="0" algn="l">
              <a:spcBef>
                <a:spcPts val="0"/>
              </a:spcBef>
              <a:spcAft>
                <a:spcPts val="0"/>
              </a:spcAft>
              <a:buNone/>
            </a:pPr>
            <a:r>
              <a:t/>
            </a:r>
            <a:endParaRPr b="0" i="0" sz="2400" u="none" cap="none" strike="noStrike">
              <a:solidFill>
                <a:srgbClr val="00B0F0"/>
              </a:solidFill>
              <a:latin typeface="Gill Sans"/>
              <a:ea typeface="Gill Sans"/>
              <a:cs typeface="Gill Sans"/>
              <a:sym typeface="Gill Sans"/>
            </a:endParaRPr>
          </a:p>
        </p:txBody>
      </p:sp>
      <p:sp>
        <p:nvSpPr>
          <p:cNvPr id="583" name="Google Shape;583;p70"/>
          <p:cNvSpPr/>
          <p:nvPr/>
        </p:nvSpPr>
        <p:spPr>
          <a:xfrm>
            <a:off x="575894" y="2019479"/>
            <a:ext cx="11029616" cy="442999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2400">
                <a:solidFill>
                  <a:schemeClr val="dk1"/>
                </a:solidFill>
                <a:latin typeface="Gill Sans"/>
                <a:ea typeface="Gill Sans"/>
                <a:cs typeface="Gill Sans"/>
                <a:sym typeface="Gill Sans"/>
              </a:rPr>
              <a:t>Data reduction techniques  obtain a reduced representation of the data while minimizing the loss of information content. </a:t>
            </a:r>
            <a:endParaRPr/>
          </a:p>
          <a:p>
            <a:pPr indent="0" lvl="0" marL="0" marR="0" rtl="0" algn="l">
              <a:spcBef>
                <a:spcPts val="0"/>
              </a:spcBef>
              <a:spcAft>
                <a:spcPts val="0"/>
              </a:spcAft>
              <a:buNone/>
            </a:pPr>
            <a:r>
              <a:t/>
            </a:r>
            <a:endParaRPr sz="2400">
              <a:solidFill>
                <a:schemeClr val="dk1"/>
              </a:solidFill>
              <a:latin typeface="Gill Sans"/>
              <a:ea typeface="Gill Sans"/>
              <a:cs typeface="Gill Sans"/>
              <a:sym typeface="Gill Sans"/>
            </a:endParaRPr>
          </a:p>
          <a:p>
            <a:pPr indent="0" lvl="0" marL="0" marR="0" rtl="0" algn="l">
              <a:lnSpc>
                <a:spcPct val="105000"/>
              </a:lnSpc>
              <a:spcBef>
                <a:spcPts val="700"/>
              </a:spcBef>
              <a:spcAft>
                <a:spcPts val="0"/>
              </a:spcAft>
              <a:buNone/>
            </a:pPr>
            <a:r>
              <a:rPr b="1" lang="en-IN" sz="2400">
                <a:solidFill>
                  <a:srgbClr val="000000"/>
                </a:solidFill>
                <a:latin typeface="Gill Sans"/>
                <a:ea typeface="Gill Sans"/>
                <a:cs typeface="Gill Sans"/>
                <a:sym typeface="Gill Sans"/>
              </a:rPr>
              <a:t>Data reduction strategies</a:t>
            </a:r>
            <a:endParaRPr/>
          </a:p>
          <a:p>
            <a:pPr indent="-457200" lvl="1" marL="908050" marR="0" rtl="0" algn="l">
              <a:lnSpc>
                <a:spcPct val="105000"/>
              </a:lnSpc>
              <a:spcBef>
                <a:spcPts val="700"/>
              </a:spcBef>
              <a:spcAft>
                <a:spcPts val="0"/>
              </a:spcAft>
              <a:buClr>
                <a:schemeClr val="dk1"/>
              </a:buClr>
              <a:buSzPts val="2400"/>
              <a:buFont typeface="Noto Sans Symbols"/>
              <a:buChar char="✔"/>
            </a:pPr>
            <a:r>
              <a:rPr b="0" i="0" lang="en-IN" sz="2400" u="none" cap="none" strike="noStrike">
                <a:solidFill>
                  <a:schemeClr val="dk1"/>
                </a:solidFill>
                <a:latin typeface="Gill Sans"/>
                <a:ea typeface="Gill Sans"/>
                <a:cs typeface="Gill Sans"/>
                <a:sym typeface="Gill Sans"/>
              </a:rPr>
              <a:t>Data cube aggregation</a:t>
            </a:r>
            <a:r>
              <a:rPr b="0" i="0" lang="en-IN" sz="2400" u="none" cap="none" strike="noStrike">
                <a:solidFill>
                  <a:srgbClr val="000000"/>
                </a:solidFill>
                <a:latin typeface="Gill Sans"/>
                <a:ea typeface="Gill Sans"/>
                <a:cs typeface="Gill Sans"/>
                <a:sym typeface="Gill Sans"/>
              </a:rPr>
              <a:t>: construction of data cubes.</a:t>
            </a:r>
            <a:endParaRPr/>
          </a:p>
          <a:p>
            <a:pPr indent="-457200" lvl="1" marL="908050" marR="0" rtl="0" algn="l">
              <a:lnSpc>
                <a:spcPct val="105000"/>
              </a:lnSpc>
              <a:spcBef>
                <a:spcPts val="700"/>
              </a:spcBef>
              <a:spcAft>
                <a:spcPts val="0"/>
              </a:spcAft>
              <a:buClr>
                <a:schemeClr val="dk1"/>
              </a:buClr>
              <a:buSzPts val="2400"/>
              <a:buFont typeface="Noto Sans Symbols"/>
              <a:buChar char="✔"/>
            </a:pPr>
            <a:r>
              <a:rPr b="0" i="0" lang="en-IN" sz="2400" u="none" cap="none" strike="noStrike">
                <a:solidFill>
                  <a:schemeClr val="dk1"/>
                </a:solidFill>
                <a:latin typeface="Gill Sans"/>
                <a:ea typeface="Gill Sans"/>
                <a:cs typeface="Gill Sans"/>
                <a:sym typeface="Gill Sans"/>
              </a:rPr>
              <a:t>Attribute subset selection-remove </a:t>
            </a:r>
            <a:r>
              <a:rPr b="0" i="0" lang="en-IN" sz="2400" u="none" cap="none" strike="noStrike">
                <a:solidFill>
                  <a:srgbClr val="000000"/>
                </a:solidFill>
                <a:latin typeface="Gill Sans"/>
                <a:ea typeface="Gill Sans"/>
                <a:cs typeface="Gill Sans"/>
                <a:sym typeface="Gill Sans"/>
              </a:rPr>
              <a:t>irrelevant attributes </a:t>
            </a:r>
            <a:endParaRPr/>
          </a:p>
          <a:p>
            <a:pPr indent="-457200" lvl="1" marL="908050" marR="0" rtl="0" algn="l">
              <a:lnSpc>
                <a:spcPct val="105000"/>
              </a:lnSpc>
              <a:spcBef>
                <a:spcPts val="700"/>
              </a:spcBef>
              <a:spcAft>
                <a:spcPts val="0"/>
              </a:spcAft>
              <a:buClr>
                <a:srgbClr val="000000"/>
              </a:buClr>
              <a:buSzPts val="2400"/>
              <a:buFont typeface="Noto Sans Symbols"/>
              <a:buChar char="✔"/>
            </a:pPr>
            <a:r>
              <a:rPr b="0" i="0" lang="en-IN" sz="2400" u="none" cap="none" strike="noStrike">
                <a:solidFill>
                  <a:srgbClr val="000000"/>
                </a:solidFill>
                <a:latin typeface="Gill Sans"/>
                <a:ea typeface="Gill Sans"/>
                <a:cs typeface="Gill Sans"/>
                <a:sym typeface="Gill Sans"/>
              </a:rPr>
              <a:t>Dimensionality reduction-reduce data set size using encoding</a:t>
            </a:r>
            <a:endParaRPr/>
          </a:p>
          <a:p>
            <a:pPr indent="-457200" lvl="1" marL="908050" marR="0" rtl="0" algn="l">
              <a:lnSpc>
                <a:spcPct val="105000"/>
              </a:lnSpc>
              <a:spcBef>
                <a:spcPts val="700"/>
              </a:spcBef>
              <a:spcAft>
                <a:spcPts val="0"/>
              </a:spcAft>
              <a:buClr>
                <a:srgbClr val="000000"/>
              </a:buClr>
              <a:buSzPts val="2400"/>
              <a:buFont typeface="Noto Sans Symbols"/>
              <a:buChar char="✔"/>
            </a:pPr>
            <a:r>
              <a:rPr b="0" i="0" lang="en-IN" sz="2400" u="none" cap="none" strike="noStrike">
                <a:solidFill>
                  <a:srgbClr val="000000"/>
                </a:solidFill>
                <a:latin typeface="Gill Sans"/>
                <a:ea typeface="Gill Sans"/>
                <a:cs typeface="Gill Sans"/>
                <a:sym typeface="Gill Sans"/>
              </a:rPr>
              <a:t>Numerosity reduction - smaller forms of data representation </a:t>
            </a:r>
            <a:endParaRPr/>
          </a:p>
          <a:p>
            <a:pPr indent="-457200" lvl="1" marL="908050" marR="0" rtl="0" algn="l">
              <a:lnSpc>
                <a:spcPct val="105000"/>
              </a:lnSpc>
              <a:spcBef>
                <a:spcPts val="700"/>
              </a:spcBef>
              <a:spcAft>
                <a:spcPts val="0"/>
              </a:spcAft>
              <a:buClr>
                <a:srgbClr val="000000"/>
              </a:buClr>
              <a:buSzPts val="2400"/>
              <a:buFont typeface="Noto Sans Symbols"/>
              <a:buChar char="✔"/>
            </a:pPr>
            <a:r>
              <a:rPr b="0" i="0" lang="en-IN" sz="2400" u="none" cap="none" strike="noStrike">
                <a:solidFill>
                  <a:srgbClr val="000000"/>
                </a:solidFill>
                <a:latin typeface="Gill Sans"/>
                <a:ea typeface="Gill Sans"/>
                <a:cs typeface="Gill Sans"/>
                <a:sym typeface="Gill Sans"/>
              </a:rPr>
              <a:t>Discretization and concept</a:t>
            </a:r>
            <a:r>
              <a:rPr b="0" i="0" lang="en-IN" sz="2400" u="none" cap="none" strike="noStrike">
                <a:solidFill>
                  <a:srgbClr val="99CC00"/>
                </a:solidFill>
                <a:latin typeface="Gill Sans"/>
                <a:ea typeface="Gill Sans"/>
                <a:cs typeface="Gill Sans"/>
                <a:sym typeface="Gill Sans"/>
              </a:rPr>
              <a:t> </a:t>
            </a:r>
            <a:r>
              <a:rPr b="0" i="0" lang="en-IN" sz="2400" u="none" cap="none" strike="noStrike">
                <a:solidFill>
                  <a:srgbClr val="000000"/>
                </a:solidFill>
                <a:latin typeface="Gill Sans"/>
                <a:ea typeface="Gill Sans"/>
                <a:cs typeface="Gill Sans"/>
                <a:sym typeface="Gill Sans"/>
              </a:rPr>
              <a:t>hierarchy generation - raw data replaced by higher conceptual levels</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pic>
        <p:nvPicPr>
          <p:cNvPr id="588" name="Google Shape;588;p71"/>
          <p:cNvPicPr preferRelativeResize="0"/>
          <p:nvPr/>
        </p:nvPicPr>
        <p:blipFill rotWithShape="1">
          <a:blip r:embed="rId3">
            <a:alphaModFix/>
          </a:blip>
          <a:srcRect b="14808" l="50149" r="7649" t="26655"/>
          <a:stretch/>
        </p:blipFill>
        <p:spPr>
          <a:xfrm>
            <a:off x="885274" y="1080677"/>
            <a:ext cx="9292990" cy="527793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8"/>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IN" cap="none"/>
              <a:t>why data cleaning ?</a:t>
            </a:r>
            <a:endParaRPr/>
          </a:p>
        </p:txBody>
      </p:sp>
      <p:sp>
        <p:nvSpPr>
          <p:cNvPr id="127" name="Google Shape;127;p18"/>
          <p:cNvSpPr/>
          <p:nvPr/>
        </p:nvSpPr>
        <p:spPr>
          <a:xfrm>
            <a:off x="575894" y="1841864"/>
            <a:ext cx="11203730" cy="224676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i="0" lang="en-IN" sz="2800" u="none" cap="none" strike="noStrike">
                <a:solidFill>
                  <a:srgbClr val="000000"/>
                </a:solidFill>
                <a:latin typeface="Gill Sans"/>
                <a:ea typeface="Gill Sans"/>
                <a:cs typeface="Gill Sans"/>
                <a:sym typeface="Gill Sans"/>
              </a:rPr>
              <a:t>Inconsistent data may come from</a:t>
            </a:r>
            <a:endParaRPr/>
          </a:p>
          <a:p>
            <a:pPr indent="-457200" lvl="0" marL="457200" marR="0" rtl="0" algn="l">
              <a:spcBef>
                <a:spcPts val="0"/>
              </a:spcBef>
              <a:spcAft>
                <a:spcPts val="0"/>
              </a:spcAft>
              <a:buClr>
                <a:srgbClr val="000000"/>
              </a:buClr>
              <a:buSzPts val="2800"/>
              <a:buFont typeface="Noto Sans Symbols"/>
              <a:buChar char="✔"/>
            </a:pPr>
            <a:r>
              <a:rPr b="0" i="0" lang="en-IN" sz="2800" u="none" cap="none" strike="noStrike">
                <a:solidFill>
                  <a:srgbClr val="000000"/>
                </a:solidFill>
                <a:latin typeface="Gill Sans"/>
                <a:ea typeface="Gill Sans"/>
                <a:cs typeface="Gill Sans"/>
                <a:sym typeface="Gill Sans"/>
              </a:rPr>
              <a:t>Different data sources</a:t>
            </a:r>
            <a:endParaRPr/>
          </a:p>
          <a:p>
            <a:pPr indent="-457200" lvl="0" marL="457200" marR="0" rtl="0" algn="l">
              <a:spcBef>
                <a:spcPts val="0"/>
              </a:spcBef>
              <a:spcAft>
                <a:spcPts val="0"/>
              </a:spcAft>
              <a:buClr>
                <a:srgbClr val="000000"/>
              </a:buClr>
              <a:buSzPts val="2800"/>
              <a:buFont typeface="Noto Sans Symbols"/>
              <a:buChar char="✔"/>
            </a:pPr>
            <a:r>
              <a:rPr b="0" i="0" lang="en-IN" sz="2800" u="none" cap="none" strike="noStrike">
                <a:solidFill>
                  <a:srgbClr val="000000"/>
                </a:solidFill>
                <a:latin typeface="Gill Sans"/>
                <a:ea typeface="Gill Sans"/>
                <a:cs typeface="Gill Sans"/>
                <a:sym typeface="Gill Sans"/>
              </a:rPr>
              <a:t>Functional dependency violation (e.g., modify some linked data)</a:t>
            </a:r>
            <a:endParaRPr/>
          </a:p>
          <a:p>
            <a:pPr indent="-457200" lvl="0" marL="457200" marR="0" rtl="0" algn="l">
              <a:spcBef>
                <a:spcPts val="0"/>
              </a:spcBef>
              <a:spcAft>
                <a:spcPts val="0"/>
              </a:spcAft>
              <a:buClr>
                <a:srgbClr val="000000"/>
              </a:buClr>
              <a:buSzPts val="2800"/>
              <a:buFont typeface="Noto Sans Symbols"/>
              <a:buChar char="✔"/>
            </a:pPr>
            <a:r>
              <a:rPr b="0" i="0" lang="en-IN" sz="2800" u="none" cap="none" strike="noStrike">
                <a:solidFill>
                  <a:srgbClr val="000000"/>
                </a:solidFill>
                <a:latin typeface="Gill Sans"/>
                <a:ea typeface="Gill Sans"/>
                <a:cs typeface="Gill Sans"/>
                <a:sym typeface="Gill Sans"/>
              </a:rPr>
              <a:t>Duplicate records also need data cleaning</a:t>
            </a:r>
            <a:endParaRPr/>
          </a:p>
          <a:p>
            <a:pPr indent="0" lvl="0" marL="0" marR="0" rtl="0" algn="l">
              <a:spcBef>
                <a:spcPts val="0"/>
              </a:spcBef>
              <a:spcAft>
                <a:spcPts val="0"/>
              </a:spcAft>
              <a:buNone/>
            </a:pPr>
            <a:r>
              <a:t/>
            </a:r>
            <a:endParaRPr b="0" i="0" sz="2800" u="none" cap="none" strike="noStrike">
              <a:solidFill>
                <a:srgbClr val="000000"/>
              </a:solidFill>
              <a:latin typeface="Gill Sans"/>
              <a:ea typeface="Gill Sans"/>
              <a:cs typeface="Gill Sans"/>
              <a:sym typeface="Gill Sans"/>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72"/>
          <p:cNvSpPr/>
          <p:nvPr/>
        </p:nvSpPr>
        <p:spPr>
          <a:xfrm>
            <a:off x="176599" y="799548"/>
            <a:ext cx="11259403" cy="10107895"/>
          </a:xfrm>
          <a:prstGeom prst="rect">
            <a:avLst/>
          </a:prstGeom>
          <a:noFill/>
          <a:ln>
            <a:noFill/>
          </a:ln>
        </p:spPr>
        <p:txBody>
          <a:bodyPr anchorCtr="0" anchor="t" bIns="45700" lIns="91425" spcFirstLastPara="1" rIns="91425" wrap="square" tIns="45700">
            <a:noAutofit/>
          </a:bodyPr>
          <a:lstStyle/>
          <a:p>
            <a:pPr indent="0" lvl="1" marL="457200" marR="0" rtl="0" algn="l">
              <a:spcBef>
                <a:spcPts val="0"/>
              </a:spcBef>
              <a:spcAft>
                <a:spcPts val="0"/>
              </a:spcAft>
              <a:buNone/>
            </a:pPr>
            <a:r>
              <a:rPr b="0" i="0" lang="en-IN" sz="2400" u="none" cap="none" strike="noStrike">
                <a:solidFill>
                  <a:srgbClr val="00B0F0"/>
                </a:solidFill>
                <a:latin typeface="Gill Sans"/>
                <a:ea typeface="Gill Sans"/>
                <a:cs typeface="Gill Sans"/>
                <a:sym typeface="Gill Sans"/>
              </a:rPr>
              <a:t>Attribute subset selection</a:t>
            </a:r>
            <a:endParaRPr/>
          </a:p>
          <a:p>
            <a:pPr indent="-457200" lvl="0" marL="457200" marR="0" rtl="0" algn="l">
              <a:spcBef>
                <a:spcPts val="0"/>
              </a:spcBef>
              <a:spcAft>
                <a:spcPts val="0"/>
              </a:spcAft>
              <a:buClr>
                <a:srgbClr val="000000"/>
              </a:buClr>
              <a:buSzPts val="2800"/>
              <a:buFont typeface="Noto Sans Symbols"/>
              <a:buChar char="✔"/>
            </a:pPr>
            <a:r>
              <a:rPr lang="en-IN" sz="2800">
                <a:solidFill>
                  <a:srgbClr val="000000"/>
                </a:solidFill>
                <a:latin typeface="Gill Sans"/>
                <a:ea typeface="Gill Sans"/>
                <a:cs typeface="Gill Sans"/>
                <a:sym typeface="Gill Sans"/>
              </a:rPr>
              <a:t>Data  may contain hundreds of attributes , all may not be relevant to mining task. Some are redundant </a:t>
            </a:r>
            <a:endParaRPr/>
          </a:p>
          <a:p>
            <a:pPr indent="-457200" lvl="0" marL="457200" marR="0" rtl="0" algn="l">
              <a:spcBef>
                <a:spcPts val="0"/>
              </a:spcBef>
              <a:spcAft>
                <a:spcPts val="0"/>
              </a:spcAft>
              <a:buClr>
                <a:srgbClr val="000000"/>
              </a:buClr>
              <a:buSzPts val="2800"/>
              <a:buFont typeface="Noto Sans Symbols"/>
              <a:buChar char="✔"/>
            </a:pPr>
            <a:r>
              <a:rPr lang="en-IN" sz="2800">
                <a:solidFill>
                  <a:srgbClr val="000000"/>
                </a:solidFill>
                <a:latin typeface="Gill Sans"/>
                <a:ea typeface="Gill Sans"/>
                <a:cs typeface="Gill Sans"/>
                <a:sym typeface="Gill Sans"/>
              </a:rPr>
              <a:t>Domain knowledge can be used to decide attribute set</a:t>
            </a:r>
            <a:endParaRPr/>
          </a:p>
          <a:p>
            <a:pPr indent="-457200" lvl="0" marL="457200" marR="0" rtl="0" algn="l">
              <a:spcBef>
                <a:spcPts val="0"/>
              </a:spcBef>
              <a:spcAft>
                <a:spcPts val="0"/>
              </a:spcAft>
              <a:buClr>
                <a:srgbClr val="000000"/>
              </a:buClr>
              <a:buSzPts val="2800"/>
              <a:buFont typeface="Noto Sans Symbols"/>
              <a:buChar char="✔"/>
            </a:pPr>
            <a:r>
              <a:rPr lang="en-IN" sz="2800">
                <a:solidFill>
                  <a:srgbClr val="000000"/>
                </a:solidFill>
                <a:latin typeface="Gill Sans"/>
                <a:ea typeface="Gill Sans"/>
                <a:cs typeface="Gill Sans"/>
                <a:sym typeface="Gill Sans"/>
              </a:rPr>
              <a:t>Leaving out relevant attributes as also keeping irrelevant attributes can affect mining quality</a:t>
            </a:r>
            <a:endParaRPr/>
          </a:p>
          <a:p>
            <a:pPr indent="-457200" lvl="0" marL="457200" marR="0" rtl="0" algn="l">
              <a:spcBef>
                <a:spcPts val="0"/>
              </a:spcBef>
              <a:spcAft>
                <a:spcPts val="0"/>
              </a:spcAft>
              <a:buClr>
                <a:srgbClr val="000000"/>
              </a:buClr>
              <a:buSzPts val="2800"/>
              <a:buFont typeface="Noto Sans Symbols"/>
              <a:buChar char="✔"/>
            </a:pPr>
            <a:r>
              <a:rPr lang="en-IN" sz="2800">
                <a:solidFill>
                  <a:srgbClr val="000000"/>
                </a:solidFill>
                <a:latin typeface="Gill Sans"/>
                <a:ea typeface="Gill Sans"/>
                <a:cs typeface="Gill Sans"/>
                <a:sym typeface="Gill Sans"/>
              </a:rPr>
              <a:t>Volume of irrelevant or redundant attributes can slow down the mining process</a:t>
            </a:r>
            <a:endParaRPr/>
          </a:p>
          <a:p>
            <a:pPr indent="-457200" lvl="0" marL="457200" marR="0" rtl="0" algn="l">
              <a:spcBef>
                <a:spcPts val="0"/>
              </a:spcBef>
              <a:spcAft>
                <a:spcPts val="0"/>
              </a:spcAft>
              <a:buClr>
                <a:srgbClr val="000000"/>
              </a:buClr>
              <a:buSzPts val="2800"/>
              <a:buFont typeface="Noto Sans Symbols"/>
              <a:buChar char="✔"/>
            </a:pPr>
            <a:r>
              <a:rPr lang="en-IN" sz="2800">
                <a:solidFill>
                  <a:srgbClr val="000000"/>
                </a:solidFill>
                <a:latin typeface="Gill Sans"/>
                <a:ea typeface="Gill Sans"/>
                <a:cs typeface="Gill Sans"/>
                <a:sym typeface="Gill Sans"/>
              </a:rPr>
              <a:t>Select a minimum set of features such that the probability distribution of different classes given the values for those features is as close as possible to the original distribution given the values of all features</a:t>
            </a:r>
            <a:endParaRPr/>
          </a:p>
          <a:p>
            <a:pPr indent="-457200" lvl="0" marL="457200" marR="0" rtl="0" algn="l">
              <a:spcBef>
                <a:spcPts val="0"/>
              </a:spcBef>
              <a:spcAft>
                <a:spcPts val="0"/>
              </a:spcAft>
              <a:buClr>
                <a:srgbClr val="000000"/>
              </a:buClr>
              <a:buSzPts val="2800"/>
              <a:buFont typeface="Noto Sans Symbols"/>
              <a:buChar char="✔"/>
            </a:pPr>
            <a:r>
              <a:rPr lang="en-IN" sz="2800">
                <a:solidFill>
                  <a:srgbClr val="000000"/>
                </a:solidFill>
                <a:latin typeface="Gill Sans"/>
                <a:ea typeface="Gill Sans"/>
                <a:cs typeface="Gill Sans"/>
                <a:sym typeface="Gill Sans"/>
              </a:rPr>
              <a:t> It also reduces no  of attributes  in the discovered patterns which then are easier to understand</a:t>
            </a:r>
            <a:endParaRPr/>
          </a:p>
          <a:p>
            <a:pPr indent="0" lvl="1" marL="457200" marR="0" rtl="0" algn="l">
              <a:spcBef>
                <a:spcPts val="600"/>
              </a:spcBef>
              <a:spcAft>
                <a:spcPts val="0"/>
              </a:spcAft>
              <a:buNone/>
            </a:pPr>
            <a:r>
              <a:t/>
            </a:r>
            <a:endParaRPr b="0" i="0" sz="2400" u="none" cap="none" strike="noStrike">
              <a:solidFill>
                <a:srgbClr val="000000"/>
              </a:solidFill>
              <a:latin typeface="Gill Sans"/>
              <a:ea typeface="Gill Sans"/>
              <a:cs typeface="Gill Sans"/>
              <a:sym typeface="Gill Sans"/>
            </a:endParaRPr>
          </a:p>
          <a:p>
            <a:pPr indent="0" lvl="1" marL="457200" marR="0" rtl="0" algn="l">
              <a:spcBef>
                <a:spcPts val="600"/>
              </a:spcBef>
              <a:spcAft>
                <a:spcPts val="0"/>
              </a:spcAft>
              <a:buNone/>
            </a:pPr>
            <a:r>
              <a:t/>
            </a:r>
            <a:endParaRPr b="0" i="0" sz="2400" u="none" cap="none" strike="noStrike">
              <a:solidFill>
                <a:srgbClr val="000000"/>
              </a:solidFill>
              <a:latin typeface="Gill Sans"/>
              <a:ea typeface="Gill Sans"/>
              <a:cs typeface="Gill Sans"/>
              <a:sym typeface="Gill Sans"/>
            </a:endParaRPr>
          </a:p>
          <a:p>
            <a:pPr indent="0" lvl="1" marL="457200" marR="0" rtl="0" algn="l">
              <a:spcBef>
                <a:spcPts val="600"/>
              </a:spcBef>
              <a:spcAft>
                <a:spcPts val="0"/>
              </a:spcAft>
              <a:buNone/>
            </a:pPr>
            <a:r>
              <a:t/>
            </a:r>
            <a:endParaRPr b="0" i="0" sz="2400" u="none" cap="none" strike="noStrike">
              <a:solidFill>
                <a:srgbClr val="000000"/>
              </a:solidFill>
              <a:latin typeface="Gill Sans"/>
              <a:ea typeface="Gill Sans"/>
              <a:cs typeface="Gill Sans"/>
              <a:sym typeface="Gill Sans"/>
            </a:endParaRPr>
          </a:p>
          <a:p>
            <a:pPr indent="0" lvl="1" marL="457200" marR="0" rtl="0" algn="l">
              <a:spcBef>
                <a:spcPts val="600"/>
              </a:spcBef>
              <a:spcAft>
                <a:spcPts val="0"/>
              </a:spcAft>
              <a:buNone/>
            </a:pPr>
            <a:r>
              <a:t/>
            </a:r>
            <a:endParaRPr b="0" i="0" sz="2400" u="none" cap="none" strike="noStrike">
              <a:solidFill>
                <a:schemeClr val="dk1"/>
              </a:solidFill>
              <a:latin typeface="Gill Sans"/>
              <a:ea typeface="Gill Sans"/>
              <a:cs typeface="Gill Sans"/>
              <a:sym typeface="Gill Sans"/>
            </a:endParaRPr>
          </a:p>
          <a:p>
            <a:pPr indent="0" lvl="1" marL="457200" marR="0" rtl="0" algn="l">
              <a:spcBef>
                <a:spcPts val="600"/>
              </a:spcBef>
              <a:spcAft>
                <a:spcPts val="0"/>
              </a:spcAft>
              <a:buNone/>
            </a:pPr>
            <a:r>
              <a:t/>
            </a:r>
            <a:endParaRPr b="0" i="0" sz="2400" u="none" cap="none" strike="noStrike">
              <a:solidFill>
                <a:srgbClr val="000000"/>
              </a:solidFill>
              <a:latin typeface="Gill Sans"/>
              <a:ea typeface="Gill Sans"/>
              <a:cs typeface="Gill Sans"/>
              <a:sym typeface="Gill Sans"/>
            </a:endParaRPr>
          </a:p>
          <a:p>
            <a:pPr indent="0" lvl="1" marL="457200" marR="0" rtl="0" algn="l">
              <a:spcBef>
                <a:spcPts val="600"/>
              </a:spcBef>
              <a:spcAft>
                <a:spcPts val="0"/>
              </a:spcAft>
              <a:buNone/>
            </a:pPr>
            <a:r>
              <a:t/>
            </a:r>
            <a:endParaRPr b="0" i="0" sz="2400" u="none" cap="none" strike="noStrike">
              <a:solidFill>
                <a:schemeClr val="dk1"/>
              </a:solidFill>
              <a:latin typeface="Gill Sans"/>
              <a:ea typeface="Gill Sans"/>
              <a:cs typeface="Gill Sans"/>
              <a:sym typeface="Gill Sans"/>
            </a:endParaRPr>
          </a:p>
          <a:p>
            <a:pPr indent="0" lvl="1" marL="457200" marR="0" rtl="0" algn="l">
              <a:spcBef>
                <a:spcPts val="600"/>
              </a:spcBef>
              <a:spcAft>
                <a:spcPts val="0"/>
              </a:spcAft>
              <a:buNone/>
            </a:pPr>
            <a:r>
              <a:t/>
            </a:r>
            <a:endParaRPr b="0" i="0" sz="2400" u="none" cap="none" strike="noStrike">
              <a:solidFill>
                <a:schemeClr val="dk1"/>
              </a:solidFill>
              <a:latin typeface="Gill Sans"/>
              <a:ea typeface="Gill Sans"/>
              <a:cs typeface="Gill Sans"/>
              <a:sym typeface="Gill Sans"/>
            </a:endParaRPr>
          </a:p>
          <a:p>
            <a:pPr indent="0" lvl="1" marL="457200" marR="0" rtl="0" algn="l">
              <a:spcBef>
                <a:spcPts val="600"/>
              </a:spcBef>
              <a:spcAft>
                <a:spcPts val="0"/>
              </a:spcAft>
              <a:buNone/>
            </a:pPr>
            <a:r>
              <a:t/>
            </a:r>
            <a:endParaRPr b="0" i="0" sz="2400" u="none" cap="none" strike="noStrike">
              <a:solidFill>
                <a:srgbClr val="000000"/>
              </a:solidFill>
              <a:latin typeface="Gill Sans"/>
              <a:ea typeface="Gill Sans"/>
              <a:cs typeface="Gill Sans"/>
              <a:sym typeface="Gill Sans"/>
            </a:endParaRPr>
          </a:p>
          <a:p>
            <a:pPr indent="0" lvl="1" marL="457200" marR="0" rtl="0" algn="l">
              <a:spcBef>
                <a:spcPts val="600"/>
              </a:spcBef>
              <a:spcAft>
                <a:spcPts val="0"/>
              </a:spcAft>
              <a:buNone/>
            </a:pPr>
            <a:r>
              <a:t/>
            </a:r>
            <a:endParaRPr b="0" i="0" sz="2400" u="none" cap="none" strike="noStrike">
              <a:solidFill>
                <a:srgbClr val="000000"/>
              </a:solidFill>
              <a:latin typeface="Gill Sans"/>
              <a:ea typeface="Gill Sans"/>
              <a:cs typeface="Gill Sans"/>
              <a:sym typeface="Gill Sans"/>
            </a:endParaRPr>
          </a:p>
          <a:p>
            <a:pPr indent="0" lvl="0" marL="0" marR="0" rtl="0" algn="l">
              <a:spcBef>
                <a:spcPts val="700"/>
              </a:spcBef>
              <a:spcAft>
                <a:spcPts val="0"/>
              </a:spcAft>
              <a:buNone/>
            </a:pPr>
            <a:r>
              <a:t/>
            </a:r>
            <a:endParaRPr sz="2400">
              <a:solidFill>
                <a:srgbClr val="000000"/>
              </a:solidFill>
              <a:latin typeface="Gill Sans"/>
              <a:ea typeface="Gill Sans"/>
              <a:cs typeface="Gill Sans"/>
              <a:sym typeface="Gill Sans"/>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73"/>
          <p:cNvSpPr/>
          <p:nvPr/>
        </p:nvSpPr>
        <p:spPr>
          <a:xfrm>
            <a:off x="176599" y="799548"/>
            <a:ext cx="11259403" cy="8815234"/>
          </a:xfrm>
          <a:prstGeom prst="rect">
            <a:avLst/>
          </a:prstGeom>
          <a:noFill/>
          <a:ln>
            <a:noFill/>
          </a:ln>
        </p:spPr>
        <p:txBody>
          <a:bodyPr anchorCtr="0" anchor="t" bIns="45700" lIns="91425" spcFirstLastPara="1" rIns="91425" wrap="square" tIns="45700">
            <a:noAutofit/>
          </a:bodyPr>
          <a:lstStyle/>
          <a:p>
            <a:pPr indent="0" lvl="1" marL="457200" marR="0" rtl="0" algn="l">
              <a:spcBef>
                <a:spcPts val="0"/>
              </a:spcBef>
              <a:spcAft>
                <a:spcPts val="0"/>
              </a:spcAft>
              <a:buNone/>
            </a:pPr>
            <a:r>
              <a:rPr b="0" i="0" lang="en-IN" sz="2400" u="none" cap="none" strike="noStrike">
                <a:solidFill>
                  <a:srgbClr val="00B0F0"/>
                </a:solidFill>
                <a:latin typeface="Gill Sans"/>
                <a:ea typeface="Gill Sans"/>
                <a:cs typeface="Gill Sans"/>
                <a:sym typeface="Gill Sans"/>
              </a:rPr>
              <a:t>Techniques for Attribute subset selection</a:t>
            </a:r>
            <a:endParaRPr/>
          </a:p>
          <a:p>
            <a:pPr indent="-177800" lvl="0" marL="0" marR="0" rtl="0" algn="l">
              <a:spcBef>
                <a:spcPts val="0"/>
              </a:spcBef>
              <a:spcAft>
                <a:spcPts val="0"/>
              </a:spcAft>
              <a:buClr>
                <a:srgbClr val="000000"/>
              </a:buClr>
              <a:buSzPts val="2800"/>
              <a:buFont typeface="Arial"/>
              <a:buChar char="•"/>
            </a:pPr>
            <a:r>
              <a:rPr b="1" lang="en-IN" sz="2800">
                <a:solidFill>
                  <a:srgbClr val="000000"/>
                </a:solidFill>
                <a:latin typeface="Gill Sans"/>
                <a:ea typeface="Gill Sans"/>
                <a:cs typeface="Gill Sans"/>
                <a:sym typeface="Gill Sans"/>
              </a:rPr>
              <a:t>Step-wise forward selection</a:t>
            </a:r>
            <a:r>
              <a:rPr lang="en-IN" sz="2800">
                <a:solidFill>
                  <a:srgbClr val="000000"/>
                </a:solidFill>
                <a:latin typeface="Gill Sans"/>
                <a:ea typeface="Gill Sans"/>
                <a:cs typeface="Gill Sans"/>
                <a:sym typeface="Gill Sans"/>
              </a:rPr>
              <a:t> –start with empty set or reduced set and add the best of the remaining</a:t>
            </a:r>
            <a:endParaRPr/>
          </a:p>
          <a:p>
            <a:pPr indent="-177800" lvl="0" marL="0" marR="0" rtl="0" algn="l">
              <a:spcBef>
                <a:spcPts val="0"/>
              </a:spcBef>
              <a:spcAft>
                <a:spcPts val="0"/>
              </a:spcAft>
              <a:buClr>
                <a:srgbClr val="000000"/>
              </a:buClr>
              <a:buSzPts val="2800"/>
              <a:buFont typeface="Arial"/>
              <a:buChar char="•"/>
            </a:pPr>
            <a:r>
              <a:rPr b="1" lang="en-IN" sz="2800">
                <a:solidFill>
                  <a:srgbClr val="000000"/>
                </a:solidFill>
                <a:latin typeface="Gill Sans"/>
                <a:ea typeface="Gill Sans"/>
                <a:cs typeface="Gill Sans"/>
                <a:sym typeface="Gill Sans"/>
              </a:rPr>
              <a:t>Step-wise backward elimination-</a:t>
            </a:r>
            <a:r>
              <a:rPr lang="en-IN" sz="2800">
                <a:solidFill>
                  <a:srgbClr val="000000"/>
                </a:solidFill>
                <a:latin typeface="Gill Sans"/>
                <a:ea typeface="Gill Sans"/>
                <a:cs typeface="Gill Sans"/>
                <a:sym typeface="Gill Sans"/>
              </a:rPr>
              <a:t> start with the whole set of attributes and remove the worst attribute remaining in the set</a:t>
            </a:r>
            <a:endParaRPr/>
          </a:p>
          <a:p>
            <a:pPr indent="-177800" lvl="0" marL="0" marR="0" rtl="0" algn="l">
              <a:spcBef>
                <a:spcPts val="0"/>
              </a:spcBef>
              <a:spcAft>
                <a:spcPts val="0"/>
              </a:spcAft>
              <a:buClr>
                <a:srgbClr val="000000"/>
              </a:buClr>
              <a:buSzPts val="2800"/>
              <a:buFont typeface="Arial"/>
              <a:buChar char="•"/>
            </a:pPr>
            <a:r>
              <a:rPr b="1" lang="en-IN" sz="2800">
                <a:solidFill>
                  <a:srgbClr val="000000"/>
                </a:solidFill>
                <a:latin typeface="Gill Sans"/>
                <a:ea typeface="Gill Sans"/>
                <a:cs typeface="Gill Sans"/>
                <a:sym typeface="Gill Sans"/>
              </a:rPr>
              <a:t>Combining forward selection and backward elimination</a:t>
            </a:r>
            <a:r>
              <a:rPr lang="en-IN" sz="2800">
                <a:solidFill>
                  <a:srgbClr val="000000"/>
                </a:solidFill>
                <a:latin typeface="Gill Sans"/>
                <a:ea typeface="Gill Sans"/>
                <a:cs typeface="Gill Sans"/>
                <a:sym typeface="Gill Sans"/>
              </a:rPr>
              <a:t> – select the best and remove the worst</a:t>
            </a:r>
            <a:endParaRPr/>
          </a:p>
          <a:p>
            <a:pPr indent="-177800" lvl="0" marL="0" marR="0" rtl="0" algn="l">
              <a:spcBef>
                <a:spcPts val="0"/>
              </a:spcBef>
              <a:spcAft>
                <a:spcPts val="0"/>
              </a:spcAft>
              <a:buClr>
                <a:srgbClr val="000000"/>
              </a:buClr>
              <a:buSzPts val="2800"/>
              <a:buFont typeface="Arial"/>
              <a:buChar char="•"/>
            </a:pPr>
            <a:r>
              <a:rPr b="1" lang="en-IN" sz="2800">
                <a:solidFill>
                  <a:srgbClr val="000000"/>
                </a:solidFill>
                <a:latin typeface="Gill Sans"/>
                <a:ea typeface="Gill Sans"/>
                <a:cs typeface="Gill Sans"/>
                <a:sym typeface="Gill Sans"/>
              </a:rPr>
              <a:t>Decision-tree induction</a:t>
            </a:r>
            <a:r>
              <a:rPr lang="en-IN" sz="2800">
                <a:solidFill>
                  <a:srgbClr val="000000"/>
                </a:solidFill>
                <a:latin typeface="Gill Sans"/>
                <a:ea typeface="Gill Sans"/>
                <a:cs typeface="Gill Sans"/>
                <a:sym typeface="Gill Sans"/>
              </a:rPr>
              <a:t>-At each node , the algorithm chooses the best attribute to partition data into classes. A attribute that does not appear in the tree (not selected) is irrelevant</a:t>
            </a:r>
            <a:endParaRPr/>
          </a:p>
          <a:p>
            <a:pPr indent="0" lvl="1" marL="457200" marR="0" rtl="0" algn="l">
              <a:spcBef>
                <a:spcPts val="600"/>
              </a:spcBef>
              <a:spcAft>
                <a:spcPts val="0"/>
              </a:spcAft>
              <a:buNone/>
            </a:pPr>
            <a:r>
              <a:t/>
            </a:r>
            <a:endParaRPr b="0" i="0" sz="2400" u="none" cap="none" strike="noStrike">
              <a:solidFill>
                <a:srgbClr val="000000"/>
              </a:solidFill>
              <a:latin typeface="Gill Sans"/>
              <a:ea typeface="Gill Sans"/>
              <a:cs typeface="Gill Sans"/>
              <a:sym typeface="Gill Sans"/>
            </a:endParaRPr>
          </a:p>
          <a:p>
            <a:pPr indent="0" lvl="1" marL="457200" marR="0" rtl="0" algn="l">
              <a:spcBef>
                <a:spcPts val="600"/>
              </a:spcBef>
              <a:spcAft>
                <a:spcPts val="0"/>
              </a:spcAft>
              <a:buNone/>
            </a:pPr>
            <a:r>
              <a:t/>
            </a:r>
            <a:endParaRPr b="0" i="0" sz="2400" u="none" cap="none" strike="noStrike">
              <a:solidFill>
                <a:srgbClr val="000000"/>
              </a:solidFill>
              <a:latin typeface="Gill Sans"/>
              <a:ea typeface="Gill Sans"/>
              <a:cs typeface="Gill Sans"/>
              <a:sym typeface="Gill Sans"/>
            </a:endParaRPr>
          </a:p>
          <a:p>
            <a:pPr indent="0" lvl="1" marL="457200" marR="0" rtl="0" algn="l">
              <a:spcBef>
                <a:spcPts val="600"/>
              </a:spcBef>
              <a:spcAft>
                <a:spcPts val="0"/>
              </a:spcAft>
              <a:buNone/>
            </a:pPr>
            <a:r>
              <a:t/>
            </a:r>
            <a:endParaRPr b="0" i="0" sz="2400" u="none" cap="none" strike="noStrike">
              <a:solidFill>
                <a:srgbClr val="000000"/>
              </a:solidFill>
              <a:latin typeface="Gill Sans"/>
              <a:ea typeface="Gill Sans"/>
              <a:cs typeface="Gill Sans"/>
              <a:sym typeface="Gill Sans"/>
            </a:endParaRPr>
          </a:p>
          <a:p>
            <a:pPr indent="0" lvl="1" marL="457200" marR="0" rtl="0" algn="l">
              <a:spcBef>
                <a:spcPts val="600"/>
              </a:spcBef>
              <a:spcAft>
                <a:spcPts val="0"/>
              </a:spcAft>
              <a:buNone/>
            </a:pPr>
            <a:r>
              <a:t/>
            </a:r>
            <a:endParaRPr b="0" i="0" sz="2400" u="none" cap="none" strike="noStrike">
              <a:solidFill>
                <a:schemeClr val="dk1"/>
              </a:solidFill>
              <a:latin typeface="Gill Sans"/>
              <a:ea typeface="Gill Sans"/>
              <a:cs typeface="Gill Sans"/>
              <a:sym typeface="Gill Sans"/>
            </a:endParaRPr>
          </a:p>
          <a:p>
            <a:pPr indent="0" lvl="1" marL="457200" marR="0" rtl="0" algn="l">
              <a:spcBef>
                <a:spcPts val="600"/>
              </a:spcBef>
              <a:spcAft>
                <a:spcPts val="0"/>
              </a:spcAft>
              <a:buNone/>
            </a:pPr>
            <a:r>
              <a:t/>
            </a:r>
            <a:endParaRPr b="0" i="0" sz="2400" u="none" cap="none" strike="noStrike">
              <a:solidFill>
                <a:srgbClr val="000000"/>
              </a:solidFill>
              <a:latin typeface="Gill Sans"/>
              <a:ea typeface="Gill Sans"/>
              <a:cs typeface="Gill Sans"/>
              <a:sym typeface="Gill Sans"/>
            </a:endParaRPr>
          </a:p>
          <a:p>
            <a:pPr indent="0" lvl="1" marL="457200" marR="0" rtl="0" algn="l">
              <a:spcBef>
                <a:spcPts val="600"/>
              </a:spcBef>
              <a:spcAft>
                <a:spcPts val="0"/>
              </a:spcAft>
              <a:buNone/>
            </a:pPr>
            <a:r>
              <a:t/>
            </a:r>
            <a:endParaRPr b="0" i="0" sz="2400" u="none" cap="none" strike="noStrike">
              <a:solidFill>
                <a:schemeClr val="dk1"/>
              </a:solidFill>
              <a:latin typeface="Gill Sans"/>
              <a:ea typeface="Gill Sans"/>
              <a:cs typeface="Gill Sans"/>
              <a:sym typeface="Gill Sans"/>
            </a:endParaRPr>
          </a:p>
          <a:p>
            <a:pPr indent="0" lvl="1" marL="457200" marR="0" rtl="0" algn="l">
              <a:spcBef>
                <a:spcPts val="600"/>
              </a:spcBef>
              <a:spcAft>
                <a:spcPts val="0"/>
              </a:spcAft>
              <a:buNone/>
            </a:pPr>
            <a:r>
              <a:t/>
            </a:r>
            <a:endParaRPr b="0" i="0" sz="2400" u="none" cap="none" strike="noStrike">
              <a:solidFill>
                <a:schemeClr val="dk1"/>
              </a:solidFill>
              <a:latin typeface="Gill Sans"/>
              <a:ea typeface="Gill Sans"/>
              <a:cs typeface="Gill Sans"/>
              <a:sym typeface="Gill Sans"/>
            </a:endParaRPr>
          </a:p>
          <a:p>
            <a:pPr indent="0" lvl="1" marL="457200" marR="0" rtl="0" algn="l">
              <a:spcBef>
                <a:spcPts val="600"/>
              </a:spcBef>
              <a:spcAft>
                <a:spcPts val="0"/>
              </a:spcAft>
              <a:buNone/>
            </a:pPr>
            <a:r>
              <a:t/>
            </a:r>
            <a:endParaRPr b="0" i="0" sz="2400" u="none" cap="none" strike="noStrike">
              <a:solidFill>
                <a:srgbClr val="000000"/>
              </a:solidFill>
              <a:latin typeface="Gill Sans"/>
              <a:ea typeface="Gill Sans"/>
              <a:cs typeface="Gill Sans"/>
              <a:sym typeface="Gill Sans"/>
            </a:endParaRPr>
          </a:p>
          <a:p>
            <a:pPr indent="0" lvl="1" marL="457200" marR="0" rtl="0" algn="l">
              <a:spcBef>
                <a:spcPts val="600"/>
              </a:spcBef>
              <a:spcAft>
                <a:spcPts val="0"/>
              </a:spcAft>
              <a:buNone/>
            </a:pPr>
            <a:r>
              <a:t/>
            </a:r>
            <a:endParaRPr b="0" i="0" sz="2400" u="none" cap="none" strike="noStrike">
              <a:solidFill>
                <a:srgbClr val="000000"/>
              </a:solidFill>
              <a:latin typeface="Gill Sans"/>
              <a:ea typeface="Gill Sans"/>
              <a:cs typeface="Gill Sans"/>
              <a:sym typeface="Gill Sans"/>
            </a:endParaRPr>
          </a:p>
          <a:p>
            <a:pPr indent="0" lvl="0" marL="0" marR="0" rtl="0" algn="l">
              <a:spcBef>
                <a:spcPts val="700"/>
              </a:spcBef>
              <a:spcAft>
                <a:spcPts val="0"/>
              </a:spcAft>
              <a:buNone/>
            </a:pPr>
            <a:r>
              <a:t/>
            </a:r>
            <a:endParaRPr sz="2400">
              <a:solidFill>
                <a:srgbClr val="000000"/>
              </a:solidFill>
              <a:latin typeface="Gill Sans"/>
              <a:ea typeface="Gill Sans"/>
              <a:cs typeface="Gill Sans"/>
              <a:sym typeface="Gill Sans"/>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74"/>
          <p:cNvSpPr txBox="1"/>
          <p:nvPr/>
        </p:nvSpPr>
        <p:spPr>
          <a:xfrm>
            <a:off x="471153" y="701107"/>
            <a:ext cx="8610600" cy="520700"/>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None/>
            </a:pPr>
            <a:r>
              <a:rPr lang="en-IN" sz="2800">
                <a:solidFill>
                  <a:srgbClr val="00B0F0"/>
                </a:solidFill>
                <a:latin typeface="Gill Sans"/>
                <a:ea typeface="Gill Sans"/>
                <a:cs typeface="Gill Sans"/>
                <a:sym typeface="Gill Sans"/>
              </a:rPr>
              <a:t>Decision tree example</a:t>
            </a:r>
            <a:endParaRPr/>
          </a:p>
        </p:txBody>
      </p:sp>
      <p:graphicFrame>
        <p:nvGraphicFramePr>
          <p:cNvPr id="604" name="Google Shape;604;p74"/>
          <p:cNvGraphicFramePr/>
          <p:nvPr/>
        </p:nvGraphicFramePr>
        <p:xfrm>
          <a:off x="381000" y="1295400"/>
          <a:ext cx="3000000" cy="3000000"/>
        </p:xfrm>
        <a:graphic>
          <a:graphicData uri="http://schemas.openxmlformats.org/drawingml/2006/table">
            <a:tbl>
              <a:tblPr>
                <a:noFill/>
                <a:tableStyleId>{632BCAC5-761B-45C9-B20D-B1E550B5B705}</a:tableStyleId>
              </a:tblPr>
              <a:tblGrid>
                <a:gridCol w="898050"/>
                <a:gridCol w="1421925"/>
                <a:gridCol w="823225"/>
                <a:gridCol w="1047725"/>
                <a:gridCol w="1423475"/>
                <a:gridCol w="1197400"/>
                <a:gridCol w="1646425"/>
              </a:tblGrid>
              <a:tr h="630100">
                <a:tc>
                  <a:txBody>
                    <a:bodyPr/>
                    <a:lstStyle/>
                    <a:p>
                      <a:pPr indent="0" lvl="0" marL="0" marR="0" rtl="0" algn="l">
                        <a:lnSpc>
                          <a:spcPct val="74000"/>
                        </a:lnSpc>
                        <a:spcBef>
                          <a:spcPts val="0"/>
                        </a:spcBef>
                        <a:spcAft>
                          <a:spcPts val="0"/>
                        </a:spcAft>
                        <a:buClr>
                          <a:srgbClr val="000000"/>
                        </a:buClr>
                        <a:buSzPts val="1800"/>
                        <a:buFont typeface="Times New Roman"/>
                        <a:buNone/>
                      </a:pPr>
                      <a:r>
                        <a:rPr b="0" i="0" lang="en-IN" sz="1800" u="none" cap="none" strike="noStrike">
                          <a:solidFill>
                            <a:srgbClr val="000000"/>
                          </a:solidFill>
                          <a:latin typeface="Times New Roman"/>
                          <a:ea typeface="Times New Roman"/>
                          <a:cs typeface="Times New Roman"/>
                          <a:sym typeface="Times New Roman"/>
                        </a:rPr>
                        <a:t>Patient Id</a:t>
                      </a:r>
                      <a:endParaRPr/>
                    </a:p>
                  </a:txBody>
                  <a:tcPr marT="196500" marB="46800" marR="90000" marL="90000">
                    <a:lnL cap="flat" cmpd="sng" w="28425">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28425">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c>
                  <a:txBody>
                    <a:bodyPr/>
                    <a:lstStyle/>
                    <a:p>
                      <a:pPr indent="0" lvl="0" marL="0" marR="0" rtl="0" algn="l">
                        <a:lnSpc>
                          <a:spcPct val="74000"/>
                        </a:lnSpc>
                        <a:spcBef>
                          <a:spcPts val="0"/>
                        </a:spcBef>
                        <a:spcAft>
                          <a:spcPts val="0"/>
                        </a:spcAft>
                        <a:buClr>
                          <a:srgbClr val="000000"/>
                        </a:buClr>
                        <a:buSzPts val="1800"/>
                        <a:buFont typeface="Times New Roman"/>
                        <a:buNone/>
                      </a:pPr>
                      <a:r>
                        <a:rPr b="0" i="0" lang="en-IN" sz="1800" u="none" cap="none" strike="noStrike">
                          <a:solidFill>
                            <a:srgbClr val="000000"/>
                          </a:solidFill>
                          <a:latin typeface="Times New Roman"/>
                          <a:ea typeface="Times New Roman"/>
                          <a:cs typeface="Times New Roman"/>
                          <a:sym typeface="Times New Roman"/>
                        </a:rPr>
                        <a:t>Sore throat</a:t>
                      </a:r>
                      <a:endParaRPr/>
                    </a:p>
                  </a:txBody>
                  <a:tcPr marT="196500" marB="46800" marR="90000" marL="90000">
                    <a:lnL cap="flat" cmpd="sng" w="12600">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28425">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c>
                  <a:txBody>
                    <a:bodyPr/>
                    <a:lstStyle/>
                    <a:p>
                      <a:pPr indent="0" lvl="0" marL="0" marR="0" rtl="0" algn="l">
                        <a:lnSpc>
                          <a:spcPct val="74000"/>
                        </a:lnSpc>
                        <a:spcBef>
                          <a:spcPts val="0"/>
                        </a:spcBef>
                        <a:spcAft>
                          <a:spcPts val="0"/>
                        </a:spcAft>
                        <a:buClr>
                          <a:srgbClr val="000000"/>
                        </a:buClr>
                        <a:buSzPts val="1800"/>
                        <a:buFont typeface="Times New Roman"/>
                        <a:buNone/>
                      </a:pPr>
                      <a:r>
                        <a:rPr b="0" i="0" lang="en-IN" sz="1800" u="none" cap="none" strike="noStrike">
                          <a:solidFill>
                            <a:srgbClr val="000000"/>
                          </a:solidFill>
                          <a:latin typeface="Times New Roman"/>
                          <a:ea typeface="Times New Roman"/>
                          <a:cs typeface="Times New Roman"/>
                          <a:sym typeface="Times New Roman"/>
                        </a:rPr>
                        <a:t>Fever</a:t>
                      </a:r>
                      <a:endParaRPr/>
                    </a:p>
                  </a:txBody>
                  <a:tcPr marT="196500" marB="46800" marR="90000" marL="90000">
                    <a:lnL cap="flat" cmpd="sng" w="12600">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28425">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c>
                  <a:txBody>
                    <a:bodyPr/>
                    <a:lstStyle/>
                    <a:p>
                      <a:pPr indent="0" lvl="0" marL="0" marR="0" rtl="0" algn="l">
                        <a:lnSpc>
                          <a:spcPct val="74000"/>
                        </a:lnSpc>
                        <a:spcBef>
                          <a:spcPts val="0"/>
                        </a:spcBef>
                        <a:spcAft>
                          <a:spcPts val="0"/>
                        </a:spcAft>
                        <a:buClr>
                          <a:srgbClr val="000000"/>
                        </a:buClr>
                        <a:buSzPts val="1800"/>
                        <a:buFont typeface="Times New Roman"/>
                        <a:buNone/>
                      </a:pPr>
                      <a:r>
                        <a:rPr b="0" i="0" lang="en-IN" sz="1800" u="none" cap="none" strike="noStrike">
                          <a:solidFill>
                            <a:srgbClr val="000000"/>
                          </a:solidFill>
                          <a:latin typeface="Times New Roman"/>
                          <a:ea typeface="Times New Roman"/>
                          <a:cs typeface="Times New Roman"/>
                          <a:sym typeface="Times New Roman"/>
                        </a:rPr>
                        <a:t>Swollen Glands</a:t>
                      </a:r>
                      <a:endParaRPr/>
                    </a:p>
                  </a:txBody>
                  <a:tcPr marT="196500" marB="46800" marR="90000" marL="90000">
                    <a:lnL cap="flat" cmpd="sng" w="12600">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28425">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c>
                  <a:txBody>
                    <a:bodyPr/>
                    <a:lstStyle/>
                    <a:p>
                      <a:pPr indent="0" lvl="0" marL="0" marR="0" rtl="0" algn="l">
                        <a:lnSpc>
                          <a:spcPct val="74000"/>
                        </a:lnSpc>
                        <a:spcBef>
                          <a:spcPts val="0"/>
                        </a:spcBef>
                        <a:spcAft>
                          <a:spcPts val="0"/>
                        </a:spcAft>
                        <a:buClr>
                          <a:srgbClr val="000000"/>
                        </a:buClr>
                        <a:buSzPts val="1800"/>
                        <a:buFont typeface="Times New Roman"/>
                        <a:buNone/>
                      </a:pPr>
                      <a:r>
                        <a:rPr b="0" i="0" lang="en-IN" sz="1800" u="none" cap="none" strike="noStrike">
                          <a:solidFill>
                            <a:srgbClr val="000000"/>
                          </a:solidFill>
                          <a:latin typeface="Times New Roman"/>
                          <a:ea typeface="Times New Roman"/>
                          <a:cs typeface="Times New Roman"/>
                          <a:sym typeface="Times New Roman"/>
                        </a:rPr>
                        <a:t>Congestion</a:t>
                      </a:r>
                      <a:endParaRPr/>
                    </a:p>
                  </a:txBody>
                  <a:tcPr marT="196500" marB="46800" marR="90000" marL="90000">
                    <a:lnL cap="flat" cmpd="sng" w="12600">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28425">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c>
                  <a:txBody>
                    <a:bodyPr/>
                    <a:lstStyle/>
                    <a:p>
                      <a:pPr indent="0" lvl="0" marL="0" marR="0" rtl="0" algn="l">
                        <a:lnSpc>
                          <a:spcPct val="74000"/>
                        </a:lnSpc>
                        <a:spcBef>
                          <a:spcPts val="0"/>
                        </a:spcBef>
                        <a:spcAft>
                          <a:spcPts val="0"/>
                        </a:spcAft>
                        <a:buClr>
                          <a:srgbClr val="000000"/>
                        </a:buClr>
                        <a:buSzPts val="1800"/>
                        <a:buFont typeface="Times New Roman"/>
                        <a:buNone/>
                      </a:pPr>
                      <a:r>
                        <a:rPr b="0" i="0" lang="en-IN" sz="1800" u="none" cap="none" strike="noStrike">
                          <a:solidFill>
                            <a:srgbClr val="000000"/>
                          </a:solidFill>
                          <a:latin typeface="Times New Roman"/>
                          <a:ea typeface="Times New Roman"/>
                          <a:cs typeface="Times New Roman"/>
                          <a:sym typeface="Times New Roman"/>
                        </a:rPr>
                        <a:t>Headache </a:t>
                      </a:r>
                      <a:endParaRPr/>
                    </a:p>
                  </a:txBody>
                  <a:tcPr marT="196500" marB="46800" marR="90000" marL="90000">
                    <a:lnL cap="flat" cmpd="sng" w="12600">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28425">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c>
                  <a:txBody>
                    <a:bodyPr/>
                    <a:lstStyle/>
                    <a:p>
                      <a:pPr indent="0" lvl="0" marL="0" marR="0" rtl="0" algn="l">
                        <a:lnSpc>
                          <a:spcPct val="74000"/>
                        </a:lnSpc>
                        <a:spcBef>
                          <a:spcPts val="0"/>
                        </a:spcBef>
                        <a:spcAft>
                          <a:spcPts val="0"/>
                        </a:spcAft>
                        <a:buClr>
                          <a:srgbClr val="000000"/>
                        </a:buClr>
                        <a:buSzPts val="1800"/>
                        <a:buFont typeface="Times New Roman"/>
                        <a:buNone/>
                      </a:pPr>
                      <a:r>
                        <a:rPr b="0" i="0" lang="en-IN" sz="1800" u="none" cap="none" strike="noStrike">
                          <a:solidFill>
                            <a:srgbClr val="000000"/>
                          </a:solidFill>
                          <a:latin typeface="Times New Roman"/>
                          <a:ea typeface="Times New Roman"/>
                          <a:cs typeface="Times New Roman"/>
                          <a:sym typeface="Times New Roman"/>
                        </a:rPr>
                        <a:t>Diagnosis</a:t>
                      </a:r>
                      <a:endParaRPr/>
                    </a:p>
                  </a:txBody>
                  <a:tcPr marT="196500" marB="46800" marR="90000" marL="90000">
                    <a:lnL cap="flat" cmpd="sng" w="12600">
                      <a:solidFill>
                        <a:srgbClr val="000000"/>
                      </a:solidFill>
                      <a:prstDash val="solid"/>
                      <a:round/>
                      <a:headEnd len="sm" w="sm" type="none"/>
                      <a:tailEnd len="sm" w="sm" type="none"/>
                    </a:lnL>
                    <a:lnR cap="flat" cmpd="sng" w="28425">
                      <a:solidFill>
                        <a:srgbClr val="000000"/>
                      </a:solidFill>
                      <a:prstDash val="solid"/>
                      <a:round/>
                      <a:headEnd len="sm" w="sm" type="none"/>
                      <a:tailEnd len="sm" w="sm" type="none"/>
                    </a:lnR>
                    <a:lnT cap="flat" cmpd="sng" w="28425">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r>
              <a:tr h="433100">
                <a:tc>
                  <a:txBody>
                    <a:bodyPr/>
                    <a:lstStyle/>
                    <a:p>
                      <a:pPr indent="0" lvl="0" marL="0" marR="0" rtl="0" algn="l">
                        <a:lnSpc>
                          <a:spcPct val="74000"/>
                        </a:lnSpc>
                        <a:spcBef>
                          <a:spcPts val="0"/>
                        </a:spcBef>
                        <a:spcAft>
                          <a:spcPts val="0"/>
                        </a:spcAft>
                        <a:buClr>
                          <a:srgbClr val="000000"/>
                        </a:buClr>
                        <a:buSzPts val="1800"/>
                        <a:buFont typeface="Times New Roman"/>
                        <a:buNone/>
                      </a:pPr>
                      <a:r>
                        <a:rPr b="0" i="0" lang="en-IN" sz="1800" u="none" cap="none" strike="noStrike">
                          <a:solidFill>
                            <a:srgbClr val="000000"/>
                          </a:solidFill>
                          <a:latin typeface="Times New Roman"/>
                          <a:ea typeface="Times New Roman"/>
                          <a:cs typeface="Times New Roman"/>
                          <a:sym typeface="Times New Roman"/>
                        </a:rPr>
                        <a:t>1</a:t>
                      </a:r>
                      <a:endParaRPr/>
                    </a:p>
                  </a:txBody>
                  <a:tcPr marT="196500" marB="46800" marR="90000" marL="90000">
                    <a:lnL cap="flat" cmpd="sng" w="28425">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c>
                  <a:txBody>
                    <a:bodyPr/>
                    <a:lstStyle/>
                    <a:p>
                      <a:pPr indent="0" lvl="0" marL="0" marR="0" rtl="0" algn="l">
                        <a:lnSpc>
                          <a:spcPct val="74000"/>
                        </a:lnSpc>
                        <a:spcBef>
                          <a:spcPts val="0"/>
                        </a:spcBef>
                        <a:spcAft>
                          <a:spcPts val="0"/>
                        </a:spcAft>
                        <a:buClr>
                          <a:srgbClr val="000000"/>
                        </a:buClr>
                        <a:buSzPts val="1800"/>
                        <a:buFont typeface="Times New Roman"/>
                        <a:buNone/>
                      </a:pPr>
                      <a:r>
                        <a:rPr b="0" i="0" lang="en-IN" sz="1800" u="none" cap="none" strike="noStrike">
                          <a:solidFill>
                            <a:srgbClr val="000000"/>
                          </a:solidFill>
                          <a:highlight>
                            <a:srgbClr val="FFFF00"/>
                          </a:highlight>
                          <a:latin typeface="Times New Roman"/>
                          <a:ea typeface="Times New Roman"/>
                          <a:cs typeface="Times New Roman"/>
                          <a:sym typeface="Times New Roman"/>
                        </a:rPr>
                        <a:t>Yes</a:t>
                      </a:r>
                      <a:endParaRPr/>
                    </a:p>
                  </a:txBody>
                  <a:tcPr marT="196500" marB="46800" marR="90000" marL="90000">
                    <a:lnL cap="flat" cmpd="sng" w="12600">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c>
                  <a:txBody>
                    <a:bodyPr/>
                    <a:lstStyle/>
                    <a:p>
                      <a:pPr indent="0" lvl="0" marL="0" marR="0" rtl="0" algn="l">
                        <a:lnSpc>
                          <a:spcPct val="74000"/>
                        </a:lnSpc>
                        <a:spcBef>
                          <a:spcPts val="0"/>
                        </a:spcBef>
                        <a:spcAft>
                          <a:spcPts val="0"/>
                        </a:spcAft>
                        <a:buClr>
                          <a:srgbClr val="000000"/>
                        </a:buClr>
                        <a:buSzPts val="1800"/>
                        <a:buFont typeface="Times New Roman"/>
                        <a:buNone/>
                      </a:pPr>
                      <a:r>
                        <a:rPr b="0" i="0" lang="en-IN" sz="1800" u="none" cap="none" strike="noStrike">
                          <a:solidFill>
                            <a:srgbClr val="000000"/>
                          </a:solidFill>
                          <a:highlight>
                            <a:srgbClr val="FFFF00"/>
                          </a:highlight>
                          <a:latin typeface="Times New Roman"/>
                          <a:ea typeface="Times New Roman"/>
                          <a:cs typeface="Times New Roman"/>
                          <a:sym typeface="Times New Roman"/>
                        </a:rPr>
                        <a:t>Yes</a:t>
                      </a:r>
                      <a:endParaRPr/>
                    </a:p>
                  </a:txBody>
                  <a:tcPr marT="196500" marB="46800" marR="90000" marL="90000">
                    <a:lnL cap="flat" cmpd="sng" w="12600">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c>
                  <a:txBody>
                    <a:bodyPr/>
                    <a:lstStyle/>
                    <a:p>
                      <a:pPr indent="0" lvl="0" marL="0" marR="0" rtl="0" algn="l">
                        <a:lnSpc>
                          <a:spcPct val="74000"/>
                        </a:lnSpc>
                        <a:spcBef>
                          <a:spcPts val="0"/>
                        </a:spcBef>
                        <a:spcAft>
                          <a:spcPts val="0"/>
                        </a:spcAft>
                        <a:buClr>
                          <a:srgbClr val="000000"/>
                        </a:buClr>
                        <a:buSzPts val="1800"/>
                        <a:buFont typeface="Times New Roman"/>
                        <a:buNone/>
                      </a:pPr>
                      <a:r>
                        <a:rPr b="0" i="0" lang="en-IN" sz="1800" u="none" cap="none" strike="noStrike">
                          <a:solidFill>
                            <a:srgbClr val="000000"/>
                          </a:solidFill>
                          <a:highlight>
                            <a:srgbClr val="FFFF00"/>
                          </a:highlight>
                          <a:latin typeface="Times New Roman"/>
                          <a:ea typeface="Times New Roman"/>
                          <a:cs typeface="Times New Roman"/>
                          <a:sym typeface="Times New Roman"/>
                        </a:rPr>
                        <a:t>Yes</a:t>
                      </a:r>
                      <a:endParaRPr/>
                    </a:p>
                  </a:txBody>
                  <a:tcPr marT="196500" marB="46800" marR="90000" marL="90000">
                    <a:lnL cap="flat" cmpd="sng" w="12600">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c>
                  <a:txBody>
                    <a:bodyPr/>
                    <a:lstStyle/>
                    <a:p>
                      <a:pPr indent="0" lvl="0" marL="0" marR="0" rtl="0" algn="l">
                        <a:lnSpc>
                          <a:spcPct val="74000"/>
                        </a:lnSpc>
                        <a:spcBef>
                          <a:spcPts val="0"/>
                        </a:spcBef>
                        <a:spcAft>
                          <a:spcPts val="0"/>
                        </a:spcAft>
                        <a:buClr>
                          <a:srgbClr val="000000"/>
                        </a:buClr>
                        <a:buSzPts val="1800"/>
                        <a:buFont typeface="Times New Roman"/>
                        <a:buNone/>
                      </a:pPr>
                      <a:r>
                        <a:rPr b="0" i="0" lang="en-IN" sz="1800" u="none" cap="none" strike="noStrike">
                          <a:solidFill>
                            <a:srgbClr val="000000"/>
                          </a:solidFill>
                          <a:highlight>
                            <a:srgbClr val="FFFF00"/>
                          </a:highlight>
                          <a:latin typeface="Times New Roman"/>
                          <a:ea typeface="Times New Roman"/>
                          <a:cs typeface="Times New Roman"/>
                          <a:sym typeface="Times New Roman"/>
                        </a:rPr>
                        <a:t>Yes</a:t>
                      </a:r>
                      <a:endParaRPr/>
                    </a:p>
                  </a:txBody>
                  <a:tcPr marT="196500" marB="46800" marR="90000" marL="90000">
                    <a:lnL cap="flat" cmpd="sng" w="12600">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c>
                  <a:txBody>
                    <a:bodyPr/>
                    <a:lstStyle/>
                    <a:p>
                      <a:pPr indent="0" lvl="0" marL="0" marR="0" rtl="0" algn="l">
                        <a:lnSpc>
                          <a:spcPct val="74000"/>
                        </a:lnSpc>
                        <a:spcBef>
                          <a:spcPts val="0"/>
                        </a:spcBef>
                        <a:spcAft>
                          <a:spcPts val="0"/>
                        </a:spcAft>
                        <a:buClr>
                          <a:srgbClr val="000000"/>
                        </a:buClr>
                        <a:buSzPts val="1800"/>
                        <a:buFont typeface="Times New Roman"/>
                        <a:buNone/>
                      </a:pPr>
                      <a:r>
                        <a:rPr b="0" i="0" lang="en-IN" sz="1800" u="none" cap="none" strike="noStrike">
                          <a:solidFill>
                            <a:srgbClr val="000000"/>
                          </a:solidFill>
                          <a:highlight>
                            <a:srgbClr val="FFFF00"/>
                          </a:highlight>
                          <a:latin typeface="Times New Roman"/>
                          <a:ea typeface="Times New Roman"/>
                          <a:cs typeface="Times New Roman"/>
                          <a:sym typeface="Times New Roman"/>
                        </a:rPr>
                        <a:t>Yes</a:t>
                      </a:r>
                      <a:endParaRPr/>
                    </a:p>
                  </a:txBody>
                  <a:tcPr marT="196500" marB="46800" marR="90000" marL="90000">
                    <a:lnL cap="flat" cmpd="sng" w="12600">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c>
                  <a:txBody>
                    <a:bodyPr/>
                    <a:lstStyle/>
                    <a:p>
                      <a:pPr indent="0" lvl="0" marL="0" marR="0" rtl="0" algn="l">
                        <a:lnSpc>
                          <a:spcPct val="74000"/>
                        </a:lnSpc>
                        <a:spcBef>
                          <a:spcPts val="0"/>
                        </a:spcBef>
                        <a:spcAft>
                          <a:spcPts val="0"/>
                        </a:spcAft>
                        <a:buClr>
                          <a:srgbClr val="000000"/>
                        </a:buClr>
                        <a:buSzPts val="1800"/>
                        <a:buFont typeface="Times New Roman"/>
                        <a:buNone/>
                      </a:pPr>
                      <a:r>
                        <a:rPr b="0" i="0" lang="en-IN" sz="1800" u="none" cap="none" strike="noStrike">
                          <a:solidFill>
                            <a:srgbClr val="000000"/>
                          </a:solidFill>
                          <a:highlight>
                            <a:srgbClr val="00FFFF"/>
                          </a:highlight>
                          <a:latin typeface="Times New Roman"/>
                          <a:ea typeface="Times New Roman"/>
                          <a:cs typeface="Times New Roman"/>
                          <a:sym typeface="Times New Roman"/>
                        </a:rPr>
                        <a:t>Strep throat</a:t>
                      </a:r>
                      <a:endParaRPr/>
                    </a:p>
                  </a:txBody>
                  <a:tcPr marT="196500" marB="46800" marR="90000" marL="90000">
                    <a:lnL cap="flat" cmpd="sng" w="12600">
                      <a:solidFill>
                        <a:srgbClr val="000000"/>
                      </a:solidFill>
                      <a:prstDash val="solid"/>
                      <a:round/>
                      <a:headEnd len="sm" w="sm" type="none"/>
                      <a:tailEnd len="sm" w="sm" type="none"/>
                    </a:lnL>
                    <a:lnR cap="flat" cmpd="sng" w="28425">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r>
              <a:tr h="433100">
                <a:tc>
                  <a:txBody>
                    <a:bodyPr/>
                    <a:lstStyle/>
                    <a:p>
                      <a:pPr indent="0" lvl="0" marL="0" marR="0" rtl="0" algn="l">
                        <a:lnSpc>
                          <a:spcPct val="74000"/>
                        </a:lnSpc>
                        <a:spcBef>
                          <a:spcPts val="0"/>
                        </a:spcBef>
                        <a:spcAft>
                          <a:spcPts val="0"/>
                        </a:spcAft>
                        <a:buClr>
                          <a:srgbClr val="000000"/>
                        </a:buClr>
                        <a:buSzPts val="1800"/>
                        <a:buFont typeface="Times New Roman"/>
                        <a:buNone/>
                      </a:pPr>
                      <a:r>
                        <a:rPr b="0" i="0" lang="en-IN" sz="1800" u="none" cap="none" strike="noStrike">
                          <a:solidFill>
                            <a:srgbClr val="000000"/>
                          </a:solidFill>
                          <a:latin typeface="Times New Roman"/>
                          <a:ea typeface="Times New Roman"/>
                          <a:cs typeface="Times New Roman"/>
                          <a:sym typeface="Times New Roman"/>
                        </a:rPr>
                        <a:t>2</a:t>
                      </a:r>
                      <a:endParaRPr/>
                    </a:p>
                  </a:txBody>
                  <a:tcPr marT="196500" marB="46800" marR="90000" marL="90000">
                    <a:lnL cap="flat" cmpd="sng" w="28425">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c>
                  <a:txBody>
                    <a:bodyPr/>
                    <a:lstStyle/>
                    <a:p>
                      <a:pPr indent="0" lvl="0" marL="0" marR="0" rtl="0" algn="l">
                        <a:lnSpc>
                          <a:spcPct val="74000"/>
                        </a:lnSpc>
                        <a:spcBef>
                          <a:spcPts val="0"/>
                        </a:spcBef>
                        <a:spcAft>
                          <a:spcPts val="0"/>
                        </a:spcAft>
                        <a:buClr>
                          <a:srgbClr val="000000"/>
                        </a:buClr>
                        <a:buSzPts val="1800"/>
                        <a:buFont typeface="Times New Roman"/>
                        <a:buNone/>
                      </a:pPr>
                      <a:r>
                        <a:rPr b="0" i="0" lang="en-IN" sz="1800" u="none" cap="none" strike="noStrike">
                          <a:solidFill>
                            <a:srgbClr val="000000"/>
                          </a:solidFill>
                          <a:latin typeface="Times New Roman"/>
                          <a:ea typeface="Times New Roman"/>
                          <a:cs typeface="Times New Roman"/>
                          <a:sym typeface="Times New Roman"/>
                        </a:rPr>
                        <a:t>No</a:t>
                      </a:r>
                      <a:endParaRPr/>
                    </a:p>
                  </a:txBody>
                  <a:tcPr marT="196500" marB="46800" marR="90000" marL="90000">
                    <a:lnL cap="flat" cmpd="sng" w="12600">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c>
                  <a:txBody>
                    <a:bodyPr/>
                    <a:lstStyle/>
                    <a:p>
                      <a:pPr indent="0" lvl="0" marL="0" marR="0" rtl="0" algn="l">
                        <a:lnSpc>
                          <a:spcPct val="74000"/>
                        </a:lnSpc>
                        <a:spcBef>
                          <a:spcPts val="0"/>
                        </a:spcBef>
                        <a:spcAft>
                          <a:spcPts val="0"/>
                        </a:spcAft>
                        <a:buClr>
                          <a:srgbClr val="000000"/>
                        </a:buClr>
                        <a:buSzPts val="1800"/>
                        <a:buFont typeface="Times New Roman"/>
                        <a:buNone/>
                      </a:pPr>
                      <a:r>
                        <a:rPr b="0" i="0" lang="en-IN" sz="1800" u="none" cap="none" strike="noStrike">
                          <a:solidFill>
                            <a:srgbClr val="000000"/>
                          </a:solidFill>
                          <a:latin typeface="Times New Roman"/>
                          <a:ea typeface="Times New Roman"/>
                          <a:cs typeface="Times New Roman"/>
                          <a:sym typeface="Times New Roman"/>
                        </a:rPr>
                        <a:t>No</a:t>
                      </a:r>
                      <a:endParaRPr/>
                    </a:p>
                  </a:txBody>
                  <a:tcPr marT="196500" marB="46800" marR="90000" marL="90000">
                    <a:lnL cap="flat" cmpd="sng" w="12600">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c>
                  <a:txBody>
                    <a:bodyPr/>
                    <a:lstStyle/>
                    <a:p>
                      <a:pPr indent="0" lvl="0" marL="0" marR="0" rtl="0" algn="l">
                        <a:lnSpc>
                          <a:spcPct val="74000"/>
                        </a:lnSpc>
                        <a:spcBef>
                          <a:spcPts val="0"/>
                        </a:spcBef>
                        <a:spcAft>
                          <a:spcPts val="0"/>
                        </a:spcAft>
                        <a:buClr>
                          <a:srgbClr val="000000"/>
                        </a:buClr>
                        <a:buSzPts val="1800"/>
                        <a:buFont typeface="Times New Roman"/>
                        <a:buNone/>
                      </a:pPr>
                      <a:r>
                        <a:rPr b="0" i="0" lang="en-IN" sz="1800" u="none" cap="none" strike="noStrike">
                          <a:solidFill>
                            <a:srgbClr val="000000"/>
                          </a:solidFill>
                          <a:latin typeface="Times New Roman"/>
                          <a:ea typeface="Times New Roman"/>
                          <a:cs typeface="Times New Roman"/>
                          <a:sym typeface="Times New Roman"/>
                        </a:rPr>
                        <a:t>No</a:t>
                      </a:r>
                      <a:endParaRPr/>
                    </a:p>
                  </a:txBody>
                  <a:tcPr marT="196500" marB="46800" marR="90000" marL="90000">
                    <a:lnL cap="flat" cmpd="sng" w="12600">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c>
                  <a:txBody>
                    <a:bodyPr/>
                    <a:lstStyle/>
                    <a:p>
                      <a:pPr indent="0" lvl="0" marL="0" marR="0" rtl="0" algn="l">
                        <a:lnSpc>
                          <a:spcPct val="74000"/>
                        </a:lnSpc>
                        <a:spcBef>
                          <a:spcPts val="0"/>
                        </a:spcBef>
                        <a:spcAft>
                          <a:spcPts val="0"/>
                        </a:spcAft>
                        <a:buClr>
                          <a:srgbClr val="000000"/>
                        </a:buClr>
                        <a:buSzPts val="1800"/>
                        <a:buFont typeface="Times New Roman"/>
                        <a:buNone/>
                      </a:pPr>
                      <a:r>
                        <a:rPr b="0" i="0" lang="en-IN" sz="1800" u="none" cap="none" strike="noStrike">
                          <a:solidFill>
                            <a:srgbClr val="000000"/>
                          </a:solidFill>
                          <a:latin typeface="Times New Roman"/>
                          <a:ea typeface="Times New Roman"/>
                          <a:cs typeface="Times New Roman"/>
                          <a:sym typeface="Times New Roman"/>
                        </a:rPr>
                        <a:t>Yes</a:t>
                      </a:r>
                      <a:endParaRPr/>
                    </a:p>
                  </a:txBody>
                  <a:tcPr marT="196500" marB="46800" marR="90000" marL="90000">
                    <a:lnL cap="flat" cmpd="sng" w="12600">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c>
                  <a:txBody>
                    <a:bodyPr/>
                    <a:lstStyle/>
                    <a:p>
                      <a:pPr indent="0" lvl="0" marL="0" marR="0" rtl="0" algn="l">
                        <a:lnSpc>
                          <a:spcPct val="74000"/>
                        </a:lnSpc>
                        <a:spcBef>
                          <a:spcPts val="0"/>
                        </a:spcBef>
                        <a:spcAft>
                          <a:spcPts val="0"/>
                        </a:spcAft>
                        <a:buClr>
                          <a:srgbClr val="000000"/>
                        </a:buClr>
                        <a:buSzPts val="1800"/>
                        <a:buFont typeface="Times New Roman"/>
                        <a:buNone/>
                      </a:pPr>
                      <a:r>
                        <a:rPr b="0" i="0" lang="en-IN" sz="1800" u="none" cap="none" strike="noStrike">
                          <a:solidFill>
                            <a:srgbClr val="000000"/>
                          </a:solidFill>
                          <a:latin typeface="Times New Roman"/>
                          <a:ea typeface="Times New Roman"/>
                          <a:cs typeface="Times New Roman"/>
                          <a:sym typeface="Times New Roman"/>
                        </a:rPr>
                        <a:t>Yes</a:t>
                      </a:r>
                      <a:endParaRPr/>
                    </a:p>
                  </a:txBody>
                  <a:tcPr marT="196500" marB="46800" marR="90000" marL="90000">
                    <a:lnL cap="flat" cmpd="sng" w="12600">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c>
                  <a:txBody>
                    <a:bodyPr/>
                    <a:lstStyle/>
                    <a:p>
                      <a:pPr indent="0" lvl="0" marL="0" marR="0" rtl="0" algn="l">
                        <a:lnSpc>
                          <a:spcPct val="74000"/>
                        </a:lnSpc>
                        <a:spcBef>
                          <a:spcPts val="0"/>
                        </a:spcBef>
                        <a:spcAft>
                          <a:spcPts val="0"/>
                        </a:spcAft>
                        <a:buClr>
                          <a:srgbClr val="000000"/>
                        </a:buClr>
                        <a:buSzPts val="1800"/>
                        <a:buFont typeface="Times New Roman"/>
                        <a:buNone/>
                      </a:pPr>
                      <a:r>
                        <a:rPr b="0" i="0" lang="en-IN" sz="1800" u="none" cap="none" strike="noStrike">
                          <a:solidFill>
                            <a:srgbClr val="000000"/>
                          </a:solidFill>
                          <a:latin typeface="Times New Roman"/>
                          <a:ea typeface="Times New Roman"/>
                          <a:cs typeface="Times New Roman"/>
                          <a:sym typeface="Times New Roman"/>
                        </a:rPr>
                        <a:t>Allergy</a:t>
                      </a:r>
                      <a:endParaRPr/>
                    </a:p>
                  </a:txBody>
                  <a:tcPr marT="196500" marB="46800" marR="90000" marL="90000">
                    <a:lnL cap="flat" cmpd="sng" w="12600">
                      <a:solidFill>
                        <a:srgbClr val="000000"/>
                      </a:solidFill>
                      <a:prstDash val="solid"/>
                      <a:round/>
                      <a:headEnd len="sm" w="sm" type="none"/>
                      <a:tailEnd len="sm" w="sm" type="none"/>
                    </a:lnL>
                    <a:lnR cap="flat" cmpd="sng" w="28425">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r>
              <a:tr h="433100">
                <a:tc>
                  <a:txBody>
                    <a:bodyPr/>
                    <a:lstStyle/>
                    <a:p>
                      <a:pPr indent="0" lvl="0" marL="0" marR="0" rtl="0" algn="l">
                        <a:lnSpc>
                          <a:spcPct val="74000"/>
                        </a:lnSpc>
                        <a:spcBef>
                          <a:spcPts val="0"/>
                        </a:spcBef>
                        <a:spcAft>
                          <a:spcPts val="0"/>
                        </a:spcAft>
                        <a:buClr>
                          <a:srgbClr val="000000"/>
                        </a:buClr>
                        <a:buSzPts val="1800"/>
                        <a:buFont typeface="Times New Roman"/>
                        <a:buNone/>
                      </a:pPr>
                      <a:r>
                        <a:rPr b="0" i="0" lang="en-IN" sz="1800" u="none" cap="none" strike="noStrike">
                          <a:solidFill>
                            <a:srgbClr val="000000"/>
                          </a:solidFill>
                          <a:latin typeface="Times New Roman"/>
                          <a:ea typeface="Times New Roman"/>
                          <a:cs typeface="Times New Roman"/>
                          <a:sym typeface="Times New Roman"/>
                        </a:rPr>
                        <a:t>3</a:t>
                      </a:r>
                      <a:endParaRPr/>
                    </a:p>
                  </a:txBody>
                  <a:tcPr marT="196500" marB="46800" marR="90000" marL="90000">
                    <a:lnL cap="flat" cmpd="sng" w="28425">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c>
                  <a:txBody>
                    <a:bodyPr/>
                    <a:lstStyle/>
                    <a:p>
                      <a:pPr indent="0" lvl="0" marL="0" marR="0" rtl="0" algn="l">
                        <a:lnSpc>
                          <a:spcPct val="74000"/>
                        </a:lnSpc>
                        <a:spcBef>
                          <a:spcPts val="0"/>
                        </a:spcBef>
                        <a:spcAft>
                          <a:spcPts val="0"/>
                        </a:spcAft>
                        <a:buClr>
                          <a:srgbClr val="000000"/>
                        </a:buClr>
                        <a:buSzPts val="1800"/>
                        <a:buFont typeface="Times New Roman"/>
                        <a:buNone/>
                      </a:pPr>
                      <a:r>
                        <a:rPr b="0" i="0" lang="en-IN" sz="1800" u="none" cap="none" strike="noStrike">
                          <a:solidFill>
                            <a:srgbClr val="000000"/>
                          </a:solidFill>
                          <a:latin typeface="Times New Roman"/>
                          <a:ea typeface="Times New Roman"/>
                          <a:cs typeface="Times New Roman"/>
                          <a:sym typeface="Times New Roman"/>
                        </a:rPr>
                        <a:t>Yes</a:t>
                      </a:r>
                      <a:endParaRPr/>
                    </a:p>
                  </a:txBody>
                  <a:tcPr marT="196500" marB="46800" marR="90000" marL="90000">
                    <a:lnL cap="flat" cmpd="sng" w="12600">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c>
                  <a:txBody>
                    <a:bodyPr/>
                    <a:lstStyle/>
                    <a:p>
                      <a:pPr indent="0" lvl="0" marL="0" marR="0" rtl="0" algn="l">
                        <a:lnSpc>
                          <a:spcPct val="74000"/>
                        </a:lnSpc>
                        <a:spcBef>
                          <a:spcPts val="0"/>
                        </a:spcBef>
                        <a:spcAft>
                          <a:spcPts val="0"/>
                        </a:spcAft>
                        <a:buClr>
                          <a:srgbClr val="000000"/>
                        </a:buClr>
                        <a:buSzPts val="1800"/>
                        <a:buFont typeface="Times New Roman"/>
                        <a:buNone/>
                      </a:pPr>
                      <a:r>
                        <a:rPr b="0" i="0" lang="en-IN" sz="1800" u="none" cap="none" strike="noStrike">
                          <a:solidFill>
                            <a:srgbClr val="000000"/>
                          </a:solidFill>
                          <a:latin typeface="Times New Roman"/>
                          <a:ea typeface="Times New Roman"/>
                          <a:cs typeface="Times New Roman"/>
                          <a:sym typeface="Times New Roman"/>
                        </a:rPr>
                        <a:t>Yes</a:t>
                      </a:r>
                      <a:endParaRPr/>
                    </a:p>
                  </a:txBody>
                  <a:tcPr marT="196500" marB="46800" marR="90000" marL="90000">
                    <a:lnL cap="flat" cmpd="sng" w="12600">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c>
                  <a:txBody>
                    <a:bodyPr/>
                    <a:lstStyle/>
                    <a:p>
                      <a:pPr indent="0" lvl="0" marL="0" marR="0" rtl="0" algn="l">
                        <a:lnSpc>
                          <a:spcPct val="74000"/>
                        </a:lnSpc>
                        <a:spcBef>
                          <a:spcPts val="0"/>
                        </a:spcBef>
                        <a:spcAft>
                          <a:spcPts val="0"/>
                        </a:spcAft>
                        <a:buClr>
                          <a:srgbClr val="000000"/>
                        </a:buClr>
                        <a:buSzPts val="1800"/>
                        <a:buFont typeface="Times New Roman"/>
                        <a:buNone/>
                      </a:pPr>
                      <a:r>
                        <a:rPr b="0" i="0" lang="en-IN" sz="1800" u="none" cap="none" strike="noStrike">
                          <a:solidFill>
                            <a:srgbClr val="000000"/>
                          </a:solidFill>
                          <a:latin typeface="Times New Roman"/>
                          <a:ea typeface="Times New Roman"/>
                          <a:cs typeface="Times New Roman"/>
                          <a:sym typeface="Times New Roman"/>
                        </a:rPr>
                        <a:t>No</a:t>
                      </a:r>
                      <a:endParaRPr/>
                    </a:p>
                  </a:txBody>
                  <a:tcPr marT="196500" marB="46800" marR="90000" marL="90000">
                    <a:lnL cap="flat" cmpd="sng" w="12600">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c>
                  <a:txBody>
                    <a:bodyPr/>
                    <a:lstStyle/>
                    <a:p>
                      <a:pPr indent="0" lvl="0" marL="0" marR="0" rtl="0" algn="l">
                        <a:lnSpc>
                          <a:spcPct val="74000"/>
                        </a:lnSpc>
                        <a:spcBef>
                          <a:spcPts val="0"/>
                        </a:spcBef>
                        <a:spcAft>
                          <a:spcPts val="0"/>
                        </a:spcAft>
                        <a:buClr>
                          <a:srgbClr val="000000"/>
                        </a:buClr>
                        <a:buSzPts val="1800"/>
                        <a:buFont typeface="Times New Roman"/>
                        <a:buNone/>
                      </a:pPr>
                      <a:r>
                        <a:rPr b="0" i="0" lang="en-IN" sz="1800" u="none" cap="none" strike="noStrike">
                          <a:solidFill>
                            <a:srgbClr val="000000"/>
                          </a:solidFill>
                          <a:latin typeface="Times New Roman"/>
                          <a:ea typeface="Times New Roman"/>
                          <a:cs typeface="Times New Roman"/>
                          <a:sym typeface="Times New Roman"/>
                        </a:rPr>
                        <a:t>Yes</a:t>
                      </a:r>
                      <a:endParaRPr/>
                    </a:p>
                  </a:txBody>
                  <a:tcPr marT="196500" marB="46800" marR="90000" marL="90000">
                    <a:lnL cap="flat" cmpd="sng" w="12600">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c>
                  <a:txBody>
                    <a:bodyPr/>
                    <a:lstStyle/>
                    <a:p>
                      <a:pPr indent="0" lvl="0" marL="0" marR="0" rtl="0" algn="l">
                        <a:lnSpc>
                          <a:spcPct val="74000"/>
                        </a:lnSpc>
                        <a:spcBef>
                          <a:spcPts val="0"/>
                        </a:spcBef>
                        <a:spcAft>
                          <a:spcPts val="0"/>
                        </a:spcAft>
                        <a:buClr>
                          <a:srgbClr val="000000"/>
                        </a:buClr>
                        <a:buSzPts val="1800"/>
                        <a:buFont typeface="Times New Roman"/>
                        <a:buNone/>
                      </a:pPr>
                      <a:r>
                        <a:rPr b="0" i="0" lang="en-IN" sz="1800" u="none" cap="none" strike="noStrike">
                          <a:solidFill>
                            <a:srgbClr val="000000"/>
                          </a:solidFill>
                          <a:latin typeface="Times New Roman"/>
                          <a:ea typeface="Times New Roman"/>
                          <a:cs typeface="Times New Roman"/>
                          <a:sym typeface="Times New Roman"/>
                        </a:rPr>
                        <a:t>No</a:t>
                      </a:r>
                      <a:endParaRPr/>
                    </a:p>
                  </a:txBody>
                  <a:tcPr marT="196500" marB="46800" marR="90000" marL="90000">
                    <a:lnL cap="flat" cmpd="sng" w="12600">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c>
                  <a:txBody>
                    <a:bodyPr/>
                    <a:lstStyle/>
                    <a:p>
                      <a:pPr indent="0" lvl="0" marL="0" marR="0" rtl="0" algn="l">
                        <a:lnSpc>
                          <a:spcPct val="74000"/>
                        </a:lnSpc>
                        <a:spcBef>
                          <a:spcPts val="0"/>
                        </a:spcBef>
                        <a:spcAft>
                          <a:spcPts val="0"/>
                        </a:spcAft>
                        <a:buClr>
                          <a:srgbClr val="000000"/>
                        </a:buClr>
                        <a:buSzPts val="1800"/>
                        <a:buFont typeface="Times New Roman"/>
                        <a:buNone/>
                      </a:pPr>
                      <a:r>
                        <a:rPr b="0" i="0" lang="en-IN" sz="1800" u="none" cap="none" strike="noStrike">
                          <a:solidFill>
                            <a:srgbClr val="000000"/>
                          </a:solidFill>
                          <a:latin typeface="Times New Roman"/>
                          <a:ea typeface="Times New Roman"/>
                          <a:cs typeface="Times New Roman"/>
                          <a:sym typeface="Times New Roman"/>
                        </a:rPr>
                        <a:t>Cold</a:t>
                      </a:r>
                      <a:endParaRPr/>
                    </a:p>
                  </a:txBody>
                  <a:tcPr marT="196500" marB="46800" marR="90000" marL="90000">
                    <a:lnL cap="flat" cmpd="sng" w="12600">
                      <a:solidFill>
                        <a:srgbClr val="000000"/>
                      </a:solidFill>
                      <a:prstDash val="solid"/>
                      <a:round/>
                      <a:headEnd len="sm" w="sm" type="none"/>
                      <a:tailEnd len="sm" w="sm" type="none"/>
                    </a:lnL>
                    <a:lnR cap="flat" cmpd="sng" w="28425">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r>
              <a:tr h="449575">
                <a:tc>
                  <a:txBody>
                    <a:bodyPr/>
                    <a:lstStyle/>
                    <a:p>
                      <a:pPr indent="0" lvl="0" marL="0" marR="0" rtl="0" algn="l">
                        <a:lnSpc>
                          <a:spcPct val="74000"/>
                        </a:lnSpc>
                        <a:spcBef>
                          <a:spcPts val="0"/>
                        </a:spcBef>
                        <a:spcAft>
                          <a:spcPts val="0"/>
                        </a:spcAft>
                        <a:buClr>
                          <a:srgbClr val="000000"/>
                        </a:buClr>
                        <a:buSzPts val="1800"/>
                        <a:buFont typeface="Times New Roman"/>
                        <a:buNone/>
                      </a:pPr>
                      <a:r>
                        <a:rPr b="0" i="0" lang="en-IN" sz="1800" u="none" cap="none" strike="noStrike">
                          <a:solidFill>
                            <a:srgbClr val="000000"/>
                          </a:solidFill>
                          <a:latin typeface="Times New Roman"/>
                          <a:ea typeface="Times New Roman"/>
                          <a:cs typeface="Times New Roman"/>
                          <a:sym typeface="Times New Roman"/>
                        </a:rPr>
                        <a:t>4</a:t>
                      </a:r>
                      <a:endParaRPr/>
                    </a:p>
                  </a:txBody>
                  <a:tcPr marT="196500" marB="46800" marR="90000" marL="90000">
                    <a:lnL cap="flat" cmpd="sng" w="28425">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c>
                  <a:txBody>
                    <a:bodyPr/>
                    <a:lstStyle/>
                    <a:p>
                      <a:pPr indent="0" lvl="0" marL="0" marR="0" rtl="0" algn="l">
                        <a:lnSpc>
                          <a:spcPct val="74000"/>
                        </a:lnSpc>
                        <a:spcBef>
                          <a:spcPts val="0"/>
                        </a:spcBef>
                        <a:spcAft>
                          <a:spcPts val="0"/>
                        </a:spcAft>
                        <a:buClr>
                          <a:srgbClr val="000000"/>
                        </a:buClr>
                        <a:buSzPts val="1800"/>
                        <a:buFont typeface="Times New Roman"/>
                        <a:buNone/>
                      </a:pPr>
                      <a:r>
                        <a:rPr b="0" i="0" lang="en-IN" sz="1800" u="none" cap="none" strike="noStrike">
                          <a:solidFill>
                            <a:srgbClr val="000000"/>
                          </a:solidFill>
                          <a:latin typeface="Times New Roman"/>
                          <a:ea typeface="Times New Roman"/>
                          <a:cs typeface="Times New Roman"/>
                          <a:sym typeface="Times New Roman"/>
                        </a:rPr>
                        <a:t>Yes</a:t>
                      </a:r>
                      <a:endParaRPr/>
                    </a:p>
                  </a:txBody>
                  <a:tcPr marT="196500" marB="46800" marR="90000" marL="90000">
                    <a:lnL cap="flat" cmpd="sng" w="12600">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c>
                  <a:txBody>
                    <a:bodyPr/>
                    <a:lstStyle/>
                    <a:p>
                      <a:pPr indent="0" lvl="0" marL="0" marR="0" rtl="0" algn="l">
                        <a:lnSpc>
                          <a:spcPct val="74000"/>
                        </a:lnSpc>
                        <a:spcBef>
                          <a:spcPts val="0"/>
                        </a:spcBef>
                        <a:spcAft>
                          <a:spcPts val="0"/>
                        </a:spcAft>
                        <a:buClr>
                          <a:srgbClr val="000000"/>
                        </a:buClr>
                        <a:buSzPts val="1800"/>
                        <a:buFont typeface="Times New Roman"/>
                        <a:buNone/>
                      </a:pPr>
                      <a:r>
                        <a:rPr b="0" i="0" lang="en-IN" sz="1800" u="none" cap="none" strike="noStrike">
                          <a:solidFill>
                            <a:srgbClr val="000000"/>
                          </a:solidFill>
                          <a:latin typeface="Times New Roman"/>
                          <a:ea typeface="Times New Roman"/>
                          <a:cs typeface="Times New Roman"/>
                          <a:sym typeface="Times New Roman"/>
                        </a:rPr>
                        <a:t>No</a:t>
                      </a:r>
                      <a:endParaRPr/>
                    </a:p>
                  </a:txBody>
                  <a:tcPr marT="196500" marB="46800" marR="90000" marL="90000">
                    <a:lnL cap="flat" cmpd="sng" w="12600">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c>
                  <a:txBody>
                    <a:bodyPr/>
                    <a:lstStyle/>
                    <a:p>
                      <a:pPr indent="0" lvl="0" marL="0" marR="0" rtl="0" algn="l">
                        <a:lnSpc>
                          <a:spcPct val="74000"/>
                        </a:lnSpc>
                        <a:spcBef>
                          <a:spcPts val="0"/>
                        </a:spcBef>
                        <a:spcAft>
                          <a:spcPts val="0"/>
                        </a:spcAft>
                        <a:buClr>
                          <a:srgbClr val="000000"/>
                        </a:buClr>
                        <a:buSzPts val="1800"/>
                        <a:buFont typeface="Times New Roman"/>
                        <a:buNone/>
                      </a:pPr>
                      <a:r>
                        <a:rPr b="0" i="0" lang="en-IN" sz="1800" u="none" cap="none" strike="noStrike">
                          <a:solidFill>
                            <a:srgbClr val="000000"/>
                          </a:solidFill>
                          <a:latin typeface="Times New Roman"/>
                          <a:ea typeface="Times New Roman"/>
                          <a:cs typeface="Times New Roman"/>
                          <a:sym typeface="Times New Roman"/>
                        </a:rPr>
                        <a:t>No</a:t>
                      </a:r>
                      <a:endParaRPr/>
                    </a:p>
                  </a:txBody>
                  <a:tcPr marT="196500" marB="46800" marR="90000" marL="90000">
                    <a:lnL cap="flat" cmpd="sng" w="12600">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c>
                  <a:txBody>
                    <a:bodyPr/>
                    <a:lstStyle/>
                    <a:p>
                      <a:pPr indent="0" lvl="0" marL="0" marR="0" rtl="0" algn="l">
                        <a:lnSpc>
                          <a:spcPct val="74000"/>
                        </a:lnSpc>
                        <a:spcBef>
                          <a:spcPts val="0"/>
                        </a:spcBef>
                        <a:spcAft>
                          <a:spcPts val="0"/>
                        </a:spcAft>
                        <a:buClr>
                          <a:srgbClr val="000000"/>
                        </a:buClr>
                        <a:buSzPts val="1800"/>
                        <a:buFont typeface="Times New Roman"/>
                        <a:buNone/>
                      </a:pPr>
                      <a:r>
                        <a:rPr b="0" i="0" lang="en-IN" sz="1800" u="none" cap="none" strike="noStrike">
                          <a:solidFill>
                            <a:srgbClr val="000000"/>
                          </a:solidFill>
                          <a:latin typeface="Times New Roman"/>
                          <a:ea typeface="Times New Roman"/>
                          <a:cs typeface="Times New Roman"/>
                          <a:sym typeface="Times New Roman"/>
                        </a:rPr>
                        <a:t>No</a:t>
                      </a:r>
                      <a:endParaRPr/>
                    </a:p>
                  </a:txBody>
                  <a:tcPr marT="196500" marB="46800" marR="90000" marL="90000">
                    <a:lnL cap="flat" cmpd="sng" w="12600">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c>
                  <a:txBody>
                    <a:bodyPr/>
                    <a:lstStyle/>
                    <a:p>
                      <a:pPr indent="0" lvl="0" marL="0" marR="0" rtl="0" algn="l">
                        <a:lnSpc>
                          <a:spcPct val="74000"/>
                        </a:lnSpc>
                        <a:spcBef>
                          <a:spcPts val="0"/>
                        </a:spcBef>
                        <a:spcAft>
                          <a:spcPts val="0"/>
                        </a:spcAft>
                        <a:buClr>
                          <a:srgbClr val="000000"/>
                        </a:buClr>
                        <a:buSzPts val="1800"/>
                        <a:buFont typeface="Times New Roman"/>
                        <a:buNone/>
                      </a:pPr>
                      <a:r>
                        <a:rPr b="0" i="0" lang="en-IN" sz="1800" u="none" cap="none" strike="noStrike">
                          <a:solidFill>
                            <a:srgbClr val="000000"/>
                          </a:solidFill>
                          <a:latin typeface="Times New Roman"/>
                          <a:ea typeface="Times New Roman"/>
                          <a:cs typeface="Times New Roman"/>
                          <a:sym typeface="Times New Roman"/>
                        </a:rPr>
                        <a:t>No</a:t>
                      </a:r>
                      <a:endParaRPr/>
                    </a:p>
                  </a:txBody>
                  <a:tcPr marT="196500" marB="46800" marR="90000" marL="90000">
                    <a:lnL cap="flat" cmpd="sng" w="12600">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c>
                  <a:txBody>
                    <a:bodyPr/>
                    <a:lstStyle/>
                    <a:p>
                      <a:pPr indent="0" lvl="0" marL="0" marR="0" rtl="0" algn="l">
                        <a:lnSpc>
                          <a:spcPct val="74000"/>
                        </a:lnSpc>
                        <a:spcBef>
                          <a:spcPts val="0"/>
                        </a:spcBef>
                        <a:spcAft>
                          <a:spcPts val="0"/>
                        </a:spcAft>
                        <a:buClr>
                          <a:srgbClr val="000000"/>
                        </a:buClr>
                        <a:buSzPts val="1800"/>
                        <a:buFont typeface="Times New Roman"/>
                        <a:buNone/>
                      </a:pPr>
                      <a:r>
                        <a:rPr b="0" i="0" lang="en-IN" sz="1800" u="none" cap="none" strike="noStrike">
                          <a:solidFill>
                            <a:srgbClr val="000000"/>
                          </a:solidFill>
                          <a:latin typeface="Times New Roman"/>
                          <a:ea typeface="Times New Roman"/>
                          <a:cs typeface="Times New Roman"/>
                          <a:sym typeface="Times New Roman"/>
                        </a:rPr>
                        <a:t>Strep throat</a:t>
                      </a:r>
                      <a:endParaRPr/>
                    </a:p>
                  </a:txBody>
                  <a:tcPr marT="196500" marB="46800" marR="90000" marL="90000">
                    <a:lnL cap="flat" cmpd="sng" w="12600">
                      <a:solidFill>
                        <a:srgbClr val="000000"/>
                      </a:solidFill>
                      <a:prstDash val="solid"/>
                      <a:round/>
                      <a:headEnd len="sm" w="sm" type="none"/>
                      <a:tailEnd len="sm" w="sm" type="none"/>
                    </a:lnL>
                    <a:lnR cap="flat" cmpd="sng" w="28425">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r>
              <a:tr h="433100">
                <a:tc>
                  <a:txBody>
                    <a:bodyPr/>
                    <a:lstStyle/>
                    <a:p>
                      <a:pPr indent="0" lvl="0" marL="0" marR="0" rtl="0" algn="l">
                        <a:lnSpc>
                          <a:spcPct val="74000"/>
                        </a:lnSpc>
                        <a:spcBef>
                          <a:spcPts val="0"/>
                        </a:spcBef>
                        <a:spcAft>
                          <a:spcPts val="0"/>
                        </a:spcAft>
                        <a:buClr>
                          <a:srgbClr val="000000"/>
                        </a:buClr>
                        <a:buSzPts val="1800"/>
                        <a:buFont typeface="Times New Roman"/>
                        <a:buNone/>
                      </a:pPr>
                      <a:r>
                        <a:rPr b="0" i="0" lang="en-IN" sz="1800" u="none" cap="none" strike="noStrike">
                          <a:solidFill>
                            <a:srgbClr val="000000"/>
                          </a:solidFill>
                          <a:latin typeface="Times New Roman"/>
                          <a:ea typeface="Times New Roman"/>
                          <a:cs typeface="Times New Roman"/>
                          <a:sym typeface="Times New Roman"/>
                        </a:rPr>
                        <a:t>5</a:t>
                      </a:r>
                      <a:endParaRPr/>
                    </a:p>
                  </a:txBody>
                  <a:tcPr marT="196500" marB="46800" marR="90000" marL="90000">
                    <a:lnL cap="flat" cmpd="sng" w="28425">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c>
                  <a:txBody>
                    <a:bodyPr/>
                    <a:lstStyle/>
                    <a:p>
                      <a:pPr indent="0" lvl="0" marL="0" marR="0" rtl="0" algn="l">
                        <a:lnSpc>
                          <a:spcPct val="74000"/>
                        </a:lnSpc>
                        <a:spcBef>
                          <a:spcPts val="0"/>
                        </a:spcBef>
                        <a:spcAft>
                          <a:spcPts val="0"/>
                        </a:spcAft>
                        <a:buClr>
                          <a:srgbClr val="000000"/>
                        </a:buClr>
                        <a:buSzPts val="1800"/>
                        <a:buFont typeface="Times New Roman"/>
                        <a:buNone/>
                      </a:pPr>
                      <a:r>
                        <a:rPr b="0" i="0" lang="en-IN" sz="1800" u="none" cap="none" strike="noStrike">
                          <a:solidFill>
                            <a:srgbClr val="000000"/>
                          </a:solidFill>
                          <a:latin typeface="Times New Roman"/>
                          <a:ea typeface="Times New Roman"/>
                          <a:cs typeface="Times New Roman"/>
                          <a:sym typeface="Times New Roman"/>
                        </a:rPr>
                        <a:t>No</a:t>
                      </a:r>
                      <a:endParaRPr/>
                    </a:p>
                  </a:txBody>
                  <a:tcPr marT="196500" marB="46800" marR="90000" marL="90000">
                    <a:lnL cap="flat" cmpd="sng" w="12600">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c>
                  <a:txBody>
                    <a:bodyPr/>
                    <a:lstStyle/>
                    <a:p>
                      <a:pPr indent="0" lvl="0" marL="0" marR="0" rtl="0" algn="l">
                        <a:lnSpc>
                          <a:spcPct val="74000"/>
                        </a:lnSpc>
                        <a:spcBef>
                          <a:spcPts val="0"/>
                        </a:spcBef>
                        <a:spcAft>
                          <a:spcPts val="0"/>
                        </a:spcAft>
                        <a:buClr>
                          <a:srgbClr val="000000"/>
                        </a:buClr>
                        <a:buSzPts val="1800"/>
                        <a:buFont typeface="Times New Roman"/>
                        <a:buNone/>
                      </a:pPr>
                      <a:r>
                        <a:rPr b="0" i="0" lang="en-IN" sz="1800" u="none" cap="none" strike="noStrike">
                          <a:solidFill>
                            <a:srgbClr val="000000"/>
                          </a:solidFill>
                          <a:latin typeface="Times New Roman"/>
                          <a:ea typeface="Times New Roman"/>
                          <a:cs typeface="Times New Roman"/>
                          <a:sym typeface="Times New Roman"/>
                        </a:rPr>
                        <a:t>Yes</a:t>
                      </a:r>
                      <a:endParaRPr/>
                    </a:p>
                  </a:txBody>
                  <a:tcPr marT="196500" marB="46800" marR="90000" marL="90000">
                    <a:lnL cap="flat" cmpd="sng" w="12600">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c>
                  <a:txBody>
                    <a:bodyPr/>
                    <a:lstStyle/>
                    <a:p>
                      <a:pPr indent="0" lvl="0" marL="0" marR="0" rtl="0" algn="l">
                        <a:lnSpc>
                          <a:spcPct val="74000"/>
                        </a:lnSpc>
                        <a:spcBef>
                          <a:spcPts val="0"/>
                        </a:spcBef>
                        <a:spcAft>
                          <a:spcPts val="0"/>
                        </a:spcAft>
                        <a:buClr>
                          <a:srgbClr val="000000"/>
                        </a:buClr>
                        <a:buSzPts val="1800"/>
                        <a:buFont typeface="Times New Roman"/>
                        <a:buNone/>
                      </a:pPr>
                      <a:r>
                        <a:rPr b="0" i="0" lang="en-IN" sz="1800" u="none" cap="none" strike="noStrike">
                          <a:solidFill>
                            <a:srgbClr val="000000"/>
                          </a:solidFill>
                          <a:latin typeface="Times New Roman"/>
                          <a:ea typeface="Times New Roman"/>
                          <a:cs typeface="Times New Roman"/>
                          <a:sym typeface="Times New Roman"/>
                        </a:rPr>
                        <a:t>No</a:t>
                      </a:r>
                      <a:endParaRPr/>
                    </a:p>
                  </a:txBody>
                  <a:tcPr marT="196500" marB="46800" marR="90000" marL="90000">
                    <a:lnL cap="flat" cmpd="sng" w="12600">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c>
                  <a:txBody>
                    <a:bodyPr/>
                    <a:lstStyle/>
                    <a:p>
                      <a:pPr indent="0" lvl="0" marL="0" marR="0" rtl="0" algn="l">
                        <a:lnSpc>
                          <a:spcPct val="74000"/>
                        </a:lnSpc>
                        <a:spcBef>
                          <a:spcPts val="0"/>
                        </a:spcBef>
                        <a:spcAft>
                          <a:spcPts val="0"/>
                        </a:spcAft>
                        <a:buClr>
                          <a:srgbClr val="000000"/>
                        </a:buClr>
                        <a:buSzPts val="1800"/>
                        <a:buFont typeface="Times New Roman"/>
                        <a:buNone/>
                      </a:pPr>
                      <a:r>
                        <a:rPr b="0" i="0" lang="en-IN" sz="1800" u="none" cap="none" strike="noStrike">
                          <a:solidFill>
                            <a:srgbClr val="000000"/>
                          </a:solidFill>
                          <a:latin typeface="Times New Roman"/>
                          <a:ea typeface="Times New Roman"/>
                          <a:cs typeface="Times New Roman"/>
                          <a:sym typeface="Times New Roman"/>
                        </a:rPr>
                        <a:t>Yes</a:t>
                      </a:r>
                      <a:endParaRPr/>
                    </a:p>
                  </a:txBody>
                  <a:tcPr marT="196500" marB="46800" marR="90000" marL="90000">
                    <a:lnL cap="flat" cmpd="sng" w="12600">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c>
                  <a:txBody>
                    <a:bodyPr/>
                    <a:lstStyle/>
                    <a:p>
                      <a:pPr indent="0" lvl="0" marL="0" marR="0" rtl="0" algn="l">
                        <a:lnSpc>
                          <a:spcPct val="74000"/>
                        </a:lnSpc>
                        <a:spcBef>
                          <a:spcPts val="0"/>
                        </a:spcBef>
                        <a:spcAft>
                          <a:spcPts val="0"/>
                        </a:spcAft>
                        <a:buClr>
                          <a:srgbClr val="000000"/>
                        </a:buClr>
                        <a:buSzPts val="1800"/>
                        <a:buFont typeface="Times New Roman"/>
                        <a:buNone/>
                      </a:pPr>
                      <a:r>
                        <a:rPr b="0" i="0" lang="en-IN" sz="1800" u="none" cap="none" strike="noStrike">
                          <a:solidFill>
                            <a:srgbClr val="000000"/>
                          </a:solidFill>
                          <a:latin typeface="Times New Roman"/>
                          <a:ea typeface="Times New Roman"/>
                          <a:cs typeface="Times New Roman"/>
                          <a:sym typeface="Times New Roman"/>
                        </a:rPr>
                        <a:t>No</a:t>
                      </a:r>
                      <a:endParaRPr/>
                    </a:p>
                  </a:txBody>
                  <a:tcPr marT="196500" marB="46800" marR="90000" marL="90000">
                    <a:lnL cap="flat" cmpd="sng" w="12600">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c>
                  <a:txBody>
                    <a:bodyPr/>
                    <a:lstStyle/>
                    <a:p>
                      <a:pPr indent="0" lvl="0" marL="0" marR="0" rtl="0" algn="l">
                        <a:lnSpc>
                          <a:spcPct val="74000"/>
                        </a:lnSpc>
                        <a:spcBef>
                          <a:spcPts val="0"/>
                        </a:spcBef>
                        <a:spcAft>
                          <a:spcPts val="0"/>
                        </a:spcAft>
                        <a:buClr>
                          <a:srgbClr val="000000"/>
                        </a:buClr>
                        <a:buSzPts val="1800"/>
                        <a:buFont typeface="Times New Roman"/>
                        <a:buNone/>
                      </a:pPr>
                      <a:r>
                        <a:rPr b="0" i="0" lang="en-IN" sz="1800" u="none" cap="none" strike="noStrike">
                          <a:solidFill>
                            <a:srgbClr val="000000"/>
                          </a:solidFill>
                          <a:latin typeface="Times New Roman"/>
                          <a:ea typeface="Times New Roman"/>
                          <a:cs typeface="Times New Roman"/>
                          <a:sym typeface="Times New Roman"/>
                        </a:rPr>
                        <a:t>Cold</a:t>
                      </a:r>
                      <a:endParaRPr/>
                    </a:p>
                  </a:txBody>
                  <a:tcPr marT="196500" marB="46800" marR="90000" marL="90000">
                    <a:lnL cap="flat" cmpd="sng" w="12600">
                      <a:solidFill>
                        <a:srgbClr val="000000"/>
                      </a:solidFill>
                      <a:prstDash val="solid"/>
                      <a:round/>
                      <a:headEnd len="sm" w="sm" type="none"/>
                      <a:tailEnd len="sm" w="sm" type="none"/>
                    </a:lnL>
                    <a:lnR cap="flat" cmpd="sng" w="28425">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r>
              <a:tr h="453125">
                <a:tc>
                  <a:txBody>
                    <a:bodyPr/>
                    <a:lstStyle/>
                    <a:p>
                      <a:pPr indent="0" lvl="0" marL="0" marR="0" rtl="0" algn="l">
                        <a:lnSpc>
                          <a:spcPct val="74000"/>
                        </a:lnSpc>
                        <a:spcBef>
                          <a:spcPts val="0"/>
                        </a:spcBef>
                        <a:spcAft>
                          <a:spcPts val="0"/>
                        </a:spcAft>
                        <a:buClr>
                          <a:srgbClr val="000000"/>
                        </a:buClr>
                        <a:buSzPts val="1800"/>
                        <a:buFont typeface="Times New Roman"/>
                        <a:buNone/>
                      </a:pPr>
                      <a:r>
                        <a:rPr b="0" i="0" lang="en-IN" sz="1800" u="none" cap="none" strike="noStrike">
                          <a:solidFill>
                            <a:srgbClr val="000000"/>
                          </a:solidFill>
                          <a:latin typeface="Times New Roman"/>
                          <a:ea typeface="Times New Roman"/>
                          <a:cs typeface="Times New Roman"/>
                          <a:sym typeface="Times New Roman"/>
                        </a:rPr>
                        <a:t>6</a:t>
                      </a:r>
                      <a:endParaRPr/>
                    </a:p>
                  </a:txBody>
                  <a:tcPr marT="196500" marB="46800" marR="90000" marL="90000">
                    <a:lnL cap="flat" cmpd="sng" w="28425">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c>
                  <a:txBody>
                    <a:bodyPr/>
                    <a:lstStyle/>
                    <a:p>
                      <a:pPr indent="0" lvl="0" marL="0" marR="0" rtl="0" algn="l">
                        <a:lnSpc>
                          <a:spcPct val="74000"/>
                        </a:lnSpc>
                        <a:spcBef>
                          <a:spcPts val="0"/>
                        </a:spcBef>
                        <a:spcAft>
                          <a:spcPts val="0"/>
                        </a:spcAft>
                        <a:buClr>
                          <a:srgbClr val="000000"/>
                        </a:buClr>
                        <a:buSzPts val="1800"/>
                        <a:buFont typeface="Times New Roman"/>
                        <a:buNone/>
                      </a:pPr>
                      <a:r>
                        <a:rPr b="0" i="0" lang="en-IN" sz="1800" u="none" cap="none" strike="noStrike">
                          <a:solidFill>
                            <a:srgbClr val="000000"/>
                          </a:solidFill>
                          <a:latin typeface="Times New Roman"/>
                          <a:ea typeface="Times New Roman"/>
                          <a:cs typeface="Times New Roman"/>
                          <a:sym typeface="Times New Roman"/>
                        </a:rPr>
                        <a:t>No</a:t>
                      </a:r>
                      <a:endParaRPr/>
                    </a:p>
                  </a:txBody>
                  <a:tcPr marT="196500" marB="46800" marR="90000" marL="90000">
                    <a:lnL cap="flat" cmpd="sng" w="12600">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c>
                  <a:txBody>
                    <a:bodyPr/>
                    <a:lstStyle/>
                    <a:p>
                      <a:pPr indent="0" lvl="0" marL="0" marR="0" rtl="0" algn="l">
                        <a:lnSpc>
                          <a:spcPct val="74000"/>
                        </a:lnSpc>
                        <a:spcBef>
                          <a:spcPts val="0"/>
                        </a:spcBef>
                        <a:spcAft>
                          <a:spcPts val="0"/>
                        </a:spcAft>
                        <a:buClr>
                          <a:srgbClr val="000000"/>
                        </a:buClr>
                        <a:buSzPts val="1800"/>
                        <a:buFont typeface="Times New Roman"/>
                        <a:buNone/>
                      </a:pPr>
                      <a:r>
                        <a:rPr b="0" i="0" lang="en-IN" sz="1800" u="none" cap="none" strike="noStrike">
                          <a:solidFill>
                            <a:srgbClr val="000000"/>
                          </a:solidFill>
                          <a:latin typeface="Times New Roman"/>
                          <a:ea typeface="Times New Roman"/>
                          <a:cs typeface="Times New Roman"/>
                          <a:sym typeface="Times New Roman"/>
                        </a:rPr>
                        <a:t>No</a:t>
                      </a:r>
                      <a:endParaRPr/>
                    </a:p>
                  </a:txBody>
                  <a:tcPr marT="196500" marB="46800" marR="90000" marL="90000">
                    <a:lnL cap="flat" cmpd="sng" w="12600">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c>
                  <a:txBody>
                    <a:bodyPr/>
                    <a:lstStyle/>
                    <a:p>
                      <a:pPr indent="0" lvl="0" marL="0" marR="0" rtl="0" algn="l">
                        <a:lnSpc>
                          <a:spcPct val="74000"/>
                        </a:lnSpc>
                        <a:spcBef>
                          <a:spcPts val="0"/>
                        </a:spcBef>
                        <a:spcAft>
                          <a:spcPts val="0"/>
                        </a:spcAft>
                        <a:buClr>
                          <a:srgbClr val="000000"/>
                        </a:buClr>
                        <a:buSzPts val="1800"/>
                        <a:buFont typeface="Times New Roman"/>
                        <a:buNone/>
                      </a:pPr>
                      <a:r>
                        <a:rPr b="0" i="0" lang="en-IN" sz="1800" u="none" cap="none" strike="noStrike">
                          <a:solidFill>
                            <a:srgbClr val="000000"/>
                          </a:solidFill>
                          <a:latin typeface="Times New Roman"/>
                          <a:ea typeface="Times New Roman"/>
                          <a:cs typeface="Times New Roman"/>
                          <a:sym typeface="Times New Roman"/>
                        </a:rPr>
                        <a:t>No</a:t>
                      </a:r>
                      <a:endParaRPr/>
                    </a:p>
                  </a:txBody>
                  <a:tcPr marT="196500" marB="46800" marR="90000" marL="90000">
                    <a:lnL cap="flat" cmpd="sng" w="12600">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c>
                  <a:txBody>
                    <a:bodyPr/>
                    <a:lstStyle/>
                    <a:p>
                      <a:pPr indent="0" lvl="0" marL="0" marR="0" rtl="0" algn="l">
                        <a:lnSpc>
                          <a:spcPct val="74000"/>
                        </a:lnSpc>
                        <a:spcBef>
                          <a:spcPts val="0"/>
                        </a:spcBef>
                        <a:spcAft>
                          <a:spcPts val="0"/>
                        </a:spcAft>
                        <a:buClr>
                          <a:srgbClr val="000000"/>
                        </a:buClr>
                        <a:buSzPts val="1800"/>
                        <a:buFont typeface="Times New Roman"/>
                        <a:buNone/>
                      </a:pPr>
                      <a:r>
                        <a:rPr b="0" i="0" lang="en-IN" sz="1800" u="none" cap="none" strike="noStrike">
                          <a:solidFill>
                            <a:srgbClr val="000000"/>
                          </a:solidFill>
                          <a:latin typeface="Times New Roman"/>
                          <a:ea typeface="Times New Roman"/>
                          <a:cs typeface="Times New Roman"/>
                          <a:sym typeface="Times New Roman"/>
                        </a:rPr>
                        <a:t>Yes</a:t>
                      </a:r>
                      <a:endParaRPr/>
                    </a:p>
                  </a:txBody>
                  <a:tcPr marT="196500" marB="46800" marR="90000" marL="90000">
                    <a:lnL cap="flat" cmpd="sng" w="12600">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c>
                  <a:txBody>
                    <a:bodyPr/>
                    <a:lstStyle/>
                    <a:p>
                      <a:pPr indent="0" lvl="0" marL="0" marR="0" rtl="0" algn="l">
                        <a:lnSpc>
                          <a:spcPct val="74000"/>
                        </a:lnSpc>
                        <a:spcBef>
                          <a:spcPts val="0"/>
                        </a:spcBef>
                        <a:spcAft>
                          <a:spcPts val="0"/>
                        </a:spcAft>
                        <a:buClr>
                          <a:srgbClr val="000000"/>
                        </a:buClr>
                        <a:buSzPts val="1800"/>
                        <a:buFont typeface="Times New Roman"/>
                        <a:buNone/>
                      </a:pPr>
                      <a:r>
                        <a:rPr b="0" i="0" lang="en-IN" sz="1800" u="none" cap="none" strike="noStrike">
                          <a:solidFill>
                            <a:srgbClr val="000000"/>
                          </a:solidFill>
                          <a:latin typeface="Times New Roman"/>
                          <a:ea typeface="Times New Roman"/>
                          <a:cs typeface="Times New Roman"/>
                          <a:sym typeface="Times New Roman"/>
                        </a:rPr>
                        <a:t>No</a:t>
                      </a:r>
                      <a:endParaRPr/>
                    </a:p>
                  </a:txBody>
                  <a:tcPr marT="196500" marB="46800" marR="90000" marL="90000">
                    <a:lnL cap="flat" cmpd="sng" w="12600">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c>
                  <a:txBody>
                    <a:bodyPr/>
                    <a:lstStyle/>
                    <a:p>
                      <a:pPr indent="0" lvl="0" marL="0" marR="0" rtl="0" algn="l">
                        <a:lnSpc>
                          <a:spcPct val="74000"/>
                        </a:lnSpc>
                        <a:spcBef>
                          <a:spcPts val="0"/>
                        </a:spcBef>
                        <a:spcAft>
                          <a:spcPts val="0"/>
                        </a:spcAft>
                        <a:buClr>
                          <a:srgbClr val="000000"/>
                        </a:buClr>
                        <a:buSzPts val="1800"/>
                        <a:buFont typeface="Times New Roman"/>
                        <a:buNone/>
                      </a:pPr>
                      <a:r>
                        <a:rPr b="0" i="0" lang="en-IN" sz="1800" u="none" cap="none" strike="noStrike">
                          <a:solidFill>
                            <a:srgbClr val="000000"/>
                          </a:solidFill>
                          <a:latin typeface="Times New Roman"/>
                          <a:ea typeface="Times New Roman"/>
                          <a:cs typeface="Times New Roman"/>
                          <a:sym typeface="Times New Roman"/>
                        </a:rPr>
                        <a:t>Allergy</a:t>
                      </a:r>
                      <a:endParaRPr/>
                    </a:p>
                  </a:txBody>
                  <a:tcPr marT="196500" marB="46800" marR="90000" marL="90000">
                    <a:lnL cap="flat" cmpd="sng" w="12600">
                      <a:solidFill>
                        <a:srgbClr val="000000"/>
                      </a:solidFill>
                      <a:prstDash val="solid"/>
                      <a:round/>
                      <a:headEnd len="sm" w="sm" type="none"/>
                      <a:tailEnd len="sm" w="sm" type="none"/>
                    </a:lnL>
                    <a:lnR cap="flat" cmpd="sng" w="28425">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r>
              <a:tr h="433100">
                <a:tc>
                  <a:txBody>
                    <a:bodyPr/>
                    <a:lstStyle/>
                    <a:p>
                      <a:pPr indent="0" lvl="0" marL="0" marR="0" rtl="0" algn="l">
                        <a:lnSpc>
                          <a:spcPct val="74000"/>
                        </a:lnSpc>
                        <a:spcBef>
                          <a:spcPts val="0"/>
                        </a:spcBef>
                        <a:spcAft>
                          <a:spcPts val="0"/>
                        </a:spcAft>
                        <a:buClr>
                          <a:srgbClr val="000000"/>
                        </a:buClr>
                        <a:buSzPts val="1800"/>
                        <a:buFont typeface="Times New Roman"/>
                        <a:buNone/>
                      </a:pPr>
                      <a:r>
                        <a:rPr b="0" i="0" lang="en-IN" sz="1800" u="none" cap="none" strike="noStrike">
                          <a:solidFill>
                            <a:srgbClr val="000000"/>
                          </a:solidFill>
                          <a:latin typeface="Times New Roman"/>
                          <a:ea typeface="Times New Roman"/>
                          <a:cs typeface="Times New Roman"/>
                          <a:sym typeface="Times New Roman"/>
                        </a:rPr>
                        <a:t>7</a:t>
                      </a:r>
                      <a:endParaRPr/>
                    </a:p>
                  </a:txBody>
                  <a:tcPr marT="196500" marB="46800" marR="90000" marL="90000">
                    <a:lnL cap="flat" cmpd="sng" w="28425">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c>
                  <a:txBody>
                    <a:bodyPr/>
                    <a:lstStyle/>
                    <a:p>
                      <a:pPr indent="0" lvl="0" marL="0" marR="0" rtl="0" algn="l">
                        <a:lnSpc>
                          <a:spcPct val="74000"/>
                        </a:lnSpc>
                        <a:spcBef>
                          <a:spcPts val="0"/>
                        </a:spcBef>
                        <a:spcAft>
                          <a:spcPts val="0"/>
                        </a:spcAft>
                        <a:buClr>
                          <a:srgbClr val="000000"/>
                        </a:buClr>
                        <a:buSzPts val="1800"/>
                        <a:buFont typeface="Times New Roman"/>
                        <a:buNone/>
                      </a:pPr>
                      <a:r>
                        <a:rPr b="0" i="0" lang="en-IN" sz="1800" u="none" cap="none" strike="noStrike">
                          <a:solidFill>
                            <a:srgbClr val="000000"/>
                          </a:solidFill>
                          <a:latin typeface="Times New Roman"/>
                          <a:ea typeface="Times New Roman"/>
                          <a:cs typeface="Times New Roman"/>
                          <a:sym typeface="Times New Roman"/>
                        </a:rPr>
                        <a:t>No</a:t>
                      </a:r>
                      <a:endParaRPr/>
                    </a:p>
                  </a:txBody>
                  <a:tcPr marT="196500" marB="46800" marR="90000" marL="90000">
                    <a:lnL cap="flat" cmpd="sng" w="12600">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c>
                  <a:txBody>
                    <a:bodyPr/>
                    <a:lstStyle/>
                    <a:p>
                      <a:pPr indent="0" lvl="0" marL="0" marR="0" rtl="0" algn="l">
                        <a:lnSpc>
                          <a:spcPct val="74000"/>
                        </a:lnSpc>
                        <a:spcBef>
                          <a:spcPts val="0"/>
                        </a:spcBef>
                        <a:spcAft>
                          <a:spcPts val="0"/>
                        </a:spcAft>
                        <a:buClr>
                          <a:srgbClr val="000000"/>
                        </a:buClr>
                        <a:buSzPts val="1800"/>
                        <a:buFont typeface="Times New Roman"/>
                        <a:buNone/>
                      </a:pPr>
                      <a:r>
                        <a:rPr b="0" i="0" lang="en-IN" sz="1800" u="none" cap="none" strike="noStrike">
                          <a:solidFill>
                            <a:srgbClr val="000000"/>
                          </a:solidFill>
                          <a:latin typeface="Times New Roman"/>
                          <a:ea typeface="Times New Roman"/>
                          <a:cs typeface="Times New Roman"/>
                          <a:sym typeface="Times New Roman"/>
                        </a:rPr>
                        <a:t>No</a:t>
                      </a:r>
                      <a:endParaRPr/>
                    </a:p>
                  </a:txBody>
                  <a:tcPr marT="196500" marB="46800" marR="90000" marL="90000">
                    <a:lnL cap="flat" cmpd="sng" w="12600">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c>
                  <a:txBody>
                    <a:bodyPr/>
                    <a:lstStyle/>
                    <a:p>
                      <a:pPr indent="0" lvl="0" marL="0" marR="0" rtl="0" algn="l">
                        <a:lnSpc>
                          <a:spcPct val="74000"/>
                        </a:lnSpc>
                        <a:spcBef>
                          <a:spcPts val="0"/>
                        </a:spcBef>
                        <a:spcAft>
                          <a:spcPts val="0"/>
                        </a:spcAft>
                        <a:buClr>
                          <a:srgbClr val="000000"/>
                        </a:buClr>
                        <a:buSzPts val="1800"/>
                        <a:buFont typeface="Times New Roman"/>
                        <a:buNone/>
                      </a:pPr>
                      <a:r>
                        <a:rPr b="0" i="0" lang="en-IN" sz="1800" u="none" cap="none" strike="noStrike">
                          <a:solidFill>
                            <a:srgbClr val="000000"/>
                          </a:solidFill>
                          <a:latin typeface="Times New Roman"/>
                          <a:ea typeface="Times New Roman"/>
                          <a:cs typeface="Times New Roman"/>
                          <a:sym typeface="Times New Roman"/>
                        </a:rPr>
                        <a:t>Yes</a:t>
                      </a:r>
                      <a:endParaRPr/>
                    </a:p>
                  </a:txBody>
                  <a:tcPr marT="196500" marB="46800" marR="90000" marL="90000">
                    <a:lnL cap="flat" cmpd="sng" w="12600">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c>
                  <a:txBody>
                    <a:bodyPr/>
                    <a:lstStyle/>
                    <a:p>
                      <a:pPr indent="0" lvl="0" marL="0" marR="0" rtl="0" algn="l">
                        <a:lnSpc>
                          <a:spcPct val="74000"/>
                        </a:lnSpc>
                        <a:spcBef>
                          <a:spcPts val="0"/>
                        </a:spcBef>
                        <a:spcAft>
                          <a:spcPts val="0"/>
                        </a:spcAft>
                        <a:buClr>
                          <a:srgbClr val="000000"/>
                        </a:buClr>
                        <a:buSzPts val="1800"/>
                        <a:buFont typeface="Times New Roman"/>
                        <a:buNone/>
                      </a:pPr>
                      <a:r>
                        <a:rPr b="0" i="0" lang="en-IN" sz="1800" u="none" cap="none" strike="noStrike">
                          <a:solidFill>
                            <a:srgbClr val="000000"/>
                          </a:solidFill>
                          <a:latin typeface="Times New Roman"/>
                          <a:ea typeface="Times New Roman"/>
                          <a:cs typeface="Times New Roman"/>
                          <a:sym typeface="Times New Roman"/>
                        </a:rPr>
                        <a:t>No</a:t>
                      </a:r>
                      <a:endParaRPr/>
                    </a:p>
                  </a:txBody>
                  <a:tcPr marT="196500" marB="46800" marR="90000" marL="90000">
                    <a:lnL cap="flat" cmpd="sng" w="12600">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c>
                  <a:txBody>
                    <a:bodyPr/>
                    <a:lstStyle/>
                    <a:p>
                      <a:pPr indent="0" lvl="0" marL="0" marR="0" rtl="0" algn="l">
                        <a:lnSpc>
                          <a:spcPct val="74000"/>
                        </a:lnSpc>
                        <a:spcBef>
                          <a:spcPts val="0"/>
                        </a:spcBef>
                        <a:spcAft>
                          <a:spcPts val="0"/>
                        </a:spcAft>
                        <a:buClr>
                          <a:srgbClr val="000000"/>
                        </a:buClr>
                        <a:buSzPts val="1800"/>
                        <a:buFont typeface="Times New Roman"/>
                        <a:buNone/>
                      </a:pPr>
                      <a:r>
                        <a:rPr b="0" i="0" lang="en-IN" sz="1800" u="none" cap="none" strike="noStrike">
                          <a:solidFill>
                            <a:srgbClr val="000000"/>
                          </a:solidFill>
                          <a:latin typeface="Times New Roman"/>
                          <a:ea typeface="Times New Roman"/>
                          <a:cs typeface="Times New Roman"/>
                          <a:sym typeface="Times New Roman"/>
                        </a:rPr>
                        <a:t>No</a:t>
                      </a:r>
                      <a:endParaRPr/>
                    </a:p>
                  </a:txBody>
                  <a:tcPr marT="196500" marB="46800" marR="90000" marL="90000">
                    <a:lnL cap="flat" cmpd="sng" w="12600">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c>
                  <a:txBody>
                    <a:bodyPr/>
                    <a:lstStyle/>
                    <a:p>
                      <a:pPr indent="0" lvl="0" marL="0" marR="0" rtl="0" algn="l">
                        <a:lnSpc>
                          <a:spcPct val="74000"/>
                        </a:lnSpc>
                        <a:spcBef>
                          <a:spcPts val="0"/>
                        </a:spcBef>
                        <a:spcAft>
                          <a:spcPts val="0"/>
                        </a:spcAft>
                        <a:buClr>
                          <a:srgbClr val="000000"/>
                        </a:buClr>
                        <a:buSzPts val="1800"/>
                        <a:buFont typeface="Times New Roman"/>
                        <a:buNone/>
                      </a:pPr>
                      <a:r>
                        <a:rPr b="0" i="0" lang="en-IN" sz="1800" u="none" cap="none" strike="noStrike">
                          <a:solidFill>
                            <a:srgbClr val="000000"/>
                          </a:solidFill>
                          <a:latin typeface="Times New Roman"/>
                          <a:ea typeface="Times New Roman"/>
                          <a:cs typeface="Times New Roman"/>
                          <a:sym typeface="Times New Roman"/>
                        </a:rPr>
                        <a:t>Strep throat</a:t>
                      </a:r>
                      <a:endParaRPr/>
                    </a:p>
                  </a:txBody>
                  <a:tcPr marT="196500" marB="46800" marR="90000" marL="90000">
                    <a:lnL cap="flat" cmpd="sng" w="12600">
                      <a:solidFill>
                        <a:srgbClr val="000000"/>
                      </a:solidFill>
                      <a:prstDash val="solid"/>
                      <a:round/>
                      <a:headEnd len="sm" w="sm" type="none"/>
                      <a:tailEnd len="sm" w="sm" type="none"/>
                    </a:lnL>
                    <a:lnR cap="flat" cmpd="sng" w="28425">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r>
              <a:tr h="433100">
                <a:tc>
                  <a:txBody>
                    <a:bodyPr/>
                    <a:lstStyle/>
                    <a:p>
                      <a:pPr indent="0" lvl="0" marL="0" marR="0" rtl="0" algn="l">
                        <a:lnSpc>
                          <a:spcPct val="74000"/>
                        </a:lnSpc>
                        <a:spcBef>
                          <a:spcPts val="0"/>
                        </a:spcBef>
                        <a:spcAft>
                          <a:spcPts val="0"/>
                        </a:spcAft>
                        <a:buClr>
                          <a:srgbClr val="000000"/>
                        </a:buClr>
                        <a:buSzPts val="1800"/>
                        <a:buFont typeface="Times New Roman"/>
                        <a:buNone/>
                      </a:pPr>
                      <a:r>
                        <a:rPr b="0" i="0" lang="en-IN" sz="1800" u="none" cap="none" strike="noStrike">
                          <a:solidFill>
                            <a:srgbClr val="000000"/>
                          </a:solidFill>
                          <a:latin typeface="Times New Roman"/>
                          <a:ea typeface="Times New Roman"/>
                          <a:cs typeface="Times New Roman"/>
                          <a:sym typeface="Times New Roman"/>
                        </a:rPr>
                        <a:t>8</a:t>
                      </a:r>
                      <a:endParaRPr/>
                    </a:p>
                  </a:txBody>
                  <a:tcPr marT="196500" marB="46800" marR="90000" marL="90000">
                    <a:lnL cap="flat" cmpd="sng" w="28425">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c>
                  <a:txBody>
                    <a:bodyPr/>
                    <a:lstStyle/>
                    <a:p>
                      <a:pPr indent="0" lvl="0" marL="0" marR="0" rtl="0" algn="l">
                        <a:lnSpc>
                          <a:spcPct val="74000"/>
                        </a:lnSpc>
                        <a:spcBef>
                          <a:spcPts val="0"/>
                        </a:spcBef>
                        <a:spcAft>
                          <a:spcPts val="0"/>
                        </a:spcAft>
                        <a:buClr>
                          <a:srgbClr val="000000"/>
                        </a:buClr>
                        <a:buSzPts val="1800"/>
                        <a:buFont typeface="Times New Roman"/>
                        <a:buNone/>
                      </a:pPr>
                      <a:r>
                        <a:rPr b="0" i="0" lang="en-IN" sz="1800" u="none" cap="none" strike="noStrike">
                          <a:solidFill>
                            <a:srgbClr val="000000"/>
                          </a:solidFill>
                          <a:latin typeface="Times New Roman"/>
                          <a:ea typeface="Times New Roman"/>
                          <a:cs typeface="Times New Roman"/>
                          <a:sym typeface="Times New Roman"/>
                        </a:rPr>
                        <a:t>Yes</a:t>
                      </a:r>
                      <a:endParaRPr/>
                    </a:p>
                  </a:txBody>
                  <a:tcPr marT="196500" marB="46800" marR="90000" marL="90000">
                    <a:lnL cap="flat" cmpd="sng" w="12600">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c>
                  <a:txBody>
                    <a:bodyPr/>
                    <a:lstStyle/>
                    <a:p>
                      <a:pPr indent="0" lvl="0" marL="0" marR="0" rtl="0" algn="l">
                        <a:lnSpc>
                          <a:spcPct val="74000"/>
                        </a:lnSpc>
                        <a:spcBef>
                          <a:spcPts val="0"/>
                        </a:spcBef>
                        <a:spcAft>
                          <a:spcPts val="0"/>
                        </a:spcAft>
                        <a:buClr>
                          <a:srgbClr val="000000"/>
                        </a:buClr>
                        <a:buSzPts val="1800"/>
                        <a:buFont typeface="Times New Roman"/>
                        <a:buNone/>
                      </a:pPr>
                      <a:r>
                        <a:rPr b="0" i="0" lang="en-IN" sz="1800" u="none" cap="none" strike="noStrike">
                          <a:solidFill>
                            <a:srgbClr val="000000"/>
                          </a:solidFill>
                          <a:latin typeface="Times New Roman"/>
                          <a:ea typeface="Times New Roman"/>
                          <a:cs typeface="Times New Roman"/>
                          <a:sym typeface="Times New Roman"/>
                        </a:rPr>
                        <a:t>No</a:t>
                      </a:r>
                      <a:endParaRPr/>
                    </a:p>
                  </a:txBody>
                  <a:tcPr marT="196500" marB="46800" marR="90000" marL="90000">
                    <a:lnL cap="flat" cmpd="sng" w="12600">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c>
                  <a:txBody>
                    <a:bodyPr/>
                    <a:lstStyle/>
                    <a:p>
                      <a:pPr indent="0" lvl="0" marL="0" marR="0" rtl="0" algn="l">
                        <a:lnSpc>
                          <a:spcPct val="74000"/>
                        </a:lnSpc>
                        <a:spcBef>
                          <a:spcPts val="0"/>
                        </a:spcBef>
                        <a:spcAft>
                          <a:spcPts val="0"/>
                        </a:spcAft>
                        <a:buClr>
                          <a:srgbClr val="000000"/>
                        </a:buClr>
                        <a:buSzPts val="1800"/>
                        <a:buFont typeface="Times New Roman"/>
                        <a:buNone/>
                      </a:pPr>
                      <a:r>
                        <a:rPr b="0" i="0" lang="en-IN" sz="1800" u="none" cap="none" strike="noStrike">
                          <a:solidFill>
                            <a:srgbClr val="000000"/>
                          </a:solidFill>
                          <a:latin typeface="Times New Roman"/>
                          <a:ea typeface="Times New Roman"/>
                          <a:cs typeface="Times New Roman"/>
                          <a:sym typeface="Times New Roman"/>
                        </a:rPr>
                        <a:t>No</a:t>
                      </a:r>
                      <a:endParaRPr/>
                    </a:p>
                  </a:txBody>
                  <a:tcPr marT="196500" marB="46800" marR="90000" marL="90000">
                    <a:lnL cap="flat" cmpd="sng" w="12600">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c>
                  <a:txBody>
                    <a:bodyPr/>
                    <a:lstStyle/>
                    <a:p>
                      <a:pPr indent="0" lvl="0" marL="0" marR="0" rtl="0" algn="l">
                        <a:lnSpc>
                          <a:spcPct val="74000"/>
                        </a:lnSpc>
                        <a:spcBef>
                          <a:spcPts val="0"/>
                        </a:spcBef>
                        <a:spcAft>
                          <a:spcPts val="0"/>
                        </a:spcAft>
                        <a:buClr>
                          <a:srgbClr val="000000"/>
                        </a:buClr>
                        <a:buSzPts val="1800"/>
                        <a:buFont typeface="Times New Roman"/>
                        <a:buNone/>
                      </a:pPr>
                      <a:r>
                        <a:rPr b="0" i="0" lang="en-IN" sz="1800" u="none" cap="none" strike="noStrike">
                          <a:solidFill>
                            <a:srgbClr val="000000"/>
                          </a:solidFill>
                          <a:latin typeface="Times New Roman"/>
                          <a:ea typeface="Times New Roman"/>
                          <a:cs typeface="Times New Roman"/>
                          <a:sym typeface="Times New Roman"/>
                        </a:rPr>
                        <a:t>Yes</a:t>
                      </a:r>
                      <a:endParaRPr/>
                    </a:p>
                  </a:txBody>
                  <a:tcPr marT="196500" marB="46800" marR="90000" marL="90000">
                    <a:lnL cap="flat" cmpd="sng" w="12600">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c>
                  <a:txBody>
                    <a:bodyPr/>
                    <a:lstStyle/>
                    <a:p>
                      <a:pPr indent="0" lvl="0" marL="0" marR="0" rtl="0" algn="l">
                        <a:lnSpc>
                          <a:spcPct val="74000"/>
                        </a:lnSpc>
                        <a:spcBef>
                          <a:spcPts val="0"/>
                        </a:spcBef>
                        <a:spcAft>
                          <a:spcPts val="0"/>
                        </a:spcAft>
                        <a:buClr>
                          <a:srgbClr val="000000"/>
                        </a:buClr>
                        <a:buSzPts val="1800"/>
                        <a:buFont typeface="Times New Roman"/>
                        <a:buNone/>
                      </a:pPr>
                      <a:r>
                        <a:rPr b="0" i="0" lang="en-IN" sz="1800" u="none" cap="none" strike="noStrike">
                          <a:solidFill>
                            <a:srgbClr val="000000"/>
                          </a:solidFill>
                          <a:latin typeface="Times New Roman"/>
                          <a:ea typeface="Times New Roman"/>
                          <a:cs typeface="Times New Roman"/>
                          <a:sym typeface="Times New Roman"/>
                        </a:rPr>
                        <a:t>Yes</a:t>
                      </a:r>
                      <a:endParaRPr/>
                    </a:p>
                  </a:txBody>
                  <a:tcPr marT="196500" marB="46800" marR="90000" marL="90000">
                    <a:lnL cap="flat" cmpd="sng" w="12600">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c>
                  <a:txBody>
                    <a:bodyPr/>
                    <a:lstStyle/>
                    <a:p>
                      <a:pPr indent="0" lvl="0" marL="0" marR="0" rtl="0" algn="l">
                        <a:lnSpc>
                          <a:spcPct val="74000"/>
                        </a:lnSpc>
                        <a:spcBef>
                          <a:spcPts val="0"/>
                        </a:spcBef>
                        <a:spcAft>
                          <a:spcPts val="0"/>
                        </a:spcAft>
                        <a:buClr>
                          <a:srgbClr val="000000"/>
                        </a:buClr>
                        <a:buSzPts val="1800"/>
                        <a:buFont typeface="Times New Roman"/>
                        <a:buNone/>
                      </a:pPr>
                      <a:r>
                        <a:rPr b="0" i="0" lang="en-IN" sz="1800" u="none" cap="none" strike="noStrike">
                          <a:solidFill>
                            <a:srgbClr val="000000"/>
                          </a:solidFill>
                          <a:latin typeface="Times New Roman"/>
                          <a:ea typeface="Times New Roman"/>
                          <a:cs typeface="Times New Roman"/>
                          <a:sym typeface="Times New Roman"/>
                        </a:rPr>
                        <a:t>Allergy</a:t>
                      </a:r>
                      <a:endParaRPr/>
                    </a:p>
                  </a:txBody>
                  <a:tcPr marT="196500" marB="46800" marR="90000" marL="90000">
                    <a:lnL cap="flat" cmpd="sng" w="12600">
                      <a:solidFill>
                        <a:srgbClr val="000000"/>
                      </a:solidFill>
                      <a:prstDash val="solid"/>
                      <a:round/>
                      <a:headEnd len="sm" w="sm" type="none"/>
                      <a:tailEnd len="sm" w="sm" type="none"/>
                    </a:lnL>
                    <a:lnR cap="flat" cmpd="sng" w="28425">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r>
              <a:tr h="433100">
                <a:tc>
                  <a:txBody>
                    <a:bodyPr/>
                    <a:lstStyle/>
                    <a:p>
                      <a:pPr indent="0" lvl="0" marL="0" marR="0" rtl="0" algn="l">
                        <a:lnSpc>
                          <a:spcPct val="74000"/>
                        </a:lnSpc>
                        <a:spcBef>
                          <a:spcPts val="0"/>
                        </a:spcBef>
                        <a:spcAft>
                          <a:spcPts val="0"/>
                        </a:spcAft>
                        <a:buClr>
                          <a:srgbClr val="000000"/>
                        </a:buClr>
                        <a:buSzPts val="1800"/>
                        <a:buFont typeface="Times New Roman"/>
                        <a:buNone/>
                      </a:pPr>
                      <a:r>
                        <a:rPr b="0" i="0" lang="en-IN" sz="1800" u="none" cap="none" strike="noStrike">
                          <a:solidFill>
                            <a:srgbClr val="000000"/>
                          </a:solidFill>
                          <a:latin typeface="Times New Roman"/>
                          <a:ea typeface="Times New Roman"/>
                          <a:cs typeface="Times New Roman"/>
                          <a:sym typeface="Times New Roman"/>
                        </a:rPr>
                        <a:t>9</a:t>
                      </a:r>
                      <a:endParaRPr/>
                    </a:p>
                  </a:txBody>
                  <a:tcPr marT="196500" marB="46800" marR="90000" marL="90000">
                    <a:lnL cap="flat" cmpd="sng" w="28425">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c>
                  <a:txBody>
                    <a:bodyPr/>
                    <a:lstStyle/>
                    <a:p>
                      <a:pPr indent="0" lvl="0" marL="0" marR="0" rtl="0" algn="l">
                        <a:lnSpc>
                          <a:spcPct val="74000"/>
                        </a:lnSpc>
                        <a:spcBef>
                          <a:spcPts val="0"/>
                        </a:spcBef>
                        <a:spcAft>
                          <a:spcPts val="0"/>
                        </a:spcAft>
                        <a:buClr>
                          <a:srgbClr val="000000"/>
                        </a:buClr>
                        <a:buSzPts val="1800"/>
                        <a:buFont typeface="Times New Roman"/>
                        <a:buNone/>
                      </a:pPr>
                      <a:r>
                        <a:rPr b="0" i="0" lang="en-IN" sz="1800" u="none" cap="none" strike="noStrike">
                          <a:solidFill>
                            <a:srgbClr val="000000"/>
                          </a:solidFill>
                          <a:latin typeface="Times New Roman"/>
                          <a:ea typeface="Times New Roman"/>
                          <a:cs typeface="Times New Roman"/>
                          <a:sym typeface="Times New Roman"/>
                        </a:rPr>
                        <a:t>No</a:t>
                      </a:r>
                      <a:endParaRPr/>
                    </a:p>
                  </a:txBody>
                  <a:tcPr marT="196500" marB="46800" marR="90000" marL="90000">
                    <a:lnL cap="flat" cmpd="sng" w="12600">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c>
                  <a:txBody>
                    <a:bodyPr/>
                    <a:lstStyle/>
                    <a:p>
                      <a:pPr indent="0" lvl="0" marL="0" marR="0" rtl="0" algn="l">
                        <a:lnSpc>
                          <a:spcPct val="74000"/>
                        </a:lnSpc>
                        <a:spcBef>
                          <a:spcPts val="0"/>
                        </a:spcBef>
                        <a:spcAft>
                          <a:spcPts val="0"/>
                        </a:spcAft>
                        <a:buClr>
                          <a:srgbClr val="000000"/>
                        </a:buClr>
                        <a:buSzPts val="1800"/>
                        <a:buFont typeface="Times New Roman"/>
                        <a:buNone/>
                      </a:pPr>
                      <a:r>
                        <a:rPr b="0" i="0" lang="en-IN" sz="1800" u="none" cap="none" strike="noStrike">
                          <a:solidFill>
                            <a:srgbClr val="000000"/>
                          </a:solidFill>
                          <a:latin typeface="Times New Roman"/>
                          <a:ea typeface="Times New Roman"/>
                          <a:cs typeface="Times New Roman"/>
                          <a:sym typeface="Times New Roman"/>
                        </a:rPr>
                        <a:t>Yes</a:t>
                      </a:r>
                      <a:endParaRPr/>
                    </a:p>
                  </a:txBody>
                  <a:tcPr marT="196500" marB="46800" marR="90000" marL="90000">
                    <a:lnL cap="flat" cmpd="sng" w="12600">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c>
                  <a:txBody>
                    <a:bodyPr/>
                    <a:lstStyle/>
                    <a:p>
                      <a:pPr indent="0" lvl="0" marL="0" marR="0" rtl="0" algn="l">
                        <a:lnSpc>
                          <a:spcPct val="74000"/>
                        </a:lnSpc>
                        <a:spcBef>
                          <a:spcPts val="0"/>
                        </a:spcBef>
                        <a:spcAft>
                          <a:spcPts val="0"/>
                        </a:spcAft>
                        <a:buClr>
                          <a:srgbClr val="000000"/>
                        </a:buClr>
                        <a:buSzPts val="1800"/>
                        <a:buFont typeface="Times New Roman"/>
                        <a:buNone/>
                      </a:pPr>
                      <a:r>
                        <a:rPr b="0" i="0" lang="en-IN" sz="1800" u="none" cap="none" strike="noStrike">
                          <a:solidFill>
                            <a:srgbClr val="000000"/>
                          </a:solidFill>
                          <a:latin typeface="Times New Roman"/>
                          <a:ea typeface="Times New Roman"/>
                          <a:cs typeface="Times New Roman"/>
                          <a:sym typeface="Times New Roman"/>
                        </a:rPr>
                        <a:t>No</a:t>
                      </a:r>
                      <a:endParaRPr/>
                    </a:p>
                  </a:txBody>
                  <a:tcPr marT="196500" marB="46800" marR="90000" marL="90000">
                    <a:lnL cap="flat" cmpd="sng" w="12600">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c>
                  <a:txBody>
                    <a:bodyPr/>
                    <a:lstStyle/>
                    <a:p>
                      <a:pPr indent="0" lvl="0" marL="0" marR="0" rtl="0" algn="l">
                        <a:lnSpc>
                          <a:spcPct val="74000"/>
                        </a:lnSpc>
                        <a:spcBef>
                          <a:spcPts val="0"/>
                        </a:spcBef>
                        <a:spcAft>
                          <a:spcPts val="0"/>
                        </a:spcAft>
                        <a:buClr>
                          <a:srgbClr val="000000"/>
                        </a:buClr>
                        <a:buSzPts val="1800"/>
                        <a:buFont typeface="Times New Roman"/>
                        <a:buNone/>
                      </a:pPr>
                      <a:r>
                        <a:rPr b="0" i="0" lang="en-IN" sz="1800" u="none" cap="none" strike="noStrike">
                          <a:solidFill>
                            <a:srgbClr val="000000"/>
                          </a:solidFill>
                          <a:latin typeface="Times New Roman"/>
                          <a:ea typeface="Times New Roman"/>
                          <a:cs typeface="Times New Roman"/>
                          <a:sym typeface="Times New Roman"/>
                        </a:rPr>
                        <a:t>Yes</a:t>
                      </a:r>
                      <a:endParaRPr/>
                    </a:p>
                  </a:txBody>
                  <a:tcPr marT="196500" marB="46800" marR="90000" marL="90000">
                    <a:lnL cap="flat" cmpd="sng" w="12600">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c>
                  <a:txBody>
                    <a:bodyPr/>
                    <a:lstStyle/>
                    <a:p>
                      <a:pPr indent="0" lvl="0" marL="0" marR="0" rtl="0" algn="l">
                        <a:lnSpc>
                          <a:spcPct val="74000"/>
                        </a:lnSpc>
                        <a:spcBef>
                          <a:spcPts val="0"/>
                        </a:spcBef>
                        <a:spcAft>
                          <a:spcPts val="0"/>
                        </a:spcAft>
                        <a:buClr>
                          <a:srgbClr val="000000"/>
                        </a:buClr>
                        <a:buSzPts val="1800"/>
                        <a:buFont typeface="Times New Roman"/>
                        <a:buNone/>
                      </a:pPr>
                      <a:r>
                        <a:rPr b="0" i="0" lang="en-IN" sz="1800" u="none" cap="none" strike="noStrike">
                          <a:solidFill>
                            <a:srgbClr val="000000"/>
                          </a:solidFill>
                          <a:latin typeface="Times New Roman"/>
                          <a:ea typeface="Times New Roman"/>
                          <a:cs typeface="Times New Roman"/>
                          <a:sym typeface="Times New Roman"/>
                        </a:rPr>
                        <a:t>Yes</a:t>
                      </a:r>
                      <a:endParaRPr/>
                    </a:p>
                  </a:txBody>
                  <a:tcPr marT="196500" marB="46800" marR="90000" marL="90000">
                    <a:lnL cap="flat" cmpd="sng" w="12600">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c>
                  <a:txBody>
                    <a:bodyPr/>
                    <a:lstStyle/>
                    <a:p>
                      <a:pPr indent="0" lvl="0" marL="0" marR="0" rtl="0" algn="l">
                        <a:lnSpc>
                          <a:spcPct val="74000"/>
                        </a:lnSpc>
                        <a:spcBef>
                          <a:spcPts val="0"/>
                        </a:spcBef>
                        <a:spcAft>
                          <a:spcPts val="0"/>
                        </a:spcAft>
                        <a:buClr>
                          <a:srgbClr val="000000"/>
                        </a:buClr>
                        <a:buSzPts val="1800"/>
                        <a:buFont typeface="Times New Roman"/>
                        <a:buNone/>
                      </a:pPr>
                      <a:r>
                        <a:rPr b="0" i="0" lang="en-IN" sz="1800" u="none" cap="none" strike="noStrike">
                          <a:solidFill>
                            <a:srgbClr val="000000"/>
                          </a:solidFill>
                          <a:latin typeface="Times New Roman"/>
                          <a:ea typeface="Times New Roman"/>
                          <a:cs typeface="Times New Roman"/>
                          <a:sym typeface="Times New Roman"/>
                        </a:rPr>
                        <a:t>Cold</a:t>
                      </a:r>
                      <a:endParaRPr/>
                    </a:p>
                  </a:txBody>
                  <a:tcPr marT="196500" marB="46800" marR="90000" marL="90000">
                    <a:lnL cap="flat" cmpd="sng" w="12600">
                      <a:solidFill>
                        <a:srgbClr val="000000"/>
                      </a:solidFill>
                      <a:prstDash val="solid"/>
                      <a:round/>
                      <a:headEnd len="sm" w="sm" type="none"/>
                      <a:tailEnd len="sm" w="sm" type="none"/>
                    </a:lnL>
                    <a:lnR cap="flat" cmpd="sng" w="28425">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12600">
                      <a:solidFill>
                        <a:srgbClr val="000000"/>
                      </a:solidFill>
                      <a:prstDash val="solid"/>
                      <a:round/>
                      <a:headEnd len="sm" w="sm" type="none"/>
                      <a:tailEnd len="sm" w="sm" type="none"/>
                    </a:lnB>
                  </a:tcPr>
                </a:tc>
              </a:tr>
              <a:tr h="433100">
                <a:tc>
                  <a:txBody>
                    <a:bodyPr/>
                    <a:lstStyle/>
                    <a:p>
                      <a:pPr indent="0" lvl="0" marL="0" marR="0" rtl="0" algn="l">
                        <a:lnSpc>
                          <a:spcPct val="74000"/>
                        </a:lnSpc>
                        <a:spcBef>
                          <a:spcPts val="0"/>
                        </a:spcBef>
                        <a:spcAft>
                          <a:spcPts val="0"/>
                        </a:spcAft>
                        <a:buClr>
                          <a:srgbClr val="000000"/>
                        </a:buClr>
                        <a:buSzPts val="1800"/>
                        <a:buFont typeface="Times New Roman"/>
                        <a:buNone/>
                      </a:pPr>
                      <a:r>
                        <a:rPr b="0" i="0" lang="en-IN" sz="1800" u="none" cap="none" strike="noStrike">
                          <a:solidFill>
                            <a:srgbClr val="000000"/>
                          </a:solidFill>
                          <a:latin typeface="Times New Roman"/>
                          <a:ea typeface="Times New Roman"/>
                          <a:cs typeface="Times New Roman"/>
                          <a:sym typeface="Times New Roman"/>
                        </a:rPr>
                        <a:t>10</a:t>
                      </a:r>
                      <a:endParaRPr/>
                    </a:p>
                  </a:txBody>
                  <a:tcPr marT="196500" marB="46800" marR="90000" marL="90000">
                    <a:lnL cap="flat" cmpd="sng" w="28425">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28425">
                      <a:solidFill>
                        <a:srgbClr val="000000"/>
                      </a:solidFill>
                      <a:prstDash val="solid"/>
                      <a:round/>
                      <a:headEnd len="sm" w="sm" type="none"/>
                      <a:tailEnd len="sm" w="sm" type="none"/>
                    </a:lnB>
                  </a:tcPr>
                </a:tc>
                <a:tc>
                  <a:txBody>
                    <a:bodyPr/>
                    <a:lstStyle/>
                    <a:p>
                      <a:pPr indent="0" lvl="0" marL="0" marR="0" rtl="0" algn="l">
                        <a:lnSpc>
                          <a:spcPct val="74000"/>
                        </a:lnSpc>
                        <a:spcBef>
                          <a:spcPts val="0"/>
                        </a:spcBef>
                        <a:spcAft>
                          <a:spcPts val="0"/>
                        </a:spcAft>
                        <a:buClr>
                          <a:srgbClr val="000000"/>
                        </a:buClr>
                        <a:buSzPts val="1800"/>
                        <a:buFont typeface="Times New Roman"/>
                        <a:buNone/>
                      </a:pPr>
                      <a:r>
                        <a:rPr b="0" i="0" lang="en-IN" sz="1800" u="none" cap="none" strike="noStrike">
                          <a:solidFill>
                            <a:srgbClr val="000000"/>
                          </a:solidFill>
                          <a:latin typeface="Times New Roman"/>
                          <a:ea typeface="Times New Roman"/>
                          <a:cs typeface="Times New Roman"/>
                          <a:sym typeface="Times New Roman"/>
                        </a:rPr>
                        <a:t>Yes</a:t>
                      </a:r>
                      <a:endParaRPr/>
                    </a:p>
                  </a:txBody>
                  <a:tcPr marT="196500" marB="46800" marR="90000" marL="90000">
                    <a:lnL cap="flat" cmpd="sng" w="12600">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28425">
                      <a:solidFill>
                        <a:srgbClr val="000000"/>
                      </a:solidFill>
                      <a:prstDash val="solid"/>
                      <a:round/>
                      <a:headEnd len="sm" w="sm" type="none"/>
                      <a:tailEnd len="sm" w="sm" type="none"/>
                    </a:lnB>
                  </a:tcPr>
                </a:tc>
                <a:tc>
                  <a:txBody>
                    <a:bodyPr/>
                    <a:lstStyle/>
                    <a:p>
                      <a:pPr indent="0" lvl="0" marL="0" marR="0" rtl="0" algn="l">
                        <a:lnSpc>
                          <a:spcPct val="74000"/>
                        </a:lnSpc>
                        <a:spcBef>
                          <a:spcPts val="0"/>
                        </a:spcBef>
                        <a:spcAft>
                          <a:spcPts val="0"/>
                        </a:spcAft>
                        <a:buClr>
                          <a:srgbClr val="000000"/>
                        </a:buClr>
                        <a:buSzPts val="1800"/>
                        <a:buFont typeface="Times New Roman"/>
                        <a:buNone/>
                      </a:pPr>
                      <a:r>
                        <a:rPr b="0" i="0" lang="en-IN" sz="1800" u="none" cap="none" strike="noStrike">
                          <a:solidFill>
                            <a:srgbClr val="000000"/>
                          </a:solidFill>
                          <a:latin typeface="Times New Roman"/>
                          <a:ea typeface="Times New Roman"/>
                          <a:cs typeface="Times New Roman"/>
                          <a:sym typeface="Times New Roman"/>
                        </a:rPr>
                        <a:t>Yes</a:t>
                      </a:r>
                      <a:endParaRPr/>
                    </a:p>
                  </a:txBody>
                  <a:tcPr marT="196500" marB="46800" marR="90000" marL="90000">
                    <a:lnL cap="flat" cmpd="sng" w="12600">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28425">
                      <a:solidFill>
                        <a:srgbClr val="000000"/>
                      </a:solidFill>
                      <a:prstDash val="solid"/>
                      <a:round/>
                      <a:headEnd len="sm" w="sm" type="none"/>
                      <a:tailEnd len="sm" w="sm" type="none"/>
                    </a:lnB>
                  </a:tcPr>
                </a:tc>
                <a:tc>
                  <a:txBody>
                    <a:bodyPr/>
                    <a:lstStyle/>
                    <a:p>
                      <a:pPr indent="0" lvl="0" marL="0" marR="0" rtl="0" algn="l">
                        <a:lnSpc>
                          <a:spcPct val="74000"/>
                        </a:lnSpc>
                        <a:spcBef>
                          <a:spcPts val="0"/>
                        </a:spcBef>
                        <a:spcAft>
                          <a:spcPts val="0"/>
                        </a:spcAft>
                        <a:buClr>
                          <a:srgbClr val="000000"/>
                        </a:buClr>
                        <a:buSzPts val="1800"/>
                        <a:buFont typeface="Times New Roman"/>
                        <a:buNone/>
                      </a:pPr>
                      <a:r>
                        <a:rPr b="0" i="0" lang="en-IN" sz="1800" u="none" cap="none" strike="noStrike">
                          <a:solidFill>
                            <a:srgbClr val="000000"/>
                          </a:solidFill>
                          <a:latin typeface="Times New Roman"/>
                          <a:ea typeface="Times New Roman"/>
                          <a:cs typeface="Times New Roman"/>
                          <a:sym typeface="Times New Roman"/>
                        </a:rPr>
                        <a:t>No</a:t>
                      </a:r>
                      <a:endParaRPr/>
                    </a:p>
                  </a:txBody>
                  <a:tcPr marT="196500" marB="46800" marR="90000" marL="90000">
                    <a:lnL cap="flat" cmpd="sng" w="12600">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28425">
                      <a:solidFill>
                        <a:srgbClr val="000000"/>
                      </a:solidFill>
                      <a:prstDash val="solid"/>
                      <a:round/>
                      <a:headEnd len="sm" w="sm" type="none"/>
                      <a:tailEnd len="sm" w="sm" type="none"/>
                    </a:lnB>
                  </a:tcPr>
                </a:tc>
                <a:tc>
                  <a:txBody>
                    <a:bodyPr/>
                    <a:lstStyle/>
                    <a:p>
                      <a:pPr indent="0" lvl="0" marL="0" marR="0" rtl="0" algn="l">
                        <a:lnSpc>
                          <a:spcPct val="74000"/>
                        </a:lnSpc>
                        <a:spcBef>
                          <a:spcPts val="0"/>
                        </a:spcBef>
                        <a:spcAft>
                          <a:spcPts val="0"/>
                        </a:spcAft>
                        <a:buClr>
                          <a:srgbClr val="000000"/>
                        </a:buClr>
                        <a:buSzPts val="1800"/>
                        <a:buFont typeface="Times New Roman"/>
                        <a:buNone/>
                      </a:pPr>
                      <a:r>
                        <a:rPr b="0" i="0" lang="en-IN" sz="1800" u="none" cap="none" strike="noStrike">
                          <a:solidFill>
                            <a:srgbClr val="000000"/>
                          </a:solidFill>
                          <a:latin typeface="Times New Roman"/>
                          <a:ea typeface="Times New Roman"/>
                          <a:cs typeface="Times New Roman"/>
                          <a:sym typeface="Times New Roman"/>
                        </a:rPr>
                        <a:t>Yes</a:t>
                      </a:r>
                      <a:endParaRPr/>
                    </a:p>
                  </a:txBody>
                  <a:tcPr marT="196500" marB="46800" marR="90000" marL="90000">
                    <a:lnL cap="flat" cmpd="sng" w="12600">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28425">
                      <a:solidFill>
                        <a:srgbClr val="000000"/>
                      </a:solidFill>
                      <a:prstDash val="solid"/>
                      <a:round/>
                      <a:headEnd len="sm" w="sm" type="none"/>
                      <a:tailEnd len="sm" w="sm" type="none"/>
                    </a:lnB>
                  </a:tcPr>
                </a:tc>
                <a:tc>
                  <a:txBody>
                    <a:bodyPr/>
                    <a:lstStyle/>
                    <a:p>
                      <a:pPr indent="0" lvl="0" marL="0" marR="0" rtl="0" algn="l">
                        <a:lnSpc>
                          <a:spcPct val="74000"/>
                        </a:lnSpc>
                        <a:spcBef>
                          <a:spcPts val="0"/>
                        </a:spcBef>
                        <a:spcAft>
                          <a:spcPts val="0"/>
                        </a:spcAft>
                        <a:buClr>
                          <a:srgbClr val="000000"/>
                        </a:buClr>
                        <a:buSzPts val="1800"/>
                        <a:buFont typeface="Times New Roman"/>
                        <a:buNone/>
                      </a:pPr>
                      <a:r>
                        <a:rPr b="0" i="0" lang="en-IN" sz="1800" u="none" cap="none" strike="noStrike">
                          <a:solidFill>
                            <a:srgbClr val="000000"/>
                          </a:solidFill>
                          <a:latin typeface="Times New Roman"/>
                          <a:ea typeface="Times New Roman"/>
                          <a:cs typeface="Times New Roman"/>
                          <a:sym typeface="Times New Roman"/>
                        </a:rPr>
                        <a:t>Yes</a:t>
                      </a:r>
                      <a:endParaRPr/>
                    </a:p>
                  </a:txBody>
                  <a:tcPr marT="196500" marB="46800" marR="90000" marL="90000">
                    <a:lnL cap="flat" cmpd="sng" w="12600">
                      <a:solidFill>
                        <a:srgbClr val="000000"/>
                      </a:solidFill>
                      <a:prstDash val="solid"/>
                      <a:round/>
                      <a:headEnd len="sm" w="sm" type="none"/>
                      <a:tailEnd len="sm" w="sm" type="none"/>
                    </a:lnL>
                    <a:lnR cap="flat" cmpd="sng" w="12600">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28425">
                      <a:solidFill>
                        <a:srgbClr val="000000"/>
                      </a:solidFill>
                      <a:prstDash val="solid"/>
                      <a:round/>
                      <a:headEnd len="sm" w="sm" type="none"/>
                      <a:tailEnd len="sm" w="sm" type="none"/>
                    </a:lnB>
                  </a:tcPr>
                </a:tc>
                <a:tc>
                  <a:txBody>
                    <a:bodyPr/>
                    <a:lstStyle/>
                    <a:p>
                      <a:pPr indent="0" lvl="0" marL="0" marR="0" rtl="0" algn="l">
                        <a:lnSpc>
                          <a:spcPct val="74000"/>
                        </a:lnSpc>
                        <a:spcBef>
                          <a:spcPts val="0"/>
                        </a:spcBef>
                        <a:spcAft>
                          <a:spcPts val="0"/>
                        </a:spcAft>
                        <a:buClr>
                          <a:srgbClr val="000000"/>
                        </a:buClr>
                        <a:buSzPts val="1800"/>
                        <a:buFont typeface="Times New Roman"/>
                        <a:buNone/>
                      </a:pPr>
                      <a:r>
                        <a:rPr b="0" i="0" lang="en-IN" sz="1800" u="none" cap="none" strike="noStrike">
                          <a:solidFill>
                            <a:srgbClr val="000000"/>
                          </a:solidFill>
                          <a:latin typeface="Times New Roman"/>
                          <a:ea typeface="Times New Roman"/>
                          <a:cs typeface="Times New Roman"/>
                          <a:sym typeface="Times New Roman"/>
                        </a:rPr>
                        <a:t>Cold</a:t>
                      </a:r>
                      <a:endParaRPr/>
                    </a:p>
                  </a:txBody>
                  <a:tcPr marT="196500" marB="46800" marR="90000" marL="90000">
                    <a:lnL cap="flat" cmpd="sng" w="12600">
                      <a:solidFill>
                        <a:srgbClr val="000000"/>
                      </a:solidFill>
                      <a:prstDash val="solid"/>
                      <a:round/>
                      <a:headEnd len="sm" w="sm" type="none"/>
                      <a:tailEnd len="sm" w="sm" type="none"/>
                    </a:lnL>
                    <a:lnR cap="flat" cmpd="sng" w="28425">
                      <a:solidFill>
                        <a:srgbClr val="000000"/>
                      </a:solidFill>
                      <a:prstDash val="solid"/>
                      <a:round/>
                      <a:headEnd len="sm" w="sm" type="none"/>
                      <a:tailEnd len="sm" w="sm" type="none"/>
                    </a:lnR>
                    <a:lnT cap="flat" cmpd="sng" w="12600">
                      <a:solidFill>
                        <a:srgbClr val="000000"/>
                      </a:solidFill>
                      <a:prstDash val="solid"/>
                      <a:round/>
                      <a:headEnd len="sm" w="sm" type="none"/>
                      <a:tailEnd len="sm" w="sm" type="none"/>
                    </a:lnT>
                    <a:lnB cap="flat" cmpd="sng" w="28425">
                      <a:solidFill>
                        <a:srgbClr val="000000"/>
                      </a:solidFill>
                      <a:prstDash val="solid"/>
                      <a:round/>
                      <a:headEnd len="sm" w="sm" type="none"/>
                      <a:tailEnd len="sm" w="sm" type="none"/>
                    </a:lnB>
                  </a:tcPr>
                </a:tc>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75"/>
          <p:cNvSpPr/>
          <p:nvPr/>
        </p:nvSpPr>
        <p:spPr>
          <a:xfrm>
            <a:off x="3579813" y="884350"/>
            <a:ext cx="1828800" cy="1522413"/>
          </a:xfrm>
          <a:prstGeom prst="ellipse">
            <a:avLst/>
          </a:prstGeom>
          <a:solidFill>
            <a:srgbClr val="FF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spcBef>
                <a:spcPts val="0"/>
              </a:spcBef>
              <a:spcAft>
                <a:spcPts val="0"/>
              </a:spcAft>
              <a:buNone/>
            </a:pPr>
            <a:r>
              <a:rPr lang="en-IN" sz="1800">
                <a:solidFill>
                  <a:srgbClr val="000000"/>
                </a:solidFill>
                <a:latin typeface="Gill Sans"/>
                <a:ea typeface="Gill Sans"/>
                <a:cs typeface="Gill Sans"/>
                <a:sym typeface="Gill Sans"/>
              </a:rPr>
              <a:t>Swollen</a:t>
            </a:r>
            <a:endParaRPr/>
          </a:p>
          <a:p>
            <a:pPr indent="0" lvl="0" marL="0" marR="0" rtl="0" algn="ctr">
              <a:spcBef>
                <a:spcPts val="0"/>
              </a:spcBef>
              <a:spcAft>
                <a:spcPts val="0"/>
              </a:spcAft>
              <a:buNone/>
            </a:pPr>
            <a:r>
              <a:rPr lang="en-IN" sz="1800">
                <a:solidFill>
                  <a:srgbClr val="000000"/>
                </a:solidFill>
                <a:latin typeface="Gill Sans"/>
                <a:ea typeface="Gill Sans"/>
                <a:cs typeface="Gill Sans"/>
                <a:sym typeface="Gill Sans"/>
              </a:rPr>
              <a:t>Glands</a:t>
            </a:r>
            <a:endParaRPr/>
          </a:p>
        </p:txBody>
      </p:sp>
      <p:sp>
        <p:nvSpPr>
          <p:cNvPr id="610" name="Google Shape;610;p75"/>
          <p:cNvSpPr/>
          <p:nvPr/>
        </p:nvSpPr>
        <p:spPr>
          <a:xfrm>
            <a:off x="1828800" y="3398950"/>
            <a:ext cx="1828800" cy="1522413"/>
          </a:xfrm>
          <a:prstGeom prst="ellipse">
            <a:avLst/>
          </a:prstGeom>
          <a:solidFill>
            <a:srgbClr val="FFFFFF"/>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spcBef>
                <a:spcPts val="0"/>
              </a:spcBef>
              <a:spcAft>
                <a:spcPts val="0"/>
              </a:spcAft>
              <a:buNone/>
            </a:pPr>
            <a:r>
              <a:rPr lang="en-IN" sz="1800">
                <a:solidFill>
                  <a:srgbClr val="000000"/>
                </a:solidFill>
                <a:latin typeface="Gill Sans"/>
                <a:ea typeface="Gill Sans"/>
                <a:cs typeface="Gill Sans"/>
                <a:sym typeface="Gill Sans"/>
              </a:rPr>
              <a:t>Fever</a:t>
            </a:r>
            <a:endParaRPr/>
          </a:p>
        </p:txBody>
      </p:sp>
      <p:cxnSp>
        <p:nvCxnSpPr>
          <p:cNvPr id="611" name="Google Shape;611;p75"/>
          <p:cNvCxnSpPr/>
          <p:nvPr/>
        </p:nvCxnSpPr>
        <p:spPr>
          <a:xfrm flipH="1">
            <a:off x="3116263" y="2179750"/>
            <a:ext cx="698500" cy="1219200"/>
          </a:xfrm>
          <a:prstGeom prst="straightConnector1">
            <a:avLst/>
          </a:prstGeom>
          <a:noFill/>
          <a:ln cap="flat" cmpd="sng" w="9525">
            <a:solidFill>
              <a:srgbClr val="000000"/>
            </a:solidFill>
            <a:prstDash val="solid"/>
            <a:miter lim="800000"/>
            <a:headEnd len="med" w="med" type="none"/>
            <a:tailEnd len="med" w="med" type="none"/>
          </a:ln>
        </p:spPr>
      </p:cxnSp>
      <p:sp>
        <p:nvSpPr>
          <p:cNvPr id="612" name="Google Shape;612;p75"/>
          <p:cNvSpPr txBox="1"/>
          <p:nvPr/>
        </p:nvSpPr>
        <p:spPr>
          <a:xfrm>
            <a:off x="2819400" y="2408350"/>
            <a:ext cx="609600" cy="368300"/>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None/>
            </a:pPr>
            <a:r>
              <a:rPr lang="en-IN" sz="1800">
                <a:solidFill>
                  <a:srgbClr val="000000"/>
                </a:solidFill>
                <a:latin typeface="Gill Sans"/>
                <a:ea typeface="Gill Sans"/>
                <a:cs typeface="Gill Sans"/>
                <a:sym typeface="Gill Sans"/>
              </a:rPr>
              <a:t>No</a:t>
            </a:r>
            <a:endParaRPr/>
          </a:p>
        </p:txBody>
      </p:sp>
      <p:cxnSp>
        <p:nvCxnSpPr>
          <p:cNvPr id="613" name="Google Shape;613;p75"/>
          <p:cNvCxnSpPr/>
          <p:nvPr/>
        </p:nvCxnSpPr>
        <p:spPr>
          <a:xfrm>
            <a:off x="5180013" y="2103550"/>
            <a:ext cx="1066800" cy="1447800"/>
          </a:xfrm>
          <a:prstGeom prst="straightConnector1">
            <a:avLst/>
          </a:prstGeom>
          <a:noFill/>
          <a:ln cap="flat" cmpd="sng" w="9525">
            <a:solidFill>
              <a:srgbClr val="000000"/>
            </a:solidFill>
            <a:prstDash val="solid"/>
            <a:miter lim="800000"/>
            <a:headEnd len="med" w="med" type="none"/>
            <a:tailEnd len="med" w="med" type="none"/>
          </a:ln>
        </p:spPr>
      </p:cxnSp>
      <p:sp>
        <p:nvSpPr>
          <p:cNvPr id="614" name="Google Shape;614;p75"/>
          <p:cNvSpPr txBox="1"/>
          <p:nvPr/>
        </p:nvSpPr>
        <p:spPr>
          <a:xfrm>
            <a:off x="5942013" y="2484550"/>
            <a:ext cx="609600" cy="368300"/>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None/>
            </a:pPr>
            <a:r>
              <a:rPr lang="en-IN" sz="1800">
                <a:solidFill>
                  <a:srgbClr val="000000"/>
                </a:solidFill>
                <a:latin typeface="Gill Sans"/>
                <a:ea typeface="Gill Sans"/>
                <a:cs typeface="Gill Sans"/>
                <a:sym typeface="Gill Sans"/>
              </a:rPr>
              <a:t>Yes</a:t>
            </a:r>
            <a:endParaRPr/>
          </a:p>
        </p:txBody>
      </p:sp>
      <p:sp>
        <p:nvSpPr>
          <p:cNvPr id="615" name="Google Shape;615;p75"/>
          <p:cNvSpPr/>
          <p:nvPr/>
        </p:nvSpPr>
        <p:spPr>
          <a:xfrm>
            <a:off x="6018213" y="3551350"/>
            <a:ext cx="2665413" cy="838200"/>
          </a:xfrm>
          <a:prstGeom prst="rect">
            <a:avLst/>
          </a:prstGeom>
          <a:solidFill>
            <a:srgbClr val="808080"/>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spcBef>
                <a:spcPts val="0"/>
              </a:spcBef>
              <a:spcAft>
                <a:spcPts val="0"/>
              </a:spcAft>
              <a:buNone/>
            </a:pPr>
            <a:r>
              <a:rPr lang="en-IN" sz="1800">
                <a:solidFill>
                  <a:srgbClr val="000000"/>
                </a:solidFill>
                <a:latin typeface="Gill Sans"/>
                <a:ea typeface="Gill Sans"/>
                <a:cs typeface="Gill Sans"/>
                <a:sym typeface="Gill Sans"/>
              </a:rPr>
              <a:t>Diagnosis=Strep Throat</a:t>
            </a:r>
            <a:endParaRPr/>
          </a:p>
        </p:txBody>
      </p:sp>
      <p:sp>
        <p:nvSpPr>
          <p:cNvPr id="616" name="Google Shape;616;p75"/>
          <p:cNvSpPr/>
          <p:nvPr/>
        </p:nvSpPr>
        <p:spPr>
          <a:xfrm>
            <a:off x="0" y="5454763"/>
            <a:ext cx="2819400" cy="838200"/>
          </a:xfrm>
          <a:prstGeom prst="rect">
            <a:avLst/>
          </a:prstGeom>
          <a:solidFill>
            <a:srgbClr val="808080"/>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spcBef>
                <a:spcPts val="0"/>
              </a:spcBef>
              <a:spcAft>
                <a:spcPts val="0"/>
              </a:spcAft>
              <a:buNone/>
            </a:pPr>
            <a:r>
              <a:rPr lang="en-IN" sz="1800">
                <a:solidFill>
                  <a:srgbClr val="000000"/>
                </a:solidFill>
                <a:latin typeface="Gill Sans"/>
                <a:ea typeface="Gill Sans"/>
                <a:cs typeface="Gill Sans"/>
                <a:sym typeface="Gill Sans"/>
              </a:rPr>
              <a:t>Diagnosis=Allergy</a:t>
            </a:r>
            <a:endParaRPr/>
          </a:p>
        </p:txBody>
      </p:sp>
      <p:sp>
        <p:nvSpPr>
          <p:cNvPr id="617" name="Google Shape;617;p75"/>
          <p:cNvSpPr/>
          <p:nvPr/>
        </p:nvSpPr>
        <p:spPr>
          <a:xfrm>
            <a:off x="2971800" y="5454763"/>
            <a:ext cx="2819400" cy="838200"/>
          </a:xfrm>
          <a:prstGeom prst="rect">
            <a:avLst/>
          </a:prstGeom>
          <a:solidFill>
            <a:srgbClr val="808080"/>
          </a:solidFill>
          <a:ln cap="flat" cmpd="sng" w="9525">
            <a:solidFill>
              <a:srgbClr val="000000"/>
            </a:solidFill>
            <a:prstDash val="solid"/>
            <a:miter lim="800000"/>
            <a:headEnd len="sm" w="sm" type="none"/>
            <a:tailEnd len="sm" w="sm" type="none"/>
          </a:ln>
        </p:spPr>
        <p:txBody>
          <a:bodyPr anchorCtr="0" anchor="ctr" bIns="46800" lIns="90000" spcFirstLastPara="1" rIns="90000" wrap="square" tIns="46800">
            <a:noAutofit/>
          </a:bodyPr>
          <a:lstStyle/>
          <a:p>
            <a:pPr indent="0" lvl="0" marL="0" marR="0" rtl="0" algn="ctr">
              <a:spcBef>
                <a:spcPts val="0"/>
              </a:spcBef>
              <a:spcAft>
                <a:spcPts val="0"/>
              </a:spcAft>
              <a:buNone/>
            </a:pPr>
            <a:r>
              <a:rPr lang="en-IN" sz="1800">
                <a:solidFill>
                  <a:srgbClr val="000000"/>
                </a:solidFill>
                <a:latin typeface="Gill Sans"/>
                <a:ea typeface="Gill Sans"/>
                <a:cs typeface="Gill Sans"/>
                <a:sym typeface="Gill Sans"/>
              </a:rPr>
              <a:t>Diagnosis =Cold</a:t>
            </a:r>
            <a:endParaRPr/>
          </a:p>
        </p:txBody>
      </p:sp>
      <p:sp>
        <p:nvSpPr>
          <p:cNvPr id="618" name="Google Shape;618;p75"/>
          <p:cNvSpPr txBox="1"/>
          <p:nvPr/>
        </p:nvSpPr>
        <p:spPr>
          <a:xfrm>
            <a:off x="533400" y="4692763"/>
            <a:ext cx="838200" cy="368300"/>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None/>
            </a:pPr>
            <a:r>
              <a:rPr lang="en-IN" sz="1800">
                <a:solidFill>
                  <a:srgbClr val="000000"/>
                </a:solidFill>
                <a:latin typeface="Gill Sans"/>
                <a:ea typeface="Gill Sans"/>
                <a:cs typeface="Gill Sans"/>
                <a:sym typeface="Gill Sans"/>
              </a:rPr>
              <a:t>No</a:t>
            </a:r>
            <a:endParaRPr/>
          </a:p>
        </p:txBody>
      </p:sp>
      <p:sp>
        <p:nvSpPr>
          <p:cNvPr id="619" name="Google Shape;619;p75"/>
          <p:cNvSpPr txBox="1"/>
          <p:nvPr/>
        </p:nvSpPr>
        <p:spPr>
          <a:xfrm>
            <a:off x="4343400" y="4768963"/>
            <a:ext cx="838200" cy="368300"/>
          </a:xfrm>
          <a:prstGeom prst="rect">
            <a:avLst/>
          </a:prstGeom>
          <a:noFill/>
          <a:ln>
            <a:noFill/>
          </a:ln>
        </p:spPr>
        <p:txBody>
          <a:bodyPr anchorCtr="0" anchor="t" bIns="46800" lIns="90000" spcFirstLastPara="1" rIns="90000" wrap="square" tIns="46800">
            <a:spAutoFit/>
          </a:bodyPr>
          <a:lstStyle/>
          <a:p>
            <a:pPr indent="0" lvl="0" marL="0" marR="0" rtl="0" algn="l">
              <a:spcBef>
                <a:spcPts val="0"/>
              </a:spcBef>
              <a:spcAft>
                <a:spcPts val="0"/>
              </a:spcAft>
              <a:buNone/>
            </a:pPr>
            <a:r>
              <a:rPr lang="en-IN" sz="1800">
                <a:solidFill>
                  <a:srgbClr val="000000"/>
                </a:solidFill>
                <a:latin typeface="Gill Sans"/>
                <a:ea typeface="Gill Sans"/>
                <a:cs typeface="Gill Sans"/>
                <a:sym typeface="Gill Sans"/>
              </a:rPr>
              <a:t>Yes</a:t>
            </a:r>
            <a:endParaRPr/>
          </a:p>
        </p:txBody>
      </p:sp>
      <p:sp>
        <p:nvSpPr>
          <p:cNvPr id="620" name="Google Shape;620;p75"/>
          <p:cNvSpPr/>
          <p:nvPr/>
        </p:nvSpPr>
        <p:spPr>
          <a:xfrm>
            <a:off x="5791200" y="4707050"/>
            <a:ext cx="6096000" cy="646331"/>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rgbClr val="00B0F0"/>
                </a:solidFill>
                <a:latin typeface="Gill Sans"/>
                <a:ea typeface="Gill Sans"/>
                <a:cs typeface="Gill Sans"/>
                <a:sym typeface="Gill Sans"/>
              </a:rPr>
              <a:t>The attributes </a:t>
            </a:r>
            <a:r>
              <a:rPr lang="en-IN" sz="1800">
                <a:solidFill>
                  <a:srgbClr val="00B0F0"/>
                </a:solidFill>
                <a:highlight>
                  <a:srgbClr val="00FFFF"/>
                </a:highlight>
                <a:latin typeface="Gill Sans"/>
                <a:ea typeface="Gill Sans"/>
                <a:cs typeface="Gill Sans"/>
                <a:sym typeface="Gill Sans"/>
              </a:rPr>
              <a:t>Sore throat, congestion  and headache </a:t>
            </a:r>
            <a:r>
              <a:rPr lang="en-IN" sz="1800">
                <a:solidFill>
                  <a:srgbClr val="00B0F0"/>
                </a:solidFill>
                <a:latin typeface="Gill Sans"/>
                <a:ea typeface="Gill Sans"/>
                <a:cs typeface="Gill Sans"/>
                <a:sym typeface="Gill Sans"/>
              </a:rPr>
              <a:t>do not play any role in determining a diagnosis</a:t>
            </a:r>
            <a:endParaRPr/>
          </a:p>
        </p:txBody>
      </p:sp>
      <p:cxnSp>
        <p:nvCxnSpPr>
          <p:cNvPr id="621" name="Google Shape;621;p75"/>
          <p:cNvCxnSpPr/>
          <p:nvPr/>
        </p:nvCxnSpPr>
        <p:spPr>
          <a:xfrm flipH="1">
            <a:off x="2009104" y="4876913"/>
            <a:ext cx="296214" cy="577850"/>
          </a:xfrm>
          <a:prstGeom prst="straightConnector1">
            <a:avLst/>
          </a:prstGeom>
          <a:noFill/>
          <a:ln cap="rnd" cmpd="sng" w="12700">
            <a:solidFill>
              <a:srgbClr val="45112E"/>
            </a:solidFill>
            <a:prstDash val="solid"/>
            <a:round/>
            <a:headEnd len="sm" w="sm" type="none"/>
            <a:tailEnd len="sm" w="sm" type="none"/>
          </a:ln>
        </p:spPr>
      </p:cxnSp>
      <p:cxnSp>
        <p:nvCxnSpPr>
          <p:cNvPr id="622" name="Google Shape;622;p75"/>
          <p:cNvCxnSpPr>
            <a:stCxn id="610" idx="5"/>
          </p:cNvCxnSpPr>
          <p:nvPr/>
        </p:nvCxnSpPr>
        <p:spPr>
          <a:xfrm>
            <a:off x="3389778" y="4698411"/>
            <a:ext cx="500700" cy="756300"/>
          </a:xfrm>
          <a:prstGeom prst="straightConnector1">
            <a:avLst/>
          </a:prstGeom>
          <a:noFill/>
          <a:ln cap="rnd" cmpd="sng" w="12700">
            <a:solidFill>
              <a:srgbClr val="45112E"/>
            </a:solidFill>
            <a:prstDash val="solid"/>
            <a:round/>
            <a:headEnd len="sm" w="sm" type="none"/>
            <a:tailEnd len="sm" w="sm" type="none"/>
          </a:ln>
        </p:spPr>
      </p:cxn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76"/>
          <p:cNvSpPr/>
          <p:nvPr/>
        </p:nvSpPr>
        <p:spPr>
          <a:xfrm>
            <a:off x="279042" y="858614"/>
            <a:ext cx="11912957" cy="706347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2000">
                <a:solidFill>
                  <a:srgbClr val="00B0F0"/>
                </a:solidFill>
                <a:latin typeface="Gill Sans"/>
                <a:ea typeface="Gill Sans"/>
                <a:cs typeface="Gill Sans"/>
                <a:sym typeface="Gill Sans"/>
              </a:rPr>
              <a:t>Numerosity Reduction</a:t>
            </a:r>
            <a:endParaRPr/>
          </a:p>
          <a:p>
            <a:pPr indent="0" lvl="0" marL="0" marR="0" rtl="0" algn="l">
              <a:spcBef>
                <a:spcPts val="0"/>
              </a:spcBef>
              <a:spcAft>
                <a:spcPts val="0"/>
              </a:spcAft>
              <a:buNone/>
            </a:pPr>
            <a:r>
              <a:rPr lang="en-IN" sz="2400">
                <a:solidFill>
                  <a:srgbClr val="000000"/>
                </a:solidFill>
                <a:latin typeface="Gill Sans"/>
                <a:ea typeface="Gill Sans"/>
                <a:cs typeface="Gill Sans"/>
                <a:sym typeface="Gill Sans"/>
              </a:rPr>
              <a:t>The data volume can be reduced by choosing alternative, smaller forms of data representation</a:t>
            </a:r>
            <a:endParaRPr/>
          </a:p>
          <a:p>
            <a:pPr indent="-152400" lvl="0" marL="0" marR="0" rtl="0" algn="l">
              <a:spcBef>
                <a:spcPts val="0"/>
              </a:spcBef>
              <a:spcAft>
                <a:spcPts val="0"/>
              </a:spcAft>
              <a:buClr>
                <a:srgbClr val="000000"/>
              </a:buClr>
              <a:buSzPts val="2400"/>
              <a:buFont typeface="Noto Sans Symbols"/>
              <a:buChar char="▪"/>
            </a:pPr>
            <a:r>
              <a:rPr b="1" lang="en-IN" sz="2400">
                <a:solidFill>
                  <a:srgbClr val="000000"/>
                </a:solidFill>
                <a:highlight>
                  <a:srgbClr val="00FFFF"/>
                </a:highlight>
                <a:latin typeface="Gill Sans"/>
                <a:ea typeface="Gill Sans"/>
                <a:cs typeface="Gill Sans"/>
                <a:sym typeface="Gill Sans"/>
              </a:rPr>
              <a:t>Parametric methods</a:t>
            </a:r>
            <a:endParaRPr/>
          </a:p>
          <a:p>
            <a:pPr indent="0" lvl="0" marL="0" marR="0" rtl="0" algn="l">
              <a:spcBef>
                <a:spcPts val="0"/>
              </a:spcBef>
              <a:spcAft>
                <a:spcPts val="0"/>
              </a:spcAft>
              <a:buClr>
                <a:srgbClr val="000000"/>
              </a:buClr>
              <a:buSzPts val="2400"/>
              <a:buFont typeface="Gill Sans"/>
              <a:buNone/>
            </a:pPr>
            <a:r>
              <a:rPr lang="en-IN" sz="2400">
                <a:solidFill>
                  <a:srgbClr val="000000"/>
                </a:solidFill>
                <a:latin typeface="Gill Sans"/>
                <a:ea typeface="Gill Sans"/>
                <a:cs typeface="Gill Sans"/>
                <a:sym typeface="Gill Sans"/>
              </a:rPr>
              <a:t>	Assume the data fits some model, estimate model 	parameters, store only the parameters, and discard 	the data (except possible outliers)</a:t>
            </a:r>
            <a:endParaRPr/>
          </a:p>
          <a:p>
            <a:pPr indent="-152400" lvl="0" marL="0" marR="0" rtl="0" algn="l">
              <a:spcBef>
                <a:spcPts val="0"/>
              </a:spcBef>
              <a:spcAft>
                <a:spcPts val="0"/>
              </a:spcAft>
              <a:buClr>
                <a:srgbClr val="000000"/>
              </a:buClr>
              <a:buSzPts val="2400"/>
              <a:buFont typeface="Arial"/>
              <a:buChar char="•"/>
            </a:pPr>
            <a:r>
              <a:rPr lang="en-IN" sz="2400">
                <a:solidFill>
                  <a:srgbClr val="000000"/>
                </a:solidFill>
                <a:highlight>
                  <a:srgbClr val="FF00FF"/>
                </a:highlight>
                <a:latin typeface="Gill Sans"/>
                <a:ea typeface="Gill Sans"/>
                <a:cs typeface="Gill Sans"/>
                <a:sym typeface="Gill Sans"/>
              </a:rPr>
              <a:t>Linear regression: Data are modeled to fit a straight line Often uses the least-square method to fit the line. The regression coefficients can be used to represent data</a:t>
            </a:r>
            <a:endParaRPr/>
          </a:p>
          <a:p>
            <a:pPr indent="-152400" lvl="0" marL="0" marR="0" rtl="0" algn="l">
              <a:spcBef>
                <a:spcPts val="0"/>
              </a:spcBef>
              <a:spcAft>
                <a:spcPts val="0"/>
              </a:spcAft>
              <a:buClr>
                <a:srgbClr val="000000"/>
              </a:buClr>
              <a:buSzPts val="2400"/>
              <a:buFont typeface="Arial"/>
              <a:buChar char="•"/>
            </a:pPr>
            <a:r>
              <a:rPr lang="en-IN" sz="2400">
                <a:solidFill>
                  <a:srgbClr val="000000"/>
                </a:solidFill>
                <a:highlight>
                  <a:srgbClr val="FF00FF"/>
                </a:highlight>
                <a:latin typeface="Gill Sans"/>
                <a:ea typeface="Gill Sans"/>
                <a:cs typeface="Gill Sans"/>
                <a:sym typeface="Gill Sans"/>
              </a:rPr>
              <a:t>Multiple regression: allows a response variable Y to be modeled as a linear function of multidimensional 	feature vector.            </a:t>
            </a:r>
            <a:endParaRPr/>
          </a:p>
          <a:p>
            <a:pPr indent="-152400" lvl="0" marL="0" marR="0" rtl="0" algn="l">
              <a:spcBef>
                <a:spcPts val="0"/>
              </a:spcBef>
              <a:spcAft>
                <a:spcPts val="0"/>
              </a:spcAft>
              <a:buClr>
                <a:srgbClr val="000000"/>
              </a:buClr>
              <a:buSzPts val="2400"/>
              <a:buFont typeface="Arial"/>
              <a:buChar char="•"/>
            </a:pPr>
            <a:r>
              <a:rPr b="1" lang="en-IN" sz="2400">
                <a:solidFill>
                  <a:srgbClr val="000000"/>
                </a:solidFill>
                <a:highlight>
                  <a:srgbClr val="00FFFF"/>
                </a:highlight>
                <a:latin typeface="Gill Sans"/>
                <a:ea typeface="Gill Sans"/>
                <a:cs typeface="Gill Sans"/>
                <a:sym typeface="Gill Sans"/>
              </a:rPr>
              <a:t>Non Parametric methods</a:t>
            </a:r>
            <a:endParaRPr/>
          </a:p>
          <a:p>
            <a:pPr indent="0" lvl="0" marL="0" marR="0" rtl="0" algn="l">
              <a:spcBef>
                <a:spcPts val="0"/>
              </a:spcBef>
              <a:spcAft>
                <a:spcPts val="0"/>
              </a:spcAft>
              <a:buNone/>
            </a:pPr>
            <a:r>
              <a:rPr b="1" lang="en-IN" sz="2400">
                <a:solidFill>
                  <a:srgbClr val="000000"/>
                </a:solidFill>
                <a:highlight>
                  <a:srgbClr val="FF00FF"/>
                </a:highlight>
                <a:latin typeface="Gill Sans"/>
                <a:ea typeface="Gill Sans"/>
                <a:cs typeface="Gill Sans"/>
                <a:sym typeface="Gill Sans"/>
              </a:rPr>
              <a:t>Histograms</a:t>
            </a:r>
            <a:r>
              <a:rPr lang="en-IN" sz="2400">
                <a:solidFill>
                  <a:srgbClr val="000000"/>
                </a:solidFill>
                <a:highlight>
                  <a:srgbClr val="FF00FF"/>
                </a:highlight>
                <a:latin typeface="Gill Sans"/>
                <a:ea typeface="Gill Sans"/>
                <a:cs typeface="Gill Sans"/>
                <a:sym typeface="Gill Sans"/>
              </a:rPr>
              <a:t> :It partitions data distribution of attribute into disjoint subsets or buckets</a:t>
            </a:r>
            <a:r>
              <a:rPr b="1" lang="en-IN" sz="2400">
                <a:solidFill>
                  <a:srgbClr val="000000"/>
                </a:solidFill>
                <a:highlight>
                  <a:srgbClr val="FF00FF"/>
                </a:highlight>
                <a:latin typeface="Gill Sans"/>
                <a:ea typeface="Gill Sans"/>
                <a:cs typeface="Gill Sans"/>
                <a:sym typeface="Gill Sans"/>
              </a:rPr>
              <a:t> </a:t>
            </a:r>
            <a:r>
              <a:rPr lang="en-IN" sz="2400">
                <a:solidFill>
                  <a:srgbClr val="000000"/>
                </a:solidFill>
                <a:highlight>
                  <a:srgbClr val="FF00FF"/>
                </a:highlight>
                <a:latin typeface="Gill Sans"/>
                <a:ea typeface="Gill Sans"/>
                <a:cs typeface="Gill Sans"/>
                <a:sym typeface="Gill Sans"/>
              </a:rPr>
              <a:t>and store average (sum) for each bucket.</a:t>
            </a:r>
            <a:endParaRPr/>
          </a:p>
          <a:p>
            <a:pPr indent="0" lvl="0" marL="0" marR="0" rtl="0" algn="l">
              <a:spcBef>
                <a:spcPts val="0"/>
              </a:spcBef>
              <a:spcAft>
                <a:spcPts val="0"/>
              </a:spcAft>
              <a:buNone/>
            </a:pPr>
            <a:r>
              <a:rPr b="1" lang="en-IN" sz="2400">
                <a:solidFill>
                  <a:srgbClr val="000000"/>
                </a:solidFill>
                <a:highlight>
                  <a:srgbClr val="FF00FF"/>
                </a:highlight>
                <a:latin typeface="Gill Sans"/>
                <a:ea typeface="Gill Sans"/>
                <a:cs typeface="Gill Sans"/>
                <a:sym typeface="Gill Sans"/>
              </a:rPr>
              <a:t>Clustering</a:t>
            </a:r>
            <a:r>
              <a:rPr lang="en-IN" sz="2400">
                <a:solidFill>
                  <a:srgbClr val="000000"/>
                </a:solidFill>
                <a:highlight>
                  <a:srgbClr val="FF00FF"/>
                </a:highlight>
                <a:latin typeface="Gill Sans"/>
                <a:ea typeface="Gill Sans"/>
                <a:cs typeface="Gill Sans"/>
                <a:sym typeface="Gill Sans"/>
              </a:rPr>
              <a:t>- Partition data set into clusters based on similarity, and store cluster representation (e.g., centroid and diameter) only</a:t>
            </a:r>
            <a:endParaRPr/>
          </a:p>
          <a:p>
            <a:pPr indent="0" lvl="0" marL="0" marR="0" rtl="0" algn="l">
              <a:spcBef>
                <a:spcPts val="0"/>
              </a:spcBef>
              <a:spcAft>
                <a:spcPts val="0"/>
              </a:spcAft>
              <a:buNone/>
            </a:pPr>
            <a:r>
              <a:t/>
            </a:r>
            <a:endParaRPr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sz="2400">
              <a:solidFill>
                <a:srgbClr val="000000"/>
              </a:solidFill>
              <a:latin typeface="Gill Sans"/>
              <a:ea typeface="Gill Sans"/>
              <a:cs typeface="Gill Sans"/>
              <a:sym typeface="Gill Sans"/>
            </a:endParaRPr>
          </a:p>
          <a:p>
            <a:pPr indent="0" lvl="0" marL="0" marR="0" rtl="0" algn="l">
              <a:spcBef>
                <a:spcPts val="1500"/>
              </a:spcBef>
              <a:spcAft>
                <a:spcPts val="0"/>
              </a:spcAft>
              <a:buClr>
                <a:schemeClr val="dk1"/>
              </a:buClr>
              <a:buSzPts val="2400"/>
              <a:buFont typeface="Noto Sans Symbols"/>
              <a:buNone/>
            </a:pPr>
            <a:r>
              <a:t/>
            </a:r>
            <a:endParaRPr b="1" sz="2400">
              <a:solidFill>
                <a:srgbClr val="000000"/>
              </a:solidFill>
              <a:latin typeface="Gill Sans"/>
              <a:ea typeface="Gill Sans"/>
              <a:cs typeface="Gill Sans"/>
              <a:sym typeface="Gill Sans"/>
            </a:endParaRPr>
          </a:p>
          <a:p>
            <a:pPr indent="0" lvl="0" marL="0" marR="0" rtl="0" algn="l">
              <a:spcBef>
                <a:spcPts val="1500"/>
              </a:spcBef>
              <a:spcAft>
                <a:spcPts val="0"/>
              </a:spcAft>
              <a:buClr>
                <a:schemeClr val="dk1"/>
              </a:buClr>
              <a:buSzPts val="2400"/>
              <a:buFont typeface="Gill Sans"/>
              <a:buNone/>
            </a:pPr>
            <a:r>
              <a:t/>
            </a:r>
            <a:endParaRPr sz="2400">
              <a:solidFill>
                <a:srgbClr val="000000"/>
              </a:solidFill>
              <a:latin typeface="Gill Sans"/>
              <a:ea typeface="Gill Sans"/>
              <a:cs typeface="Gill Sans"/>
              <a:sym typeface="Gill Sans"/>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1" name="Shape 631"/>
        <p:cNvGrpSpPr/>
        <p:nvPr/>
      </p:nvGrpSpPr>
      <p:grpSpPr>
        <a:xfrm>
          <a:off x="0" y="0"/>
          <a:ext cx="0" cy="0"/>
          <a:chOff x="0" y="0"/>
          <a:chExt cx="0" cy="0"/>
        </a:xfrm>
      </p:grpSpPr>
      <p:sp>
        <p:nvSpPr>
          <p:cNvPr id="632" name="Google Shape;632;p77"/>
          <p:cNvSpPr/>
          <p:nvPr/>
        </p:nvSpPr>
        <p:spPr>
          <a:xfrm>
            <a:off x="269173" y="814449"/>
            <a:ext cx="7824959" cy="7571303"/>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IN" sz="1800">
                <a:solidFill>
                  <a:srgbClr val="7030A0"/>
                </a:solidFill>
                <a:latin typeface="Gill Sans"/>
                <a:ea typeface="Gill Sans"/>
                <a:cs typeface="Gill Sans"/>
                <a:sym typeface="Gill Sans"/>
              </a:rPr>
              <a:t>Revision questions</a:t>
            </a:r>
            <a:endParaRPr/>
          </a:p>
          <a:p>
            <a:pPr indent="-342900" lvl="0" marL="342900" marR="0" rtl="0" algn="l">
              <a:spcBef>
                <a:spcPts val="0"/>
              </a:spcBef>
              <a:spcAft>
                <a:spcPts val="0"/>
              </a:spcAft>
              <a:buClr>
                <a:srgbClr val="7030A0"/>
              </a:buClr>
              <a:buSzPts val="1800"/>
              <a:buFont typeface="Gill Sans"/>
              <a:buAutoNum type="arabicPeriod"/>
            </a:pPr>
            <a:r>
              <a:rPr lang="en-IN" sz="1800">
                <a:solidFill>
                  <a:srgbClr val="7030A0"/>
                </a:solidFill>
                <a:latin typeface="Gill Sans"/>
                <a:ea typeface="Gill Sans"/>
                <a:cs typeface="Gill Sans"/>
                <a:sym typeface="Gill Sans"/>
              </a:rPr>
              <a:t>Explain the need of data cleaning in data mining process</a:t>
            </a:r>
            <a:endParaRPr/>
          </a:p>
          <a:p>
            <a:pPr indent="-342900" lvl="0" marL="342900" marR="0" rtl="0" algn="l">
              <a:spcBef>
                <a:spcPts val="0"/>
              </a:spcBef>
              <a:spcAft>
                <a:spcPts val="0"/>
              </a:spcAft>
              <a:buClr>
                <a:srgbClr val="7030A0"/>
              </a:buClr>
              <a:buSzPts val="1800"/>
              <a:buFont typeface="Gill Sans"/>
              <a:buAutoNum type="arabicPeriod"/>
            </a:pPr>
            <a:r>
              <a:rPr lang="en-IN" sz="1800">
                <a:solidFill>
                  <a:srgbClr val="7030A0"/>
                </a:solidFill>
                <a:latin typeface="Gill Sans"/>
                <a:ea typeface="Gill Sans"/>
                <a:cs typeface="Gill Sans"/>
                <a:sym typeface="Gill Sans"/>
              </a:rPr>
              <a:t>What is data cleaning? State and explain any four techniques of cleaning data</a:t>
            </a:r>
            <a:endParaRPr/>
          </a:p>
          <a:p>
            <a:pPr indent="-342900" lvl="0" marL="342900" marR="0" rtl="0" algn="l">
              <a:spcBef>
                <a:spcPts val="0"/>
              </a:spcBef>
              <a:spcAft>
                <a:spcPts val="0"/>
              </a:spcAft>
              <a:buClr>
                <a:srgbClr val="7030A0"/>
              </a:buClr>
              <a:buSzPts val="1800"/>
              <a:buFont typeface="Gill Sans"/>
              <a:buAutoNum type="arabicPeriod"/>
            </a:pPr>
            <a:r>
              <a:rPr lang="en-IN" sz="1800">
                <a:solidFill>
                  <a:srgbClr val="7030A0"/>
                </a:solidFill>
                <a:latin typeface="Gill Sans"/>
                <a:ea typeface="Gill Sans"/>
                <a:cs typeface="Gill Sans"/>
                <a:sym typeface="Gill Sans"/>
              </a:rPr>
              <a:t>State and explain the measures of dispersion of data</a:t>
            </a:r>
            <a:endParaRPr/>
          </a:p>
          <a:p>
            <a:pPr indent="-342900" lvl="0" marL="342900" marR="0" rtl="0" algn="l">
              <a:spcBef>
                <a:spcPts val="0"/>
              </a:spcBef>
              <a:spcAft>
                <a:spcPts val="0"/>
              </a:spcAft>
              <a:buClr>
                <a:srgbClr val="7030A0"/>
              </a:buClr>
              <a:buSzPts val="1800"/>
              <a:buFont typeface="Gill Sans"/>
              <a:buAutoNum type="arabicPeriod"/>
            </a:pPr>
            <a:r>
              <a:rPr lang="en-IN" sz="1800">
                <a:solidFill>
                  <a:srgbClr val="7030A0"/>
                </a:solidFill>
                <a:latin typeface="Gill Sans"/>
                <a:ea typeface="Gill Sans"/>
                <a:cs typeface="Gill Sans"/>
                <a:sym typeface="Gill Sans"/>
              </a:rPr>
              <a:t>What do you mean by data cleaning. Discuss the ways to deal with missing values and to remove the noise from the data set </a:t>
            </a:r>
            <a:endParaRPr/>
          </a:p>
          <a:p>
            <a:pPr indent="-342900" lvl="0" marL="342900" marR="0" rtl="0" algn="l">
              <a:spcBef>
                <a:spcPts val="0"/>
              </a:spcBef>
              <a:spcAft>
                <a:spcPts val="0"/>
              </a:spcAft>
              <a:buClr>
                <a:srgbClr val="7030A0"/>
              </a:buClr>
              <a:buSzPts val="1800"/>
              <a:buFont typeface="Gill Sans"/>
              <a:buAutoNum type="arabicPeriod"/>
            </a:pPr>
            <a:r>
              <a:rPr lang="en-IN" sz="1800">
                <a:solidFill>
                  <a:srgbClr val="7030A0"/>
                </a:solidFill>
                <a:latin typeface="Gill Sans"/>
                <a:ea typeface="Gill Sans"/>
                <a:cs typeface="Gill Sans"/>
                <a:sym typeface="Gill Sans"/>
              </a:rPr>
              <a:t>state and explain Measures of central tendency</a:t>
            </a:r>
            <a:endParaRPr/>
          </a:p>
          <a:p>
            <a:pPr indent="-342900" lvl="0" marL="342900" marR="0" rtl="0" algn="l">
              <a:spcBef>
                <a:spcPts val="0"/>
              </a:spcBef>
              <a:spcAft>
                <a:spcPts val="0"/>
              </a:spcAft>
              <a:buClr>
                <a:srgbClr val="7030A0"/>
              </a:buClr>
              <a:buSzPts val="1800"/>
              <a:buFont typeface="Gill Sans"/>
              <a:buAutoNum type="arabicPeriod"/>
            </a:pPr>
            <a:r>
              <a:rPr lang="en-IN" sz="1800">
                <a:solidFill>
                  <a:srgbClr val="7030A0"/>
                </a:solidFill>
                <a:latin typeface="Gill Sans"/>
                <a:ea typeface="Gill Sans"/>
                <a:cs typeface="Gill Sans"/>
                <a:sym typeface="Gill Sans"/>
              </a:rPr>
              <a:t>Find mean median, mode , interquartile range for the given data</a:t>
            </a:r>
            <a:endParaRPr/>
          </a:p>
          <a:p>
            <a:pPr indent="-342900" lvl="0" marL="342900" marR="0" rtl="0" algn="l">
              <a:spcBef>
                <a:spcPts val="0"/>
              </a:spcBef>
              <a:spcAft>
                <a:spcPts val="0"/>
              </a:spcAft>
              <a:buClr>
                <a:srgbClr val="7030A0"/>
              </a:buClr>
              <a:buSzPts val="1800"/>
              <a:buFont typeface="Gill Sans"/>
              <a:buAutoNum type="arabicPeriod"/>
            </a:pPr>
            <a:r>
              <a:rPr lang="en-IN" sz="1800">
                <a:solidFill>
                  <a:srgbClr val="7030A0"/>
                </a:solidFill>
                <a:latin typeface="Gill Sans"/>
                <a:ea typeface="Gill Sans"/>
                <a:cs typeface="Gill Sans"/>
                <a:sym typeface="Gill Sans"/>
              </a:rPr>
              <a:t>What is data reduction. State and explain any four methods of data reduction</a:t>
            </a:r>
            <a:endParaRPr/>
          </a:p>
          <a:p>
            <a:pPr indent="-342900" lvl="0" marL="342900" marR="0" rtl="0" algn="l">
              <a:spcBef>
                <a:spcPts val="0"/>
              </a:spcBef>
              <a:spcAft>
                <a:spcPts val="0"/>
              </a:spcAft>
              <a:buClr>
                <a:srgbClr val="7030A0"/>
              </a:buClr>
              <a:buSzPts val="1800"/>
              <a:buFont typeface="Gill Sans"/>
              <a:buAutoNum type="arabicPeriod"/>
            </a:pPr>
            <a:r>
              <a:rPr lang="en-IN" sz="1800">
                <a:solidFill>
                  <a:srgbClr val="7030A0"/>
                </a:solidFill>
                <a:latin typeface="Gill Sans"/>
                <a:ea typeface="Gill Sans"/>
                <a:cs typeface="Gill Sans"/>
                <a:sym typeface="Gill Sans"/>
              </a:rPr>
              <a:t>What is data normalization State and explain any four methods of data reduction</a:t>
            </a:r>
            <a:endParaRPr/>
          </a:p>
          <a:p>
            <a:pPr indent="-342900" lvl="0" marL="342900" marR="0" rtl="0" algn="l">
              <a:spcBef>
                <a:spcPts val="0"/>
              </a:spcBef>
              <a:spcAft>
                <a:spcPts val="0"/>
              </a:spcAft>
              <a:buClr>
                <a:srgbClr val="7030A0"/>
              </a:buClr>
              <a:buSzPts val="1800"/>
              <a:buFont typeface="Gill Sans"/>
              <a:buAutoNum type="arabicPeriod"/>
            </a:pPr>
            <a:r>
              <a:rPr lang="en-IN" sz="1800">
                <a:solidFill>
                  <a:srgbClr val="7030A0"/>
                </a:solidFill>
                <a:latin typeface="Gill Sans"/>
                <a:ea typeface="Gill Sans"/>
                <a:cs typeface="Gill Sans"/>
                <a:sym typeface="Gill Sans"/>
              </a:rPr>
              <a:t>What do you mean by data transformation ? State and explain any five data transformation techniques</a:t>
            </a:r>
            <a:endParaRPr/>
          </a:p>
          <a:p>
            <a:pPr indent="-342900" lvl="0" marL="342900" marR="0" rtl="0" algn="l">
              <a:spcBef>
                <a:spcPts val="0"/>
              </a:spcBef>
              <a:spcAft>
                <a:spcPts val="0"/>
              </a:spcAft>
              <a:buClr>
                <a:srgbClr val="7030A0"/>
              </a:buClr>
              <a:buSzPts val="1800"/>
              <a:buFont typeface="Gill Sans"/>
              <a:buAutoNum type="arabicPeriod"/>
            </a:pPr>
            <a:r>
              <a:rPr lang="en-IN" sz="1800">
                <a:solidFill>
                  <a:srgbClr val="7030A0"/>
                </a:solidFill>
                <a:latin typeface="Gill Sans"/>
                <a:ea typeface="Gill Sans"/>
                <a:cs typeface="Gill Sans"/>
                <a:sym typeface="Gill Sans"/>
              </a:rPr>
              <a:t>Discuss data discretization. Explain any three ways to achieve data discretization</a:t>
            </a:r>
            <a:endParaRPr/>
          </a:p>
          <a:p>
            <a:pPr indent="-342900" lvl="0" marL="342900" marR="0" rtl="0" algn="l">
              <a:spcBef>
                <a:spcPts val="0"/>
              </a:spcBef>
              <a:spcAft>
                <a:spcPts val="0"/>
              </a:spcAft>
              <a:buClr>
                <a:srgbClr val="7030A0"/>
              </a:buClr>
              <a:buSzPts val="1800"/>
              <a:buFont typeface="Gill Sans"/>
              <a:buAutoNum type="arabicPeriod"/>
            </a:pPr>
            <a:r>
              <a:rPr lang="en-IN" sz="1800">
                <a:solidFill>
                  <a:srgbClr val="7030A0"/>
                </a:solidFill>
                <a:latin typeface="Gill Sans"/>
                <a:ea typeface="Gill Sans"/>
                <a:cs typeface="Gill Sans"/>
                <a:sym typeface="Gill Sans"/>
              </a:rPr>
              <a:t>What do you mean by attribute selection ? Discuss  four techniques of attribute selection</a:t>
            </a:r>
            <a:endParaRPr/>
          </a:p>
          <a:p>
            <a:pPr indent="-342900" lvl="0" marL="342900" marR="0" rtl="0" algn="l">
              <a:spcBef>
                <a:spcPts val="0"/>
              </a:spcBef>
              <a:spcAft>
                <a:spcPts val="0"/>
              </a:spcAft>
              <a:buClr>
                <a:srgbClr val="00B0F0"/>
              </a:buClr>
              <a:buSzPts val="1800"/>
              <a:buFont typeface="Gill Sans"/>
              <a:buAutoNum type="arabicPeriod"/>
            </a:pPr>
            <a:r>
              <a:rPr b="1" lang="en-IN" sz="1800">
                <a:solidFill>
                  <a:srgbClr val="00B0F0"/>
                </a:solidFill>
                <a:latin typeface="Gill Sans"/>
                <a:ea typeface="Gill Sans"/>
                <a:cs typeface="Gill Sans"/>
                <a:sym typeface="Gill Sans"/>
              </a:rPr>
              <a:t>Define Numerosity Reduction. Discuss parametric and nonparametric methods of numerosity reduction</a:t>
            </a:r>
            <a:endParaRPr/>
          </a:p>
          <a:p>
            <a:pPr indent="-342900" lvl="0" marL="342900" marR="0" rtl="0" algn="l">
              <a:spcBef>
                <a:spcPts val="0"/>
              </a:spcBef>
              <a:spcAft>
                <a:spcPts val="0"/>
              </a:spcAft>
              <a:buClr>
                <a:srgbClr val="00B0F0"/>
              </a:buClr>
              <a:buSzPts val="1800"/>
              <a:buFont typeface="Gill Sans"/>
              <a:buAutoNum type="arabicPeriod"/>
            </a:pPr>
            <a:r>
              <a:rPr b="1" lang="en-IN" sz="1800">
                <a:solidFill>
                  <a:srgbClr val="00B0F0"/>
                </a:solidFill>
                <a:latin typeface="Gill Sans"/>
                <a:ea typeface="Gill Sans"/>
                <a:cs typeface="Gill Sans"/>
                <a:sym typeface="Gill Sans"/>
              </a:rPr>
              <a:t>Explain histogram and boxplot for graphical representation of the data</a:t>
            </a:r>
            <a:endParaRPr b="1" sz="1800">
              <a:solidFill>
                <a:srgbClr val="00B0F0"/>
              </a:solidFill>
              <a:latin typeface="Gill Sans"/>
              <a:ea typeface="Gill Sans"/>
              <a:cs typeface="Gill Sans"/>
              <a:sym typeface="Gill Sans"/>
            </a:endParaRPr>
          </a:p>
          <a:p>
            <a:pPr indent="0" lvl="0" marL="0" marR="0" rtl="0" algn="l">
              <a:spcBef>
                <a:spcPts val="0"/>
              </a:spcBef>
              <a:spcAft>
                <a:spcPts val="0"/>
              </a:spcAft>
              <a:buNone/>
            </a:pPr>
            <a:r>
              <a:t/>
            </a:r>
            <a:endParaRPr sz="1800">
              <a:solidFill>
                <a:srgbClr val="7030A0"/>
              </a:solidFill>
              <a:latin typeface="Gill Sans"/>
              <a:ea typeface="Gill Sans"/>
              <a:cs typeface="Gill Sans"/>
              <a:sym typeface="Gill Sans"/>
            </a:endParaRPr>
          </a:p>
          <a:p>
            <a:pPr indent="-228600" lvl="0" marL="342900" marR="0" rtl="0" algn="l">
              <a:spcBef>
                <a:spcPts val="0"/>
              </a:spcBef>
              <a:spcAft>
                <a:spcPts val="0"/>
              </a:spcAft>
              <a:buClr>
                <a:schemeClr val="dk1"/>
              </a:buClr>
              <a:buSzPts val="1800"/>
              <a:buFont typeface="Gill Sans"/>
              <a:buNone/>
            </a:pPr>
            <a:r>
              <a:t/>
            </a:r>
            <a:endParaRPr sz="1800">
              <a:solidFill>
                <a:srgbClr val="7030A0"/>
              </a:solidFill>
              <a:latin typeface="Gill Sans"/>
              <a:ea typeface="Gill Sans"/>
              <a:cs typeface="Gill Sans"/>
              <a:sym typeface="Gill Sans"/>
            </a:endParaRPr>
          </a:p>
          <a:p>
            <a:pPr indent="-228600" lvl="0" marL="342900" marR="0" rtl="0" algn="l">
              <a:spcBef>
                <a:spcPts val="0"/>
              </a:spcBef>
              <a:spcAft>
                <a:spcPts val="0"/>
              </a:spcAft>
              <a:buClr>
                <a:schemeClr val="dk1"/>
              </a:buClr>
              <a:buSzPts val="1800"/>
              <a:buFont typeface="Gill Sans"/>
              <a:buNone/>
            </a:pPr>
            <a:r>
              <a:t/>
            </a:r>
            <a:endParaRPr sz="1800">
              <a:solidFill>
                <a:srgbClr val="7030A0"/>
              </a:solidFill>
              <a:latin typeface="Gill Sans"/>
              <a:ea typeface="Gill Sans"/>
              <a:cs typeface="Gill Sans"/>
              <a:sym typeface="Gill Sans"/>
            </a:endParaRPr>
          </a:p>
          <a:p>
            <a:pPr indent="-228600" lvl="0" marL="342900" marR="0" rtl="0" algn="l">
              <a:spcBef>
                <a:spcPts val="0"/>
              </a:spcBef>
              <a:spcAft>
                <a:spcPts val="0"/>
              </a:spcAft>
              <a:buClr>
                <a:schemeClr val="dk1"/>
              </a:buClr>
              <a:buSzPts val="1800"/>
              <a:buFont typeface="Gill Sans"/>
              <a:buNone/>
            </a:pPr>
            <a:r>
              <a:t/>
            </a:r>
            <a:endParaRPr sz="1800">
              <a:solidFill>
                <a:srgbClr val="7030A0"/>
              </a:solidFill>
              <a:latin typeface="Gill Sans"/>
              <a:ea typeface="Gill Sans"/>
              <a:cs typeface="Gill Sans"/>
              <a:sym typeface="Gill Sans"/>
            </a:endParaRPr>
          </a:p>
          <a:p>
            <a:pPr indent="-228600" lvl="0" marL="342900" marR="0" rtl="0" algn="l">
              <a:spcBef>
                <a:spcPts val="0"/>
              </a:spcBef>
              <a:spcAft>
                <a:spcPts val="0"/>
              </a:spcAft>
              <a:buClr>
                <a:schemeClr val="dk1"/>
              </a:buClr>
              <a:buSzPts val="1800"/>
              <a:buFont typeface="Gill Sans"/>
              <a:buNone/>
            </a:pPr>
            <a:r>
              <a:t/>
            </a:r>
            <a:endParaRPr sz="1800">
              <a:solidFill>
                <a:srgbClr val="7030A0"/>
              </a:solidFill>
              <a:latin typeface="Gill Sans"/>
              <a:ea typeface="Gill Sans"/>
              <a:cs typeface="Gill Sans"/>
              <a:sym typeface="Gill Sans"/>
            </a:endParaRPr>
          </a:p>
          <a:p>
            <a:pPr indent="-228600" lvl="0" marL="342900" marR="0" rtl="0" algn="l">
              <a:spcBef>
                <a:spcPts val="0"/>
              </a:spcBef>
              <a:spcAft>
                <a:spcPts val="0"/>
              </a:spcAft>
              <a:buClr>
                <a:schemeClr val="dk1"/>
              </a:buClr>
              <a:buSzPts val="1800"/>
              <a:buFont typeface="Gill Sans"/>
              <a:buNone/>
            </a:pPr>
            <a:r>
              <a:t/>
            </a:r>
            <a:endParaRPr sz="1800">
              <a:solidFill>
                <a:srgbClr val="7030A0"/>
              </a:solidFill>
              <a:latin typeface="Gill Sans"/>
              <a:ea typeface="Gill Sans"/>
              <a:cs typeface="Gill Sans"/>
              <a:sym typeface="Gill San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602788" y="1146517"/>
            <a:ext cx="11029616" cy="988332"/>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rgbClr val="00B050"/>
              </a:buClr>
              <a:buSzPct val="100000"/>
              <a:buFont typeface="Gill Sans"/>
              <a:buNone/>
            </a:pPr>
            <a:br>
              <a:rPr b="1" i="1" lang="en-IN" cap="none">
                <a:solidFill>
                  <a:srgbClr val="00B050"/>
                </a:solidFill>
              </a:rPr>
            </a:br>
            <a:br>
              <a:rPr b="1" i="1" lang="en-IN" cap="none">
                <a:solidFill>
                  <a:srgbClr val="00B050"/>
                </a:solidFill>
              </a:rPr>
            </a:br>
            <a:br>
              <a:rPr b="1" i="1" lang="en-IN" cap="none">
                <a:solidFill>
                  <a:srgbClr val="00B050"/>
                </a:solidFill>
              </a:rPr>
            </a:br>
            <a:br>
              <a:rPr b="1" i="1" lang="en-IN" cap="none">
                <a:solidFill>
                  <a:srgbClr val="00B050"/>
                </a:solidFill>
              </a:rPr>
            </a:br>
            <a:br>
              <a:rPr b="1" i="1" lang="en-IN" cap="none">
                <a:solidFill>
                  <a:srgbClr val="00B050"/>
                </a:solidFill>
              </a:rPr>
            </a:br>
            <a:r>
              <a:rPr b="1" i="1" lang="en-IN" cap="none"/>
              <a:t>Attributes and Data types :Data sets </a:t>
            </a:r>
            <a:br>
              <a:rPr b="1" i="1" lang="en-IN" cap="none"/>
            </a:br>
            <a:br>
              <a:rPr b="1" i="1" lang="en-IN"/>
            </a:br>
            <a:endParaRPr/>
          </a:p>
        </p:txBody>
      </p:sp>
      <p:sp>
        <p:nvSpPr>
          <p:cNvPr id="133" name="Google Shape;133;p19"/>
          <p:cNvSpPr/>
          <p:nvPr/>
        </p:nvSpPr>
        <p:spPr>
          <a:xfrm>
            <a:off x="358588" y="2134849"/>
            <a:ext cx="11833411" cy="2862322"/>
          </a:xfrm>
          <a:prstGeom prst="rect">
            <a:avLst/>
          </a:prstGeom>
          <a:noFill/>
          <a:ln>
            <a:noFill/>
          </a:ln>
        </p:spPr>
        <p:txBody>
          <a:bodyPr anchorCtr="0" anchor="t" bIns="45700" lIns="91425" spcFirstLastPara="1" rIns="91425" wrap="square" tIns="45700">
            <a:noAutofit/>
          </a:bodyPr>
          <a:lstStyle/>
          <a:p>
            <a:pPr indent="-285750" lvl="0" marL="285750" marR="0" rtl="0" algn="l">
              <a:spcBef>
                <a:spcPts val="0"/>
              </a:spcBef>
              <a:spcAft>
                <a:spcPts val="0"/>
              </a:spcAft>
              <a:buClr>
                <a:schemeClr val="dk1"/>
              </a:buClr>
              <a:buSzPts val="1800"/>
              <a:buFont typeface="Noto Sans Symbols"/>
              <a:buChar char="✔"/>
            </a:pPr>
            <a:r>
              <a:rPr b="0" i="0" lang="en-IN" sz="1800" u="none" cap="none" strike="noStrike">
                <a:solidFill>
                  <a:schemeClr val="dk1"/>
                </a:solidFill>
                <a:latin typeface="Gill Sans"/>
                <a:ea typeface="Gill Sans"/>
                <a:cs typeface="Gill Sans"/>
                <a:sym typeface="Gill Sans"/>
              </a:rPr>
              <a:t>Data sets are made up of data objects or entities usually represented in the form of a table/matrix or a set of tuples.</a:t>
            </a:r>
            <a:endParaRPr/>
          </a:p>
          <a:p>
            <a:pPr indent="-285750" lvl="0" marL="285750" marR="0" rtl="0" algn="l">
              <a:spcBef>
                <a:spcPts val="0"/>
              </a:spcBef>
              <a:spcAft>
                <a:spcPts val="0"/>
              </a:spcAft>
              <a:buClr>
                <a:srgbClr val="000000"/>
              </a:buClr>
              <a:buSzPts val="1800"/>
              <a:buFont typeface="Noto Sans Symbols"/>
              <a:buChar char="✔"/>
            </a:pPr>
            <a:r>
              <a:rPr b="0" i="0" lang="en-IN" sz="1800" u="none" cap="none" strike="noStrike">
                <a:solidFill>
                  <a:srgbClr val="000000"/>
                </a:solidFill>
                <a:latin typeface="Gill Sans"/>
                <a:ea typeface="Gill Sans"/>
                <a:cs typeface="Gill Sans"/>
                <a:sym typeface="Gill Sans"/>
              </a:rPr>
              <a:t>Each row of the table represents an entity while column represents an attribute.</a:t>
            </a:r>
            <a:endParaRPr/>
          </a:p>
          <a:p>
            <a:pPr indent="-285750" lvl="0" marL="285750" marR="0" rtl="0" algn="l">
              <a:spcBef>
                <a:spcPts val="0"/>
              </a:spcBef>
              <a:spcAft>
                <a:spcPts val="0"/>
              </a:spcAft>
              <a:buClr>
                <a:srgbClr val="000000"/>
              </a:buClr>
              <a:buSzPts val="1800"/>
              <a:buFont typeface="Noto Sans Symbols"/>
              <a:buChar char="✔"/>
            </a:pPr>
            <a:r>
              <a:rPr b="0" i="0" lang="en-IN" sz="1800" u="none" cap="none" strike="noStrike">
                <a:solidFill>
                  <a:srgbClr val="000000"/>
                </a:solidFill>
                <a:latin typeface="Gill Sans"/>
                <a:ea typeface="Gill Sans"/>
                <a:cs typeface="Gill Sans"/>
                <a:sym typeface="Gill Sans"/>
              </a:rPr>
              <a:t>Attribute Type can be</a:t>
            </a:r>
            <a:endParaRPr/>
          </a:p>
          <a:p>
            <a:pPr indent="0" lvl="0" marL="0" marR="0" rtl="0" algn="l">
              <a:spcBef>
                <a:spcPts val="0"/>
              </a:spcBef>
              <a:spcAft>
                <a:spcPts val="0"/>
              </a:spcAft>
              <a:buNone/>
            </a:pPr>
            <a:r>
              <a:rPr b="0" i="0" lang="en-IN" sz="1800" u="none" cap="none" strike="noStrike">
                <a:solidFill>
                  <a:schemeClr val="dk1"/>
                </a:solidFill>
                <a:latin typeface="Gill Sans"/>
                <a:ea typeface="Gill Sans"/>
                <a:cs typeface="Gill Sans"/>
                <a:sym typeface="Gill Sans"/>
              </a:rPr>
              <a:t>         </a:t>
            </a:r>
            <a:r>
              <a:rPr b="0" i="0" lang="en-IN" sz="1800" u="none" cap="none" strike="noStrike">
                <a:solidFill>
                  <a:srgbClr val="000000"/>
                </a:solidFill>
                <a:latin typeface="Gill Sans"/>
                <a:ea typeface="Gill Sans"/>
                <a:cs typeface="Gill Sans"/>
                <a:sym typeface="Gill Sans"/>
              </a:rPr>
              <a:t>Binary</a:t>
            </a:r>
            <a:endParaRPr/>
          </a:p>
          <a:p>
            <a:pPr indent="0" lvl="0" marL="0" marR="0" rtl="0" algn="l">
              <a:spcBef>
                <a:spcPts val="0"/>
              </a:spcBef>
              <a:spcAft>
                <a:spcPts val="0"/>
              </a:spcAft>
              <a:buNone/>
            </a:pPr>
            <a:r>
              <a:rPr lang="en-IN" sz="1800">
                <a:solidFill>
                  <a:srgbClr val="000000"/>
                </a:solidFill>
                <a:latin typeface="Gill Sans"/>
                <a:ea typeface="Gill Sans"/>
                <a:cs typeface="Gill Sans"/>
                <a:sym typeface="Gill Sans"/>
              </a:rPr>
              <a:t>       Numeric</a:t>
            </a:r>
            <a:endParaRPr/>
          </a:p>
          <a:p>
            <a:pPr indent="0" lvl="0" marL="0" marR="0" rtl="0" algn="l">
              <a:spcBef>
                <a:spcPts val="0"/>
              </a:spcBef>
              <a:spcAft>
                <a:spcPts val="0"/>
              </a:spcAft>
              <a:buNone/>
            </a:pPr>
            <a:r>
              <a:rPr lang="en-IN" sz="1800">
                <a:solidFill>
                  <a:srgbClr val="000000"/>
                </a:solidFill>
                <a:latin typeface="Gill Sans"/>
                <a:ea typeface="Gill Sans"/>
                <a:cs typeface="Gill Sans"/>
                <a:sym typeface="Gill Sans"/>
              </a:rPr>
              <a:t>       Ordinal/nominal</a:t>
            </a:r>
            <a:endParaRPr/>
          </a:p>
          <a:p>
            <a:pPr indent="-171450" lvl="0" marL="285750" marR="0" rtl="0" algn="l">
              <a:spcBef>
                <a:spcPts val="0"/>
              </a:spcBef>
              <a:spcAft>
                <a:spcPts val="0"/>
              </a:spcAft>
              <a:buClr>
                <a:schemeClr val="dk1"/>
              </a:buClr>
              <a:buSzPts val="1800"/>
              <a:buFont typeface="Noto Sans Symbols"/>
              <a:buNone/>
            </a:pPr>
            <a:r>
              <a:t/>
            </a:r>
            <a:endParaRPr sz="1800">
              <a:solidFill>
                <a:srgbClr val="000000"/>
              </a:solidFill>
              <a:latin typeface="Gill Sans"/>
              <a:ea typeface="Gill Sans"/>
              <a:cs typeface="Gill Sans"/>
              <a:sym typeface="Gill Sans"/>
            </a:endParaRPr>
          </a:p>
          <a:p>
            <a:pPr indent="0" lvl="0" marL="0" marR="0" rtl="0" algn="l">
              <a:spcBef>
                <a:spcPts val="0"/>
              </a:spcBef>
              <a:spcAft>
                <a:spcPts val="0"/>
              </a:spcAft>
              <a:buNone/>
            </a:pPr>
            <a:r>
              <a:rPr lang="en-IN" sz="1800">
                <a:solidFill>
                  <a:srgbClr val="000000"/>
                </a:solidFill>
                <a:latin typeface="Gill Sans"/>
                <a:ea typeface="Gill Sans"/>
                <a:cs typeface="Gill Sans"/>
                <a:sym typeface="Gill Sans"/>
              </a:rPr>
              <a:t> </a:t>
            </a:r>
            <a:endParaRPr/>
          </a:p>
          <a:p>
            <a:pPr indent="0" lvl="0" marL="0" marR="0" rtl="0" algn="l">
              <a:spcBef>
                <a:spcPts val="0"/>
              </a:spcBef>
              <a:spcAft>
                <a:spcPts val="0"/>
              </a:spcAft>
              <a:buNone/>
            </a:pPr>
            <a:r>
              <a:t/>
            </a:r>
            <a:endParaRPr sz="18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pic>
        <p:nvPicPr>
          <p:cNvPr descr="Basic Excel Business Analytics #12: Raw Data, Data, Proper Data Sets and  Data Terminology - YouTube" id="134" name="Google Shape;134;p19"/>
          <p:cNvPicPr preferRelativeResize="0"/>
          <p:nvPr/>
        </p:nvPicPr>
        <p:blipFill rotWithShape="1">
          <a:blip r:embed="rId3">
            <a:alphaModFix/>
          </a:blip>
          <a:srcRect b="0" l="268" r="7360" t="12692"/>
          <a:stretch/>
        </p:blipFill>
        <p:spPr>
          <a:xfrm>
            <a:off x="3469018" y="2918012"/>
            <a:ext cx="7799618" cy="4146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IN" cap="none"/>
              <a:t>Types of data</a:t>
            </a:r>
            <a:endParaRPr/>
          </a:p>
        </p:txBody>
      </p:sp>
      <p:sp>
        <p:nvSpPr>
          <p:cNvPr id="140" name="Google Shape;140;p20"/>
          <p:cNvSpPr/>
          <p:nvPr/>
        </p:nvSpPr>
        <p:spPr>
          <a:xfrm>
            <a:off x="333847" y="1973667"/>
            <a:ext cx="11136494" cy="3046988"/>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2400">
                <a:solidFill>
                  <a:srgbClr val="000000"/>
                </a:solidFill>
                <a:latin typeface="Gill Sans"/>
                <a:ea typeface="Gill Sans"/>
                <a:cs typeface="Gill Sans"/>
                <a:sym typeface="Gill Sans"/>
              </a:rPr>
              <a:t>Binary Variable </a:t>
            </a:r>
            <a:r>
              <a:rPr lang="en-IN" sz="2400">
                <a:solidFill>
                  <a:srgbClr val="000000"/>
                </a:solidFill>
                <a:latin typeface="Gill Sans"/>
                <a:ea typeface="Gill Sans"/>
                <a:cs typeface="Gill Sans"/>
                <a:sym typeface="Gill Sans"/>
              </a:rPr>
              <a:t>- Binary variable has only two states : 0 or 1, where 0 means that the variable is absent and 1 means it is present.</a:t>
            </a:r>
            <a:endParaRPr/>
          </a:p>
          <a:p>
            <a:pPr indent="0" lvl="0" marL="0" marR="0" rtl="0" algn="l">
              <a:spcBef>
                <a:spcPts val="0"/>
              </a:spcBef>
              <a:spcAft>
                <a:spcPts val="0"/>
              </a:spcAft>
              <a:buNone/>
            </a:pPr>
            <a:r>
              <a:rPr lang="en-IN" sz="2400">
                <a:solidFill>
                  <a:srgbClr val="000000"/>
                </a:solidFill>
                <a:latin typeface="Gill Sans"/>
                <a:ea typeface="Gill Sans"/>
                <a:cs typeface="Gill Sans"/>
                <a:sym typeface="Gill Sans"/>
              </a:rPr>
              <a:t>A binary attribute is Symmetric if both states are equally valuable. A binary attribute is Asymmetric if both states are not equally important. Convention is to code important outcome as 1 and the other as 0.</a:t>
            </a:r>
            <a:endParaRPr/>
          </a:p>
          <a:p>
            <a:pPr indent="0" lvl="0" marL="0" marR="0" rtl="0" algn="l">
              <a:spcBef>
                <a:spcPts val="0"/>
              </a:spcBef>
              <a:spcAft>
                <a:spcPts val="0"/>
              </a:spcAft>
              <a:buNone/>
            </a:pPr>
            <a:r>
              <a:rPr b="1" lang="en-IN" sz="2400">
                <a:solidFill>
                  <a:srgbClr val="000000"/>
                </a:solidFill>
                <a:latin typeface="Gill Sans"/>
                <a:ea typeface="Gill Sans"/>
                <a:cs typeface="Gill Sans"/>
                <a:sym typeface="Gill Sans"/>
              </a:rPr>
              <a:t>Nominal attribute</a:t>
            </a:r>
            <a:r>
              <a:rPr lang="en-IN" sz="2400">
                <a:solidFill>
                  <a:srgbClr val="000000"/>
                </a:solidFill>
                <a:latin typeface="Gill Sans"/>
                <a:ea typeface="Gill Sans"/>
                <a:cs typeface="Gill Sans"/>
                <a:sym typeface="Gill Sans"/>
              </a:rPr>
              <a:t> values are names, Each value representing some category. The values are enumerations </a:t>
            </a:r>
            <a:r>
              <a:rPr lang="en-IN" sz="2400">
                <a:solidFill>
                  <a:srgbClr val="000000"/>
                </a:solidFill>
                <a:highlight>
                  <a:srgbClr val="FFFF00"/>
                </a:highlight>
                <a:latin typeface="Gill Sans"/>
                <a:ea typeface="Gill Sans"/>
                <a:cs typeface="Gill Sans"/>
                <a:sym typeface="Gill Sans"/>
              </a:rPr>
              <a:t>without any meaningful order</a:t>
            </a:r>
            <a:endParaRPr/>
          </a:p>
          <a:p>
            <a:pPr indent="0" lvl="0" marL="0" marR="0" rtl="0" algn="l">
              <a:spcBef>
                <a:spcPts val="0"/>
              </a:spcBef>
              <a:spcAft>
                <a:spcPts val="0"/>
              </a:spcAft>
              <a:buNone/>
            </a:pPr>
            <a:r>
              <a:rPr lang="en-IN" sz="2400">
                <a:solidFill>
                  <a:srgbClr val="000000"/>
                </a:solidFill>
                <a:latin typeface="Gill Sans"/>
                <a:ea typeface="Gill Sans"/>
                <a:cs typeface="Gill Sans"/>
                <a:sym typeface="Gill Sans"/>
              </a:rPr>
              <a:t>Ex. Color, Nationality,Name etc.</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1"/>
          <p:cNvSpPr txBox="1"/>
          <p:nvPr>
            <p:ph type="title"/>
          </p:nvPr>
        </p:nvSpPr>
        <p:spPr>
          <a:xfrm>
            <a:off x="575894" y="729658"/>
            <a:ext cx="11029616" cy="98833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800"/>
              <a:buFont typeface="Gill Sans"/>
              <a:buNone/>
            </a:pPr>
            <a:r>
              <a:rPr lang="en-IN" cap="none"/>
              <a:t>Types of data</a:t>
            </a:r>
            <a:endParaRPr/>
          </a:p>
        </p:txBody>
      </p:sp>
      <p:sp>
        <p:nvSpPr>
          <p:cNvPr id="146" name="Google Shape;146;p21"/>
          <p:cNvSpPr/>
          <p:nvPr/>
        </p:nvSpPr>
        <p:spPr>
          <a:xfrm>
            <a:off x="333847" y="1973667"/>
            <a:ext cx="11136494" cy="415498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IN" sz="2400">
                <a:solidFill>
                  <a:srgbClr val="000000"/>
                </a:solidFill>
                <a:latin typeface="Gill Sans"/>
                <a:ea typeface="Gill Sans"/>
                <a:cs typeface="Gill Sans"/>
                <a:sym typeface="Gill Sans"/>
              </a:rPr>
              <a:t>Ordinal Attributes </a:t>
            </a:r>
            <a:r>
              <a:rPr lang="en-IN" sz="2400">
                <a:solidFill>
                  <a:srgbClr val="000000"/>
                </a:solidFill>
                <a:latin typeface="Gill Sans"/>
                <a:ea typeface="Gill Sans"/>
                <a:cs typeface="Gill Sans"/>
                <a:sym typeface="Gill Sans"/>
              </a:rPr>
              <a:t>have a meaningful order or ranking about them</a:t>
            </a:r>
            <a:endParaRPr/>
          </a:p>
          <a:p>
            <a:pPr indent="0" lvl="0" marL="0" marR="0" rtl="0" algn="l">
              <a:spcBef>
                <a:spcPts val="0"/>
              </a:spcBef>
              <a:spcAft>
                <a:spcPts val="0"/>
              </a:spcAft>
              <a:buNone/>
            </a:pPr>
            <a:r>
              <a:t/>
            </a:r>
            <a:endParaRPr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t/>
            </a:r>
            <a:endParaRPr b="1" sz="2400">
              <a:solidFill>
                <a:srgbClr val="000000"/>
              </a:solidFill>
              <a:latin typeface="Gill Sans"/>
              <a:ea typeface="Gill Sans"/>
              <a:cs typeface="Gill Sans"/>
              <a:sym typeface="Gill Sans"/>
            </a:endParaRPr>
          </a:p>
          <a:p>
            <a:pPr indent="0" lvl="0" marL="0" marR="0" rtl="0" algn="l">
              <a:spcBef>
                <a:spcPts val="0"/>
              </a:spcBef>
              <a:spcAft>
                <a:spcPts val="0"/>
              </a:spcAft>
              <a:buNone/>
            </a:pPr>
            <a:r>
              <a:rPr b="1" lang="en-IN" sz="2400">
                <a:solidFill>
                  <a:srgbClr val="000000"/>
                </a:solidFill>
                <a:latin typeface="Gill Sans"/>
                <a:ea typeface="Gill Sans"/>
                <a:cs typeface="Gill Sans"/>
                <a:sym typeface="Gill Sans"/>
              </a:rPr>
              <a:t>   </a:t>
            </a:r>
            <a:endParaRPr/>
          </a:p>
          <a:p>
            <a:pPr indent="0" lvl="0" marL="0" marR="0" rtl="0" algn="l">
              <a:spcBef>
                <a:spcPts val="0"/>
              </a:spcBef>
              <a:spcAft>
                <a:spcPts val="0"/>
              </a:spcAft>
              <a:buNone/>
            </a:pPr>
            <a:r>
              <a:rPr b="1" lang="en-IN" sz="2400">
                <a:solidFill>
                  <a:srgbClr val="000000"/>
                </a:solidFill>
                <a:latin typeface="Gill Sans"/>
                <a:ea typeface="Gill Sans"/>
                <a:cs typeface="Gill Sans"/>
                <a:sym typeface="Gill Sans"/>
              </a:rPr>
              <a:t>Numeric attributes </a:t>
            </a:r>
            <a:r>
              <a:rPr lang="en-IN" sz="2400">
                <a:solidFill>
                  <a:srgbClr val="000000"/>
                </a:solidFill>
                <a:latin typeface="Gill Sans"/>
                <a:ea typeface="Gill Sans"/>
                <a:cs typeface="Gill Sans"/>
                <a:sym typeface="Gill Sans"/>
              </a:rPr>
              <a:t>– These are measurable or quantitative attributes</a:t>
            </a:r>
            <a:endParaRPr/>
          </a:p>
          <a:p>
            <a:pPr indent="0" lvl="0" marL="0" marR="0" rtl="0" algn="l">
              <a:spcBef>
                <a:spcPts val="0"/>
              </a:spcBef>
              <a:spcAft>
                <a:spcPts val="0"/>
              </a:spcAft>
              <a:buNone/>
            </a:pPr>
            <a:r>
              <a:rPr lang="en-IN" sz="2400">
                <a:solidFill>
                  <a:srgbClr val="000000"/>
                </a:solidFill>
                <a:latin typeface="Gill Sans"/>
                <a:ea typeface="Gill Sans"/>
                <a:cs typeface="Gill Sans"/>
                <a:sym typeface="Gill Sans"/>
              </a:rPr>
              <a:t>A </a:t>
            </a:r>
            <a:r>
              <a:rPr b="1" lang="en-IN" sz="2400">
                <a:solidFill>
                  <a:srgbClr val="000000"/>
                </a:solidFill>
                <a:latin typeface="Gill Sans"/>
                <a:ea typeface="Gill Sans"/>
                <a:cs typeface="Gill Sans"/>
                <a:sym typeface="Gill Sans"/>
              </a:rPr>
              <a:t>discrete</a:t>
            </a:r>
            <a:r>
              <a:rPr lang="en-IN" sz="2400">
                <a:solidFill>
                  <a:srgbClr val="000000"/>
                </a:solidFill>
                <a:latin typeface="Gill Sans"/>
                <a:ea typeface="Gill Sans"/>
                <a:cs typeface="Gill Sans"/>
                <a:sym typeface="Gill Sans"/>
              </a:rPr>
              <a:t> attribute has finite or countably infinite set of values, Otherwise the attribute is </a:t>
            </a:r>
            <a:r>
              <a:rPr b="1" lang="en-IN" sz="2400">
                <a:solidFill>
                  <a:srgbClr val="000000"/>
                </a:solidFill>
                <a:latin typeface="Gill Sans"/>
                <a:ea typeface="Gill Sans"/>
                <a:cs typeface="Gill Sans"/>
                <a:sym typeface="Gill Sans"/>
              </a:rPr>
              <a:t>continuous</a:t>
            </a:r>
            <a:endParaRPr/>
          </a:p>
        </p:txBody>
      </p:sp>
      <p:pic>
        <p:nvPicPr>
          <p:cNvPr descr="Intro to Data - 03-04 - Ordinal Data - YouTube" id="147" name="Google Shape;147;p21"/>
          <p:cNvPicPr preferRelativeResize="0"/>
          <p:nvPr/>
        </p:nvPicPr>
        <p:blipFill rotWithShape="1">
          <a:blip r:embed="rId3">
            <a:alphaModFix/>
          </a:blip>
          <a:srcRect b="0" l="0" r="0" t="0"/>
          <a:stretch/>
        </p:blipFill>
        <p:spPr>
          <a:xfrm>
            <a:off x="2079909" y="2482114"/>
            <a:ext cx="6122395" cy="224064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ividend">
  <a:themeElements>
    <a:clrScheme name="Dividend">
      <a:dk1>
        <a:srgbClr val="000000"/>
      </a:dk1>
      <a:lt1>
        <a:srgbClr val="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