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49"/>
  </p:notesMasterIdLst>
  <p:sldIdLst>
    <p:sldId id="256" r:id="rId2"/>
    <p:sldId id="260" r:id="rId3"/>
    <p:sldId id="261" r:id="rId4"/>
    <p:sldId id="257" r:id="rId5"/>
    <p:sldId id="258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7" r:id="rId18"/>
    <p:sldId id="286" r:id="rId19"/>
    <p:sldId id="275" r:id="rId20"/>
    <p:sldId id="276" r:id="rId21"/>
    <p:sldId id="277" r:id="rId22"/>
    <p:sldId id="278" r:id="rId23"/>
    <p:sldId id="280" r:id="rId24"/>
    <p:sldId id="293" r:id="rId25"/>
    <p:sldId id="284" r:id="rId26"/>
    <p:sldId id="282" r:id="rId27"/>
    <p:sldId id="283" r:id="rId28"/>
    <p:sldId id="306" r:id="rId29"/>
    <p:sldId id="307" r:id="rId30"/>
    <p:sldId id="294" r:id="rId31"/>
    <p:sldId id="295" r:id="rId32"/>
    <p:sldId id="296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10" r:id="rId42"/>
    <p:sldId id="311" r:id="rId43"/>
    <p:sldId id="313" r:id="rId44"/>
    <p:sldId id="314" r:id="rId45"/>
    <p:sldId id="315" r:id="rId46"/>
    <p:sldId id="316" r:id="rId47"/>
    <p:sldId id="31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64A71-6E8D-4898-B48B-2AD512F675E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61107-AB99-4861-80E9-A73EF93CE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51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5F3BF-E35F-481F-BBFE-02231158490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2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5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66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69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40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79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59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29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38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27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31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4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006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none" dirty="0"/>
              <a:t>4. Data Mining Techniques :Association rule mining </a:t>
            </a:r>
            <a:br>
              <a:rPr lang="en-IN" b="1" cap="none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09050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</a:rPr>
              <a:t>Association Rule Mining: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</a:rPr>
              <a:t> Basic idea: item sets, Frequent Item-sets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</a:rPr>
              <a:t> Association Rule Mining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</a:rPr>
              <a:t> Generating item sets and rules efficiently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2" descr="UNDERSTANDING ASSOCIATION RULE » TechValue Tre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8" y="2245132"/>
            <a:ext cx="5163438" cy="35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57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3031" y="430921"/>
            <a:ext cx="2717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err="1">
                <a:solidFill>
                  <a:srgbClr val="00B0F0"/>
                </a:solidFill>
              </a:rPr>
              <a:t>Itemset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6752" y="1015696"/>
            <a:ext cx="11029615" cy="367830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An </a:t>
            </a:r>
            <a:r>
              <a:rPr lang="en-US" sz="2000" b="1" dirty="0" err="1"/>
              <a:t>itemset</a:t>
            </a:r>
            <a:r>
              <a:rPr lang="en-US" sz="2000" dirty="0"/>
              <a:t> X is a subset of set of items in the data base</a:t>
            </a:r>
          </a:p>
          <a:p>
            <a:r>
              <a:rPr lang="en-US" sz="2000" dirty="0"/>
              <a:t>Ex. Supermarket database contains m items I={i</a:t>
            </a:r>
            <a:r>
              <a:rPr lang="en-US" sz="2000" baseline="-25000" dirty="0"/>
              <a:t>1</a:t>
            </a:r>
            <a:r>
              <a:rPr lang="en-US" sz="2000" dirty="0"/>
              <a:t>,i</a:t>
            </a:r>
            <a:r>
              <a:rPr lang="en-US" sz="2000" baseline="-25000" dirty="0"/>
              <a:t>2</a:t>
            </a:r>
            <a:r>
              <a:rPr lang="en-US" sz="2000" dirty="0"/>
              <a:t>,..,i</a:t>
            </a:r>
            <a:r>
              <a:rPr lang="en-US" sz="2000" baseline="-25000" dirty="0"/>
              <a:t>m</a:t>
            </a:r>
            <a:r>
              <a:rPr lang="en-US" sz="2000" dirty="0"/>
              <a:t>}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superMarket</a:t>
            </a:r>
            <a:r>
              <a:rPr lang="en-US" sz="2000" dirty="0"/>
              <a:t> ={ Bread, Cheese, Butter, Jam, Milk, Tea, Coffee, Juice, Sugar}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Every purchase transaction will then contain a subset of these set of m items.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81520"/>
              </p:ext>
            </p:extLst>
          </p:nvPr>
        </p:nvGraphicFramePr>
        <p:xfrm>
          <a:off x="828539" y="2854848"/>
          <a:ext cx="7601611" cy="1758315"/>
        </p:xfrm>
        <a:graphic>
          <a:graphicData uri="http://schemas.openxmlformats.org/drawingml/2006/table">
            <a:tbl>
              <a:tblPr/>
              <a:tblGrid>
                <a:gridCol w="98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7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dirty="0">
                          <a:latin typeface="Times New Roman"/>
                          <a:ea typeface="Calibri"/>
                          <a:cs typeface="Times New Roman"/>
                        </a:rPr>
                        <a:t>Transaction Id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dirty="0">
                          <a:latin typeface="Times New Roman"/>
                          <a:ea typeface="Calibri"/>
                          <a:cs typeface="Times New Roman"/>
                        </a:rPr>
                        <a:t>Items Set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Boolean Vector</a:t>
                      </a: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latin typeface="Times New Roman"/>
                          <a:ea typeface="Calibri"/>
                          <a:cs typeface="Times New Roman"/>
                        </a:rPr>
                        <a:t>TA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Calibri"/>
                          <a:cs typeface="Times New Roman"/>
                        </a:rPr>
                        <a:t>{Bread, Butter, Juice}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{101000010}</a:t>
                      </a: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Calibri"/>
                          <a:cs typeface="Times New Roman"/>
                        </a:rPr>
                        <a:t>TB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Calibri"/>
                          <a:cs typeface="Times New Roman"/>
                        </a:rPr>
                        <a:t>{Bread, Butter, Tea, Coffee}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6752" y="4735225"/>
            <a:ext cx="1013963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An </a:t>
            </a:r>
            <a:r>
              <a:rPr lang="en-US" sz="2000" b="1" dirty="0" err="1"/>
              <a:t>itemset</a:t>
            </a:r>
            <a:r>
              <a:rPr lang="en-US" sz="2000" dirty="0"/>
              <a:t> X is a subset of set of items in the data base.</a:t>
            </a:r>
          </a:p>
          <a:p>
            <a:endParaRPr lang="en-US" sz="2000" dirty="0"/>
          </a:p>
          <a:p>
            <a:r>
              <a:rPr lang="en-IN" sz="2000" dirty="0">
                <a:latin typeface="Times New Roman"/>
                <a:ea typeface="Calibri"/>
                <a:cs typeface="Times New Roman"/>
              </a:rPr>
              <a:t>{Bread, Butter, Juice} </a:t>
            </a:r>
            <a:r>
              <a:rPr lang="en-IN" sz="2000" b="1" dirty="0"/>
              <a:t>⊆ </a:t>
            </a:r>
            <a:r>
              <a:rPr lang="en-US" sz="2000" dirty="0"/>
              <a:t>{ Bread, Cheese, Butter, Jam, Milk, Tea, Coffee, Juice, Sugar}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 </a:t>
            </a:r>
            <a:r>
              <a:rPr lang="en-US" sz="2000" b="1" dirty="0"/>
              <a:t>k-</a:t>
            </a:r>
            <a:r>
              <a:rPr lang="en-US" sz="2000" b="1" dirty="0" err="1"/>
              <a:t>itemset</a:t>
            </a:r>
            <a:r>
              <a:rPr lang="en-US" sz="2000" dirty="0"/>
              <a:t> contains k items.</a:t>
            </a:r>
          </a:p>
          <a:p>
            <a:r>
              <a:rPr lang="en-US" sz="2000" dirty="0"/>
              <a:t> </a:t>
            </a:r>
            <a:r>
              <a:rPr lang="en-IN" sz="2000" dirty="0">
                <a:latin typeface="Times New Roman"/>
                <a:ea typeface="Calibri"/>
                <a:cs typeface="Times New Roman"/>
              </a:rPr>
              <a:t>{Bread, Butter, Juice} is 3-itemset  , {Bread, Butter, Tea, Coffee}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is 4-itemset</a:t>
            </a:r>
          </a:p>
          <a:p>
            <a:endParaRPr lang="en-US" dirty="0"/>
          </a:p>
          <a:p>
            <a:endParaRPr lang="en-US" dirty="0">
              <a:latin typeface="Times New Roman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5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8197" y="430921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B0F0"/>
                </a:solidFill>
              </a:rPr>
              <a:t>Association rule measure :</a:t>
            </a:r>
            <a:r>
              <a:rPr lang="en-IN" sz="3200" dirty="0">
                <a:solidFill>
                  <a:srgbClr val="00B0F0"/>
                </a:solidFill>
                <a:highlight>
                  <a:srgbClr val="FF00FF"/>
                </a:highlight>
              </a:rPr>
              <a:t>Support Count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6752" y="1015696"/>
            <a:ext cx="11029615" cy="367830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386752" y="1015696"/>
            <a:ext cx="1013963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/>
              <a:t>The </a:t>
            </a:r>
            <a:r>
              <a:rPr lang="en-US" sz="2200" b="1" dirty="0"/>
              <a:t>support count</a:t>
            </a:r>
            <a:r>
              <a:rPr lang="en-US" sz="2200" dirty="0"/>
              <a:t> of an </a:t>
            </a:r>
            <a:r>
              <a:rPr lang="en-US" sz="2200" dirty="0" err="1"/>
              <a:t>itemset</a:t>
            </a:r>
            <a:r>
              <a:rPr lang="en-US" sz="2200" dirty="0"/>
              <a:t> is the number of transactions in which that </a:t>
            </a:r>
            <a:r>
              <a:rPr lang="en-US" sz="2200" dirty="0" err="1"/>
              <a:t>itemset</a:t>
            </a:r>
            <a:r>
              <a:rPr lang="en-US" sz="2200" dirty="0"/>
              <a:t> occurs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>
                <a:highlight>
                  <a:srgbClr val="FF00FF"/>
                </a:highlight>
              </a:rPr>
              <a:t>The support count of an association rule X =&gt; Y is the support count of </a:t>
            </a:r>
            <a:r>
              <a:rPr lang="en-US" sz="2200" dirty="0" err="1">
                <a:highlight>
                  <a:srgbClr val="FF00FF"/>
                </a:highlight>
              </a:rPr>
              <a:t>itemset</a:t>
            </a:r>
            <a:r>
              <a:rPr lang="en-US" sz="2200" dirty="0">
                <a:highlight>
                  <a:srgbClr val="FF00FF"/>
                </a:highlight>
              </a:rPr>
              <a:t> XUY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/>
              <a:t>Support count is </a:t>
            </a:r>
            <a:r>
              <a:rPr lang="en-US" sz="2200" b="1" dirty="0"/>
              <a:t>absolute support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80053"/>
              </p:ext>
            </p:extLst>
          </p:nvPr>
        </p:nvGraphicFramePr>
        <p:xfrm>
          <a:off x="493317" y="3150770"/>
          <a:ext cx="3886200" cy="2685602"/>
        </p:xfrm>
        <a:graphic>
          <a:graphicData uri="http://schemas.openxmlformats.org/drawingml/2006/table">
            <a:tbl>
              <a:tblPr/>
              <a:tblGrid>
                <a:gridCol w="1373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dirty="0">
                          <a:latin typeface="Times New Roman"/>
                          <a:ea typeface="Calibri"/>
                          <a:cs typeface="Times New Roman"/>
                        </a:rPr>
                        <a:t>Transaction Id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>
                          <a:latin typeface="Times New Roman"/>
                          <a:ea typeface="Calibri"/>
                          <a:cs typeface="Times New Roman"/>
                        </a:rPr>
                        <a:t>Items bought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TA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Bread, Butter, Juice 1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TB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Bread, Butter, Tea, Coffee 0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TC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Bread, Jam, Juice 2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TD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Tea, Coffee, Sugar 0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TE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Bread, Butter, Sugar 0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69497" y="3697996"/>
            <a:ext cx="51386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1. </a:t>
            </a:r>
            <a:r>
              <a:rPr lang="en-US" sz="2200" dirty="0"/>
              <a:t>Support Count({</a:t>
            </a:r>
            <a:r>
              <a:rPr lang="en-US" sz="2200" dirty="0" err="1">
                <a:highlight>
                  <a:srgbClr val="FF00FF"/>
                </a:highlight>
              </a:rPr>
              <a:t>Bread,juice</a:t>
            </a:r>
            <a:r>
              <a:rPr lang="en-US" sz="2200" dirty="0"/>
              <a:t>})=2</a:t>
            </a:r>
          </a:p>
          <a:p>
            <a:r>
              <a:rPr lang="en-IN" sz="2200" dirty="0"/>
              <a:t>2. Support count({</a:t>
            </a:r>
            <a:r>
              <a:rPr lang="en-IN" sz="2200" dirty="0" err="1">
                <a:highlight>
                  <a:srgbClr val="FF00FF"/>
                </a:highlight>
              </a:rPr>
              <a:t>Tea,cofee</a:t>
            </a:r>
            <a:r>
              <a:rPr lang="en-IN" sz="2200" dirty="0"/>
              <a:t>})= ?</a:t>
            </a:r>
          </a:p>
          <a:p>
            <a:r>
              <a:rPr lang="en-IN" sz="2200" dirty="0"/>
              <a:t>3. Support count ({</a:t>
            </a:r>
            <a:r>
              <a:rPr lang="en-IN" sz="2200" dirty="0" err="1"/>
              <a:t>Bread,Butter</a:t>
            </a:r>
            <a:r>
              <a:rPr lang="en-IN" sz="2200" dirty="0"/>
              <a:t>})=?</a:t>
            </a:r>
          </a:p>
          <a:p>
            <a:r>
              <a:rPr lang="en-IN" sz="2200" dirty="0"/>
              <a:t>4. Support count ({</a:t>
            </a:r>
            <a:r>
              <a:rPr lang="en-IN" sz="2200" dirty="0">
                <a:highlight>
                  <a:srgbClr val="FF00FF"/>
                </a:highlight>
              </a:rPr>
              <a:t>Bread=&gt;Butter</a:t>
            </a:r>
            <a:r>
              <a:rPr lang="en-IN" sz="2200" dirty="0"/>
              <a:t>})= ?</a:t>
            </a:r>
          </a:p>
          <a:p>
            <a:r>
              <a:rPr lang="en-IN" sz="2200" dirty="0"/>
              <a:t>5. Support count({</a:t>
            </a:r>
            <a:r>
              <a:rPr lang="en-IN" sz="2200" dirty="0" err="1">
                <a:highlight>
                  <a:srgbClr val="FF00FF"/>
                </a:highlight>
              </a:rPr>
              <a:t>Bread,Butter</a:t>
            </a:r>
            <a:r>
              <a:rPr lang="en-IN" sz="2200" dirty="0">
                <a:highlight>
                  <a:srgbClr val="FF00FF"/>
                </a:highlight>
              </a:rPr>
              <a:t>})=&gt;tea  </a:t>
            </a:r>
            <a:r>
              <a:rPr lang="en-IN" sz="2200" dirty="0"/>
              <a:t>= ?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9060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8197" y="430921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B0F0"/>
                </a:solidFill>
              </a:rPr>
              <a:t>Association rule measure :Support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6752" y="1015696"/>
            <a:ext cx="11029615" cy="367830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386752" y="1015696"/>
            <a:ext cx="101396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Support</a:t>
            </a:r>
            <a:r>
              <a:rPr lang="en-US" sz="2000" dirty="0"/>
              <a:t>(relative support) of an </a:t>
            </a:r>
            <a:r>
              <a:rPr lang="en-US" sz="2000" dirty="0" err="1"/>
              <a:t>itemset</a:t>
            </a:r>
            <a:r>
              <a:rPr lang="en-US" sz="2000" dirty="0"/>
              <a:t> X is defined as follows</a:t>
            </a:r>
          </a:p>
          <a:p>
            <a:pPr>
              <a:buNone/>
            </a:pPr>
            <a:r>
              <a:rPr lang="en-US" sz="2000" dirty="0"/>
              <a:t>   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00B0F0"/>
                </a:solidFill>
              </a:rPr>
              <a:t>Support(X)= (support count of X) /N </a:t>
            </a:r>
          </a:p>
          <a:p>
            <a:pPr>
              <a:buNone/>
            </a:pPr>
            <a:r>
              <a:rPr lang="en-US" sz="2400" dirty="0">
                <a:solidFill>
                  <a:srgbClr val="00B0F0"/>
                </a:solidFill>
              </a:rPr>
              <a:t>    Support(X =&gt; Y) = (support count of XUY) /N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Where </a:t>
            </a:r>
            <a:r>
              <a:rPr lang="en-US" sz="2000" dirty="0">
                <a:solidFill>
                  <a:srgbClr val="00B050"/>
                </a:solidFill>
              </a:rPr>
              <a:t>N is total number of transactions.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 high level of support indicates that the rule is interesting enough to be taken note of.  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24056"/>
              </p:ext>
            </p:extLst>
          </p:nvPr>
        </p:nvGraphicFramePr>
        <p:xfrm>
          <a:off x="478128" y="4114852"/>
          <a:ext cx="3886200" cy="2559050"/>
        </p:xfrm>
        <a:graphic>
          <a:graphicData uri="http://schemas.openxmlformats.org/drawingml/2006/table">
            <a:tbl>
              <a:tblPr/>
              <a:tblGrid>
                <a:gridCol w="1373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dirty="0">
                          <a:latin typeface="Times New Roman"/>
                          <a:ea typeface="Calibri"/>
                          <a:cs typeface="Times New Roman"/>
                        </a:rPr>
                        <a:t>Transaction Id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>
                          <a:latin typeface="Times New Roman"/>
                          <a:ea typeface="Calibri"/>
                          <a:cs typeface="Times New Roman"/>
                        </a:rPr>
                        <a:t>Items bought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TA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Bread, Butter, Juice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TB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Bread, Butter, Tea, Coffee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TC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Bread, Jam, Juice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TD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Tea, Coffee, Sugar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TE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Bread, Butter, Sugar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24507" y="3878018"/>
            <a:ext cx="73674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highlight>
                  <a:srgbClr val="FFFF00"/>
                </a:highlight>
              </a:rPr>
              <a:t>Support ({</a:t>
            </a:r>
            <a:r>
              <a:rPr lang="en-US" sz="2000" dirty="0" err="1">
                <a:highlight>
                  <a:srgbClr val="FFFF00"/>
                </a:highlight>
              </a:rPr>
              <a:t>Bread,juice</a:t>
            </a:r>
            <a:r>
              <a:rPr lang="en-US" sz="2000" dirty="0">
                <a:highlight>
                  <a:srgbClr val="FFFF00"/>
                </a:highlight>
              </a:rPr>
              <a:t>})=  </a:t>
            </a:r>
            <a:r>
              <a:rPr lang="en-US" sz="2000" dirty="0">
                <a:solidFill>
                  <a:srgbClr val="00B0F0"/>
                </a:solidFill>
                <a:highlight>
                  <a:srgbClr val="FFFF00"/>
                </a:highlight>
              </a:rPr>
              <a:t>(support count of {</a:t>
            </a:r>
            <a:r>
              <a:rPr lang="en-US" sz="2000" dirty="0" err="1">
                <a:solidFill>
                  <a:srgbClr val="00B0F0"/>
                </a:solidFill>
                <a:highlight>
                  <a:srgbClr val="FFFF00"/>
                </a:highlight>
              </a:rPr>
              <a:t>Bread,Joiuce</a:t>
            </a:r>
            <a:r>
              <a:rPr lang="en-US" sz="2000" dirty="0">
                <a:solidFill>
                  <a:srgbClr val="00B0F0"/>
                </a:solidFill>
                <a:highlight>
                  <a:srgbClr val="FFFF00"/>
                </a:highlight>
              </a:rPr>
              <a:t>}) /N</a:t>
            </a:r>
          </a:p>
          <a:p>
            <a:r>
              <a:rPr lang="en-US" sz="2000" dirty="0">
                <a:solidFill>
                  <a:srgbClr val="00B0F0"/>
                </a:solidFill>
                <a:highlight>
                  <a:srgbClr val="FFFF00"/>
                </a:highlight>
              </a:rPr>
              <a:t>                                          = 2/5</a:t>
            </a:r>
          </a:p>
          <a:p>
            <a:endParaRPr lang="en-US" sz="2000" dirty="0">
              <a:solidFill>
                <a:srgbClr val="00B0F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2. </a:t>
            </a:r>
            <a:r>
              <a:rPr lang="en-IN" sz="2000" dirty="0"/>
              <a:t> Support ({</a:t>
            </a:r>
            <a:r>
              <a:rPr lang="en-IN" sz="2000" dirty="0" err="1"/>
              <a:t>Tea,cofee</a:t>
            </a:r>
            <a:r>
              <a:rPr lang="en-IN" sz="2000" dirty="0"/>
              <a:t>})= ?</a:t>
            </a:r>
          </a:p>
          <a:p>
            <a:r>
              <a:rPr lang="en-IN" sz="2000" dirty="0"/>
              <a:t>3. Support ({</a:t>
            </a:r>
            <a:r>
              <a:rPr lang="en-IN" sz="2000" dirty="0" err="1"/>
              <a:t>Bread,Butter</a:t>
            </a:r>
            <a:r>
              <a:rPr lang="en-IN" sz="2000" dirty="0"/>
              <a:t>})=?</a:t>
            </a:r>
          </a:p>
          <a:p>
            <a:r>
              <a:rPr lang="en-IN" sz="2000" dirty="0"/>
              <a:t>4 Support ({Bread=&gt;Butter})= ?</a:t>
            </a:r>
          </a:p>
          <a:p>
            <a:r>
              <a:rPr lang="en-IN" sz="2000" dirty="0"/>
              <a:t>5. Support ({</a:t>
            </a:r>
            <a:r>
              <a:rPr lang="en-IN" sz="2000" dirty="0" err="1"/>
              <a:t>Bread,Butter</a:t>
            </a:r>
            <a:r>
              <a:rPr lang="en-IN" sz="2000" dirty="0"/>
              <a:t>}=&gt;tea)  = ?</a:t>
            </a:r>
          </a:p>
          <a:p>
            <a:endParaRPr lang="en-IN" sz="2000" dirty="0"/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1759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8197" y="430921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B0F0"/>
                </a:solidFill>
              </a:rPr>
              <a:t>Association rule measure :Confidence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6752" y="1015696"/>
            <a:ext cx="11029615" cy="367830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386752" y="1015696"/>
            <a:ext cx="10139635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Confidence</a:t>
            </a:r>
            <a:r>
              <a:rPr lang="en-US" sz="2000" dirty="0"/>
              <a:t> of a rule (X =&gt; Y) is defined as follows</a:t>
            </a:r>
          </a:p>
          <a:p>
            <a:pPr>
              <a:buNone/>
            </a:pPr>
            <a:r>
              <a:rPr lang="en-US" sz="2000" dirty="0"/>
              <a:t>   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00B0F0"/>
                </a:solidFill>
              </a:rPr>
              <a:t>Confidence ( X =&gt; Y) = P(Y|X)=</a:t>
            </a:r>
            <a:r>
              <a:rPr lang="en-US" sz="2400" dirty="0">
                <a:solidFill>
                  <a:srgbClr val="00B0F0"/>
                </a:solidFill>
                <a:highlight>
                  <a:srgbClr val="FFFF00"/>
                </a:highlight>
              </a:rPr>
              <a:t>support of( X U Y) /support of (X)</a:t>
            </a:r>
          </a:p>
          <a:p>
            <a:pPr>
              <a:buNone/>
            </a:pPr>
            <a:r>
              <a:rPr lang="en-US" sz="2400" dirty="0">
                <a:solidFill>
                  <a:srgbClr val="00B0F0"/>
                </a:solidFill>
              </a:rPr>
              <a:t>    </a:t>
            </a:r>
            <a:r>
              <a:rPr lang="en-US" dirty="0"/>
              <a:t> </a:t>
            </a:r>
          </a:p>
          <a:p>
            <a:r>
              <a:rPr lang="en-US" dirty="0"/>
              <a:t>Where </a:t>
            </a:r>
            <a:r>
              <a:rPr lang="en-US" sz="2000" dirty="0">
                <a:solidFill>
                  <a:srgbClr val="00B050"/>
                </a:solidFill>
              </a:rPr>
              <a:t>N is total number of transactions.</a:t>
            </a:r>
          </a:p>
          <a:p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 high level of confidence indicates usefulness of the rule, that is, a decision based on the rule could be beneficial.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77620"/>
              </p:ext>
            </p:extLst>
          </p:nvPr>
        </p:nvGraphicFramePr>
        <p:xfrm>
          <a:off x="375097" y="3706862"/>
          <a:ext cx="3886200" cy="3000375"/>
        </p:xfrm>
        <a:graphic>
          <a:graphicData uri="http://schemas.openxmlformats.org/drawingml/2006/table">
            <a:tbl>
              <a:tblPr/>
              <a:tblGrid>
                <a:gridCol w="1373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dirty="0">
                          <a:latin typeface="Times New Roman"/>
                          <a:ea typeface="Calibri"/>
                          <a:cs typeface="Times New Roman"/>
                        </a:rPr>
                        <a:t>Transaction Id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>
                          <a:latin typeface="Times New Roman"/>
                          <a:ea typeface="Calibri"/>
                          <a:cs typeface="Times New Roman"/>
                        </a:rPr>
                        <a:t>Items bought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TA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Bread, Butter, Juice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TB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Bread, Butter, Tea, Coffee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TC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Bread, Jam, Juice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TD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Tea, Coffee, Sugar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TE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Bread, Butter, Sugar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TF</a:t>
                      </a: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Tea,sugar,Bread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024153" y="308134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Confidence (Bread =&gt; Butter)</a:t>
            </a:r>
          </a:p>
          <a:p>
            <a:r>
              <a:rPr lang="en-US" dirty="0">
                <a:highlight>
                  <a:srgbClr val="FFFF00"/>
                </a:highlight>
              </a:rPr>
              <a:t>              support {</a:t>
            </a:r>
            <a:r>
              <a:rPr lang="en-US" dirty="0" err="1">
                <a:highlight>
                  <a:srgbClr val="FFFF00"/>
                </a:highlight>
              </a:rPr>
              <a:t>Bread,Butter</a:t>
            </a:r>
            <a:r>
              <a:rPr lang="en-US" dirty="0">
                <a:highlight>
                  <a:srgbClr val="FFFF00"/>
                </a:highlight>
              </a:rPr>
              <a:t>})</a:t>
            </a:r>
          </a:p>
          <a:p>
            <a:r>
              <a:rPr lang="en-US" dirty="0">
                <a:highlight>
                  <a:srgbClr val="FFFF00"/>
                </a:highlight>
              </a:rPr>
              <a:t>=      </a:t>
            </a:r>
          </a:p>
          <a:p>
            <a:r>
              <a:rPr lang="en-US" dirty="0">
                <a:highlight>
                  <a:srgbClr val="FFFF00"/>
                </a:highlight>
              </a:rPr>
              <a:t>                  support({Bread})</a:t>
            </a:r>
          </a:p>
          <a:p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r>
              <a:rPr lang="en-US" dirty="0">
                <a:highlight>
                  <a:srgbClr val="FFFF00"/>
                </a:highlight>
              </a:rPr>
              <a:t>=3/4 = .75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975797" y="3958503"/>
            <a:ext cx="2485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25792" y="5100034"/>
            <a:ext cx="5138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Confidence ({Bread=&gt;Butter})= ?</a:t>
            </a:r>
          </a:p>
          <a:p>
            <a:r>
              <a:rPr lang="en-IN" dirty="0"/>
              <a:t>2.  Confidence ({</a:t>
            </a:r>
            <a:r>
              <a:rPr lang="en-IN" dirty="0" err="1"/>
              <a:t>Bread,Butter</a:t>
            </a:r>
            <a:r>
              <a:rPr lang="en-IN" dirty="0"/>
              <a:t>}=&gt;tea)=?</a:t>
            </a:r>
          </a:p>
        </p:txBody>
      </p:sp>
    </p:spTree>
    <p:extLst>
      <p:ext uri="{BB962C8B-B14F-4D97-AF65-F5344CB8AC3E}">
        <p14:creationId xmlns:p14="http://schemas.microsoft.com/office/powerpoint/2010/main" val="127456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8197" y="430921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B0F0"/>
                </a:solidFill>
              </a:rPr>
              <a:t>Association rule measure :Lift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6752" y="1015696"/>
            <a:ext cx="11029615" cy="367830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386752" y="1015696"/>
            <a:ext cx="1013963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Some correlation measures can be used along with support and confidence for filtering out uninteresting association rules.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Lift</a:t>
            </a:r>
            <a:r>
              <a:rPr lang="en-US" sz="2000" dirty="0"/>
              <a:t> is a simple correlation measure used to measure the strength of association between items and is a symmetric measure.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Lift ( X =&gt; Y) = P ( X U Y) /P(X)P(Y)</a:t>
            </a:r>
          </a:p>
          <a:p>
            <a:r>
              <a:rPr lang="en-US" sz="2000" dirty="0">
                <a:solidFill>
                  <a:srgbClr val="00B0F0"/>
                </a:solidFill>
              </a:rPr>
              <a:t>     /or Lift </a:t>
            </a:r>
            <a:r>
              <a:rPr lang="en-US" sz="2000" dirty="0">
                <a:solidFill>
                  <a:srgbClr val="00B0F0"/>
                </a:solidFill>
                <a:highlight>
                  <a:srgbClr val="FFFF00"/>
                </a:highlight>
              </a:rPr>
              <a:t>( X =&gt; Y) </a:t>
            </a:r>
            <a:r>
              <a:rPr lang="en-US" sz="2000" dirty="0">
                <a:solidFill>
                  <a:srgbClr val="00B0F0"/>
                </a:solidFill>
              </a:rPr>
              <a:t>= support ( X U Y) /support(X) support(Y)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5097" y="3706862"/>
          <a:ext cx="3886200" cy="2559050"/>
        </p:xfrm>
        <a:graphic>
          <a:graphicData uri="http://schemas.openxmlformats.org/drawingml/2006/table">
            <a:tbl>
              <a:tblPr/>
              <a:tblGrid>
                <a:gridCol w="1373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dirty="0">
                          <a:latin typeface="Times New Roman"/>
                          <a:ea typeface="Calibri"/>
                          <a:cs typeface="Times New Roman"/>
                        </a:rPr>
                        <a:t>Transaction Id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>
                          <a:latin typeface="Times New Roman"/>
                          <a:ea typeface="Calibri"/>
                          <a:cs typeface="Times New Roman"/>
                        </a:rPr>
                        <a:t>Items bought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TA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Bread, Butter, Juice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TB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Bread, Butter, Tea, Coffee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TC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Bread, Jam, Juice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TD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Tea, Coffee, Sugar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TE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Bread, Butter, Sugar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165821" y="298583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 Lift (Bread =&gt; Butter)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        support {</a:t>
            </a:r>
            <a:r>
              <a:rPr lang="en-US" dirty="0" err="1">
                <a:highlight>
                  <a:srgbClr val="FFFF00"/>
                </a:highlight>
              </a:rPr>
              <a:t>Bread,Butter</a:t>
            </a:r>
            <a:r>
              <a:rPr lang="en-US" dirty="0">
                <a:highlight>
                  <a:srgbClr val="FFFF00"/>
                </a:highlight>
              </a:rPr>
              <a:t>})</a:t>
            </a:r>
          </a:p>
          <a:p>
            <a:r>
              <a:rPr lang="en-US" dirty="0">
                <a:highlight>
                  <a:srgbClr val="FFFF00"/>
                </a:highlight>
              </a:rPr>
              <a:t>= </a:t>
            </a:r>
          </a:p>
          <a:p>
            <a:r>
              <a:rPr lang="en-US" dirty="0">
                <a:highlight>
                  <a:srgbClr val="FFFF00"/>
                </a:highlight>
              </a:rPr>
              <a:t>        support({Bread})* support({Butter})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 =      (3/5)/(4/5*3/5)=1.25</a:t>
            </a:r>
          </a:p>
          <a:p>
            <a:endParaRPr lang="en-US" dirty="0"/>
          </a:p>
          <a:p>
            <a:r>
              <a:rPr lang="en-IN" dirty="0"/>
              <a:t>1 lift({Bread=&gt;Butter})= ?         </a:t>
            </a:r>
          </a:p>
          <a:p>
            <a:r>
              <a:rPr lang="en-IN" dirty="0"/>
              <a:t>2.  lift ({</a:t>
            </a:r>
            <a:r>
              <a:rPr lang="en-IN" dirty="0" err="1"/>
              <a:t>Bread,Butter</a:t>
            </a:r>
            <a:r>
              <a:rPr lang="en-IN" dirty="0"/>
              <a:t>}=&gt;tea)=?             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62631" y="4015530"/>
            <a:ext cx="3455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65821" y="59427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Lift must be above 1.0 for the association to be of interest that is when the two attributes are positively correlated.</a:t>
            </a:r>
          </a:p>
        </p:txBody>
      </p:sp>
    </p:spTree>
    <p:extLst>
      <p:ext uri="{BB962C8B-B14F-4D97-AF65-F5344CB8AC3E}">
        <p14:creationId xmlns:p14="http://schemas.microsoft.com/office/powerpoint/2010/main" val="31630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Use measures to check interestingness of association rule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81192" y="1909050"/>
            <a:ext cx="11029615" cy="367830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 The </a:t>
            </a:r>
            <a:r>
              <a:rPr lang="en-US" sz="2000" b="1" dirty="0"/>
              <a:t>minimum support Threshold</a:t>
            </a:r>
            <a:r>
              <a:rPr lang="en-US" sz="2000" dirty="0"/>
              <a:t> can be defined as an interestingness criteria so that all association rules with support greater than or equal to minimum support can be considered interesting.</a:t>
            </a:r>
          </a:p>
          <a:p>
            <a:r>
              <a:rPr lang="en-US" sz="2000" b="1" dirty="0"/>
              <a:t>Minimum support Threshold </a:t>
            </a:r>
            <a:r>
              <a:rPr lang="en-US" sz="2000" dirty="0"/>
              <a:t>acts like a lower bound on support . The upper bound is 1.0.</a:t>
            </a:r>
          </a:p>
          <a:p>
            <a:r>
              <a:rPr lang="en-US" sz="2000" dirty="0"/>
              <a:t>Similarly a </a:t>
            </a:r>
            <a:r>
              <a:rPr lang="en-US" sz="2000" b="1" dirty="0"/>
              <a:t>minimum confidence threshold</a:t>
            </a:r>
            <a:r>
              <a:rPr lang="en-US" sz="2000" dirty="0"/>
              <a:t> can be defined as  usefulness criteria so that all association rules with confidence greater than or equal to minimum confidence can be considered useful.</a:t>
            </a:r>
          </a:p>
          <a:p>
            <a:r>
              <a:rPr lang="en-US" sz="2000" b="1" dirty="0"/>
              <a:t>Minimum confidence Threshold </a:t>
            </a:r>
            <a:r>
              <a:rPr lang="en-US" sz="2000" dirty="0"/>
              <a:t>acts like a lower bound on confidence . The upper bound is 1.0.</a:t>
            </a:r>
          </a:p>
          <a:p>
            <a:r>
              <a:rPr lang="en-US" sz="2000" dirty="0"/>
              <a:t>If value for lift(A,B) is less than 1, then A and B are negatively correlated </a:t>
            </a:r>
          </a:p>
          <a:p>
            <a:r>
              <a:rPr lang="en-US" sz="2000" dirty="0"/>
              <a:t>If value for lift(A,B) is greater than 1, then A and B are positively correlated</a:t>
            </a:r>
          </a:p>
          <a:p>
            <a:r>
              <a:rPr lang="en-US" sz="2000" dirty="0"/>
              <a:t>If value for lift(A,B ) is equal to 1, then A and B are independent and there is no correlation between them.</a:t>
            </a:r>
          </a:p>
        </p:txBody>
      </p:sp>
    </p:spTree>
    <p:extLst>
      <p:ext uri="{BB962C8B-B14F-4D97-AF65-F5344CB8AC3E}">
        <p14:creationId xmlns:p14="http://schemas.microsoft.com/office/powerpoint/2010/main" val="409976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Frequent </a:t>
            </a:r>
            <a:r>
              <a:rPr lang="en-IN" cap="none" dirty="0" err="1"/>
              <a:t>itemset</a:t>
            </a:r>
            <a:r>
              <a:rPr lang="en-IN" cap="none" dirty="0"/>
              <a:t> mining methods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81192" y="1909050"/>
            <a:ext cx="11029615" cy="367830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 </a:t>
            </a:r>
            <a:r>
              <a:rPr lang="en-IN" sz="2000" dirty="0" err="1"/>
              <a:t>Apriori</a:t>
            </a:r>
            <a:r>
              <a:rPr lang="en-IN" sz="2000" dirty="0"/>
              <a:t> Algorithm</a:t>
            </a:r>
          </a:p>
          <a:p>
            <a:r>
              <a:rPr lang="en-IN" sz="2000" dirty="0"/>
              <a:t>FP-growth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0204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The steps followed in the </a:t>
            </a:r>
            <a:r>
              <a:rPr lang="en-US" b="1" cap="none" dirty="0" err="1"/>
              <a:t>apriori</a:t>
            </a:r>
            <a:r>
              <a:rPr lang="en-US" b="1" cap="none" dirty="0"/>
              <a:t> algorithm of data mining are: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81192" y="1909050"/>
            <a:ext cx="11029615" cy="367830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 steps followed in the </a:t>
            </a:r>
            <a:r>
              <a:rPr lang="en-US" sz="2000" b="1" dirty="0" err="1"/>
              <a:t>Apriori</a:t>
            </a:r>
            <a:r>
              <a:rPr lang="en-US" sz="2000" b="1" dirty="0"/>
              <a:t> Algorithm of data mining are: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 Generate Frequent </a:t>
            </a:r>
            <a:r>
              <a:rPr lang="en-US" sz="2000" b="1" dirty="0" err="1"/>
              <a:t>Itemsets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Generate Association rules from the frequent </a:t>
            </a:r>
            <a:r>
              <a:rPr lang="en-US" sz="2000" b="1" dirty="0" err="1"/>
              <a:t>itemsets</a:t>
            </a:r>
            <a:r>
              <a:rPr lang="en-US" sz="2000" b="1" dirty="0"/>
              <a:t> discovered in step 1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5363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518" y="296215"/>
            <a:ext cx="8229600" cy="1143000"/>
          </a:xfrm>
        </p:spPr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013" y="1906074"/>
            <a:ext cx="10835425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Step 1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highlight>
                  <a:srgbClr val="00FFFF"/>
                </a:highlight>
              </a:rPr>
              <a:t>Computing  L</a:t>
            </a:r>
            <a:r>
              <a:rPr lang="en-US" b="1" baseline="-25000" dirty="0">
                <a:highlight>
                  <a:srgbClr val="00FFFF"/>
                </a:highlight>
              </a:rPr>
              <a:t>1</a:t>
            </a:r>
            <a:r>
              <a:rPr lang="en-US" b="1" dirty="0">
                <a:highlight>
                  <a:srgbClr val="00FFFF"/>
                </a:highlight>
              </a:rPr>
              <a:t> </a:t>
            </a:r>
            <a:r>
              <a:rPr lang="en-US" dirty="0">
                <a:highlight>
                  <a:srgbClr val="00FFFF"/>
                </a:highlight>
              </a:rPr>
              <a:t>- Generate all frequent 1-itemsets or items. This will require one scan of transaction database to compute support counts of each item.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highlight>
                  <a:srgbClr val="00FFFF"/>
                </a:highlight>
              </a:rPr>
              <a:t>Joining /</a:t>
            </a:r>
            <a:r>
              <a:rPr lang="en-US" b="1" dirty="0" err="1">
                <a:highlight>
                  <a:srgbClr val="00FFFF"/>
                </a:highlight>
              </a:rPr>
              <a:t>Apriori</a:t>
            </a:r>
            <a:r>
              <a:rPr lang="en-US" b="1" dirty="0">
                <a:highlight>
                  <a:srgbClr val="00FFFF"/>
                </a:highlight>
              </a:rPr>
              <a:t>-Generate C</a:t>
            </a:r>
            <a:r>
              <a:rPr lang="en-US" b="1" baseline="-25000" dirty="0">
                <a:highlight>
                  <a:srgbClr val="00FFFF"/>
                </a:highlight>
              </a:rPr>
              <a:t>k</a:t>
            </a:r>
            <a:r>
              <a:rPr lang="en-US" b="1" dirty="0">
                <a:highlight>
                  <a:srgbClr val="00FFFF"/>
                </a:highlight>
              </a:rPr>
              <a:t> </a:t>
            </a:r>
            <a:r>
              <a:rPr lang="en-US" dirty="0">
                <a:highlight>
                  <a:srgbClr val="00FFFF"/>
                </a:highlight>
              </a:rPr>
              <a:t>-Generate C</a:t>
            </a:r>
            <a:r>
              <a:rPr lang="en-US" baseline="-25000" dirty="0">
                <a:highlight>
                  <a:srgbClr val="00FFFF"/>
                </a:highlight>
              </a:rPr>
              <a:t>k</a:t>
            </a:r>
            <a:r>
              <a:rPr lang="en-US" dirty="0">
                <a:highlight>
                  <a:srgbClr val="00FFFF"/>
                </a:highlight>
              </a:rPr>
              <a:t> from L</a:t>
            </a:r>
            <a:r>
              <a:rPr lang="en-US" baseline="-25000" dirty="0">
                <a:highlight>
                  <a:srgbClr val="00FFFF"/>
                </a:highlight>
              </a:rPr>
              <a:t>k-1</a:t>
            </a:r>
            <a:r>
              <a:rPr lang="en-US" dirty="0">
                <a:highlight>
                  <a:srgbClr val="00FFFF"/>
                </a:highlight>
              </a:rPr>
              <a:t> by using pairs of </a:t>
            </a:r>
            <a:r>
              <a:rPr lang="en-US" dirty="0" err="1">
                <a:highlight>
                  <a:srgbClr val="00FFFF"/>
                </a:highlight>
              </a:rPr>
              <a:t>itemsets</a:t>
            </a:r>
            <a:r>
              <a:rPr lang="en-US" dirty="0">
                <a:highlight>
                  <a:srgbClr val="00FFFF"/>
                </a:highlight>
              </a:rPr>
              <a:t> in L</a:t>
            </a:r>
            <a:r>
              <a:rPr lang="en-US" baseline="-25000" dirty="0">
                <a:highlight>
                  <a:srgbClr val="00FFFF"/>
                </a:highlight>
              </a:rPr>
              <a:t>k-1</a:t>
            </a:r>
            <a:r>
              <a:rPr lang="en-US" dirty="0">
                <a:highlight>
                  <a:srgbClr val="00FFFF"/>
                </a:highlight>
              </a:rPr>
              <a:t> having first k-2 items in common. The common k-2 items and the remaining one item from each pair will form the candidate k-</a:t>
            </a:r>
            <a:r>
              <a:rPr lang="en-US" dirty="0" err="1">
                <a:highlight>
                  <a:srgbClr val="00FFFF"/>
                </a:highlight>
              </a:rPr>
              <a:t>itemset</a:t>
            </a:r>
            <a:r>
              <a:rPr lang="en-US" dirty="0">
                <a:highlight>
                  <a:srgbClr val="00FFFF"/>
                </a:highlight>
              </a:rPr>
              <a:t>. The items within a transaction are sorted in lexicographic order. This ensures that no duplicates are generated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highlight>
                  <a:srgbClr val="00FFFF"/>
                </a:highlight>
              </a:rPr>
              <a:t>Pruning C</a:t>
            </a:r>
            <a:r>
              <a:rPr lang="en-US" b="1" baseline="-25000" dirty="0">
                <a:highlight>
                  <a:srgbClr val="00FFFF"/>
                </a:highlight>
              </a:rPr>
              <a:t>k</a:t>
            </a:r>
            <a:r>
              <a:rPr lang="en-US" b="1" dirty="0">
                <a:highlight>
                  <a:srgbClr val="00FFFF"/>
                </a:highlight>
              </a:rPr>
              <a:t> </a:t>
            </a:r>
            <a:r>
              <a:rPr lang="en-US" dirty="0">
                <a:highlight>
                  <a:srgbClr val="00FFFF"/>
                </a:highlight>
              </a:rPr>
              <a:t>-To reduce the size of C</a:t>
            </a:r>
            <a:r>
              <a:rPr lang="en-US" baseline="-25000" dirty="0">
                <a:highlight>
                  <a:srgbClr val="00FFFF"/>
                </a:highlight>
              </a:rPr>
              <a:t>k</a:t>
            </a:r>
            <a:r>
              <a:rPr lang="en-US" dirty="0">
                <a:highlight>
                  <a:srgbClr val="00FFFF"/>
                </a:highlight>
              </a:rPr>
              <a:t> further, pruning is done wherein if any (k-1)-subset of a candidate k-</a:t>
            </a:r>
            <a:r>
              <a:rPr lang="en-US" dirty="0" err="1">
                <a:highlight>
                  <a:srgbClr val="00FFFF"/>
                </a:highlight>
              </a:rPr>
              <a:t>itemset</a:t>
            </a:r>
            <a:r>
              <a:rPr lang="en-US" dirty="0">
                <a:highlight>
                  <a:srgbClr val="00FFFF"/>
                </a:highlight>
              </a:rPr>
              <a:t> is not in L</a:t>
            </a:r>
            <a:r>
              <a:rPr lang="en-US" baseline="-25000" dirty="0">
                <a:highlight>
                  <a:srgbClr val="00FFFF"/>
                </a:highlight>
              </a:rPr>
              <a:t>k-1</a:t>
            </a:r>
            <a:r>
              <a:rPr lang="en-US" dirty="0">
                <a:highlight>
                  <a:srgbClr val="00FFFF"/>
                </a:highlight>
              </a:rPr>
              <a:t>, the candidate cannot be frequent and is removed from C</a:t>
            </a:r>
            <a:r>
              <a:rPr lang="en-US" baseline="-25000" dirty="0">
                <a:highlight>
                  <a:srgbClr val="00FFFF"/>
                </a:highlight>
              </a:rPr>
              <a:t>k</a:t>
            </a:r>
            <a:r>
              <a:rPr lang="en-US" dirty="0">
                <a:highlight>
                  <a:srgbClr val="00FFFF"/>
                </a:highlight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highlight>
                  <a:srgbClr val="00FFFF"/>
                </a:highlight>
              </a:rPr>
              <a:t>Computing </a:t>
            </a:r>
            <a:r>
              <a:rPr lang="en-US" b="1" dirty="0" err="1">
                <a:highlight>
                  <a:srgbClr val="00FFFF"/>
                </a:highlight>
              </a:rPr>
              <a:t>L</a:t>
            </a:r>
            <a:r>
              <a:rPr lang="en-US" b="1" baseline="-25000" dirty="0" err="1">
                <a:highlight>
                  <a:srgbClr val="00FFFF"/>
                </a:highlight>
              </a:rPr>
              <a:t>k</a:t>
            </a:r>
            <a:r>
              <a:rPr lang="en-US" b="1" dirty="0">
                <a:highlight>
                  <a:srgbClr val="00FFFF"/>
                </a:highlight>
              </a:rPr>
              <a:t> </a:t>
            </a:r>
            <a:r>
              <a:rPr lang="en-US" dirty="0">
                <a:highlight>
                  <a:srgbClr val="00FFFF"/>
                </a:highlight>
              </a:rPr>
              <a:t>– Scan all transactions to find support count of each </a:t>
            </a:r>
            <a:r>
              <a:rPr lang="en-US" dirty="0" err="1">
                <a:highlight>
                  <a:srgbClr val="00FFFF"/>
                </a:highlight>
              </a:rPr>
              <a:t>itemset</a:t>
            </a:r>
            <a:r>
              <a:rPr lang="en-US" dirty="0">
                <a:highlight>
                  <a:srgbClr val="00FFFF"/>
                </a:highlight>
              </a:rPr>
              <a:t> in C</a:t>
            </a:r>
            <a:r>
              <a:rPr lang="en-US" baseline="-25000" dirty="0">
                <a:highlight>
                  <a:srgbClr val="00FFFF"/>
                </a:highlight>
              </a:rPr>
              <a:t>k</a:t>
            </a:r>
            <a:r>
              <a:rPr lang="en-US" dirty="0">
                <a:highlight>
                  <a:srgbClr val="00FFFF"/>
                </a:highlight>
              </a:rPr>
              <a:t>. Those which satisfy the minimum threshold property will be moved to </a:t>
            </a:r>
            <a:r>
              <a:rPr lang="en-US" dirty="0" err="1">
                <a:highlight>
                  <a:srgbClr val="00FFFF"/>
                </a:highlight>
              </a:rPr>
              <a:t>L</a:t>
            </a:r>
            <a:r>
              <a:rPr lang="en-US" baseline="-25000" dirty="0" err="1">
                <a:highlight>
                  <a:srgbClr val="00FFFF"/>
                </a:highlight>
              </a:rPr>
              <a:t>k</a:t>
            </a:r>
            <a:r>
              <a:rPr lang="en-US" dirty="0">
                <a:highlight>
                  <a:srgbClr val="00FFFF"/>
                </a:highlight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highlight>
                  <a:srgbClr val="00FFFF"/>
                </a:highlight>
              </a:rPr>
              <a:t>Iteration</a:t>
            </a:r>
            <a:r>
              <a:rPr lang="en-US" dirty="0">
                <a:highlight>
                  <a:srgbClr val="00FFFF"/>
                </a:highlight>
              </a:rPr>
              <a:t> – Step 2, 3 and 4 are repeated till the terminating condition is reached when </a:t>
            </a:r>
            <a:r>
              <a:rPr lang="en-US" dirty="0" err="1">
                <a:highlight>
                  <a:srgbClr val="00FFFF"/>
                </a:highlight>
              </a:rPr>
              <a:t>L</a:t>
            </a:r>
            <a:r>
              <a:rPr lang="en-US" baseline="-25000" dirty="0" err="1">
                <a:highlight>
                  <a:srgbClr val="00FFFF"/>
                </a:highlight>
              </a:rPr>
              <a:t>k</a:t>
            </a:r>
            <a:r>
              <a:rPr lang="en-US" baseline="-25000" dirty="0">
                <a:highlight>
                  <a:srgbClr val="00FFFF"/>
                </a:highlight>
              </a:rPr>
              <a:t> </a:t>
            </a:r>
            <a:r>
              <a:rPr lang="en-US" dirty="0">
                <a:highlight>
                  <a:srgbClr val="00FFFF"/>
                </a:highlight>
              </a:rPr>
              <a:t>becomes empty that is no further frequent </a:t>
            </a:r>
            <a:r>
              <a:rPr lang="en-US" dirty="0" err="1">
                <a:highlight>
                  <a:srgbClr val="00FFFF"/>
                </a:highlight>
              </a:rPr>
              <a:t>itemsets</a:t>
            </a:r>
            <a:r>
              <a:rPr lang="en-US" dirty="0">
                <a:highlight>
                  <a:srgbClr val="00FFFF"/>
                </a:highlight>
              </a:rPr>
              <a:t> are generated.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11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–Generating large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927" y="1886679"/>
            <a:ext cx="8229600" cy="6857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Compute L1( scan transaction in D, calculate support count of each item, choose candidates in c1 having minimum support 2 (</a:t>
            </a:r>
            <a:r>
              <a:rPr lang="en-US" dirty="0" err="1"/>
              <a:t>min_sup</a:t>
            </a:r>
            <a:r>
              <a:rPr lang="en-US" dirty="0"/>
              <a:t>=2)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53523"/>
              </p:ext>
            </p:extLst>
          </p:nvPr>
        </p:nvGraphicFramePr>
        <p:xfrm>
          <a:off x="2161223" y="2583177"/>
          <a:ext cx="3540330" cy="4046223"/>
        </p:xfrm>
        <a:graphic>
          <a:graphicData uri="http://schemas.openxmlformats.org/drawingml/2006/table">
            <a:tbl>
              <a:tblPr/>
              <a:tblGrid>
                <a:gridCol w="585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91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T Id </a:t>
                      </a: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It  Items</a:t>
                      </a: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       Bit vec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25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Bread, Butter, Egg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11010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25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Butter, Egg</a:t>
                      </a: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01010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5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30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Butter, Tea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01001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25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40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Bread, Butter, Coffee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11100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25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50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Bread, Tea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10001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25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60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Butter, Tea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01001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25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70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Bread, Tea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10001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25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Bread, Butter, Egg,Tea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11011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25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90</a:t>
                      </a:r>
                      <a:endParaRPr lang="en-US" sz="140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Bread, Butter, Tea</a:t>
                      </a: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11001</a:t>
                      </a: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647907"/>
              </p:ext>
            </p:extLst>
          </p:nvPr>
        </p:nvGraphicFramePr>
        <p:xfrm>
          <a:off x="8839200" y="2673165"/>
          <a:ext cx="2469776" cy="2575560"/>
        </p:xfrm>
        <a:graphic>
          <a:graphicData uri="http://schemas.openxmlformats.org/drawingml/2006/table">
            <a:tbl>
              <a:tblPr/>
              <a:tblGrid>
                <a:gridCol w="1610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 err="1">
                          <a:latin typeface="Times New Roman"/>
                          <a:ea typeface="Calibri"/>
                          <a:cs typeface="Times New Roman"/>
                        </a:rPr>
                        <a:t>Itemset</a:t>
                      </a: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latin typeface="Times New Roman"/>
                          <a:ea typeface="Calibri"/>
                          <a:cs typeface="Times New Roman"/>
                        </a:rPr>
                        <a:t>Support count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{Bread}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{Butter}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{Coffee}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{Egg}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{Tea}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0" y="28956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Support threshold </a:t>
            </a:r>
            <a:r>
              <a:rPr lang="en-US" dirty="0" err="1"/>
              <a:t>min_sup</a:t>
            </a:r>
            <a:r>
              <a:rPr lang="en-US" dirty="0"/>
              <a:t> =2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48400" y="4660900"/>
          <a:ext cx="1752600" cy="19685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 err="1">
                          <a:latin typeface="Times New Roman"/>
                          <a:ea typeface="Calibri"/>
                          <a:cs typeface="Times New Roman"/>
                        </a:rPr>
                        <a:t>Itemset</a:t>
                      </a:r>
                      <a:r>
                        <a:rPr lang="en-IN" sz="14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Calibri"/>
                          <a:cs typeface="Times New Roman"/>
                        </a:rPr>
                        <a:t>sup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{Bread}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{Butter}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{Egg}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{Tea}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601200" y="56413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sz="2700" b="1" baseline="-25000" dirty="0"/>
              <a:t>1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467600" y="3200401"/>
            <a:ext cx="762000" cy="328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8203735" y="5917365"/>
            <a:ext cx="936021" cy="3284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23071" y="5225925"/>
            <a:ext cx="228600" cy="951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8873542" y="2250407"/>
            <a:ext cx="61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C1</a:t>
            </a:r>
            <a:endParaRPr lang="en-US" sz="27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994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5307" y="746975"/>
            <a:ext cx="37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Mining Techniques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65" y="746975"/>
            <a:ext cx="8931414" cy="59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3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–Generating large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989" y="1371602"/>
            <a:ext cx="8746273" cy="15239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Compute C2 ( Join (L1 </a:t>
            </a:r>
            <a:r>
              <a:rPr lang="en-IN" dirty="0"/>
              <a:t>⋈ L1</a:t>
            </a:r>
            <a:r>
              <a:rPr lang="en-US" dirty="0"/>
              <a:t>)</a:t>
            </a:r>
            <a:r>
              <a:rPr lang="en-IN" dirty="0"/>
              <a:t> and prune using  </a:t>
            </a:r>
            <a:r>
              <a:rPr lang="en-IN" dirty="0" err="1"/>
              <a:t>Apriori</a:t>
            </a:r>
            <a:r>
              <a:rPr lang="en-IN" dirty="0"/>
              <a:t> (check all subsets of each  </a:t>
            </a:r>
            <a:r>
              <a:rPr lang="en-IN" dirty="0" err="1"/>
              <a:t>itemsets</a:t>
            </a:r>
            <a:r>
              <a:rPr lang="en-IN" dirty="0"/>
              <a:t> in C2 are in L1)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2530" y="38763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=L</a:t>
            </a:r>
            <a:r>
              <a:rPr lang="en-US" baseline="-25000" dirty="0"/>
              <a:t>1</a:t>
            </a:r>
            <a:r>
              <a:rPr lang="en-IN" dirty="0"/>
              <a:t> ⋈ </a:t>
            </a:r>
            <a:r>
              <a:rPr lang="en-US" dirty="0"/>
              <a:t>L</a:t>
            </a:r>
            <a:r>
              <a:rPr lang="en-US" baseline="-25000" dirty="0"/>
              <a:t>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276600" y="2895601"/>
          <a:ext cx="1219200" cy="233077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467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err="1">
                          <a:latin typeface="Times New Roman"/>
                          <a:ea typeface="Calibri"/>
                          <a:cs typeface="Times New Roman"/>
                        </a:rPr>
                        <a:t>Itemset</a:t>
                      </a:r>
                      <a:r>
                        <a:rPr lang="en-IN" sz="18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13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{Bread}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467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{Butter}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67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{Egg}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467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{Tea}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3622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1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971800" y="3048001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781800" y="2514599"/>
          <a:ext cx="2438400" cy="318262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72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err="1">
                          <a:latin typeface="Times New Roman"/>
                          <a:ea typeface="Calibri"/>
                          <a:cs typeface="Times New Roman"/>
                        </a:rPr>
                        <a:t>Itemset</a:t>
                      </a:r>
                      <a:r>
                        <a:rPr lang="en-IN" sz="18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2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{Bread , Butter}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2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{Bread, Egg}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2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{Bread, Tea}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2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{Butter, Egg}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2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{Butter,</a:t>
                      </a:r>
                      <a:r>
                        <a:rPr lang="en-US" sz="1800" baseline="0" dirty="0">
                          <a:latin typeface="Times New Roman"/>
                          <a:ea typeface="Calibri"/>
                          <a:cs typeface="Times New Roman"/>
                        </a:rPr>
                        <a:t> Tea}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2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{Egg, Tea}</a:t>
                      </a: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257800" y="4337825"/>
            <a:ext cx="1321420" cy="328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478537" y="3188732"/>
            <a:ext cx="213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All subsets of each item set in C2 are in L1(they are frequent item set)</a:t>
            </a:r>
          </a:p>
        </p:txBody>
      </p:sp>
    </p:spTree>
    <p:extLst>
      <p:ext uri="{BB962C8B-B14F-4D97-AF65-F5344CB8AC3E}">
        <p14:creationId xmlns:p14="http://schemas.microsoft.com/office/powerpoint/2010/main" val="1724974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–Generating large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1606551"/>
            <a:ext cx="10491969" cy="15239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Compute L2( scan transaction in D, calculate support count of each </a:t>
            </a:r>
            <a:r>
              <a:rPr lang="en-US" dirty="0" err="1"/>
              <a:t>itemset</a:t>
            </a:r>
            <a:r>
              <a:rPr lang="en-US" dirty="0"/>
              <a:t> in C2 , choose candidates in C2 with </a:t>
            </a:r>
            <a:r>
              <a:rPr lang="en-US" dirty="0" err="1"/>
              <a:t>min_sup</a:t>
            </a:r>
            <a:r>
              <a:rPr lang="en-US" dirty="0"/>
              <a:t>=2)</a:t>
            </a:r>
          </a:p>
          <a:p>
            <a:pPr lvl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87137" y="3211711"/>
            <a:ext cx="126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Support threshold </a:t>
            </a:r>
            <a:r>
              <a:rPr lang="en-US" sz="1200" dirty="0" err="1"/>
              <a:t>min_sup</a:t>
            </a:r>
            <a:r>
              <a:rPr lang="en-US" sz="1200" dirty="0"/>
              <a:t> =2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06834"/>
              </p:ext>
            </p:extLst>
          </p:nvPr>
        </p:nvGraphicFramePr>
        <p:xfrm>
          <a:off x="4343398" y="2706815"/>
          <a:ext cx="2362201" cy="2755900"/>
        </p:xfrm>
        <a:graphic>
          <a:graphicData uri="http://schemas.openxmlformats.org/drawingml/2006/table">
            <a:tbl>
              <a:tblPr/>
              <a:tblGrid>
                <a:gridCol w="149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 err="1">
                          <a:latin typeface="Times New Roman"/>
                          <a:ea typeface="Calibri"/>
                          <a:cs typeface="Times New Roman"/>
                        </a:rPr>
                        <a:t>Itemset</a:t>
                      </a:r>
                      <a:r>
                        <a:rPr lang="en-IN" sz="14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Sup</a:t>
                      </a: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{Bread , Butter}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{Bread, Egg}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{Bread, Tea}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{Butter, Egg}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{Butter,</a:t>
                      </a:r>
                      <a:r>
                        <a:rPr lang="en-US" sz="1400" baseline="0" dirty="0">
                          <a:latin typeface="Times New Roman"/>
                          <a:ea typeface="Calibri"/>
                          <a:cs typeface="Times New Roman"/>
                        </a:rPr>
                        <a:t> Tea}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{Egg ,Tea}</a:t>
                      </a: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34533"/>
              </p:ext>
            </p:extLst>
          </p:nvPr>
        </p:nvGraphicFramePr>
        <p:xfrm>
          <a:off x="43543" y="2706815"/>
          <a:ext cx="3232785" cy="3970020"/>
        </p:xfrm>
        <a:graphic>
          <a:graphicData uri="http://schemas.openxmlformats.org/drawingml/2006/table">
            <a:tbl>
              <a:tblPr/>
              <a:tblGrid>
                <a:gridCol w="585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3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 Id 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It  Items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      Bit vec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1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Bread, Butter, Egg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11010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1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Butter, Egg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01010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1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30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Butter, Tea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01001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1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40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Bread, Butter, Coffee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11100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71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50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Bread, Tea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10001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71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60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Butter, Tea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01001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71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70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Bread, Tea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10001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71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Bread, Butter, Egg, Tea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11011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71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90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Bread, Butter, Tea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11001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39339" y="5572801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848224"/>
              </p:ext>
            </p:extLst>
          </p:nvPr>
        </p:nvGraphicFramePr>
        <p:xfrm>
          <a:off x="8458200" y="2549370"/>
          <a:ext cx="2362201" cy="2362200"/>
        </p:xfrm>
        <a:graphic>
          <a:graphicData uri="http://schemas.openxmlformats.org/drawingml/2006/table">
            <a:tbl>
              <a:tblPr/>
              <a:tblGrid>
                <a:gridCol w="149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 err="1">
                          <a:latin typeface="Times New Roman"/>
                          <a:ea typeface="Calibri"/>
                          <a:cs typeface="Times New Roman"/>
                        </a:rPr>
                        <a:t>Itemset</a:t>
                      </a:r>
                      <a:r>
                        <a:rPr lang="en-IN" sz="14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Sup</a:t>
                      </a: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{Bread , Butter}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{Bread, Egg}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{Bread, Tea}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{Butter, Egg}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{Butter,</a:t>
                      </a:r>
                      <a:r>
                        <a:rPr lang="en-US" sz="1400" baseline="0" dirty="0">
                          <a:latin typeface="Times New Roman"/>
                          <a:ea typeface="Calibri"/>
                          <a:cs typeface="Times New Roman"/>
                        </a:rPr>
                        <a:t> Tea}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7165192" y="3708141"/>
            <a:ext cx="1214953" cy="661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9188605" y="5017880"/>
            <a:ext cx="134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L2</a:t>
            </a:r>
          </a:p>
        </p:txBody>
      </p:sp>
    </p:spTree>
    <p:extLst>
      <p:ext uri="{BB962C8B-B14F-4D97-AF65-F5344CB8AC3E}">
        <p14:creationId xmlns:p14="http://schemas.microsoft.com/office/powerpoint/2010/main" val="3319341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–Generating large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138" y="1600201"/>
            <a:ext cx="8229600" cy="15239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Compute C3 ( Join (L2 </a:t>
            </a:r>
            <a:r>
              <a:rPr lang="en-IN" dirty="0"/>
              <a:t>⋈ L2</a:t>
            </a:r>
            <a:r>
              <a:rPr lang="en-US" dirty="0"/>
              <a:t>)</a:t>
            </a:r>
            <a:r>
              <a:rPr lang="en-IN" dirty="0"/>
              <a:t> and prune using  </a:t>
            </a:r>
            <a:r>
              <a:rPr lang="en-IN" dirty="0" err="1"/>
              <a:t>Apriori</a:t>
            </a:r>
            <a:r>
              <a:rPr lang="en-IN" dirty="0"/>
              <a:t> (check all subsets of each  </a:t>
            </a:r>
            <a:r>
              <a:rPr lang="en-IN" dirty="0" err="1"/>
              <a:t>itemsets</a:t>
            </a:r>
            <a:r>
              <a:rPr lang="en-IN" dirty="0"/>
              <a:t> in C3 are in L2)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1641" y="3518444"/>
            <a:ext cx="1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C3=L2xL2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8861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41968" y="3116581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936870"/>
              </p:ext>
            </p:extLst>
          </p:nvPr>
        </p:nvGraphicFramePr>
        <p:xfrm>
          <a:off x="3293370" y="2904964"/>
          <a:ext cx="1905000" cy="19685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 err="1">
                          <a:latin typeface="Times New Roman"/>
                          <a:ea typeface="Calibri"/>
                          <a:cs typeface="Times New Roman"/>
                        </a:rPr>
                        <a:t>Itemset</a:t>
                      </a:r>
                      <a:r>
                        <a:rPr lang="en-IN" sz="14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{Bread , Butter , Egg}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{Bread, Butter , Tea}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{Bread, Egg, Tea}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{Butter, Egg, Tea}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16074"/>
              </p:ext>
            </p:extLst>
          </p:nvPr>
        </p:nvGraphicFramePr>
        <p:xfrm>
          <a:off x="882316" y="2645751"/>
          <a:ext cx="1496060" cy="2362200"/>
        </p:xfrm>
        <a:graphic>
          <a:graphicData uri="http://schemas.openxmlformats.org/drawingml/2006/table">
            <a:tbl>
              <a:tblPr/>
              <a:tblGrid>
                <a:gridCol w="149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398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 err="1">
                          <a:latin typeface="Times New Roman"/>
                          <a:ea typeface="Calibri"/>
                          <a:cs typeface="Times New Roman"/>
                        </a:rPr>
                        <a:t>Itemset</a:t>
                      </a:r>
                      <a:r>
                        <a:rPr lang="en-IN" sz="14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{Bread , Butter}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{Bread, Egg}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{Bread, Tea}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{Butter, Egg}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{Butter,</a:t>
                      </a:r>
                      <a:r>
                        <a:rPr lang="en-US" sz="1400" baseline="0" dirty="0">
                          <a:latin typeface="Times New Roman"/>
                          <a:ea typeface="Calibri"/>
                          <a:cs typeface="Times New Roman"/>
                        </a:rPr>
                        <a:t> Tea}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 flipV="1">
            <a:off x="2380587" y="3756183"/>
            <a:ext cx="878684" cy="26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4654"/>
              </p:ext>
            </p:extLst>
          </p:nvPr>
        </p:nvGraphicFramePr>
        <p:xfrm>
          <a:off x="5820938" y="3215263"/>
          <a:ext cx="1905000" cy="1221915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305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 err="1">
                          <a:latin typeface="Times New Roman"/>
                          <a:ea typeface="Calibri"/>
                          <a:cs typeface="Times New Roman"/>
                        </a:rPr>
                        <a:t>Itemset</a:t>
                      </a:r>
                      <a:r>
                        <a:rPr lang="en-IN" sz="14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305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{Bread , Butter , Egg}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05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{Bread, Butter , Tea}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 flipV="1">
            <a:off x="5201110" y="3630612"/>
            <a:ext cx="619828" cy="195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89938" y="4491973"/>
            <a:ext cx="177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 after pruning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25939" y="2858574"/>
            <a:ext cx="446606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Pruning using </a:t>
            </a:r>
            <a:r>
              <a:rPr lang="en-IN" dirty="0" err="1">
                <a:solidFill>
                  <a:srgbClr val="00B0F0"/>
                </a:solidFill>
              </a:rPr>
              <a:t>Apriori</a:t>
            </a:r>
            <a:endParaRPr lang="en-IN" dirty="0">
              <a:solidFill>
                <a:srgbClr val="00B0F0"/>
              </a:solidFill>
            </a:endParaRPr>
          </a:p>
          <a:p>
            <a:r>
              <a:rPr lang="en-IN" dirty="0"/>
              <a:t>The 2 item subsets of {Bread , Butter, Egg} are all in L2</a:t>
            </a:r>
            <a:endParaRPr lang="en-US" dirty="0"/>
          </a:p>
          <a:p>
            <a:r>
              <a:rPr lang="en-IN" dirty="0"/>
              <a:t>The 2 item subsets of {Bread, Butter, Tea} are all in L2</a:t>
            </a:r>
            <a:endParaRPr lang="en-US" dirty="0"/>
          </a:p>
          <a:p>
            <a:r>
              <a:rPr lang="en-IN" dirty="0"/>
              <a:t>The 2 item subsets of {Bread , Egg, Tea} are {Bread, Egg},{Bread, Tea} and {Egg, Tea}. {Egg, Tea} is not in L2 . </a:t>
            </a:r>
          </a:p>
          <a:p>
            <a:r>
              <a:rPr lang="en-IN" dirty="0"/>
              <a:t>Remove {Bread , Egg, Tea} </a:t>
            </a:r>
            <a:endParaRPr lang="en-US" dirty="0"/>
          </a:p>
          <a:p>
            <a:r>
              <a:rPr lang="en-IN" dirty="0"/>
              <a:t>The 2 item subsets of {Butter , Egg, Tea} are {Butter, Egg},{Butter, Tea} and {Egg, Tea}. {Egg, Tea} is not in L2 . </a:t>
            </a:r>
          </a:p>
          <a:p>
            <a:r>
              <a:rPr lang="en-IN" dirty="0"/>
              <a:t>Remove {Bread , Egg, Tea}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39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–Generating large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15239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Compute L3( scan transaction in D, calculate support count of each </a:t>
            </a:r>
            <a:r>
              <a:rPr lang="en-US" dirty="0" err="1"/>
              <a:t>itemset</a:t>
            </a:r>
            <a:r>
              <a:rPr lang="en-US" dirty="0"/>
              <a:t> in C3 , choose candidates in C3 with </a:t>
            </a:r>
            <a:r>
              <a:rPr lang="en-US" dirty="0" err="1"/>
              <a:t>min_sup</a:t>
            </a:r>
            <a:r>
              <a:rPr lang="en-US" dirty="0"/>
              <a:t>=2)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5612" y="4349757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C3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66432"/>
              </p:ext>
            </p:extLst>
          </p:nvPr>
        </p:nvGraphicFramePr>
        <p:xfrm>
          <a:off x="2087011" y="2572556"/>
          <a:ext cx="3232785" cy="4046223"/>
        </p:xfrm>
        <a:graphic>
          <a:graphicData uri="http://schemas.openxmlformats.org/drawingml/2006/table">
            <a:tbl>
              <a:tblPr/>
              <a:tblGrid>
                <a:gridCol w="585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91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 Id 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It  Items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      Bit vec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25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Bread, Butter, Egg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11010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25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Butter, Egg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01010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5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30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Butter, Tea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01001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25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40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Bread, Butter, Coffee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11100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25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50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Bread, Tea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10001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25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60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Butter, Tea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01001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25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70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Bread, Tea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10001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25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Bread, Butter, Egg, Tea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11011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25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90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Bread, Butter, Tea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11001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81567"/>
              </p:ext>
            </p:extLst>
          </p:nvPr>
        </p:nvGraphicFramePr>
        <p:xfrm>
          <a:off x="5553307" y="2936878"/>
          <a:ext cx="2966225" cy="1295400"/>
        </p:xfrm>
        <a:graphic>
          <a:graphicData uri="http://schemas.openxmlformats.org/drawingml/2006/table">
            <a:tbl>
              <a:tblPr/>
              <a:tblGrid>
                <a:gridCol w="2118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 err="1">
                          <a:latin typeface="Times New Roman"/>
                          <a:ea typeface="Calibri"/>
                          <a:cs typeface="Times New Roman"/>
                        </a:rPr>
                        <a:t>Itemset</a:t>
                      </a:r>
                      <a:r>
                        <a:rPr lang="en-IN" sz="14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Sup</a:t>
                      </a: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{Bread , Butter , Egg}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{Bread, Butter , Tea}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8644319" y="3384807"/>
            <a:ext cx="1214953" cy="661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8664199" y="2673981"/>
            <a:ext cx="13650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Support threshold </a:t>
            </a:r>
            <a:r>
              <a:rPr lang="en-US" sz="1400" dirty="0" err="1"/>
              <a:t>min_sup</a:t>
            </a:r>
            <a:r>
              <a:rPr lang="en-US" sz="1400" dirty="0"/>
              <a:t> =2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3564"/>
              </p:ext>
            </p:extLst>
          </p:nvPr>
        </p:nvGraphicFramePr>
        <p:xfrm>
          <a:off x="9984059" y="2737107"/>
          <a:ext cx="2118732" cy="1295400"/>
        </p:xfrm>
        <a:graphic>
          <a:graphicData uri="http://schemas.openxmlformats.org/drawingml/2006/table">
            <a:tbl>
              <a:tblPr/>
              <a:tblGrid>
                <a:gridCol w="2118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 err="1">
                          <a:latin typeface="Times New Roman"/>
                          <a:ea typeface="Calibri"/>
                          <a:cs typeface="Times New Roman"/>
                        </a:rPr>
                        <a:t>Itemset</a:t>
                      </a:r>
                      <a:r>
                        <a:rPr lang="en-IN" sz="14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{Bread , Butter , Egg}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{Bread, Butter , Tea}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029272" y="4095633"/>
            <a:ext cx="883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L3 </a:t>
            </a:r>
          </a:p>
        </p:txBody>
      </p:sp>
    </p:spTree>
    <p:extLst>
      <p:ext uri="{BB962C8B-B14F-4D97-AF65-F5344CB8AC3E}">
        <p14:creationId xmlns:p14="http://schemas.microsoft.com/office/powerpoint/2010/main" val="1522346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–Generating large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138" y="1600201"/>
            <a:ext cx="8229600" cy="15239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Compute C4 ( Join (L3 </a:t>
            </a:r>
            <a:r>
              <a:rPr lang="en-IN" dirty="0"/>
              <a:t>⋈ L3</a:t>
            </a:r>
            <a:r>
              <a:rPr lang="en-US" dirty="0"/>
              <a:t>)</a:t>
            </a:r>
            <a:r>
              <a:rPr lang="en-IN" dirty="0"/>
              <a:t> and prune using  </a:t>
            </a:r>
            <a:r>
              <a:rPr lang="en-IN" dirty="0" err="1"/>
              <a:t>Apriori</a:t>
            </a:r>
            <a:r>
              <a:rPr lang="en-IN" dirty="0"/>
              <a:t> (check all subsets of each  </a:t>
            </a:r>
            <a:r>
              <a:rPr lang="en-IN" dirty="0" err="1"/>
              <a:t>itemsets</a:t>
            </a:r>
            <a:r>
              <a:rPr lang="en-IN" dirty="0"/>
              <a:t> in C4 are in L3)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6482" y="3557360"/>
            <a:ext cx="116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C4=L3xL3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8861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28792" y="3070860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484937"/>
              </p:ext>
            </p:extLst>
          </p:nvPr>
        </p:nvGraphicFramePr>
        <p:xfrm>
          <a:off x="3587753" y="3186533"/>
          <a:ext cx="1613357" cy="1000760"/>
        </p:xfrm>
        <a:graphic>
          <a:graphicData uri="http://schemas.openxmlformats.org/drawingml/2006/table">
            <a:tbl>
              <a:tblPr/>
              <a:tblGrid>
                <a:gridCol w="1613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 err="1">
                          <a:latin typeface="Times New Roman"/>
                          <a:ea typeface="Calibri"/>
                          <a:cs typeface="Times New Roman"/>
                        </a:rPr>
                        <a:t>Itemset</a:t>
                      </a:r>
                      <a:r>
                        <a:rPr lang="en-IN" sz="14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{Bread , Butter , </a:t>
                      </a:r>
                      <a:r>
                        <a:rPr lang="en-IN" sz="1400" dirty="0" err="1">
                          <a:latin typeface="Times New Roman"/>
                          <a:ea typeface="Calibri"/>
                          <a:cs typeface="Times New Roman"/>
                        </a:rPr>
                        <a:t>Egg,Tea</a:t>
                      </a: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806150"/>
              </p:ext>
            </p:extLst>
          </p:nvPr>
        </p:nvGraphicFramePr>
        <p:xfrm>
          <a:off x="774517" y="2645751"/>
          <a:ext cx="1723355" cy="1607820"/>
        </p:xfrm>
        <a:graphic>
          <a:graphicData uri="http://schemas.openxmlformats.org/drawingml/2006/table">
            <a:tbl>
              <a:tblPr/>
              <a:tblGrid>
                <a:gridCol w="172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398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 err="1">
                          <a:latin typeface="Times New Roman"/>
                          <a:ea typeface="Calibri"/>
                          <a:cs typeface="Times New Roman"/>
                        </a:rPr>
                        <a:t>Itemset</a:t>
                      </a:r>
                      <a:r>
                        <a:rPr lang="en-IN" sz="14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{Bread , Butter , Egg}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9144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{Bread, Butter , Tea}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133350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 flipV="1">
            <a:off x="2650003" y="3773834"/>
            <a:ext cx="878684" cy="26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V="1">
            <a:off x="5201110" y="3630612"/>
            <a:ext cx="619828" cy="195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89938" y="4151236"/>
            <a:ext cx="177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 after pruning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25939" y="2858574"/>
            <a:ext cx="44660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Pruning using </a:t>
            </a:r>
            <a:r>
              <a:rPr lang="en-IN" dirty="0" err="1">
                <a:solidFill>
                  <a:srgbClr val="00B0F0"/>
                </a:solidFill>
              </a:rPr>
              <a:t>Apriori</a:t>
            </a:r>
            <a:endParaRPr lang="en-IN" dirty="0">
              <a:solidFill>
                <a:srgbClr val="00B0F0"/>
              </a:solidFill>
            </a:endParaRPr>
          </a:p>
          <a:p>
            <a:r>
              <a:rPr lang="en-US" dirty="0"/>
              <a:t>The Three </a:t>
            </a:r>
            <a:r>
              <a:rPr lang="en-US" dirty="0" err="1"/>
              <a:t>itemsets</a:t>
            </a:r>
            <a:r>
              <a:rPr lang="en-US" dirty="0"/>
              <a:t> of </a:t>
            </a:r>
            <a:r>
              <a:rPr lang="en-IN" dirty="0">
                <a:latin typeface="Times New Roman"/>
                <a:ea typeface="Calibri"/>
                <a:cs typeface="Times New Roman"/>
              </a:rPr>
              <a:t>{Bread , Butter , Egg, Tea}, {Butter , Egg, Tea} and {Bread , egg, Tea} are not in L3. Remove  {Bread , Butter , Egg, Tea}.</a:t>
            </a:r>
          </a:p>
        </p:txBody>
      </p:sp>
      <p:sp>
        <p:nvSpPr>
          <p:cNvPr id="4" name="Rectangle 3"/>
          <p:cNvSpPr/>
          <p:nvPr/>
        </p:nvSpPr>
        <p:spPr>
          <a:xfrm>
            <a:off x="5820938" y="3445200"/>
            <a:ext cx="1798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</a:t>
            </a:r>
            <a:r>
              <a:rPr lang="en-US" baseline="-25000" dirty="0"/>
              <a:t>4</a:t>
            </a:r>
            <a:r>
              <a:rPr lang="en-IN" dirty="0"/>
              <a:t> = φ , </a:t>
            </a:r>
            <a:r>
              <a:rPr lang="en-IN" sz="2400" dirty="0"/>
              <a:t>L</a:t>
            </a:r>
            <a:r>
              <a:rPr lang="en-US" sz="2400" baseline="-25000" dirty="0"/>
              <a:t>4</a:t>
            </a:r>
            <a:r>
              <a:rPr lang="en-IN" sz="2400" dirty="0"/>
              <a:t> = φ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88" y="5009851"/>
            <a:ext cx="355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L</a:t>
            </a:r>
            <a:r>
              <a:rPr lang="en-US" baseline="-25000" dirty="0"/>
              <a:t>4</a:t>
            </a:r>
            <a:r>
              <a:rPr lang="en-IN" dirty="0"/>
              <a:t> = φ and the algorithm terminates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99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2 -Computing 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900" y="184404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Computing Association Rules with </a:t>
            </a:r>
            <a:r>
              <a:rPr lang="en-US" dirty="0">
                <a:highlight>
                  <a:srgbClr val="FFFF00"/>
                </a:highlight>
              </a:rPr>
              <a:t>minimum confidence threshold </a:t>
            </a:r>
            <a:r>
              <a:rPr lang="en-US" dirty="0"/>
              <a:t>of 75% (.75)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15162"/>
              </p:ext>
            </p:extLst>
          </p:nvPr>
        </p:nvGraphicFramePr>
        <p:xfrm>
          <a:off x="2393576" y="2682240"/>
          <a:ext cx="7910151" cy="3185160"/>
        </p:xfrm>
        <a:graphic>
          <a:graphicData uri="http://schemas.openxmlformats.org/drawingml/2006/table">
            <a:tbl>
              <a:tblPr/>
              <a:tblGrid>
                <a:gridCol w="243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3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02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Frequent </a:t>
                      </a:r>
                      <a:r>
                        <a:rPr lang="en-US" sz="2000" dirty="0" err="1">
                          <a:latin typeface="Times New Roman"/>
                          <a:ea typeface="Calibri"/>
                          <a:cs typeface="Times New Roman"/>
                        </a:rPr>
                        <a:t>Itemset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06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{Bread, Butter , Tea 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{Bread, Butter} =&gt; {tea}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{Bread, Tea} =&gt; {Butter}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{Butter, Tea } =&gt; {Bread}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2/4 =0.5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2/4=0.5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2/4=0.5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06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{Bread, Butter, Egg}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{Bread , Butter} =&gt; {Egg}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{Bread, Egg} =&gt;{ Butter}</a:t>
                      </a:r>
                      <a:endParaRPr lang="en-US" sz="2000" dirty="0">
                        <a:highlight>
                          <a:srgbClr val="FF00FF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{Butter, Egg } =&gt; {Bread}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2/4 =0.5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2/2 =1 &gt;75%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2/3=0.6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812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frequent Item sets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1845975"/>
            <a:ext cx="18288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/>
              <a:t>Computing  L</a:t>
            </a:r>
            <a:r>
              <a:rPr lang="en-US" b="1" baseline="-25000" dirty="0"/>
              <a:t>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29200" y="3369975"/>
            <a:ext cx="1752600" cy="838200"/>
          </a:xfrm>
          <a:prstGeom prst="roundRect">
            <a:avLst>
              <a:gd name="adj" fmla="val 2689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/>
              <a:t>Joining L</a:t>
            </a:r>
            <a:r>
              <a:rPr lang="en-US" b="1" baseline="-25000" dirty="0"/>
              <a:t>k-1</a:t>
            </a:r>
          </a:p>
          <a:p>
            <a:pPr>
              <a:buNone/>
            </a:pPr>
            <a:r>
              <a:rPr lang="en-US" b="1" dirty="0"/>
              <a:t>Generate C</a:t>
            </a:r>
            <a:r>
              <a:rPr lang="en-US" b="1" baseline="-25000" dirty="0"/>
              <a:t>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53200" y="4880022"/>
            <a:ext cx="1752600" cy="838200"/>
          </a:xfrm>
          <a:prstGeom prst="roundRect">
            <a:avLst>
              <a:gd name="adj" fmla="val 2689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/>
              <a:t>Pruning  C</a:t>
            </a:r>
            <a:r>
              <a:rPr lang="en-US" b="1" baseline="-25000" dirty="0"/>
              <a:t>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05200" y="4970175"/>
            <a:ext cx="1752600" cy="838200"/>
          </a:xfrm>
          <a:prstGeom prst="roundRect">
            <a:avLst>
              <a:gd name="adj" fmla="val 2689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/>
              <a:t>Computing  </a:t>
            </a:r>
            <a:r>
              <a:rPr lang="en-US" b="1" dirty="0" err="1"/>
              <a:t>L</a:t>
            </a:r>
            <a:r>
              <a:rPr lang="en-US" b="1" baseline="-25000" dirty="0" err="1"/>
              <a:t>k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5715000" y="2836575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Left Arrow 12"/>
          <p:cNvSpPr/>
          <p:nvPr/>
        </p:nvSpPr>
        <p:spPr>
          <a:xfrm>
            <a:off x="6934200" y="3827175"/>
            <a:ext cx="7620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ular Arrow 16"/>
          <p:cNvSpPr/>
          <p:nvPr/>
        </p:nvSpPr>
        <p:spPr>
          <a:xfrm rot="10800000">
            <a:off x="5181600" y="5351175"/>
            <a:ext cx="1600200" cy="1295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 rot="16615426">
            <a:off x="3649252" y="3702976"/>
            <a:ext cx="1176748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835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2 -</a:t>
            </a:r>
            <a:r>
              <a:rPr lang="en-US" cap="none" dirty="0"/>
              <a:t>generating association rules from frequent </a:t>
            </a:r>
            <a:r>
              <a:rPr lang="en-US" cap="none" dirty="0" err="1"/>
              <a:t>itemsets</a:t>
            </a:r>
            <a:endParaRPr lang="en-US" cap="non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1192" y="2286001"/>
            <a:ext cx="10402759" cy="2314270"/>
          </a:xfrm>
        </p:spPr>
        <p:txBody>
          <a:bodyPr>
            <a:no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Using minimum support and confidence strong association rule can be generated for resultant frequent item sets received in first step.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confidence strong association rules can be generated as follows:</a:t>
            </a:r>
          </a:p>
          <a:p>
            <a:pPr marL="342900" indent="-342900">
              <a:buAutoNum type="arabicPeriod"/>
            </a:pPr>
            <a:r>
              <a:rPr lang="en-US" dirty="0"/>
              <a:t>For each frequent </a:t>
            </a:r>
            <a:r>
              <a:rPr lang="en-US" dirty="0" err="1"/>
              <a:t>itemset</a:t>
            </a:r>
            <a:r>
              <a:rPr lang="en-US" dirty="0"/>
              <a:t> l, generate all nonempty subsets of l</a:t>
            </a:r>
          </a:p>
          <a:p>
            <a:pPr marL="342900" indent="-342900">
              <a:buAutoNum type="arabicPeriod"/>
            </a:pPr>
            <a:r>
              <a:rPr lang="en-US" dirty="0"/>
              <a:t>For every nonempty subset s of l, output the rule “s ⇒ (l − s)” if support count(l) support count(s) ≥ min_ </a:t>
            </a:r>
            <a:r>
              <a:rPr lang="en-US" dirty="0" err="1"/>
              <a:t>conf</a:t>
            </a:r>
            <a:r>
              <a:rPr lang="en-US" dirty="0"/>
              <a:t>, where </a:t>
            </a:r>
            <a:r>
              <a:rPr lang="en-US" dirty="0" err="1"/>
              <a:t>min_conf</a:t>
            </a:r>
            <a:r>
              <a:rPr lang="en-US" dirty="0"/>
              <a:t> is the minimum confidence threshold.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9251" y="2665143"/>
            <a:ext cx="5707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endParaRPr lang="en-US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Confidence ( X =&gt; Y) = support of( X U Y) /support of (X)</a:t>
            </a:r>
          </a:p>
        </p:txBody>
      </p:sp>
    </p:spTree>
    <p:extLst>
      <p:ext uri="{BB962C8B-B14F-4D97-AF65-F5344CB8AC3E}">
        <p14:creationId xmlns:p14="http://schemas.microsoft.com/office/powerpoint/2010/main" val="2389792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1232/1*IcQg8ZRNgo7us3Ti1i2ec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258" y="2151832"/>
            <a:ext cx="7476764" cy="228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4897" y="715227"/>
            <a:ext cx="8987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Consider below transactions . Find frequent </a:t>
            </a:r>
            <a:r>
              <a:rPr lang="en-IN" sz="2800" dirty="0" err="1"/>
              <a:t>itemsets</a:t>
            </a:r>
            <a:r>
              <a:rPr lang="en-IN" sz="2800" dirty="0"/>
              <a:t> .consider Minimum support count 2</a:t>
            </a:r>
          </a:p>
        </p:txBody>
      </p:sp>
    </p:spTree>
    <p:extLst>
      <p:ext uri="{BB962C8B-B14F-4D97-AF65-F5344CB8AC3E}">
        <p14:creationId xmlns:p14="http://schemas.microsoft.com/office/powerpoint/2010/main" val="2411273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789" t="40449" r="24859" b="20826"/>
          <a:stretch/>
        </p:blipFill>
        <p:spPr>
          <a:xfrm>
            <a:off x="1851103" y="1973767"/>
            <a:ext cx="5743763" cy="34745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0127" y="953649"/>
            <a:ext cx="10868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Consider below transactions . Find frequent </a:t>
            </a:r>
            <a:r>
              <a:rPr lang="en-IN" dirty="0" err="1"/>
              <a:t>itemsets</a:t>
            </a:r>
            <a:r>
              <a:rPr lang="en-IN" dirty="0"/>
              <a:t> .consider Minimum support count 2. Find Association rule with minimum support confidence 70%</a:t>
            </a:r>
          </a:p>
        </p:txBody>
      </p:sp>
    </p:spTree>
    <p:extLst>
      <p:ext uri="{BB962C8B-B14F-4D97-AF65-F5344CB8AC3E}">
        <p14:creationId xmlns:p14="http://schemas.microsoft.com/office/powerpoint/2010/main" val="24361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Association rule mining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75893" y="2076719"/>
            <a:ext cx="9971903" cy="452596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Data mining is the process of extracting interesting, n</a:t>
            </a:r>
            <a:r>
              <a:rPr lang="en-GB" sz="2000" dirty="0"/>
              <a:t>on-trivial, implicit, previously unknown and potentially useful patterns or knowledge from huge amount of data </a:t>
            </a:r>
          </a:p>
          <a:p>
            <a:r>
              <a:rPr lang="en-US" sz="2000" dirty="0"/>
              <a:t>Association rule mining</a:t>
            </a:r>
            <a:r>
              <a:rPr lang="en-US" sz="2000" b="1" dirty="0"/>
              <a:t> </a:t>
            </a:r>
            <a:r>
              <a:rPr lang="en-US" sz="2000" dirty="0"/>
              <a:t>is one of the data mining techniques used for discovering interesting relations between variables in large databases.</a:t>
            </a:r>
            <a:endParaRPr lang="en-GB" sz="2000" dirty="0"/>
          </a:p>
          <a:p>
            <a:pPr>
              <a:buFont typeface="Wingdings 2" panose="050201020105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80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Frequent pattern growth(</a:t>
            </a:r>
            <a:r>
              <a:rPr lang="en-US" b="1" cap="none" dirty="0" err="1"/>
              <a:t>fp</a:t>
            </a:r>
            <a:r>
              <a:rPr lang="en-US" b="1" cap="none" dirty="0"/>
              <a:t>-growth) algorithm </a:t>
            </a:r>
            <a:endParaRPr lang="en-IN" cap="none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81192" y="1909050"/>
            <a:ext cx="11029615" cy="367830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Frequent pattern Growth does not generate candidate sets.</a:t>
            </a:r>
          </a:p>
          <a:p>
            <a:r>
              <a:rPr lang="en-US" sz="2000" dirty="0"/>
              <a:t> After frequent 1-itemsets are generated</a:t>
            </a:r>
          </a:p>
          <a:p>
            <a:r>
              <a:rPr lang="en-US" sz="2000" dirty="0"/>
              <a:t>Transaction data is scanned and stored in a compact tree structure</a:t>
            </a:r>
          </a:p>
          <a:p>
            <a:r>
              <a:rPr lang="en-US" sz="2000" dirty="0"/>
              <a:t>Further database scans are avoided.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6899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Construction of FP-Tree</a:t>
            </a:r>
            <a:endParaRPr lang="en-IN" cap="none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81192" y="1909050"/>
            <a:ext cx="11029615" cy="367830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/>
              <a:t>The database is scanned once to find frequent 1-itemsets and their support counts </a:t>
            </a:r>
          </a:p>
          <a:p>
            <a:pPr lvl="0"/>
            <a:r>
              <a:rPr lang="en-US" sz="2000" dirty="0"/>
              <a:t>Sort frequent items in descending order of support counts to get a list of  frequent items L</a:t>
            </a:r>
          </a:p>
          <a:p>
            <a:pPr lvl="0"/>
            <a:r>
              <a:rPr lang="en-US" sz="2000" dirty="0"/>
              <a:t>Create a root of an FP-tree as null</a:t>
            </a:r>
          </a:p>
          <a:p>
            <a:pPr lvl="0"/>
            <a:r>
              <a:rPr lang="en-US" sz="2000" dirty="0"/>
              <a:t>The database is scanned again.  For each transaction in Database remove non-frequent items and sort items in Order of L. Let the sorted list be [</a:t>
            </a:r>
            <a:r>
              <a:rPr lang="en-US" sz="2000" dirty="0" err="1"/>
              <a:t>p|P</a:t>
            </a:r>
            <a:r>
              <a:rPr lang="en-US" sz="2000" dirty="0"/>
              <a:t> ] where p is the first element and P is the remaining list. If p is already present in the tree increment its node count else create a new  node and link it to node links with same value. If P is nonempty insert P recursively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81758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08516" y="646773"/>
            <a:ext cx="8746273" cy="152399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IN" dirty="0"/>
              <a:t>Consider below transactions and construct FP –Tree</a:t>
            </a:r>
          </a:p>
          <a:p>
            <a:pPr>
              <a:buFont typeface="Wingdings 2" panose="05020102010507070707" pitchFamily="18" charset="2"/>
              <a:buNone/>
            </a:pPr>
            <a:endParaRPr lang="en-IN" dirty="0"/>
          </a:p>
          <a:p>
            <a:pPr>
              <a:buFont typeface="Wingdings 2" panose="05020102010507070707" pitchFamily="18" charset="2"/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524000"/>
          <a:ext cx="5943600" cy="2545080"/>
        </p:xfrm>
        <a:graphic>
          <a:graphicData uri="http://schemas.openxmlformats.org/drawingml/2006/table">
            <a:tbl>
              <a:tblPr/>
              <a:tblGrid>
                <a:gridCol w="196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Transaction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Items bought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{ M, O, N, K, E, Y}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{ D, O, N, K, E, Y}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T300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{ M, A, K, E}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{ M, U, C, K, Y}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{C, O, O, K, I, E}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45019" y="4337154"/>
            <a:ext cx="5377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/>
              <a:t>Let </a:t>
            </a:r>
            <a:r>
              <a:rPr lang="en-US" dirty="0" err="1"/>
              <a:t>min_support</a:t>
            </a:r>
            <a:r>
              <a:rPr lang="en-US" dirty="0"/>
              <a:t> = 60 % that is 3 transactions out of 5. </a:t>
            </a:r>
          </a:p>
        </p:txBody>
      </p:sp>
    </p:spTree>
    <p:extLst>
      <p:ext uri="{BB962C8B-B14F-4D97-AF65-F5344CB8AC3E}">
        <p14:creationId xmlns:p14="http://schemas.microsoft.com/office/powerpoint/2010/main" val="2137080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289502" y="905108"/>
            <a:ext cx="4999502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Step 2. The transactions are sorted in the same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62710"/>
              </p:ext>
            </p:extLst>
          </p:nvPr>
        </p:nvGraphicFramePr>
        <p:xfrm>
          <a:off x="405045" y="1951463"/>
          <a:ext cx="2568575" cy="3017520"/>
        </p:xfrm>
        <a:graphic>
          <a:graphicData uri="http://schemas.openxmlformats.org/drawingml/2006/table">
            <a:tbl>
              <a:tblPr/>
              <a:tblGrid>
                <a:gridCol w="775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Item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Support 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542692" y="905108"/>
            <a:ext cx="374681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Step 1. The frequent one </a:t>
            </a:r>
            <a:r>
              <a:rPr lang="en-US" dirty="0" err="1">
                <a:highlight>
                  <a:srgbClr val="FFFF00"/>
                </a:highlight>
              </a:rPr>
              <a:t>itemsets</a:t>
            </a:r>
            <a:r>
              <a:rPr lang="en-US" dirty="0">
                <a:highlight>
                  <a:srgbClr val="FFFF00"/>
                </a:highlight>
              </a:rPr>
              <a:t> sorted in decreasing support count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40133"/>
              </p:ext>
            </p:extLst>
          </p:nvPr>
        </p:nvGraphicFramePr>
        <p:xfrm>
          <a:off x="4226312" y="1951463"/>
          <a:ext cx="3810000" cy="1874520"/>
        </p:xfrm>
        <a:graphic>
          <a:graphicData uri="http://schemas.openxmlformats.org/drawingml/2006/table">
            <a:tbl>
              <a:tblPr/>
              <a:tblGrid>
                <a:gridCol w="1512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57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Transaction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Items bought in sorted order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{ K, E, M, Y, O}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{ K, E, Y, O}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T300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{ K, E, M}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{ K, M, Y}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{ K, E, O}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27695"/>
              </p:ext>
            </p:extLst>
          </p:nvPr>
        </p:nvGraphicFramePr>
        <p:xfrm>
          <a:off x="3627864" y="4200292"/>
          <a:ext cx="5943600" cy="2545080"/>
        </p:xfrm>
        <a:graphic>
          <a:graphicData uri="http://schemas.openxmlformats.org/drawingml/2006/table">
            <a:tbl>
              <a:tblPr/>
              <a:tblGrid>
                <a:gridCol w="196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Transaction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Items bought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{ M, O, N, K, E, Y}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{ D, O, N, K, E, Y}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T300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{ M, A, K, E}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{ M, U, C, K, Y}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{C, O, O, K, I, E}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437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289502" y="905108"/>
            <a:ext cx="374681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2692" y="905108"/>
            <a:ext cx="374681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FP Tree Generation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878507"/>
              </p:ext>
            </p:extLst>
          </p:nvPr>
        </p:nvGraphicFramePr>
        <p:xfrm>
          <a:off x="685800" y="1981200"/>
          <a:ext cx="3810000" cy="1874522"/>
        </p:xfrm>
        <a:graphic>
          <a:graphicData uri="http://schemas.openxmlformats.org/drawingml/2006/table">
            <a:tbl>
              <a:tblPr/>
              <a:tblGrid>
                <a:gridCol w="1512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57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Transaction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Items bought in sorted order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{ K, E, M, Y, O}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{ K, E, Y, O}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T300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{ K, E, M}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{ K, M, Y}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{ K, E, O}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828156" y="1115123"/>
            <a:ext cx="3124200" cy="3962400"/>
            <a:chOff x="5820" y="10215"/>
            <a:chExt cx="2820" cy="3986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7644" y="10215"/>
              <a:ext cx="996" cy="5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null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7020" y="10767"/>
              <a:ext cx="924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K:1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588" y="11439"/>
              <a:ext cx="768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E:1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6216" y="12123"/>
              <a:ext cx="804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M:1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5952" y="12833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Y:1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5820" y="13661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O:1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AutoShape 9"/>
            <p:cNvCxnSpPr>
              <a:cxnSpLocks noChangeShapeType="1"/>
            </p:cNvCxnSpPr>
            <p:nvPr/>
          </p:nvCxnSpPr>
          <p:spPr bwMode="auto">
            <a:xfrm flipV="1">
              <a:off x="7584" y="10697"/>
              <a:ext cx="360" cy="1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0"/>
            <p:cNvCxnSpPr>
              <a:cxnSpLocks noChangeShapeType="1"/>
            </p:cNvCxnSpPr>
            <p:nvPr/>
          </p:nvCxnSpPr>
          <p:spPr bwMode="auto">
            <a:xfrm flipV="1">
              <a:off x="7020" y="11307"/>
              <a:ext cx="240" cy="1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6" name="AutoShape 11"/>
            <p:cNvCxnSpPr>
              <a:cxnSpLocks noChangeShapeType="1"/>
            </p:cNvCxnSpPr>
            <p:nvPr/>
          </p:nvCxnSpPr>
          <p:spPr bwMode="auto">
            <a:xfrm flipV="1">
              <a:off x="6672" y="11885"/>
              <a:ext cx="192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AutoShape 12"/>
            <p:cNvCxnSpPr>
              <a:cxnSpLocks noChangeShapeType="1"/>
            </p:cNvCxnSpPr>
            <p:nvPr/>
          </p:nvCxnSpPr>
          <p:spPr bwMode="auto">
            <a:xfrm flipV="1">
              <a:off x="6444" y="12663"/>
              <a:ext cx="228" cy="1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13"/>
            <p:cNvCxnSpPr>
              <a:cxnSpLocks noChangeShapeType="1"/>
            </p:cNvCxnSpPr>
            <p:nvPr/>
          </p:nvCxnSpPr>
          <p:spPr bwMode="auto">
            <a:xfrm flipV="1">
              <a:off x="6216" y="13373"/>
              <a:ext cx="228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0" name="Straight Arrow Connector 19"/>
          <p:cNvCxnSpPr/>
          <p:nvPr/>
        </p:nvCxnSpPr>
        <p:spPr>
          <a:xfrm>
            <a:off x="5096107" y="2968216"/>
            <a:ext cx="2419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06898" y="2276119"/>
            <a:ext cx="282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Scanning of first transaction</a:t>
            </a:r>
          </a:p>
        </p:txBody>
      </p:sp>
    </p:spTree>
    <p:extLst>
      <p:ext uri="{BB962C8B-B14F-4D97-AF65-F5344CB8AC3E}">
        <p14:creationId xmlns:p14="http://schemas.microsoft.com/office/powerpoint/2010/main" val="347632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289502" y="905108"/>
            <a:ext cx="374681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2692" y="905108"/>
            <a:ext cx="374681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FP Tree Generation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871477"/>
              </p:ext>
            </p:extLst>
          </p:nvPr>
        </p:nvGraphicFramePr>
        <p:xfrm>
          <a:off x="685800" y="1981200"/>
          <a:ext cx="3810000" cy="1874522"/>
        </p:xfrm>
        <a:graphic>
          <a:graphicData uri="http://schemas.openxmlformats.org/drawingml/2006/table">
            <a:tbl>
              <a:tblPr/>
              <a:tblGrid>
                <a:gridCol w="1512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57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Transaction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Items bought in sorted order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{ K, E, M, Y, O}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{ K, E, Y, O}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T300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{ K, E, M}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{ K, M, Y}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{ K, E, O}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5096107" y="2968216"/>
            <a:ext cx="2419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06898" y="2276119"/>
            <a:ext cx="282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Scanning of Second transaction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7828156" y="1347439"/>
            <a:ext cx="3124200" cy="3962400"/>
            <a:chOff x="2712" y="2208"/>
            <a:chExt cx="2952" cy="3986"/>
          </a:xfrm>
        </p:grpSpPr>
        <p:sp>
          <p:nvSpPr>
            <p:cNvPr id="22" name="Oval 3"/>
            <p:cNvSpPr>
              <a:spLocks noChangeArrowheads="1"/>
            </p:cNvSpPr>
            <p:nvPr/>
          </p:nvSpPr>
          <p:spPr bwMode="auto">
            <a:xfrm>
              <a:off x="4536" y="2208"/>
              <a:ext cx="996" cy="5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null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3912" y="2760"/>
              <a:ext cx="924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K:2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3480" y="3432"/>
              <a:ext cx="768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E:2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3108" y="4116"/>
              <a:ext cx="804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M:1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2844" y="4826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Y:1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2712" y="5654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O:1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AutoShape 9"/>
            <p:cNvCxnSpPr>
              <a:cxnSpLocks noChangeShapeType="1"/>
            </p:cNvCxnSpPr>
            <p:nvPr/>
          </p:nvCxnSpPr>
          <p:spPr bwMode="auto">
            <a:xfrm flipV="1">
              <a:off x="4476" y="2690"/>
              <a:ext cx="360" cy="1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AutoShape 10"/>
            <p:cNvCxnSpPr>
              <a:cxnSpLocks noChangeShapeType="1"/>
            </p:cNvCxnSpPr>
            <p:nvPr/>
          </p:nvCxnSpPr>
          <p:spPr bwMode="auto">
            <a:xfrm flipV="1">
              <a:off x="3912" y="3300"/>
              <a:ext cx="240" cy="1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11"/>
            <p:cNvCxnSpPr>
              <a:cxnSpLocks noChangeShapeType="1"/>
            </p:cNvCxnSpPr>
            <p:nvPr/>
          </p:nvCxnSpPr>
          <p:spPr bwMode="auto">
            <a:xfrm flipV="1">
              <a:off x="3564" y="3878"/>
              <a:ext cx="192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AutoShape 12"/>
            <p:cNvCxnSpPr>
              <a:cxnSpLocks noChangeShapeType="1"/>
            </p:cNvCxnSpPr>
            <p:nvPr/>
          </p:nvCxnSpPr>
          <p:spPr bwMode="auto">
            <a:xfrm flipV="1">
              <a:off x="3336" y="4656"/>
              <a:ext cx="228" cy="1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AutoShape 13"/>
            <p:cNvCxnSpPr>
              <a:cxnSpLocks noChangeShapeType="1"/>
            </p:cNvCxnSpPr>
            <p:nvPr/>
          </p:nvCxnSpPr>
          <p:spPr bwMode="auto">
            <a:xfrm flipV="1">
              <a:off x="3108" y="5366"/>
              <a:ext cx="228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4536" y="4116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Y:1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4812" y="4814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O:1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5" name="AutoShape 16"/>
            <p:cNvCxnSpPr>
              <a:cxnSpLocks noChangeShapeType="1"/>
            </p:cNvCxnSpPr>
            <p:nvPr/>
          </p:nvCxnSpPr>
          <p:spPr bwMode="auto">
            <a:xfrm flipH="1" flipV="1">
              <a:off x="4908" y="4548"/>
              <a:ext cx="276" cy="2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6" name="AutoShape 17"/>
            <p:cNvCxnSpPr>
              <a:cxnSpLocks noChangeShapeType="1"/>
            </p:cNvCxnSpPr>
            <p:nvPr/>
          </p:nvCxnSpPr>
          <p:spPr bwMode="auto">
            <a:xfrm flipH="1" flipV="1">
              <a:off x="4152" y="3878"/>
              <a:ext cx="540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19426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289502" y="905108"/>
            <a:ext cx="374681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2692" y="905108"/>
            <a:ext cx="374681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FP Tree Generation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48043"/>
              </p:ext>
            </p:extLst>
          </p:nvPr>
        </p:nvGraphicFramePr>
        <p:xfrm>
          <a:off x="685800" y="1981200"/>
          <a:ext cx="3810000" cy="1874522"/>
        </p:xfrm>
        <a:graphic>
          <a:graphicData uri="http://schemas.openxmlformats.org/drawingml/2006/table">
            <a:tbl>
              <a:tblPr/>
              <a:tblGrid>
                <a:gridCol w="1512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57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Transaction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Items bought in sorted order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{ K, E, M, Y, O}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{ K, E, Y, O}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T300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{ K, E, M}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{ K, M, Y}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{ K, E, O}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5096107" y="2968216"/>
            <a:ext cx="2419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06898" y="2276119"/>
            <a:ext cx="282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Scanning of Third transaction</a:t>
            </a: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8036312" y="1514708"/>
            <a:ext cx="3124200" cy="3962400"/>
            <a:chOff x="2712" y="2208"/>
            <a:chExt cx="2952" cy="3986"/>
          </a:xfrm>
        </p:grpSpPr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4536" y="2208"/>
              <a:ext cx="996" cy="5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null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Oval 4"/>
            <p:cNvSpPr>
              <a:spLocks noChangeArrowheads="1"/>
            </p:cNvSpPr>
            <p:nvPr/>
          </p:nvSpPr>
          <p:spPr bwMode="auto">
            <a:xfrm>
              <a:off x="3912" y="2760"/>
              <a:ext cx="924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K:3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3480" y="3432"/>
              <a:ext cx="768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E:3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3108" y="4116"/>
              <a:ext cx="804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M:2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2844" y="4826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Y:1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Oval 8"/>
            <p:cNvSpPr>
              <a:spLocks noChangeArrowheads="1"/>
            </p:cNvSpPr>
            <p:nvPr/>
          </p:nvSpPr>
          <p:spPr bwMode="auto">
            <a:xfrm>
              <a:off x="2712" y="5654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O:1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4" name="AutoShape 9"/>
            <p:cNvCxnSpPr>
              <a:cxnSpLocks noChangeShapeType="1"/>
            </p:cNvCxnSpPr>
            <p:nvPr/>
          </p:nvCxnSpPr>
          <p:spPr bwMode="auto">
            <a:xfrm flipV="1">
              <a:off x="4476" y="2690"/>
              <a:ext cx="360" cy="1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5" name="AutoShape 10"/>
            <p:cNvCxnSpPr>
              <a:cxnSpLocks noChangeShapeType="1"/>
            </p:cNvCxnSpPr>
            <p:nvPr/>
          </p:nvCxnSpPr>
          <p:spPr bwMode="auto">
            <a:xfrm flipV="1">
              <a:off x="3912" y="3300"/>
              <a:ext cx="240" cy="1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AutoShape 11"/>
            <p:cNvCxnSpPr>
              <a:cxnSpLocks noChangeShapeType="1"/>
            </p:cNvCxnSpPr>
            <p:nvPr/>
          </p:nvCxnSpPr>
          <p:spPr bwMode="auto">
            <a:xfrm flipV="1">
              <a:off x="3564" y="3878"/>
              <a:ext cx="192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AutoShape 12"/>
            <p:cNvCxnSpPr>
              <a:cxnSpLocks noChangeShapeType="1"/>
            </p:cNvCxnSpPr>
            <p:nvPr/>
          </p:nvCxnSpPr>
          <p:spPr bwMode="auto">
            <a:xfrm flipV="1">
              <a:off x="3336" y="4656"/>
              <a:ext cx="228" cy="1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8" name="AutoShape 13"/>
            <p:cNvCxnSpPr>
              <a:cxnSpLocks noChangeShapeType="1"/>
            </p:cNvCxnSpPr>
            <p:nvPr/>
          </p:nvCxnSpPr>
          <p:spPr bwMode="auto">
            <a:xfrm flipV="1">
              <a:off x="3108" y="5366"/>
              <a:ext cx="228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9" name="Oval 14"/>
            <p:cNvSpPr>
              <a:spLocks noChangeArrowheads="1"/>
            </p:cNvSpPr>
            <p:nvPr/>
          </p:nvSpPr>
          <p:spPr bwMode="auto">
            <a:xfrm>
              <a:off x="4536" y="4116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Y:1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Oval 15"/>
            <p:cNvSpPr>
              <a:spLocks noChangeArrowheads="1"/>
            </p:cNvSpPr>
            <p:nvPr/>
          </p:nvSpPr>
          <p:spPr bwMode="auto">
            <a:xfrm>
              <a:off x="4812" y="4814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O:1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AutoShape 16"/>
            <p:cNvCxnSpPr>
              <a:cxnSpLocks noChangeShapeType="1"/>
            </p:cNvCxnSpPr>
            <p:nvPr/>
          </p:nvCxnSpPr>
          <p:spPr bwMode="auto">
            <a:xfrm flipH="1" flipV="1">
              <a:off x="4908" y="4548"/>
              <a:ext cx="276" cy="2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AutoShape 17"/>
            <p:cNvCxnSpPr>
              <a:cxnSpLocks noChangeShapeType="1"/>
            </p:cNvCxnSpPr>
            <p:nvPr/>
          </p:nvCxnSpPr>
          <p:spPr bwMode="auto">
            <a:xfrm flipH="1" flipV="1">
              <a:off x="4152" y="3878"/>
              <a:ext cx="540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28463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289502" y="905108"/>
            <a:ext cx="374681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2692" y="905108"/>
            <a:ext cx="374681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FP Tree Generation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71645"/>
              </p:ext>
            </p:extLst>
          </p:nvPr>
        </p:nvGraphicFramePr>
        <p:xfrm>
          <a:off x="685800" y="1981200"/>
          <a:ext cx="3810000" cy="1874522"/>
        </p:xfrm>
        <a:graphic>
          <a:graphicData uri="http://schemas.openxmlformats.org/drawingml/2006/table">
            <a:tbl>
              <a:tblPr/>
              <a:tblGrid>
                <a:gridCol w="1512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57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Transaction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Items bought in sorted order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{ K, E, M, Y, O}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{ K, E, Y, O}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T300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{ K, E, M}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{ K, M, Y}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{ K, E, O}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5096107" y="2968216"/>
            <a:ext cx="2419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06898" y="2276119"/>
            <a:ext cx="282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Scanning of Fourth transaction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515922" y="1514708"/>
            <a:ext cx="3581400" cy="4343400"/>
            <a:chOff x="2460" y="6825"/>
            <a:chExt cx="3624" cy="3985"/>
          </a:xfrm>
        </p:grpSpPr>
        <p:sp>
          <p:nvSpPr>
            <p:cNvPr id="24" name="Oval 3"/>
            <p:cNvSpPr>
              <a:spLocks noChangeArrowheads="1"/>
            </p:cNvSpPr>
            <p:nvPr/>
          </p:nvSpPr>
          <p:spPr bwMode="auto">
            <a:xfrm>
              <a:off x="4680" y="7772"/>
              <a:ext cx="888" cy="5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M:1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Oval 4"/>
            <p:cNvSpPr>
              <a:spLocks noChangeArrowheads="1"/>
            </p:cNvSpPr>
            <p:nvPr/>
          </p:nvSpPr>
          <p:spPr bwMode="auto">
            <a:xfrm>
              <a:off x="5196" y="8360"/>
              <a:ext cx="888" cy="5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Y:1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AutoShape 5"/>
            <p:cNvCxnSpPr>
              <a:cxnSpLocks noChangeShapeType="1"/>
            </p:cNvCxnSpPr>
            <p:nvPr/>
          </p:nvCxnSpPr>
          <p:spPr bwMode="auto">
            <a:xfrm flipH="1" flipV="1">
              <a:off x="5124" y="8276"/>
              <a:ext cx="156" cy="2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AutoShape 6"/>
            <p:cNvCxnSpPr>
              <a:cxnSpLocks noChangeShapeType="1"/>
            </p:cNvCxnSpPr>
            <p:nvPr/>
          </p:nvCxnSpPr>
          <p:spPr bwMode="auto">
            <a:xfrm flipH="1" flipV="1">
              <a:off x="4560" y="7773"/>
              <a:ext cx="132" cy="1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284" y="6825"/>
              <a:ext cx="996" cy="5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null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3660" y="7377"/>
              <a:ext cx="924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K:4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3228" y="8048"/>
              <a:ext cx="768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E:3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2856" y="8732"/>
              <a:ext cx="804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M:2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11"/>
            <p:cNvSpPr>
              <a:spLocks noChangeArrowheads="1"/>
            </p:cNvSpPr>
            <p:nvPr/>
          </p:nvSpPr>
          <p:spPr bwMode="auto">
            <a:xfrm>
              <a:off x="2592" y="9442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Y:1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460" y="10270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O:1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AutoShape 13"/>
            <p:cNvCxnSpPr>
              <a:cxnSpLocks noChangeShapeType="1"/>
            </p:cNvCxnSpPr>
            <p:nvPr/>
          </p:nvCxnSpPr>
          <p:spPr bwMode="auto">
            <a:xfrm flipV="1">
              <a:off x="4224" y="7307"/>
              <a:ext cx="360" cy="1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5" name="AutoShape 14"/>
            <p:cNvCxnSpPr>
              <a:cxnSpLocks noChangeShapeType="1"/>
            </p:cNvCxnSpPr>
            <p:nvPr/>
          </p:nvCxnSpPr>
          <p:spPr bwMode="auto">
            <a:xfrm flipV="1">
              <a:off x="3660" y="7916"/>
              <a:ext cx="240" cy="1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6" name="AutoShape 15"/>
            <p:cNvCxnSpPr>
              <a:cxnSpLocks noChangeShapeType="1"/>
            </p:cNvCxnSpPr>
            <p:nvPr/>
          </p:nvCxnSpPr>
          <p:spPr bwMode="auto">
            <a:xfrm flipV="1">
              <a:off x="3312" y="8494"/>
              <a:ext cx="192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3" name="AutoShape 16"/>
            <p:cNvCxnSpPr>
              <a:cxnSpLocks noChangeShapeType="1"/>
            </p:cNvCxnSpPr>
            <p:nvPr/>
          </p:nvCxnSpPr>
          <p:spPr bwMode="auto">
            <a:xfrm flipV="1">
              <a:off x="3084" y="9272"/>
              <a:ext cx="228" cy="1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17"/>
            <p:cNvCxnSpPr>
              <a:cxnSpLocks noChangeShapeType="1"/>
            </p:cNvCxnSpPr>
            <p:nvPr/>
          </p:nvCxnSpPr>
          <p:spPr bwMode="auto">
            <a:xfrm flipV="1">
              <a:off x="2856" y="9982"/>
              <a:ext cx="228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55" name="Oval 18"/>
            <p:cNvSpPr>
              <a:spLocks noChangeArrowheads="1"/>
            </p:cNvSpPr>
            <p:nvPr/>
          </p:nvSpPr>
          <p:spPr bwMode="auto">
            <a:xfrm>
              <a:off x="4284" y="8732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Y:1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Oval 19"/>
            <p:cNvSpPr>
              <a:spLocks noChangeArrowheads="1"/>
            </p:cNvSpPr>
            <p:nvPr/>
          </p:nvSpPr>
          <p:spPr bwMode="auto">
            <a:xfrm>
              <a:off x="4560" y="9430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O:1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7" name="AutoShape 20"/>
            <p:cNvCxnSpPr>
              <a:cxnSpLocks noChangeShapeType="1"/>
            </p:cNvCxnSpPr>
            <p:nvPr/>
          </p:nvCxnSpPr>
          <p:spPr bwMode="auto">
            <a:xfrm flipH="1" flipV="1">
              <a:off x="4656" y="9164"/>
              <a:ext cx="276" cy="2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21"/>
            <p:cNvCxnSpPr>
              <a:cxnSpLocks noChangeShapeType="1"/>
            </p:cNvCxnSpPr>
            <p:nvPr/>
          </p:nvCxnSpPr>
          <p:spPr bwMode="auto">
            <a:xfrm flipH="1" flipV="1">
              <a:off x="3900" y="8494"/>
              <a:ext cx="540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20834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289502" y="905108"/>
            <a:ext cx="374681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2692" y="905108"/>
            <a:ext cx="374681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FP Tree Generation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71537"/>
              </p:ext>
            </p:extLst>
          </p:nvPr>
        </p:nvGraphicFramePr>
        <p:xfrm>
          <a:off x="685800" y="1981200"/>
          <a:ext cx="3810000" cy="1874522"/>
        </p:xfrm>
        <a:graphic>
          <a:graphicData uri="http://schemas.openxmlformats.org/drawingml/2006/table">
            <a:tbl>
              <a:tblPr/>
              <a:tblGrid>
                <a:gridCol w="1512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57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Transaction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Items bought in sorted order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{ K, E, M, Y, O}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T200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{ K, E, Y, O}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T300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{ K, E, M}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{ K, M, Y}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{ K, E, O}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5096107" y="2968216"/>
            <a:ext cx="2419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06898" y="2276119"/>
            <a:ext cx="282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Scanning of Fifth transaction</a:t>
            </a: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677614" y="1514708"/>
            <a:ext cx="3962400" cy="4419600"/>
            <a:chOff x="6528" y="6825"/>
            <a:chExt cx="3624" cy="3985"/>
          </a:xfrm>
        </p:grpSpPr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748" y="7772"/>
              <a:ext cx="888" cy="5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M:1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Oval 4"/>
            <p:cNvSpPr>
              <a:spLocks noChangeArrowheads="1"/>
            </p:cNvSpPr>
            <p:nvPr/>
          </p:nvSpPr>
          <p:spPr bwMode="auto">
            <a:xfrm>
              <a:off x="9264" y="8360"/>
              <a:ext cx="888" cy="5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Y:1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AutoShape 5"/>
            <p:cNvCxnSpPr>
              <a:cxnSpLocks noChangeShapeType="1"/>
            </p:cNvCxnSpPr>
            <p:nvPr/>
          </p:nvCxnSpPr>
          <p:spPr bwMode="auto">
            <a:xfrm flipH="1" flipV="1">
              <a:off x="9192" y="8276"/>
              <a:ext cx="156" cy="2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1" name="AutoShape 6"/>
            <p:cNvCxnSpPr>
              <a:cxnSpLocks noChangeShapeType="1"/>
            </p:cNvCxnSpPr>
            <p:nvPr/>
          </p:nvCxnSpPr>
          <p:spPr bwMode="auto">
            <a:xfrm flipH="1" flipV="1">
              <a:off x="8628" y="7773"/>
              <a:ext cx="132" cy="1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8352" y="6825"/>
              <a:ext cx="996" cy="5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null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Oval 8"/>
            <p:cNvSpPr>
              <a:spLocks noChangeArrowheads="1"/>
            </p:cNvSpPr>
            <p:nvPr/>
          </p:nvSpPr>
          <p:spPr bwMode="auto">
            <a:xfrm>
              <a:off x="7728" y="7377"/>
              <a:ext cx="924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K:5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Oval 9"/>
            <p:cNvSpPr>
              <a:spLocks noChangeArrowheads="1"/>
            </p:cNvSpPr>
            <p:nvPr/>
          </p:nvSpPr>
          <p:spPr bwMode="auto">
            <a:xfrm>
              <a:off x="7296" y="8048"/>
              <a:ext cx="768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E:4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Oval 10"/>
            <p:cNvSpPr>
              <a:spLocks noChangeArrowheads="1"/>
            </p:cNvSpPr>
            <p:nvPr/>
          </p:nvSpPr>
          <p:spPr bwMode="auto">
            <a:xfrm>
              <a:off x="6924" y="8732"/>
              <a:ext cx="804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M:2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Oval 11"/>
            <p:cNvSpPr>
              <a:spLocks noChangeArrowheads="1"/>
            </p:cNvSpPr>
            <p:nvPr/>
          </p:nvSpPr>
          <p:spPr bwMode="auto">
            <a:xfrm>
              <a:off x="6660" y="9442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Y:1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Oval 12"/>
            <p:cNvSpPr>
              <a:spLocks noChangeArrowheads="1"/>
            </p:cNvSpPr>
            <p:nvPr/>
          </p:nvSpPr>
          <p:spPr bwMode="auto">
            <a:xfrm>
              <a:off x="6528" y="10270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O:1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8" name="AutoShape 13"/>
            <p:cNvCxnSpPr>
              <a:cxnSpLocks noChangeShapeType="1"/>
            </p:cNvCxnSpPr>
            <p:nvPr/>
          </p:nvCxnSpPr>
          <p:spPr bwMode="auto">
            <a:xfrm flipV="1">
              <a:off x="8292" y="7307"/>
              <a:ext cx="360" cy="1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AutoShape 14"/>
            <p:cNvCxnSpPr>
              <a:cxnSpLocks noChangeShapeType="1"/>
            </p:cNvCxnSpPr>
            <p:nvPr/>
          </p:nvCxnSpPr>
          <p:spPr bwMode="auto">
            <a:xfrm flipV="1">
              <a:off x="7728" y="7916"/>
              <a:ext cx="240" cy="1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0" name="AutoShape 15"/>
            <p:cNvCxnSpPr>
              <a:cxnSpLocks noChangeShapeType="1"/>
            </p:cNvCxnSpPr>
            <p:nvPr/>
          </p:nvCxnSpPr>
          <p:spPr bwMode="auto">
            <a:xfrm flipV="1">
              <a:off x="7380" y="8494"/>
              <a:ext cx="192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AutoShape 16"/>
            <p:cNvCxnSpPr>
              <a:cxnSpLocks noChangeShapeType="1"/>
            </p:cNvCxnSpPr>
            <p:nvPr/>
          </p:nvCxnSpPr>
          <p:spPr bwMode="auto">
            <a:xfrm flipV="1">
              <a:off x="7152" y="9272"/>
              <a:ext cx="228" cy="1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AutoShape 17"/>
            <p:cNvCxnSpPr>
              <a:cxnSpLocks noChangeShapeType="1"/>
            </p:cNvCxnSpPr>
            <p:nvPr/>
          </p:nvCxnSpPr>
          <p:spPr bwMode="auto">
            <a:xfrm flipV="1">
              <a:off x="6924" y="9982"/>
              <a:ext cx="228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59" name="Oval 18"/>
            <p:cNvSpPr>
              <a:spLocks noChangeArrowheads="1"/>
            </p:cNvSpPr>
            <p:nvPr/>
          </p:nvSpPr>
          <p:spPr bwMode="auto">
            <a:xfrm>
              <a:off x="8352" y="8732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Y:1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Oval 19"/>
            <p:cNvSpPr>
              <a:spLocks noChangeArrowheads="1"/>
            </p:cNvSpPr>
            <p:nvPr/>
          </p:nvSpPr>
          <p:spPr bwMode="auto">
            <a:xfrm>
              <a:off x="8628" y="9430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O:1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1" name="AutoShape 20"/>
            <p:cNvCxnSpPr>
              <a:cxnSpLocks noChangeShapeType="1"/>
            </p:cNvCxnSpPr>
            <p:nvPr/>
          </p:nvCxnSpPr>
          <p:spPr bwMode="auto">
            <a:xfrm flipH="1" flipV="1">
              <a:off x="8724" y="9164"/>
              <a:ext cx="276" cy="2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2" name="AutoShape 21"/>
            <p:cNvCxnSpPr>
              <a:cxnSpLocks noChangeShapeType="1"/>
            </p:cNvCxnSpPr>
            <p:nvPr/>
          </p:nvCxnSpPr>
          <p:spPr bwMode="auto">
            <a:xfrm flipH="1" flipV="1">
              <a:off x="7968" y="8494"/>
              <a:ext cx="540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3" name="Oval 22"/>
            <p:cNvSpPr>
              <a:spLocks noChangeArrowheads="1"/>
            </p:cNvSpPr>
            <p:nvPr/>
          </p:nvSpPr>
          <p:spPr bwMode="auto">
            <a:xfrm>
              <a:off x="7692" y="9234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O:1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4" name="AutoShape 23"/>
            <p:cNvCxnSpPr>
              <a:cxnSpLocks noChangeShapeType="1"/>
            </p:cNvCxnSpPr>
            <p:nvPr/>
          </p:nvCxnSpPr>
          <p:spPr bwMode="auto">
            <a:xfrm flipH="1" flipV="1">
              <a:off x="7824" y="8587"/>
              <a:ext cx="144" cy="6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76006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FP Tree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75894" y="2213517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FP tree is a compact way of storing the transaction database.</a:t>
            </a:r>
          </a:p>
          <a:p>
            <a:r>
              <a:rPr lang="en-US"/>
              <a:t> Each similar combination of items is stored in FP-tree once as an overloaded path</a:t>
            </a:r>
          </a:p>
          <a:p>
            <a:r>
              <a:rPr lang="en-US"/>
              <a:t>Each node stores the count representing the number of occurrences of the path from root to the node. </a:t>
            </a:r>
          </a:p>
          <a:p>
            <a:r>
              <a:rPr lang="en-US"/>
              <a:t>Size of the FP-tree is much smaller than the transaction database. </a:t>
            </a:r>
          </a:p>
          <a:p>
            <a:r>
              <a:rPr lang="en-US"/>
              <a:t>The height of the FP-tree can be maximum one more than the number of  frequent 1-itemsets. </a:t>
            </a:r>
          </a:p>
          <a:p>
            <a:r>
              <a:rPr lang="en-US"/>
              <a:t>Once the FP tree is constructed no more scans of the transaction database are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Frequent Pattern mining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81192" y="1909050"/>
            <a:ext cx="11029615" cy="367830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Frequent pattern mining searches for recurring relationships in a given data set.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Frequent </a:t>
            </a:r>
            <a:r>
              <a:rPr lang="en-US" sz="2000" dirty="0" err="1"/>
              <a:t>itemset</a:t>
            </a:r>
            <a:r>
              <a:rPr lang="en-US" sz="2000" dirty="0"/>
              <a:t> mining leads to the discovery of associations and correlations among items in large transactional or relational data sets.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With massive amounts of data continuously being collected and stored, many industries are becoming interested in mining such patterns from their databases.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The discovery of interesting correlation relationships among huge amounts of business transaction records can help in many business decision-making processes such as catalog design, cross-marketing, and customer shopping behavior analysis.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 typical example of frequent </a:t>
            </a:r>
            <a:r>
              <a:rPr lang="en-US" sz="2000" dirty="0" err="1"/>
              <a:t>itemset</a:t>
            </a:r>
            <a:r>
              <a:rPr lang="en-US" sz="2000" dirty="0"/>
              <a:t> mining is market basket analysis.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76337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FP </a:t>
            </a:r>
            <a:r>
              <a:rPr lang="en-IN" cap="none" dirty="0"/>
              <a:t>header table </a:t>
            </a:r>
            <a:endParaRPr lang="en-IN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75894" y="2079703"/>
            <a:ext cx="8229600" cy="1981200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header table is associated with FP tree for efficient traversal. </a:t>
            </a:r>
          </a:p>
          <a:p>
            <a:r>
              <a:rPr lang="en-US" dirty="0"/>
              <a:t>It contains one entry for each item which is pointing to the first occurrence of the item</a:t>
            </a:r>
          </a:p>
          <a:p>
            <a:r>
              <a:rPr lang="en-US" dirty="0"/>
              <a:t>Subsequent occurrences of the item are linked.</a:t>
            </a:r>
          </a:p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90601" y="3962400"/>
          <a:ext cx="2133600" cy="1447800"/>
        </p:xfrm>
        <a:graphic>
          <a:graphicData uri="http://schemas.openxmlformats.org/drawingml/2006/table">
            <a:tbl>
              <a:tblPr/>
              <a:tblGrid>
                <a:gridCol w="831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3276600" y="3581400"/>
            <a:ext cx="3810000" cy="3048000"/>
            <a:chOff x="6528" y="6825"/>
            <a:chExt cx="3624" cy="3985"/>
          </a:xfrm>
        </p:grpSpPr>
        <p:sp>
          <p:nvSpPr>
            <p:cNvPr id="17" name="Oval 3"/>
            <p:cNvSpPr>
              <a:spLocks noChangeArrowheads="1"/>
            </p:cNvSpPr>
            <p:nvPr/>
          </p:nvSpPr>
          <p:spPr bwMode="auto">
            <a:xfrm>
              <a:off x="8748" y="7772"/>
              <a:ext cx="888" cy="5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M:1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9264" y="8360"/>
              <a:ext cx="888" cy="5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Y:1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AutoShape 5"/>
            <p:cNvCxnSpPr>
              <a:cxnSpLocks noChangeShapeType="1"/>
            </p:cNvCxnSpPr>
            <p:nvPr/>
          </p:nvCxnSpPr>
          <p:spPr bwMode="auto">
            <a:xfrm flipH="1" flipV="1">
              <a:off x="9192" y="8276"/>
              <a:ext cx="156" cy="2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6"/>
            <p:cNvCxnSpPr>
              <a:cxnSpLocks noChangeShapeType="1"/>
            </p:cNvCxnSpPr>
            <p:nvPr/>
          </p:nvCxnSpPr>
          <p:spPr bwMode="auto">
            <a:xfrm flipH="1" flipV="1">
              <a:off x="8628" y="7773"/>
              <a:ext cx="132" cy="1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8352" y="6825"/>
              <a:ext cx="996" cy="5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null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7728" y="7377"/>
              <a:ext cx="924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K:5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7296" y="8048"/>
              <a:ext cx="768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E:4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Oval 10"/>
            <p:cNvSpPr>
              <a:spLocks noChangeArrowheads="1"/>
            </p:cNvSpPr>
            <p:nvPr/>
          </p:nvSpPr>
          <p:spPr bwMode="auto">
            <a:xfrm>
              <a:off x="6924" y="8732"/>
              <a:ext cx="804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M:2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6660" y="9442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Y:1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12"/>
            <p:cNvSpPr>
              <a:spLocks noChangeArrowheads="1"/>
            </p:cNvSpPr>
            <p:nvPr/>
          </p:nvSpPr>
          <p:spPr bwMode="auto">
            <a:xfrm>
              <a:off x="6528" y="10270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O:1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AutoShape 13"/>
            <p:cNvCxnSpPr>
              <a:cxnSpLocks noChangeShapeType="1"/>
            </p:cNvCxnSpPr>
            <p:nvPr/>
          </p:nvCxnSpPr>
          <p:spPr bwMode="auto">
            <a:xfrm flipV="1">
              <a:off x="8292" y="7307"/>
              <a:ext cx="360" cy="1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7728" y="7916"/>
              <a:ext cx="240" cy="1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V="1">
              <a:off x="7380" y="8494"/>
              <a:ext cx="192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16"/>
            <p:cNvCxnSpPr>
              <a:cxnSpLocks noChangeShapeType="1"/>
            </p:cNvCxnSpPr>
            <p:nvPr/>
          </p:nvCxnSpPr>
          <p:spPr bwMode="auto">
            <a:xfrm flipV="1">
              <a:off x="7152" y="9272"/>
              <a:ext cx="228" cy="1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AutoShape 17"/>
            <p:cNvCxnSpPr>
              <a:cxnSpLocks noChangeShapeType="1"/>
            </p:cNvCxnSpPr>
            <p:nvPr/>
          </p:nvCxnSpPr>
          <p:spPr bwMode="auto">
            <a:xfrm flipV="1">
              <a:off x="6924" y="9982"/>
              <a:ext cx="228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2" name="Oval 18"/>
            <p:cNvSpPr>
              <a:spLocks noChangeArrowheads="1"/>
            </p:cNvSpPr>
            <p:nvPr/>
          </p:nvSpPr>
          <p:spPr bwMode="auto">
            <a:xfrm>
              <a:off x="8352" y="8732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Y:1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19"/>
            <p:cNvSpPr>
              <a:spLocks noChangeArrowheads="1"/>
            </p:cNvSpPr>
            <p:nvPr/>
          </p:nvSpPr>
          <p:spPr bwMode="auto">
            <a:xfrm>
              <a:off x="8628" y="9430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O:1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AutoShape 20"/>
            <p:cNvCxnSpPr>
              <a:cxnSpLocks noChangeShapeType="1"/>
            </p:cNvCxnSpPr>
            <p:nvPr/>
          </p:nvCxnSpPr>
          <p:spPr bwMode="auto">
            <a:xfrm flipH="1" flipV="1">
              <a:off x="8724" y="9164"/>
              <a:ext cx="276" cy="2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5" name="AutoShape 21"/>
            <p:cNvCxnSpPr>
              <a:cxnSpLocks noChangeShapeType="1"/>
            </p:cNvCxnSpPr>
            <p:nvPr/>
          </p:nvCxnSpPr>
          <p:spPr bwMode="auto">
            <a:xfrm flipH="1" flipV="1">
              <a:off x="7968" y="8494"/>
              <a:ext cx="540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6" name="Oval 22"/>
            <p:cNvSpPr>
              <a:spLocks noChangeArrowheads="1"/>
            </p:cNvSpPr>
            <p:nvPr/>
          </p:nvSpPr>
          <p:spPr bwMode="auto">
            <a:xfrm>
              <a:off x="7692" y="9234"/>
              <a:ext cx="852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O:1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AutoShape 23"/>
            <p:cNvCxnSpPr>
              <a:cxnSpLocks noChangeShapeType="1"/>
            </p:cNvCxnSpPr>
            <p:nvPr/>
          </p:nvCxnSpPr>
          <p:spPr bwMode="auto">
            <a:xfrm flipH="1" flipV="1">
              <a:off x="7824" y="8587"/>
              <a:ext cx="144" cy="6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38" name="Freeform 37"/>
          <p:cNvSpPr/>
          <p:nvPr/>
        </p:nvSpPr>
        <p:spPr>
          <a:xfrm>
            <a:off x="2857500" y="3879056"/>
            <a:ext cx="1885951" cy="235744"/>
          </a:xfrm>
          <a:custGeom>
            <a:avLst/>
            <a:gdLst>
              <a:gd name="connsiteX0" fmla="*/ 0 w 1885951"/>
              <a:gd name="connsiteY0" fmla="*/ 235744 h 235744"/>
              <a:gd name="connsiteX1" fmla="*/ 1014413 w 1885951"/>
              <a:gd name="connsiteY1" fmla="*/ 7144 h 235744"/>
              <a:gd name="connsiteX2" fmla="*/ 1757363 w 1885951"/>
              <a:gd name="connsiteY2" fmla="*/ 192882 h 235744"/>
              <a:gd name="connsiteX3" fmla="*/ 1785938 w 1885951"/>
              <a:gd name="connsiteY3" fmla="*/ 192882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5951" h="235744">
                <a:moveTo>
                  <a:pt x="0" y="235744"/>
                </a:moveTo>
                <a:cubicBezTo>
                  <a:pt x="360759" y="125016"/>
                  <a:pt x="721519" y="14288"/>
                  <a:pt x="1014413" y="7144"/>
                </a:cubicBezTo>
                <a:cubicBezTo>
                  <a:pt x="1307307" y="0"/>
                  <a:pt x="1628776" y="161926"/>
                  <a:pt x="1757363" y="192882"/>
                </a:cubicBezTo>
                <a:cubicBezTo>
                  <a:pt x="1885951" y="223838"/>
                  <a:pt x="1835944" y="208360"/>
                  <a:pt x="1785938" y="19288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728913" y="4210050"/>
            <a:ext cx="1557337" cy="333375"/>
          </a:xfrm>
          <a:custGeom>
            <a:avLst/>
            <a:gdLst>
              <a:gd name="connsiteX0" fmla="*/ 0 w 1557337"/>
              <a:gd name="connsiteY0" fmla="*/ 219075 h 333375"/>
              <a:gd name="connsiteX1" fmla="*/ 942975 w 1557337"/>
              <a:gd name="connsiteY1" fmla="*/ 19050 h 333375"/>
              <a:gd name="connsiteX2" fmla="*/ 1557337 w 1557337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7337" h="333375">
                <a:moveTo>
                  <a:pt x="0" y="219075"/>
                </a:moveTo>
                <a:cubicBezTo>
                  <a:pt x="341709" y="109537"/>
                  <a:pt x="683419" y="0"/>
                  <a:pt x="942975" y="19050"/>
                </a:cubicBezTo>
                <a:cubicBezTo>
                  <a:pt x="1202531" y="38100"/>
                  <a:pt x="1379934" y="185737"/>
                  <a:pt x="1557337" y="3333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2686050" y="4686300"/>
            <a:ext cx="1371600" cy="342900"/>
          </a:xfrm>
          <a:custGeom>
            <a:avLst/>
            <a:gdLst>
              <a:gd name="connsiteX0" fmla="*/ 0 w 1371600"/>
              <a:gd name="connsiteY0" fmla="*/ 0 h 342900"/>
              <a:gd name="connsiteX1" fmla="*/ 1042988 w 1371600"/>
              <a:gd name="connsiteY1" fmla="*/ 57150 h 342900"/>
              <a:gd name="connsiteX2" fmla="*/ 1371600 w 137160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342900">
                <a:moveTo>
                  <a:pt x="0" y="0"/>
                </a:moveTo>
                <a:cubicBezTo>
                  <a:pt x="407194" y="0"/>
                  <a:pt x="814388" y="0"/>
                  <a:pt x="1042988" y="57150"/>
                </a:cubicBezTo>
                <a:cubicBezTo>
                  <a:pt x="1271588" y="114300"/>
                  <a:pt x="1321594" y="228600"/>
                  <a:pt x="1371600" y="3429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4572000" y="4614863"/>
            <a:ext cx="1131094" cy="614362"/>
          </a:xfrm>
          <a:custGeom>
            <a:avLst/>
            <a:gdLst>
              <a:gd name="connsiteX0" fmla="*/ 0 w 1131094"/>
              <a:gd name="connsiteY0" fmla="*/ 614362 h 614362"/>
              <a:gd name="connsiteX1" fmla="*/ 942975 w 1131094"/>
              <a:gd name="connsiteY1" fmla="*/ 271462 h 614362"/>
              <a:gd name="connsiteX2" fmla="*/ 1128713 w 1131094"/>
              <a:gd name="connsiteY2" fmla="*/ 0 h 61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1094" h="614362">
                <a:moveTo>
                  <a:pt x="0" y="614362"/>
                </a:moveTo>
                <a:cubicBezTo>
                  <a:pt x="377428" y="494109"/>
                  <a:pt x="754856" y="373856"/>
                  <a:pt x="942975" y="271462"/>
                </a:cubicBezTo>
                <a:cubicBezTo>
                  <a:pt x="1131094" y="169068"/>
                  <a:pt x="1129903" y="84534"/>
                  <a:pt x="112871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3940969" y="5372100"/>
            <a:ext cx="2957512" cy="869157"/>
          </a:xfrm>
          <a:custGeom>
            <a:avLst/>
            <a:gdLst>
              <a:gd name="connsiteX0" fmla="*/ 373856 w 2957512"/>
              <a:gd name="connsiteY0" fmla="*/ 528638 h 869157"/>
              <a:gd name="connsiteX1" fmla="*/ 302419 w 2957512"/>
              <a:gd name="connsiteY1" fmla="*/ 571500 h 869157"/>
              <a:gd name="connsiteX2" fmla="*/ 2188369 w 2957512"/>
              <a:gd name="connsiteY2" fmla="*/ 842963 h 869157"/>
              <a:gd name="connsiteX3" fmla="*/ 2945606 w 2957512"/>
              <a:gd name="connsiteY3" fmla="*/ 414338 h 869157"/>
              <a:gd name="connsiteX4" fmla="*/ 2116931 w 2957512"/>
              <a:gd name="connsiteY4" fmla="*/ 0 h 86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7512" h="869157">
                <a:moveTo>
                  <a:pt x="373856" y="528638"/>
                </a:moveTo>
                <a:cubicBezTo>
                  <a:pt x="186928" y="523875"/>
                  <a:pt x="0" y="519113"/>
                  <a:pt x="302419" y="571500"/>
                </a:cubicBezTo>
                <a:cubicBezTo>
                  <a:pt x="604838" y="623887"/>
                  <a:pt x="1747838" y="869157"/>
                  <a:pt x="2188369" y="842963"/>
                </a:cubicBezTo>
                <a:cubicBezTo>
                  <a:pt x="2628900" y="816769"/>
                  <a:pt x="2957512" y="554832"/>
                  <a:pt x="2945606" y="414338"/>
                </a:cubicBezTo>
                <a:cubicBezTo>
                  <a:pt x="2933700" y="273844"/>
                  <a:pt x="2525315" y="136922"/>
                  <a:pt x="211693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6029325" y="5072063"/>
            <a:ext cx="171450" cy="71437"/>
          </a:xfrm>
          <a:custGeom>
            <a:avLst/>
            <a:gdLst>
              <a:gd name="connsiteX0" fmla="*/ 0 w 171450"/>
              <a:gd name="connsiteY0" fmla="*/ 71437 h 71437"/>
              <a:gd name="connsiteX1" fmla="*/ 171450 w 171450"/>
              <a:gd name="connsiteY1" fmla="*/ 0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450" h="71437">
                <a:moveTo>
                  <a:pt x="0" y="71437"/>
                </a:moveTo>
                <a:lnTo>
                  <a:pt x="17145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2843213" y="5286375"/>
            <a:ext cx="485775" cy="1014413"/>
          </a:xfrm>
          <a:custGeom>
            <a:avLst/>
            <a:gdLst>
              <a:gd name="connsiteX0" fmla="*/ 0 w 485775"/>
              <a:gd name="connsiteY0" fmla="*/ 0 h 1014413"/>
              <a:gd name="connsiteX1" fmla="*/ 185737 w 485775"/>
              <a:gd name="connsiteY1" fmla="*/ 642938 h 1014413"/>
              <a:gd name="connsiteX2" fmla="*/ 471487 w 485775"/>
              <a:gd name="connsiteY2" fmla="*/ 1014413 h 1014413"/>
              <a:gd name="connsiteX3" fmla="*/ 471487 w 485775"/>
              <a:gd name="connsiteY3" fmla="*/ 1014413 h 1014413"/>
              <a:gd name="connsiteX4" fmla="*/ 485775 w 485775"/>
              <a:gd name="connsiteY4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1014413">
                <a:moveTo>
                  <a:pt x="0" y="0"/>
                </a:moveTo>
                <a:cubicBezTo>
                  <a:pt x="53578" y="236934"/>
                  <a:pt x="107156" y="473869"/>
                  <a:pt x="185737" y="642938"/>
                </a:cubicBezTo>
                <a:cubicBezTo>
                  <a:pt x="264318" y="812007"/>
                  <a:pt x="471487" y="1014413"/>
                  <a:pt x="471487" y="1014413"/>
                </a:cubicBezTo>
                <a:lnTo>
                  <a:pt x="471487" y="1014413"/>
                </a:lnTo>
                <a:lnTo>
                  <a:pt x="485775" y="101441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4114800" y="5815013"/>
            <a:ext cx="771525" cy="528637"/>
          </a:xfrm>
          <a:custGeom>
            <a:avLst/>
            <a:gdLst>
              <a:gd name="connsiteX0" fmla="*/ 0 w 771525"/>
              <a:gd name="connsiteY0" fmla="*/ 528637 h 528637"/>
              <a:gd name="connsiteX1" fmla="*/ 571500 w 771525"/>
              <a:gd name="connsiteY1" fmla="*/ 400050 h 528637"/>
              <a:gd name="connsiteX2" fmla="*/ 771525 w 771525"/>
              <a:gd name="connsiteY2" fmla="*/ 0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525" h="528637">
                <a:moveTo>
                  <a:pt x="0" y="528637"/>
                </a:moveTo>
                <a:cubicBezTo>
                  <a:pt x="221456" y="508396"/>
                  <a:pt x="442913" y="488156"/>
                  <a:pt x="571500" y="400050"/>
                </a:cubicBezTo>
                <a:cubicBezTo>
                  <a:pt x="700087" y="311944"/>
                  <a:pt x="735806" y="155972"/>
                  <a:pt x="771525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5257800" y="5786438"/>
            <a:ext cx="314325" cy="157162"/>
          </a:xfrm>
          <a:custGeom>
            <a:avLst/>
            <a:gdLst>
              <a:gd name="connsiteX0" fmla="*/ 0 w 314325"/>
              <a:gd name="connsiteY0" fmla="*/ 0 h 157162"/>
              <a:gd name="connsiteX1" fmla="*/ 314325 w 314325"/>
              <a:gd name="connsiteY1" fmla="*/ 157162 h 15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57162">
                <a:moveTo>
                  <a:pt x="0" y="0"/>
                </a:moveTo>
                <a:lnTo>
                  <a:pt x="314325" y="157162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62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1232/1*IcQg8ZRNgo7us3Ti1i2ec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87" y="1350639"/>
            <a:ext cx="58674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5687" y="780586"/>
            <a:ext cx="898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Consider below transactions . Construct FP Tree .consider Minimum support count 2</a:t>
            </a:r>
          </a:p>
        </p:txBody>
      </p:sp>
    </p:spTree>
    <p:extLst>
      <p:ext uri="{BB962C8B-B14F-4D97-AF65-F5344CB8AC3E}">
        <p14:creationId xmlns:p14="http://schemas.microsoft.com/office/powerpoint/2010/main" val="2680004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607" t="42140" r="36625" b="24410"/>
          <a:stretch/>
        </p:blipFill>
        <p:spPr>
          <a:xfrm>
            <a:off x="1828800" y="2091689"/>
            <a:ext cx="5067299" cy="38861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0127" y="953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Consider below transactions . Construct FP (Assume Minimum support count 3</a:t>
            </a:r>
          </a:p>
        </p:txBody>
      </p:sp>
    </p:spTree>
    <p:extLst>
      <p:ext uri="{BB962C8B-B14F-4D97-AF65-F5344CB8AC3E}">
        <p14:creationId xmlns:p14="http://schemas.microsoft.com/office/powerpoint/2010/main" val="399751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117640-FEDD-E6F5-B256-95469735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30" y="1408907"/>
            <a:ext cx="498227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07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445C11-804A-B041-E6B1-3592D7425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7" y="789285"/>
            <a:ext cx="7049484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79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B724A5-F9C2-F370-A443-BBD1F77E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929368"/>
            <a:ext cx="540142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17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55B02B-5FB3-31F5-60CB-435DAFBB5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94" y="825368"/>
            <a:ext cx="533474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820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252" y="797533"/>
            <a:ext cx="96643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Revision 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Find support count, support and confidence for the given </a:t>
            </a:r>
            <a:r>
              <a:rPr lang="en-US" dirty="0" err="1">
                <a:solidFill>
                  <a:srgbClr val="7030A0"/>
                </a:solidFill>
              </a:rPr>
              <a:t>itesmstes</a:t>
            </a:r>
            <a:endParaRPr lang="en-US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State any four application of association rule mining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State and explain steps of </a:t>
            </a:r>
            <a:r>
              <a:rPr lang="en-US" dirty="0" err="1">
                <a:solidFill>
                  <a:srgbClr val="7030A0"/>
                </a:solidFill>
              </a:rPr>
              <a:t>Apriori</a:t>
            </a:r>
            <a:r>
              <a:rPr lang="en-US" dirty="0">
                <a:solidFill>
                  <a:srgbClr val="7030A0"/>
                </a:solidFill>
              </a:rPr>
              <a:t> Algorithm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Problem solving ( Generate  frequent </a:t>
            </a:r>
            <a:r>
              <a:rPr lang="en-US" dirty="0" err="1">
                <a:solidFill>
                  <a:srgbClr val="7030A0"/>
                </a:solidFill>
              </a:rPr>
              <a:t>itemsets</a:t>
            </a:r>
            <a:r>
              <a:rPr lang="en-US" dirty="0">
                <a:solidFill>
                  <a:srgbClr val="7030A0"/>
                </a:solidFill>
              </a:rPr>
              <a:t>/Association rule using </a:t>
            </a:r>
            <a:r>
              <a:rPr lang="en-US" dirty="0" err="1">
                <a:solidFill>
                  <a:srgbClr val="7030A0"/>
                </a:solidFill>
              </a:rPr>
              <a:t>apriori</a:t>
            </a:r>
            <a:r>
              <a:rPr lang="en-US" dirty="0">
                <a:solidFill>
                  <a:srgbClr val="7030A0"/>
                </a:solidFill>
              </a:rPr>
              <a:t> algorithm for given database)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Problem soling (Construct FP-Tree for given database)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9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NDERSTANDING ASSOCIATION RULE » TechValue Tre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515" y="1189064"/>
            <a:ext cx="6735650" cy="50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8034" y="811369"/>
            <a:ext cx="4816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Market basket Analysis</a:t>
            </a:r>
          </a:p>
        </p:txBody>
      </p:sp>
    </p:spTree>
    <p:extLst>
      <p:ext uri="{BB962C8B-B14F-4D97-AF65-F5344CB8AC3E}">
        <p14:creationId xmlns:p14="http://schemas.microsoft.com/office/powerpoint/2010/main" val="119415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Broad set of Application Areas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81192" y="1909050"/>
            <a:ext cx="11029615" cy="367830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Mining relationship between attributes in databases</a:t>
            </a:r>
          </a:p>
          <a:p>
            <a:r>
              <a:rPr lang="en-US" sz="2000" dirty="0"/>
              <a:t>Mining associations between proteins in </a:t>
            </a:r>
            <a:r>
              <a:rPr lang="en-US" sz="2000" dirty="0" err="1"/>
              <a:t>BioInformatics</a:t>
            </a:r>
            <a:endParaRPr lang="en-US" sz="2000" dirty="0"/>
          </a:p>
          <a:p>
            <a:r>
              <a:rPr lang="en-US" sz="2000" dirty="0"/>
              <a:t>Mining Association between drugs or diseases in Medicine</a:t>
            </a:r>
          </a:p>
          <a:p>
            <a:r>
              <a:rPr lang="en-US" sz="2000" dirty="0"/>
              <a:t>Mining Association between program elements in Code analysis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7541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Broad set of Application Areas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81192" y="1909050"/>
            <a:ext cx="11029615" cy="367830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Mining relationship between attributes in databases</a:t>
            </a:r>
          </a:p>
          <a:p>
            <a:r>
              <a:rPr lang="en-US" sz="2000" dirty="0"/>
              <a:t>Mining associations between proteins in </a:t>
            </a:r>
            <a:r>
              <a:rPr lang="en-US" sz="2000" dirty="0" err="1"/>
              <a:t>BioInformatics</a:t>
            </a:r>
            <a:endParaRPr lang="en-US" sz="2000" dirty="0"/>
          </a:p>
          <a:p>
            <a:r>
              <a:rPr lang="en-US" sz="2000" dirty="0"/>
              <a:t>Mining Association between drugs or diseases in Medicine</a:t>
            </a:r>
          </a:p>
          <a:p>
            <a:r>
              <a:rPr lang="en-US" sz="2000" dirty="0"/>
              <a:t>Mining Association between program elements in Code analysis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105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Association rule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81192" y="1909050"/>
            <a:ext cx="11029615" cy="455898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100" dirty="0"/>
              <a:t>An </a:t>
            </a:r>
            <a:r>
              <a:rPr lang="en-US" sz="5100" b="1" dirty="0"/>
              <a:t>Association rule</a:t>
            </a:r>
            <a:r>
              <a:rPr lang="en-US" sz="5100" dirty="0"/>
              <a:t> is an implication of the form </a:t>
            </a:r>
            <a:r>
              <a:rPr lang="en-US" sz="5100" dirty="0">
                <a:highlight>
                  <a:srgbClr val="FF00FF"/>
                </a:highlight>
              </a:rPr>
              <a:t>X ⇒ Y </a:t>
            </a:r>
            <a:r>
              <a:rPr lang="en-US" sz="5100" dirty="0"/>
              <a:t>, where X and Y are </a:t>
            </a:r>
            <a:r>
              <a:rPr lang="en-US" sz="5100" dirty="0">
                <a:highlight>
                  <a:srgbClr val="FF00FF"/>
                </a:highlight>
              </a:rPr>
              <a:t>subsets of an attribute set and  X∩Y = Φ .</a:t>
            </a:r>
          </a:p>
          <a:p>
            <a:r>
              <a:rPr lang="en-US" sz="2000" dirty="0"/>
              <a:t>X is often referred as the </a:t>
            </a:r>
            <a:r>
              <a:rPr lang="en-US" sz="2000" b="1" dirty="0"/>
              <a:t>antecedent</a:t>
            </a:r>
            <a:r>
              <a:rPr lang="en-US" sz="2000" dirty="0"/>
              <a:t> and Y as the </a:t>
            </a:r>
            <a:r>
              <a:rPr lang="en-US" sz="2000" b="1" dirty="0"/>
              <a:t>respondent</a:t>
            </a:r>
            <a:r>
              <a:rPr lang="en-US" sz="2000" dirty="0"/>
              <a:t>.</a:t>
            </a:r>
          </a:p>
          <a:p>
            <a:r>
              <a:rPr lang="en-US" sz="2000" dirty="0"/>
              <a:t>In case of Market transaction, when item X is purchased by customer then item Y is also purchased.</a:t>
            </a:r>
          </a:p>
          <a:p>
            <a:r>
              <a:rPr lang="en-US" sz="2000" dirty="0"/>
              <a:t>Bread =&gt; Butter indicates that these two items are often purchased together.</a:t>
            </a:r>
          </a:p>
          <a:p>
            <a:r>
              <a:rPr lang="en-US" sz="2000" dirty="0"/>
              <a:t>Measures support and confidence are used to confirm interestingness of discovered association rule.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913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err="1"/>
              <a:t>Itemset</a:t>
            </a:r>
            <a:endParaRPr lang="en-IN" cap="none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81192" y="1909050"/>
            <a:ext cx="11029615" cy="367830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An </a:t>
            </a:r>
            <a:r>
              <a:rPr lang="en-US" sz="2000" b="1" dirty="0" err="1"/>
              <a:t>itemset</a:t>
            </a:r>
            <a:r>
              <a:rPr lang="en-US" sz="2000" dirty="0"/>
              <a:t> X is a subset of set of items in the data base</a:t>
            </a:r>
          </a:p>
          <a:p>
            <a:r>
              <a:rPr lang="en-US" sz="2000" dirty="0"/>
              <a:t>Ex. Supermarket database contains m items I={i</a:t>
            </a:r>
            <a:r>
              <a:rPr lang="en-US" sz="2000" baseline="-25000" dirty="0"/>
              <a:t>1</a:t>
            </a:r>
            <a:r>
              <a:rPr lang="en-US" sz="2000" dirty="0"/>
              <a:t>,i</a:t>
            </a:r>
            <a:r>
              <a:rPr lang="en-US" sz="2000" baseline="-25000" dirty="0"/>
              <a:t>2</a:t>
            </a:r>
            <a:r>
              <a:rPr lang="en-US" sz="2000" dirty="0"/>
              <a:t>,..,i</a:t>
            </a:r>
            <a:r>
              <a:rPr lang="en-US" sz="2000" baseline="-25000" dirty="0"/>
              <a:t>m</a:t>
            </a:r>
            <a:r>
              <a:rPr lang="en-US" sz="2000" dirty="0"/>
              <a:t>}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superMarket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={ Bread, Cheese, Butter, Jam, Milk, Tea, Coffee, Juice, Sugar}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Every purchase transaction will then contain a subset of these set of m items.</a:t>
            </a:r>
          </a:p>
          <a:p>
            <a:pPr marL="0" indent="0"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82251"/>
              </p:ext>
            </p:extLst>
          </p:nvPr>
        </p:nvGraphicFramePr>
        <p:xfrm>
          <a:off x="1271933" y="3748201"/>
          <a:ext cx="7601611" cy="1758315"/>
        </p:xfrm>
        <a:graphic>
          <a:graphicData uri="http://schemas.openxmlformats.org/drawingml/2006/table">
            <a:tbl>
              <a:tblPr/>
              <a:tblGrid>
                <a:gridCol w="98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7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dirty="0">
                          <a:latin typeface="Times New Roman"/>
                          <a:ea typeface="Calibri"/>
                          <a:cs typeface="Times New Roman"/>
                        </a:rPr>
                        <a:t>Transaction Id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dirty="0">
                          <a:latin typeface="Times New Roman"/>
                          <a:ea typeface="Calibri"/>
                          <a:cs typeface="Times New Roman"/>
                        </a:rPr>
                        <a:t>Items Set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Boolean Vector</a:t>
                      </a: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latin typeface="Times New Roman"/>
                          <a:ea typeface="Calibri"/>
                          <a:cs typeface="Times New Roman"/>
                        </a:rPr>
                        <a:t>TA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Calibri"/>
                          <a:cs typeface="Times New Roman"/>
                        </a:rPr>
                        <a:t>{</a:t>
                      </a:r>
                      <a:r>
                        <a:rPr lang="en-IN" sz="2000" dirty="0"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Bread, Butter, Juice</a:t>
                      </a:r>
                      <a:r>
                        <a:rPr lang="en-IN" sz="2000" dirty="0">
                          <a:latin typeface="Times New Roman"/>
                          <a:ea typeface="Calibri"/>
                          <a:cs typeface="Times New Roman"/>
                        </a:rPr>
                        <a:t>}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{101000010}</a:t>
                      </a: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Calibri"/>
                          <a:cs typeface="Times New Roman"/>
                        </a:rPr>
                        <a:t>TB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Calibri"/>
                          <a:cs typeface="Times New Roman"/>
                        </a:rPr>
                        <a:t>{Bread, Butter, Tea, Coffee}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{101001100}</a:t>
                      </a:r>
                    </a:p>
                  </a:txBody>
                  <a:tcPr marL="90170" marR="90170" marT="92075" marB="4699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20285" y="5778413"/>
            <a:ext cx="10139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An </a:t>
            </a:r>
            <a:r>
              <a:rPr lang="en-US" b="1" dirty="0" err="1"/>
              <a:t>itemset</a:t>
            </a:r>
            <a:r>
              <a:rPr lang="en-US" dirty="0"/>
              <a:t> X is a subset of set of items in the data base.</a:t>
            </a:r>
          </a:p>
          <a:p>
            <a:endParaRPr lang="en-US" dirty="0"/>
          </a:p>
          <a:p>
            <a:r>
              <a:rPr lang="en-IN" dirty="0">
                <a:highlight>
                  <a:srgbClr val="FF00FF"/>
                </a:highlight>
                <a:latin typeface="Times New Roman"/>
                <a:ea typeface="Calibri"/>
                <a:cs typeface="Times New Roman"/>
              </a:rPr>
              <a:t>{Bread, Butter, Juice} </a:t>
            </a:r>
            <a:r>
              <a:rPr lang="en-IN" b="1" dirty="0">
                <a:highlight>
                  <a:srgbClr val="FF00FF"/>
                </a:highlight>
              </a:rPr>
              <a:t>⊆ </a:t>
            </a:r>
            <a:r>
              <a:rPr lang="en-US" dirty="0">
                <a:highlight>
                  <a:srgbClr val="FF00FF"/>
                </a:highlight>
              </a:rPr>
              <a:t>{ Bread, Cheese, Butter, Jam, Milk, Tea, Coffee, Juice, Sugar} </a:t>
            </a:r>
            <a:endParaRPr lang="en-US" dirty="0">
              <a:highlight>
                <a:srgbClr val="FF00FF"/>
              </a:highlight>
              <a:latin typeface="Times New Roman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133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24735</TotalTime>
  <Words>4024</Words>
  <Application>Microsoft Office PowerPoint</Application>
  <PresentationFormat>Widescreen</PresentationFormat>
  <Paragraphs>701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Gill Sans MT</vt:lpstr>
      <vt:lpstr>Times New Roman</vt:lpstr>
      <vt:lpstr>Wingdings</vt:lpstr>
      <vt:lpstr>Wingdings 2</vt:lpstr>
      <vt:lpstr>Dividend</vt:lpstr>
      <vt:lpstr>4. Data Mining Techniques :Association rule mining  </vt:lpstr>
      <vt:lpstr>PowerPoint Presentation</vt:lpstr>
      <vt:lpstr>Association rule mining</vt:lpstr>
      <vt:lpstr>Frequent Pattern mining</vt:lpstr>
      <vt:lpstr>PowerPoint Presentation</vt:lpstr>
      <vt:lpstr>Broad set of Application Areas</vt:lpstr>
      <vt:lpstr>Broad set of Application Areas</vt:lpstr>
      <vt:lpstr>Association rule</vt:lpstr>
      <vt:lpstr>Itemset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measures to check interestingness of association rule </vt:lpstr>
      <vt:lpstr>Frequent itemset mining methods</vt:lpstr>
      <vt:lpstr>The steps followed in the apriori algorithm of data mining are:</vt:lpstr>
      <vt:lpstr>Apriori Algorithm</vt:lpstr>
      <vt:lpstr>Step 1 –Generating large itemsets</vt:lpstr>
      <vt:lpstr>Step 1 –Generating large itemsets</vt:lpstr>
      <vt:lpstr>Step 1 –Generating large itemsets</vt:lpstr>
      <vt:lpstr>Step 1 –Generating large itemsets</vt:lpstr>
      <vt:lpstr>Step 1 –Generating large itemsets</vt:lpstr>
      <vt:lpstr>Step 1 –Generating large itemsets</vt:lpstr>
      <vt:lpstr>Step 2 -Computing Association Rules</vt:lpstr>
      <vt:lpstr>Generating frequent Item sets</vt:lpstr>
      <vt:lpstr>Step 2 -generating association rules from frequent itemsets</vt:lpstr>
      <vt:lpstr>PowerPoint Presentation</vt:lpstr>
      <vt:lpstr>PowerPoint Presentation</vt:lpstr>
      <vt:lpstr>Frequent pattern growth(fp-growth) algorithm </vt:lpstr>
      <vt:lpstr>Construction of FP-Tree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FP Tree</vt:lpstr>
      <vt:lpstr>FP header table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Warehouses</dc:title>
  <dc:creator>Administrator</dc:creator>
  <cp:lastModifiedBy>PUNAM RAJENDRA NIKAM</cp:lastModifiedBy>
  <cp:revision>163</cp:revision>
  <dcterms:created xsi:type="dcterms:W3CDTF">2022-04-01T06:31:56Z</dcterms:created>
  <dcterms:modified xsi:type="dcterms:W3CDTF">2023-12-07T04:06:50Z</dcterms:modified>
</cp:coreProperties>
</file>