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55"/>
  </p:notesMasterIdLst>
  <p:sldIdLst>
    <p:sldId id="256" r:id="rId2"/>
    <p:sldId id="260" r:id="rId3"/>
    <p:sldId id="261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5" r:id="rId20"/>
    <p:sldId id="294" r:id="rId21"/>
    <p:sldId id="286" r:id="rId22"/>
    <p:sldId id="279" r:id="rId23"/>
    <p:sldId id="288" r:id="rId24"/>
    <p:sldId id="289" r:id="rId25"/>
    <p:sldId id="280" r:id="rId26"/>
    <p:sldId id="281" r:id="rId27"/>
    <p:sldId id="295" r:id="rId28"/>
    <p:sldId id="290" r:id="rId29"/>
    <p:sldId id="291" r:id="rId30"/>
    <p:sldId id="292" r:id="rId31"/>
    <p:sldId id="293" r:id="rId32"/>
    <p:sldId id="296" r:id="rId33"/>
    <p:sldId id="316" r:id="rId34"/>
    <p:sldId id="287" r:id="rId35"/>
    <p:sldId id="300" r:id="rId36"/>
    <p:sldId id="301" r:id="rId37"/>
    <p:sldId id="303" r:id="rId38"/>
    <p:sldId id="304" r:id="rId39"/>
    <p:sldId id="283" r:id="rId40"/>
    <p:sldId id="302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298" r:id="rId52"/>
    <p:sldId id="299" r:id="rId53"/>
    <p:sldId id="2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35" autoAdjust="0"/>
    <p:restoredTop sz="95118" autoAdjust="0"/>
  </p:normalViewPr>
  <p:slideViewPr>
    <p:cSldViewPr snapToGrid="0">
      <p:cViewPr varScale="1">
        <p:scale>
          <a:sx n="77" d="100"/>
          <a:sy n="77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64A71-6E8D-4898-B48B-2AD512F675E0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61107-AB99-4861-80E9-A73EF93CE4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1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15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667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9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40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59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296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8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7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31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4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652BDBF-67A8-489B-AB67-7E621E2DC568}" type="datetimeFigureOut">
              <a:rPr lang="en-IN" smtClean="0"/>
              <a:t>07-12-2023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9493D5-8070-43B5-8A14-0FB2EC2E7A1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006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cap="none" dirty="0"/>
              <a:t>4. Data Mining Techniques :Classification</a:t>
            </a:r>
            <a:br>
              <a:rPr lang="en-IN" b="1" cap="none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26" y="1077886"/>
            <a:ext cx="11029615" cy="367830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Classification: Definition of Classification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Decision tree Induction: Information gain, Issues: Over-fitting, tree pruning methods,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Bayesian Classification: Bayes Theorem, Naïve Bayes classifier, Bayesian Networks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2" descr="Data Mining - Classification &amp;amp; Predi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689" y="3921521"/>
            <a:ext cx="6868302" cy="271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7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Bayes Theorem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765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Let </a:t>
            </a:r>
            <a:r>
              <a:rPr lang="en-US" altLang="en-US" sz="2400" b="1" dirty="0"/>
              <a:t>X be a data sample (“</a:t>
            </a:r>
            <a:r>
              <a:rPr lang="en-US" altLang="en-US" sz="2400" b="1" i="1" dirty="0"/>
              <a:t>evidence”): class label is unknown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Let H be a </a:t>
            </a:r>
            <a:r>
              <a:rPr lang="en-US" altLang="en-US" sz="2400" i="1" dirty="0"/>
              <a:t>hypothesis that X belongs to class 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Classification is to determine </a:t>
            </a:r>
            <a:r>
              <a:rPr lang="en-US" altLang="en-US" sz="2400" dirty="0">
                <a:solidFill>
                  <a:srgbClr val="00B0F0"/>
                </a:solidFill>
              </a:rPr>
              <a:t>P(H|</a:t>
            </a:r>
            <a:r>
              <a:rPr lang="en-US" altLang="en-US" sz="2400" b="1" dirty="0">
                <a:solidFill>
                  <a:srgbClr val="00B0F0"/>
                </a:solidFill>
              </a:rPr>
              <a:t>X),</a:t>
            </a:r>
            <a:r>
              <a:rPr lang="en-US" altLang="en-US" sz="2400" b="1" dirty="0"/>
              <a:t> (</a:t>
            </a:r>
            <a:r>
              <a:rPr lang="en-US" altLang="en-US" sz="2400" b="1" i="1" dirty="0"/>
              <a:t>posteriori probability), the </a:t>
            </a:r>
            <a:r>
              <a:rPr lang="en-US" altLang="en-US" sz="2400" dirty="0"/>
              <a:t>probability that the hypothesis holds given the observed data sample </a:t>
            </a:r>
            <a:r>
              <a:rPr lang="en-US" altLang="en-US" sz="2400" b="1" dirty="0"/>
              <a:t>X</a:t>
            </a:r>
          </a:p>
          <a:p>
            <a:pPr marL="0" indent="0">
              <a:buNone/>
            </a:pPr>
            <a:r>
              <a:rPr lang="en-US" altLang="en-US" sz="2400" b="1" dirty="0"/>
              <a:t>Ex. </a:t>
            </a:r>
            <a:r>
              <a:rPr lang="en-US" sz="2400" dirty="0"/>
              <a:t>P(H|X) reflects the probability that customer X will buy a computer given that we know the customer’s age and income</a:t>
            </a:r>
            <a:endParaRPr lang="en-US" alt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P(H) (</a:t>
            </a:r>
            <a:r>
              <a:rPr lang="en-US" altLang="en-US" sz="2400" i="1" dirty="0"/>
              <a:t>prior probability), the initial probability</a:t>
            </a:r>
          </a:p>
          <a:p>
            <a:pPr marL="0" indent="0">
              <a:buNone/>
            </a:pPr>
            <a:r>
              <a:rPr lang="en-US" altLang="en-US" sz="2400" dirty="0"/>
              <a:t>E.g., </a:t>
            </a:r>
            <a:r>
              <a:rPr lang="en-US" altLang="en-US" sz="2400" b="1" dirty="0"/>
              <a:t>X will buy computer, regardless of age, income, 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P(</a:t>
            </a:r>
            <a:r>
              <a:rPr lang="en-US" altLang="en-US" sz="2400" b="1" dirty="0"/>
              <a:t>X): probability that sample data is observed</a:t>
            </a:r>
          </a:p>
          <a:p>
            <a:pPr marL="0" indent="0">
              <a:buNone/>
            </a:pPr>
            <a:r>
              <a:rPr lang="en-US" sz="2400" b="1" dirty="0"/>
              <a:t>Ex. </a:t>
            </a:r>
            <a:r>
              <a:rPr lang="en-US" sz="2400" dirty="0"/>
              <a:t>it is the probability that a person from our set of customers is 35 years old and earns $40,000.</a:t>
            </a:r>
            <a:endParaRPr lang="en-US" altLang="en-US" sz="2400" b="1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902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Bayes Theorem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P(</a:t>
            </a:r>
            <a:r>
              <a:rPr lang="en-US" altLang="en-US" sz="2400" b="1" dirty="0"/>
              <a:t>X|H) (</a:t>
            </a:r>
            <a:r>
              <a:rPr lang="en-US" altLang="en-US" sz="2400" b="1" dirty="0" err="1"/>
              <a:t>likelyhood</a:t>
            </a:r>
            <a:r>
              <a:rPr lang="en-US" altLang="en-US" sz="2400" b="1" dirty="0"/>
              <a:t>), the probability of observing the sample X, </a:t>
            </a:r>
            <a:r>
              <a:rPr lang="en-US" altLang="en-US" sz="2400" dirty="0"/>
              <a:t>given that the hypothesis holds</a:t>
            </a:r>
          </a:p>
          <a:p>
            <a:pPr marL="0" indent="0">
              <a:buNone/>
            </a:pPr>
            <a:r>
              <a:rPr lang="en-US" sz="2400" dirty="0"/>
              <a:t>Ex. it is the probability that a customer, X, is 35 years old and earns $40,000, given that we know the customer will buy a computer</a:t>
            </a:r>
            <a:endParaRPr lang="en-US" altLang="en-US" sz="2400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Bayes’ theorem is useful in that it provides a way of calculating the posterior probability, P(H|X), from P(H), P(X|H), and P(X).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b="1" dirty="0"/>
              <a:t>Bayes Theorem    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611" t="51194" r="8426" b="38101"/>
          <a:stretch/>
        </p:blipFill>
        <p:spPr>
          <a:xfrm>
            <a:off x="3522132" y="4967110"/>
            <a:ext cx="6293990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92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naıve </a:t>
            </a:r>
            <a:r>
              <a:rPr lang="en-IN" cap="none" dirty="0" err="1"/>
              <a:t>bayesian</a:t>
            </a:r>
            <a:r>
              <a:rPr lang="en-IN" cap="none" dirty="0"/>
              <a:t> classification : Example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  <p:graphicFrame>
        <p:nvGraphicFramePr>
          <p:cNvPr id="6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471080"/>
              </p:ext>
            </p:extLst>
          </p:nvPr>
        </p:nvGraphicFramePr>
        <p:xfrm>
          <a:off x="5549591" y="2053683"/>
          <a:ext cx="516255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591" y="2053683"/>
                        <a:ext cx="516255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670932" y="2243254"/>
            <a:ext cx="3429000" cy="310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20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ahoma" panose="020B060403050404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Tahoma" panose="020B0604030504040204" pitchFamily="34" charset="0"/>
              </a:rPr>
              <a:t>Credit_rating</a:t>
            </a:r>
            <a:r>
              <a:rPr lang="en-US" altLang="en-US" sz="2000" dirty="0">
                <a:latin typeface="Tahoma" panose="020B0604030504040204" pitchFamily="34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81035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7824" y="818320"/>
            <a:ext cx="9419063" cy="361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1.      P(C</a:t>
            </a:r>
            <a:r>
              <a:rPr lang="en-US" altLang="en-US" sz="2200" baseline="-25000" dirty="0"/>
              <a:t>i</a:t>
            </a:r>
            <a:r>
              <a:rPr lang="en-US" altLang="en-US" sz="2200" dirty="0"/>
              <a:t>):    P(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“yes”)  = 9/14 = 0.643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               P(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“no”) = 5/14= 0.357</a:t>
            </a:r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endParaRPr lang="en-US" altLang="en-US" sz="2200" dirty="0"/>
          </a:p>
          <a:p>
            <a:pPr>
              <a:lnSpc>
                <a:spcPct val="80000"/>
              </a:lnSpc>
            </a:pPr>
            <a:r>
              <a:rPr lang="en-US" altLang="en-US" sz="2200" dirty="0"/>
              <a:t>2. Compute P(</a:t>
            </a:r>
            <a:r>
              <a:rPr lang="en-US" altLang="en-US" sz="2200" dirty="0" err="1"/>
              <a:t>X|C</a:t>
            </a:r>
            <a:r>
              <a:rPr lang="en-US" altLang="en-US" sz="2200" baseline="-25000" dirty="0" err="1"/>
              <a:t>i</a:t>
            </a:r>
            <a:r>
              <a:rPr lang="en-US" altLang="en-US" sz="2200" dirty="0"/>
              <a:t>) for each class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P(age = “&lt;=30”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“yes”)  = 2/9 = 0.222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P(age = “&lt;= 30”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“no”) = 3/5 = 0.6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P(income = “medium”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“yes”) = 4/9 = 0.444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P(income = “medium”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“no”) = 2/5 = 0.4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P(student = “yes”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“yes) = 6/9 = 0.667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P(student = “yes”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“no”) = 1/5 = 0.2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</a:t>
            </a:r>
            <a:r>
              <a:rPr lang="en-US" altLang="en-US" sz="2200" dirty="0" err="1"/>
              <a:t>credit_rating</a:t>
            </a:r>
            <a:r>
              <a:rPr lang="en-US" altLang="en-US" sz="2200" dirty="0"/>
              <a:t> = “fair”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“yes”) = 6/9 = 0.667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     P(</a:t>
            </a:r>
            <a:r>
              <a:rPr lang="en-US" altLang="en-US" sz="2200" dirty="0" err="1"/>
              <a:t>credit_rating</a:t>
            </a:r>
            <a:r>
              <a:rPr lang="en-US" altLang="en-US" sz="2200" dirty="0"/>
              <a:t> = “fair” | </a:t>
            </a:r>
            <a:r>
              <a:rPr lang="en-US" altLang="en-US" sz="2200" dirty="0" err="1"/>
              <a:t>buys_computer</a:t>
            </a:r>
            <a:r>
              <a:rPr lang="en-US" altLang="en-US" sz="2200" dirty="0"/>
              <a:t> = “no”) = 2/5 = 0.4</a:t>
            </a:r>
          </a:p>
        </p:txBody>
      </p:sp>
    </p:spTree>
    <p:extLst>
      <p:ext uri="{BB962C8B-B14F-4D97-AF65-F5344CB8AC3E}">
        <p14:creationId xmlns:p14="http://schemas.microsoft.com/office/powerpoint/2010/main" val="1173082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2428" y="651748"/>
            <a:ext cx="11292469" cy="422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3. </a:t>
            </a:r>
            <a:r>
              <a:rPr lang="en-US" altLang="en-US" sz="2400" b="1" dirty="0"/>
              <a:t>X = (age &lt;= 30 , income = medium, student = yes, </a:t>
            </a:r>
            <a:r>
              <a:rPr lang="en-US" altLang="en-US" sz="2400" b="1" dirty="0" err="1"/>
              <a:t>credit_rating</a:t>
            </a:r>
            <a:r>
              <a:rPr lang="en-US" altLang="en-US" sz="2400" b="1" dirty="0"/>
              <a:t> = fair)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 </a:t>
            </a:r>
            <a:r>
              <a:rPr lang="en-US" altLang="en-US" sz="2400" b="1" dirty="0"/>
              <a:t>P(</a:t>
            </a:r>
            <a:r>
              <a:rPr lang="en-US" altLang="en-US" sz="2400" b="1" dirty="0" err="1"/>
              <a:t>X|C</a:t>
            </a:r>
            <a:r>
              <a:rPr lang="en-US" altLang="en-US" sz="2400" b="1" baseline="-25000" dirty="0" err="1"/>
              <a:t>i</a:t>
            </a:r>
            <a:r>
              <a:rPr lang="en-US" altLang="en-US" sz="2400" b="1" dirty="0"/>
              <a:t>) :</a:t>
            </a:r>
            <a:r>
              <a:rPr lang="en-US" altLang="en-US" sz="2400" dirty="0"/>
              <a:t> P(</a:t>
            </a:r>
            <a:r>
              <a:rPr lang="en-US" altLang="en-US" sz="2400" dirty="0" err="1"/>
              <a:t>X|buys_computer</a:t>
            </a:r>
            <a:r>
              <a:rPr lang="en-US" altLang="en-US" sz="2400" dirty="0"/>
              <a:t> = “yes”) = 0.222 x 0.444 x 0.667 x 0.667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               = 0.044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         P(</a:t>
            </a:r>
            <a:r>
              <a:rPr lang="en-US" altLang="en-US" sz="2400" dirty="0" err="1"/>
              <a:t>X|buys_computer</a:t>
            </a:r>
            <a:r>
              <a:rPr lang="en-US" altLang="en-US" sz="2400" dirty="0"/>
              <a:t> = “no”) = 0.6 x 0.4 x 0.2 x 0.4 = 0.019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4. </a:t>
            </a:r>
            <a:r>
              <a:rPr lang="en-US" altLang="en-US" sz="2400" b="1" dirty="0"/>
              <a:t>P(</a:t>
            </a:r>
            <a:r>
              <a:rPr lang="en-US" altLang="en-US" sz="2400" b="1" dirty="0" err="1"/>
              <a:t>X|C</a:t>
            </a:r>
            <a:r>
              <a:rPr lang="en-US" altLang="en-US" sz="2400" b="1" baseline="-25000" dirty="0" err="1"/>
              <a:t>i</a:t>
            </a:r>
            <a:r>
              <a:rPr lang="en-US" altLang="en-US" sz="2400" b="1" dirty="0"/>
              <a:t>)*P(C</a:t>
            </a:r>
            <a:r>
              <a:rPr lang="en-US" altLang="en-US" sz="2400" b="1" baseline="-25000" dirty="0"/>
              <a:t>i</a:t>
            </a:r>
            <a:r>
              <a:rPr lang="en-US" altLang="en-US" sz="2400" b="1" dirty="0"/>
              <a:t>) : </a:t>
            </a:r>
            <a:r>
              <a:rPr lang="en-US" altLang="en-US" sz="2400" dirty="0"/>
              <a:t>P(</a:t>
            </a:r>
            <a:r>
              <a:rPr lang="en-US" altLang="en-US" sz="2400" dirty="0" err="1"/>
              <a:t>X|buys_computer</a:t>
            </a:r>
            <a:r>
              <a:rPr lang="en-US" altLang="en-US" sz="2400" dirty="0"/>
              <a:t> = “yes”) * P(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“yes”)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             = 0.028</a:t>
            </a:r>
            <a:r>
              <a:rPr lang="en-US" altLang="en-US" sz="2400" b="1" dirty="0"/>
              <a:t>	</a:t>
            </a:r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endParaRPr lang="en-US" altLang="en-US" sz="2400" b="1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5.</a:t>
            </a:r>
            <a:r>
              <a:rPr lang="en-US" altLang="en-US" sz="2400" dirty="0"/>
              <a:t> P(</a:t>
            </a:r>
            <a:r>
              <a:rPr lang="en-US" altLang="en-US" sz="2400" dirty="0" err="1"/>
              <a:t>X|buys_computer</a:t>
            </a:r>
            <a:r>
              <a:rPr lang="en-US" altLang="en-US" sz="2400" dirty="0"/>
              <a:t> = “no”) * P(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“no”) = 0.007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/>
              <a:t>Therefore,  X belongs to class (“</a:t>
            </a:r>
            <a:r>
              <a:rPr lang="en-US" altLang="en-US" sz="2400" b="1" dirty="0" err="1"/>
              <a:t>buys_computer</a:t>
            </a:r>
            <a:r>
              <a:rPr lang="en-US" altLang="en-US" sz="2400" b="1" dirty="0"/>
              <a:t> = yes”)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239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Bayesian networks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A Bayesian network </a:t>
            </a:r>
            <a:r>
              <a:rPr lang="en-US" sz="2400" dirty="0"/>
              <a:t> is defined by two components—</a:t>
            </a:r>
            <a:r>
              <a:rPr lang="en-US" sz="2400" b="1" dirty="0"/>
              <a:t>a directed acyclic graph</a:t>
            </a:r>
            <a:r>
              <a:rPr lang="en-US" sz="2400" dirty="0"/>
              <a:t> and a </a:t>
            </a:r>
            <a:r>
              <a:rPr lang="en-US" sz="2400" b="1" dirty="0"/>
              <a:t>set of conditional probability tables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Each node in the directed acyclic graph represents a random variable.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variables may be discrete- or continuous-valued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Each arc represents a probabilistic dependence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If an arc is drawn from a node Y to a node Z, then Y is a parent or immediate predecessor of Z, and Z is a descendant </a:t>
            </a:r>
            <a:r>
              <a:rPr lang="en-IN" sz="2400" dirty="0"/>
              <a:t>of 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Each variable is conditionally independent of its </a:t>
            </a:r>
            <a:r>
              <a:rPr lang="en-US" sz="2400" dirty="0" err="1"/>
              <a:t>nondescendants</a:t>
            </a:r>
            <a:r>
              <a:rPr lang="en-US" sz="2400" dirty="0"/>
              <a:t> in the graph, given its parents.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b="1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5029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1015" y="691376"/>
            <a:ext cx="460545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Example:</a:t>
            </a:r>
          </a:p>
          <a:p>
            <a:endParaRPr lang="en-IN" dirty="0"/>
          </a:p>
          <a:p>
            <a:pPr marL="342900" indent="-342900">
              <a:buAutoNum type="alphaLcParenBoth"/>
            </a:pPr>
            <a:r>
              <a:rPr lang="en-US" sz="2800" dirty="0"/>
              <a:t>A proposed causal model, represented by a directed acyclic graph. </a:t>
            </a:r>
            <a:r>
              <a:rPr lang="en-IN" sz="2800" dirty="0"/>
              <a:t> </a:t>
            </a:r>
          </a:p>
          <a:p>
            <a:pPr marL="342900" indent="-342900">
              <a:buAutoNum type="alphaLcParenBoth"/>
            </a:pPr>
            <a:r>
              <a:rPr lang="en-US" sz="2800" dirty="0"/>
              <a:t> The conditional probability table for the values of the variable </a:t>
            </a:r>
            <a:r>
              <a:rPr lang="en-US" sz="2800" dirty="0" err="1"/>
              <a:t>LungCancer</a:t>
            </a:r>
            <a:r>
              <a:rPr lang="en-US" sz="2800" dirty="0"/>
              <a:t> (LC) showing each possible combination of the values of its parent nodes, </a:t>
            </a:r>
            <a:r>
              <a:rPr lang="en-US" sz="2800" dirty="0" err="1"/>
              <a:t>FamilyHistory</a:t>
            </a:r>
            <a:r>
              <a:rPr lang="en-US" sz="2800" dirty="0"/>
              <a:t> (FH) and Smoker (S).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51" t="29095" r="4695" b="21775"/>
          <a:stretch/>
        </p:blipFill>
        <p:spPr>
          <a:xfrm>
            <a:off x="5307979" y="1282390"/>
            <a:ext cx="6700403" cy="45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cap="none" dirty="0">
                <a:solidFill>
                  <a:srgbClr val="00B050"/>
                </a:solidFill>
              </a:rPr>
              <a:t>Decision tree induction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b="1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23760" y="1909043"/>
            <a:ext cx="113338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Decision tree induction is the learning of decision trees from class-labeled training tuples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decision tree is a flowchart-like tree structure, where each internal node (</a:t>
            </a:r>
            <a:r>
              <a:rPr lang="en-US" dirty="0" err="1"/>
              <a:t>nonleaf</a:t>
            </a:r>
            <a:r>
              <a:rPr lang="en-US" dirty="0"/>
              <a:t> node) denotes a test on an attribute, each branch represents an outcome of the test, and each leaf node (or terminal node) holds a class label.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topmost node in a tree is the root node.</a:t>
            </a:r>
            <a:endParaRPr lang="en-IN" dirty="0"/>
          </a:p>
        </p:txBody>
      </p:sp>
      <p:graphicFrame>
        <p:nvGraphicFramePr>
          <p:cNvPr id="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7226976"/>
              </p:ext>
            </p:extLst>
          </p:nvPr>
        </p:nvGraphicFramePr>
        <p:xfrm>
          <a:off x="747131" y="3300425"/>
          <a:ext cx="4370827" cy="337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131" y="3300425"/>
                        <a:ext cx="4370827" cy="337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0061" t="47477" r="16219" b="14455"/>
          <a:stretch/>
        </p:blipFill>
        <p:spPr>
          <a:xfrm>
            <a:off x="7015332" y="2868460"/>
            <a:ext cx="4590178" cy="3533653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687122" y="4438185"/>
            <a:ext cx="1222962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05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9516" y="92773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Use of decision tree for classification :</a:t>
            </a:r>
            <a:r>
              <a:rPr lang="en-US" sz="2400" dirty="0"/>
              <a:t>” Given a tuple, X, for which the associated class label is unknown, the attribute values of the tuple are tested against the decision tree. A path is traced from the root to a leaf node, which holds the class prediction for that tuple.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Decision trees can easily be converted to classification rules</a:t>
            </a:r>
            <a:endParaRPr lang="en-US" altLang="en-US" sz="2400" b="1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3116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9516" y="92773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Basic Decision Tree algorithm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60C63-D8DE-14F5-7C2C-A3E41DAD0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0074"/>
            <a:ext cx="11333884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9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5307" y="746975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Mining Techniques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65" y="746975"/>
            <a:ext cx="8931414" cy="595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3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cap="none" dirty="0">
                <a:solidFill>
                  <a:srgbClr val="00B050"/>
                </a:solidFill>
              </a:rPr>
              <a:t>Decision tree algorithm input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b="1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0061" t="47477" r="16219" b="14455"/>
          <a:stretch/>
        </p:blipFill>
        <p:spPr>
          <a:xfrm>
            <a:off x="7015332" y="3405171"/>
            <a:ext cx="4590178" cy="299694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687122" y="4438185"/>
            <a:ext cx="1222962" cy="635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074D3-0999-7379-ADD6-F78EE013EF9D}"/>
              </a:ext>
            </a:extLst>
          </p:cNvPr>
          <p:cNvCxnSpPr/>
          <p:nvPr/>
        </p:nvCxnSpPr>
        <p:spPr>
          <a:xfrm flipH="1">
            <a:off x="5010953" y="2727450"/>
            <a:ext cx="826718" cy="82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83C8E-2C72-4A29-1D50-91C525462264}"/>
              </a:ext>
            </a:extLst>
          </p:cNvPr>
          <p:cNvSpPr txBox="1"/>
          <p:nvPr/>
        </p:nvSpPr>
        <p:spPr>
          <a:xfrm>
            <a:off x="5919624" y="2430049"/>
            <a:ext cx="61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B5237-744B-ACD6-FDAA-D5888280BB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28" t="7343" r="2227"/>
          <a:stretch/>
        </p:blipFill>
        <p:spPr>
          <a:xfrm>
            <a:off x="421602" y="2169694"/>
            <a:ext cx="5113386" cy="453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7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479516" y="92773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/>
              <a:t>Basic Decision Tree algorithm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79A6-78B3-AC3A-6756-41F8E37F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95" y="1407422"/>
            <a:ext cx="949777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57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79516" y="92773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>
                <a:solidFill>
                  <a:srgbClr val="00B0F0"/>
                </a:solidFill>
              </a:rPr>
              <a:t>Attribute Selection Measures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An attribute selection measure is a heuristic for selecting the splitting criterion that “best” separates a given data partition, D, of class-labeled training tuples into individual classes.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If we were to split D into smaller partitions according to the outcomes of the splitting criterion, ideally each partition would be pure (i.e., all the tuples that fall into a given partition would belong to the same class).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Attribute selection measures are also known as splitting rules because they determine how the tuples at a given node are to be split.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attribute selection measure provides a ranking for each attribute describing the given training tuples.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b="1" dirty="0"/>
              <a:t>Information gain is a  attribute selection measure</a:t>
            </a:r>
          </a:p>
        </p:txBody>
      </p:sp>
    </p:spTree>
    <p:extLst>
      <p:ext uri="{BB962C8B-B14F-4D97-AF65-F5344CB8AC3E}">
        <p14:creationId xmlns:p14="http://schemas.microsoft.com/office/powerpoint/2010/main" val="1395390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770" y="1043519"/>
            <a:ext cx="119006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Possibilities for partitioning tuples based on the splitting criterion, each with examples</a:t>
            </a:r>
            <a:endParaRPr lang="en-IN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53750-C1F9-FD75-C5D4-1BA437181C15}"/>
              </a:ext>
            </a:extLst>
          </p:cNvPr>
          <p:cNvSpPr txBox="1"/>
          <p:nvPr/>
        </p:nvSpPr>
        <p:spPr>
          <a:xfrm>
            <a:off x="153770" y="2399246"/>
            <a:ext cx="5715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sz="2400" dirty="0"/>
              <a:t>is</a:t>
            </a:r>
            <a:r>
              <a:rPr lang="en-IN" dirty="0"/>
              <a:t> </a:t>
            </a:r>
            <a:r>
              <a:rPr lang="en-IN" sz="2400" dirty="0"/>
              <a:t>discrete-valued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99BCB-0BB3-950C-A5A1-F054217893D0}"/>
              </a:ext>
            </a:extLst>
          </p:cNvPr>
          <p:cNvSpPr txBox="1"/>
          <p:nvPr/>
        </p:nvSpPr>
        <p:spPr>
          <a:xfrm>
            <a:off x="153770" y="3496680"/>
            <a:ext cx="2973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sz="2400" dirty="0"/>
              <a:t>is</a:t>
            </a:r>
            <a:r>
              <a:rPr lang="en-US" dirty="0"/>
              <a:t> </a:t>
            </a:r>
            <a:r>
              <a:rPr lang="en-US" sz="2400" dirty="0"/>
              <a:t>continuous-valued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18479-13D9-8A60-863E-B64D566339B4}"/>
              </a:ext>
            </a:extLst>
          </p:cNvPr>
          <p:cNvSpPr txBox="1"/>
          <p:nvPr/>
        </p:nvSpPr>
        <p:spPr>
          <a:xfrm>
            <a:off x="153770" y="4937318"/>
            <a:ext cx="37756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</a:t>
            </a:r>
            <a:r>
              <a:rPr lang="en-US" dirty="0"/>
              <a:t> </a:t>
            </a:r>
            <a:r>
              <a:rPr lang="en-US" sz="2400" dirty="0"/>
              <a:t>is</a:t>
            </a:r>
            <a:r>
              <a:rPr lang="en-US" dirty="0"/>
              <a:t> </a:t>
            </a:r>
            <a:r>
              <a:rPr lang="en-US" sz="2400" dirty="0"/>
              <a:t>discrete-valued</a:t>
            </a:r>
            <a:r>
              <a:rPr lang="en-US" dirty="0"/>
              <a:t> </a:t>
            </a:r>
            <a:r>
              <a:rPr lang="en-US" sz="2400" dirty="0"/>
              <a:t>and</a:t>
            </a:r>
            <a:r>
              <a:rPr lang="en-US" dirty="0"/>
              <a:t> </a:t>
            </a:r>
            <a:r>
              <a:rPr lang="en-US" sz="2400" dirty="0"/>
              <a:t>a</a:t>
            </a:r>
            <a:r>
              <a:rPr lang="en-US" dirty="0"/>
              <a:t> </a:t>
            </a:r>
            <a:r>
              <a:rPr lang="en-US" sz="2400" dirty="0"/>
              <a:t>binary</a:t>
            </a:r>
            <a:r>
              <a:rPr lang="en-US" dirty="0"/>
              <a:t> </a:t>
            </a:r>
            <a:r>
              <a:rPr lang="en-US" sz="2400" dirty="0"/>
              <a:t>tree</a:t>
            </a:r>
            <a:r>
              <a:rPr lang="en-US" dirty="0"/>
              <a:t> </a:t>
            </a:r>
            <a:r>
              <a:rPr lang="en-US" sz="2400" dirty="0"/>
              <a:t>must</a:t>
            </a:r>
            <a:r>
              <a:rPr lang="en-US" dirty="0"/>
              <a:t> </a:t>
            </a:r>
            <a:r>
              <a:rPr lang="en-US" sz="2400" dirty="0"/>
              <a:t>be</a:t>
            </a:r>
            <a:r>
              <a:rPr lang="en-US" dirty="0"/>
              <a:t> </a:t>
            </a:r>
            <a:r>
              <a:rPr lang="en-US" sz="2400" dirty="0"/>
              <a:t>produced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B16BD-786E-1A6A-B99F-68762C29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941" b="-1"/>
          <a:stretch/>
        </p:blipFill>
        <p:spPr>
          <a:xfrm>
            <a:off x="4724400" y="1614163"/>
            <a:ext cx="5942230" cy="468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43519"/>
            <a:ext cx="112924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Possibilities for partitioning tuples based on the splitting criterion, each with examples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1E7B7-9782-727A-B145-0C4A3E487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" t="941" b="-1"/>
          <a:stretch/>
        </p:blipFill>
        <p:spPr>
          <a:xfrm>
            <a:off x="6096000" y="1910145"/>
            <a:ext cx="5942230" cy="4688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853750-C1F9-FD75-C5D4-1BA437181C15}"/>
              </a:ext>
            </a:extLst>
          </p:cNvPr>
          <p:cNvSpPr txBox="1"/>
          <p:nvPr/>
        </p:nvSpPr>
        <p:spPr>
          <a:xfrm>
            <a:off x="102968" y="1941029"/>
            <a:ext cx="5715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is discrete-valued: </a:t>
            </a:r>
            <a:r>
              <a:rPr lang="en-US" dirty="0"/>
              <a:t>In this case, the outcomes of the test at node N correspond directly to the known values of A. A branch is created for each known value, </a:t>
            </a:r>
            <a:r>
              <a:rPr lang="en-US" dirty="0" err="1"/>
              <a:t>aj</a:t>
            </a:r>
            <a:r>
              <a:rPr lang="en-US" dirty="0"/>
              <a:t> , of A and labeled with that value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99BCB-0BB3-950C-A5A1-F054217893D0}"/>
              </a:ext>
            </a:extLst>
          </p:cNvPr>
          <p:cNvSpPr txBox="1"/>
          <p:nvPr/>
        </p:nvSpPr>
        <p:spPr>
          <a:xfrm>
            <a:off x="102968" y="3247569"/>
            <a:ext cx="57156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is continuous-valued: In this case, the test at node N has two possible outcomes, corresponding to the conditions A ≤ split point and A &gt; split point, respectively, where split point is the split-point returned by Attribute selection method as part of the splitting criterion.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C18479-13D9-8A60-863E-B64D566339B4}"/>
              </a:ext>
            </a:extLst>
          </p:cNvPr>
          <p:cNvSpPr txBox="1"/>
          <p:nvPr/>
        </p:nvSpPr>
        <p:spPr>
          <a:xfrm>
            <a:off x="153770" y="4937318"/>
            <a:ext cx="57156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is discrete-valued and a binary tree must be produced (as dictated by the attribute selection measure or algorithm being used): The test at node N is of the form “A ∈ SA?,” where SA is the splitting subset for A, returned by Attribute selection method as part of the splitting criterion. It is a subset of the known values of 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67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79516" y="92773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b="1" dirty="0"/>
              <a:t>Use of information gain for attribute selection</a:t>
            </a:r>
          </a:p>
          <a:p>
            <a:pPr marL="0" indent="0">
              <a:buNone/>
            </a:pPr>
            <a:endParaRPr lang="en-US" altLang="en-US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79516" y="1501840"/>
            <a:ext cx="108612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Let node N represent or hold the tuples of partition 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attribute with the highest information gain is chosen as the splitting attribute for node 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This attribute minimizes the information needed to classify the tuples in the resulting partitions and reflects the least randomness or “impurity” in these partitions.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Such an approach minimizes the expected number of tests needed to classify a given tuple and guarantees that a simple (but not necessarily the simplest) tree is found.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1007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43519"/>
            <a:ext cx="11292468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Steps: </a:t>
            </a:r>
          </a:p>
          <a:p>
            <a:pPr marL="457200" indent="-457200">
              <a:buAutoNum type="arabicPeriod"/>
            </a:pPr>
            <a:r>
              <a:rPr lang="en-US" sz="2200" dirty="0"/>
              <a:t>Calculate  expected information </a:t>
            </a:r>
            <a:r>
              <a:rPr lang="en-IN" sz="2200" dirty="0">
                <a:solidFill>
                  <a:srgbClr val="00B0F0"/>
                </a:solidFill>
              </a:rPr>
              <a:t>Info(D)</a:t>
            </a:r>
            <a:r>
              <a:rPr lang="en-US" sz="2200" dirty="0"/>
              <a:t> needed to classify a tuple in D(partition)</a:t>
            </a:r>
          </a:p>
          <a:p>
            <a:pPr marL="457200" indent="-457200">
              <a:buAutoNum type="arabicPeriod"/>
            </a:pPr>
            <a:r>
              <a:rPr lang="en-US" sz="2200" dirty="0" err="1"/>
              <a:t>InfoA</a:t>
            </a:r>
            <a:r>
              <a:rPr lang="en-US" sz="2200" dirty="0"/>
              <a:t> (D) is the expected information required to classify a tuple from D based on the partitioning by attribute A</a:t>
            </a:r>
          </a:p>
          <a:p>
            <a:pPr marL="457200" indent="-457200">
              <a:buAutoNum type="arabicPeriod"/>
            </a:pPr>
            <a:r>
              <a:rPr lang="en-US" sz="2200" dirty="0"/>
              <a:t>Information gain is defined as the difference between the original information requirement (i.e., based on just the proportion of classes) and the new requirement (i.e., obtained after partitioning on A). </a:t>
            </a:r>
          </a:p>
          <a:p>
            <a:pPr marL="457200" indent="-457200">
              <a:buAutoNum type="arabicPeriod"/>
            </a:pPr>
            <a:r>
              <a:rPr lang="en-US" sz="2400" dirty="0"/>
              <a:t>Information gain is defined as the difference between the original information requirement (i.e., based on just the proportion of classes) and the new requirement (i.e., obtained after partitioning on A). </a:t>
            </a:r>
          </a:p>
          <a:p>
            <a:endParaRPr lang="en-US" sz="2400" dirty="0"/>
          </a:p>
          <a:p>
            <a:r>
              <a:rPr lang="en-US" sz="2400" dirty="0">
                <a:highlight>
                  <a:srgbClr val="FFFF00"/>
                </a:highlight>
              </a:rPr>
              <a:t>               </a:t>
            </a:r>
            <a:r>
              <a:rPr lang="en-IN" sz="2400" dirty="0">
                <a:solidFill>
                  <a:srgbClr val="00B0F0"/>
                </a:solidFill>
                <a:highlight>
                  <a:srgbClr val="FFFF00"/>
                </a:highlight>
              </a:rPr>
              <a:t>Gain(A) = Info(D) − </a:t>
            </a:r>
            <a:r>
              <a:rPr lang="en-IN" sz="2400" dirty="0" err="1">
                <a:solidFill>
                  <a:srgbClr val="00B0F0"/>
                </a:solidFill>
                <a:highlight>
                  <a:srgbClr val="FFFF00"/>
                </a:highlight>
              </a:rPr>
              <a:t>InfoA</a:t>
            </a:r>
            <a:r>
              <a:rPr lang="en-IN" sz="2400" dirty="0">
                <a:solidFill>
                  <a:srgbClr val="00B0F0"/>
                </a:solidFill>
                <a:highlight>
                  <a:srgbClr val="FFFF00"/>
                </a:highlight>
              </a:rPr>
              <a:t> (D).</a:t>
            </a:r>
          </a:p>
          <a:p>
            <a:r>
              <a:rPr lang="en-IN" sz="2400" dirty="0">
                <a:solidFill>
                  <a:srgbClr val="00B0F0"/>
                </a:solidFill>
              </a:rPr>
              <a:t>5. </a:t>
            </a:r>
            <a:r>
              <a:rPr lang="en-US" sz="2400" dirty="0"/>
              <a:t>The attribute A with the highest information gain, Gain(A), is chosen as the splitting attribute at node N.</a:t>
            </a:r>
            <a:endParaRPr lang="en-US" sz="2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42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141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E6CCE4-9EA0-6F6C-77BA-64820342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50" y="595805"/>
            <a:ext cx="4594371" cy="15937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4CABC3-71BE-19E0-1690-DBD8D90E41A1}"/>
              </a:ext>
            </a:extLst>
          </p:cNvPr>
          <p:cNvSpPr txBox="1"/>
          <p:nvPr/>
        </p:nvSpPr>
        <p:spPr>
          <a:xfrm>
            <a:off x="642550" y="2189516"/>
            <a:ext cx="1003394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Where m, is the number of classes,</a:t>
            </a:r>
            <a:r>
              <a:rPr lang="en-US" sz="3200" kern="1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3200" kern="100" baseline="-25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sz="3200" dirty="0">
                <a:solidFill>
                  <a:srgbClr val="00B0F0"/>
                </a:solidFill>
              </a:rPr>
              <a:t>is the probability that the arbitrary tuple in D can belong to class </a:t>
            </a:r>
            <a:r>
              <a:rPr lang="en-US" sz="3200" kern="100" dirty="0">
                <a:solidFill>
                  <a:srgbClr val="00B0F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3200" kern="100" baseline="-25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723F3-FA19-11D7-1D38-105D5FFB4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926" y="3222652"/>
            <a:ext cx="7148840" cy="18328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8AC7C-3A45-BFC2-4A3C-CDCEB32F7E4A}"/>
              </a:ext>
            </a:extLst>
          </p:cNvPr>
          <p:cNvSpPr txBox="1"/>
          <p:nvPr/>
        </p:nvSpPr>
        <p:spPr>
          <a:xfrm>
            <a:off x="522958" y="4811317"/>
            <a:ext cx="115688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F0"/>
                </a:solidFill>
              </a:rPr>
              <a:t>The term |</a:t>
            </a:r>
            <a:r>
              <a:rPr lang="en-US" sz="3200" dirty="0" err="1">
                <a:solidFill>
                  <a:srgbClr val="00B0F0"/>
                </a:solidFill>
              </a:rPr>
              <a:t>Dj</a:t>
            </a:r>
            <a:r>
              <a:rPr lang="en-US" sz="3200" dirty="0">
                <a:solidFill>
                  <a:srgbClr val="00B0F0"/>
                </a:solidFill>
              </a:rPr>
              <a:t> | |D| acts as the weight of the </a:t>
            </a:r>
            <a:r>
              <a:rPr lang="en-US" sz="3200" dirty="0" err="1">
                <a:solidFill>
                  <a:srgbClr val="00B0F0"/>
                </a:solidFill>
              </a:rPr>
              <a:t>jth</a:t>
            </a:r>
            <a:r>
              <a:rPr lang="en-US" sz="3200" dirty="0">
                <a:solidFill>
                  <a:srgbClr val="00B0F0"/>
                </a:solidFill>
              </a:rPr>
              <a:t> partition,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KaTeX_Main"/>
              </a:rPr>
              <a:t> </a:t>
            </a:r>
          </a:p>
          <a:p>
            <a:pPr algn="l"/>
            <a:r>
              <a:rPr lang="en-US" sz="3200" b="0" i="0" dirty="0">
                <a:solidFill>
                  <a:srgbClr val="00B0F0"/>
                </a:solidFill>
                <a:effectLst/>
                <a:latin typeface="KaTeX_Main"/>
              </a:rPr>
              <a:t>∣</a:t>
            </a:r>
            <a:r>
              <a:rPr lang="en-US" sz="3200" b="0" i="1" dirty="0" err="1">
                <a:solidFill>
                  <a:srgbClr val="00B0F0"/>
                </a:solidFill>
                <a:effectLst/>
                <a:latin typeface="KaTeX_Math"/>
              </a:rPr>
              <a:t>Dj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KaTeX_Main"/>
              </a:rPr>
              <a:t>∣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Söhne"/>
              </a:rPr>
              <a:t>: This denotes the absolute value of the quantity associated with the </a:t>
            </a:r>
            <a:r>
              <a:rPr lang="en-US" sz="3200" b="0" i="0" dirty="0" err="1">
                <a:solidFill>
                  <a:srgbClr val="00B0F0"/>
                </a:solidFill>
                <a:effectLst/>
                <a:latin typeface="Söhne"/>
              </a:rPr>
              <a:t>jth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Söhne"/>
              </a:rPr>
              <a:t> partition.</a:t>
            </a:r>
          </a:p>
          <a:p>
            <a:pPr algn="l"/>
            <a:r>
              <a:rPr lang="en-US" sz="3200" b="0" i="0" dirty="0">
                <a:solidFill>
                  <a:srgbClr val="00B0F0"/>
                </a:solidFill>
                <a:effectLst/>
                <a:latin typeface="KaTeX_Main"/>
              </a:rPr>
              <a:t>∣</a:t>
            </a:r>
            <a:r>
              <a:rPr lang="en-US" sz="3200" b="0" i="1" dirty="0">
                <a:solidFill>
                  <a:srgbClr val="00B0F0"/>
                </a:solidFill>
                <a:effectLst/>
                <a:latin typeface="KaTeX_Math"/>
              </a:rPr>
              <a:t>D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KaTeX_Main"/>
              </a:rPr>
              <a:t>∣</a:t>
            </a:r>
            <a:r>
              <a:rPr lang="en-US" sz="3200" b="0" i="0" dirty="0">
                <a:solidFill>
                  <a:srgbClr val="00B0F0"/>
                </a:solidFill>
                <a:effectLst/>
                <a:latin typeface="Söhne"/>
              </a:rPr>
              <a:t>: This represents the absolute value of the entire set or partition.</a:t>
            </a:r>
          </a:p>
          <a:p>
            <a:endParaRPr lang="en-IN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3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712E0-0D75-925C-4184-0181BADF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8" t="7343" r="2227"/>
          <a:stretch/>
        </p:blipFill>
        <p:spPr>
          <a:xfrm>
            <a:off x="0" y="601250"/>
            <a:ext cx="6488482" cy="4536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A13FF-09FA-262D-8F21-4166A3169737}"/>
              </a:ext>
            </a:extLst>
          </p:cNvPr>
          <p:cNvSpPr txBox="1"/>
          <p:nvPr/>
        </p:nvSpPr>
        <p:spPr>
          <a:xfrm>
            <a:off x="5502442" y="1301955"/>
            <a:ext cx="668955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In this example class label attribute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have two values yes and no.</a:t>
            </a:r>
          </a:p>
          <a:p>
            <a:r>
              <a:rPr lang="en-US" altLang="en-US" sz="2400" dirty="0"/>
              <a:t>Therefore, there are two classes ,C1=yes and c2=no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Expected information needed to classify tuple in D is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8EE14-10D0-8EDE-8361-91430D9F3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48" y="5381302"/>
            <a:ext cx="6689557" cy="1239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0F2D9E-4B22-E8AF-081A-121FA1D45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589" y="3666055"/>
            <a:ext cx="4594371" cy="15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Classification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893711"/>
            <a:ext cx="11333884" cy="452596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Data mining is the process of extracting interesting, n</a:t>
            </a:r>
            <a:r>
              <a:rPr lang="en-GB" altLang="en-US" sz="2400" dirty="0"/>
              <a:t>on-trivial, implicit, previously unknown and potentially useful patterns or knowledge from huge amount of data </a:t>
            </a:r>
          </a:p>
          <a:p>
            <a:r>
              <a:rPr lang="en-US" altLang="en-US" sz="2400" dirty="0">
                <a:solidFill>
                  <a:srgbClr val="00B0F0"/>
                </a:solidFill>
              </a:rPr>
              <a:t>Classification Technique classifies data (constructs a model) based on the training set and the values (class labels) in a classifying attribute and uses it in classifying new data(prediction).</a:t>
            </a:r>
            <a:endParaRPr lang="en-GB" altLang="en-US" sz="2400" dirty="0">
              <a:solidFill>
                <a:srgbClr val="00B0F0"/>
              </a:solidFill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85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712E0-0D75-925C-4184-0181BADF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7" t="7343" r="66209"/>
          <a:stretch/>
        </p:blipFill>
        <p:spPr>
          <a:xfrm>
            <a:off x="0" y="601250"/>
            <a:ext cx="1778696" cy="4536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A13FF-09FA-262D-8F21-4166A3169737}"/>
              </a:ext>
            </a:extLst>
          </p:cNvPr>
          <p:cNvSpPr txBox="1"/>
          <p:nvPr/>
        </p:nvSpPr>
        <p:spPr>
          <a:xfrm>
            <a:off x="3723747" y="888552"/>
            <a:ext cx="84682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Next, we need to compute the expected information requirement for each attribute.</a:t>
            </a:r>
          </a:p>
          <a:p>
            <a:r>
              <a:rPr lang="en-US" altLang="en-US" sz="2400" dirty="0"/>
              <a:t>Expected information required for attribute age</a:t>
            </a:r>
          </a:p>
          <a:p>
            <a:r>
              <a:rPr lang="en-US" altLang="en-US" sz="2400" dirty="0"/>
              <a:t>We need to look the distribution of yes and no tuple for each category of age</a:t>
            </a:r>
          </a:p>
          <a:p>
            <a:r>
              <a:rPr lang="en-US" altLang="en-US" sz="2400" dirty="0"/>
              <a:t>youth =    two yes tuples and three no tuples </a:t>
            </a:r>
          </a:p>
          <a:p>
            <a:r>
              <a:rPr lang="en-US" altLang="en-US" sz="2400" dirty="0" err="1"/>
              <a:t>Middle_aged</a:t>
            </a:r>
            <a:r>
              <a:rPr lang="en-US" altLang="en-US" sz="2400" dirty="0"/>
              <a:t> = four yes tuple </a:t>
            </a:r>
          </a:p>
          <a:p>
            <a:r>
              <a:rPr lang="en-US" altLang="en-US" sz="2400" dirty="0"/>
              <a:t>Senior = three yes tuples and two no tuples</a:t>
            </a:r>
          </a:p>
          <a:p>
            <a:endParaRPr lang="en-US" altLang="en-US" sz="2400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71666-8B29-A0A2-0846-318BE4437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10" t="7343" r="2226"/>
          <a:stretch/>
        </p:blipFill>
        <p:spPr>
          <a:xfrm>
            <a:off x="1861873" y="601250"/>
            <a:ext cx="1778696" cy="4536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00643B-CF07-5D6B-B612-060B6E586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953" y="3940707"/>
            <a:ext cx="4515480" cy="962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DBAB9-94A3-8028-1AF4-836163401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954" y="5000366"/>
            <a:ext cx="3429479" cy="185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FE1CB-142C-8841-B8FD-8E5DA5DEE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211" y="3225695"/>
            <a:ext cx="2638814" cy="99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12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712E0-0D75-925C-4184-0181BADF37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7" t="7343" r="66209"/>
          <a:stretch/>
        </p:blipFill>
        <p:spPr>
          <a:xfrm>
            <a:off x="0" y="601250"/>
            <a:ext cx="1778696" cy="4536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A13FF-09FA-262D-8F21-4166A3169737}"/>
              </a:ext>
            </a:extLst>
          </p:cNvPr>
          <p:cNvSpPr txBox="1"/>
          <p:nvPr/>
        </p:nvSpPr>
        <p:spPr>
          <a:xfrm>
            <a:off x="3723747" y="888552"/>
            <a:ext cx="846825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Hence the information gain from such partitioning would be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571666-8B29-A0A2-0846-318BE4437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10" t="7343" r="2226"/>
          <a:stretch/>
        </p:blipFill>
        <p:spPr>
          <a:xfrm>
            <a:off x="1861873" y="601250"/>
            <a:ext cx="1778696" cy="4536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D4369-F531-BC32-4336-4A3E3F3C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253" y="2676193"/>
            <a:ext cx="888171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9A084C-4201-1AEB-CC62-2C5AACBB3FE4}"/>
              </a:ext>
            </a:extLst>
          </p:cNvPr>
          <p:cNvSpPr txBox="1"/>
          <p:nvPr/>
        </p:nvSpPr>
        <p:spPr>
          <a:xfrm>
            <a:off x="667010" y="766599"/>
            <a:ext cx="10831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Similarly, we can compute Gain(income) = 0.029 bits, Gain(student) = 0.151 bits, and Gain(credit rating) = 0.048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A5D2C-D07A-A4A9-78BD-AC5D1ACD6D45}"/>
              </a:ext>
            </a:extLst>
          </p:cNvPr>
          <p:cNvSpPr txBox="1"/>
          <p:nvPr/>
        </p:nvSpPr>
        <p:spPr>
          <a:xfrm>
            <a:off x="667009" y="1135931"/>
            <a:ext cx="10831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Because age has the highest information gain among the attributes, it is selected as the splitting attribute. Node N is labeled with age, and branches are grown for each of the attribute’s values.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94614-E85C-F911-8128-96D89680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631" y="2151594"/>
            <a:ext cx="695422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1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43519"/>
            <a:ext cx="1129246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Decision tree issue </a:t>
            </a:r>
            <a:r>
              <a:rPr lang="en-US" sz="2200" dirty="0">
                <a:solidFill>
                  <a:srgbClr val="00B0F0"/>
                </a:solidFill>
              </a:rPr>
              <a:t>s</a:t>
            </a:r>
          </a:p>
          <a:p>
            <a:endParaRPr lang="en-US" sz="2200" dirty="0">
              <a:solidFill>
                <a:srgbClr val="00B0F0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rgbClr val="00B0F0"/>
                </a:solidFill>
              </a:rPr>
              <a:t>Tree pruning :</a:t>
            </a:r>
          </a:p>
          <a:p>
            <a:endParaRPr lang="en-US" sz="22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When a decision tree is built, many of the branches will reflect anomalies in the training data due to noise or outliers.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Tree pruning methods address this problem of overfitting the data.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pruning methods typically use statistical measures to remove the least-reliable branches.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There are two common approaches of tree pruning</a:t>
            </a:r>
          </a:p>
          <a:p>
            <a:r>
              <a:rPr lang="en-US" sz="2400" dirty="0"/>
              <a:t>     1. </a:t>
            </a:r>
            <a:r>
              <a:rPr lang="en-US" sz="2400" dirty="0" err="1"/>
              <a:t>prepruning</a:t>
            </a:r>
            <a:r>
              <a:rPr lang="en-US" sz="2400" dirty="0"/>
              <a:t> : </a:t>
            </a:r>
            <a:r>
              <a:rPr lang="en-US" altLang="en-US" sz="2000" dirty="0"/>
              <a:t>Halt tree construction early </a:t>
            </a:r>
          </a:p>
          <a:p>
            <a:r>
              <a:rPr lang="en-IN" sz="2200" dirty="0"/>
              <a:t>      2. </a:t>
            </a:r>
            <a:r>
              <a:rPr lang="en-US" altLang="en-US" sz="2000" dirty="0" err="1"/>
              <a:t>Postpruning</a:t>
            </a:r>
            <a:r>
              <a:rPr lang="en-US" altLang="en-US" sz="2000" dirty="0"/>
              <a:t>: Remove branches from a “fully grown” tree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24576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43519"/>
            <a:ext cx="11292468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solidFill>
                <a:srgbClr val="00B0F0"/>
              </a:solidFill>
            </a:endParaRPr>
          </a:p>
          <a:p>
            <a:r>
              <a:rPr lang="en-US" sz="2200" dirty="0">
                <a:solidFill>
                  <a:srgbClr val="00B0F0"/>
                </a:solidFill>
              </a:rPr>
              <a:t>Tree pruning :</a:t>
            </a:r>
          </a:p>
          <a:p>
            <a:endParaRPr lang="en-US" sz="22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When a decision tree is built, many of the branches will reflect anomalies in the training data due to noise or outliers.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Tree pruning methods address this problem of overfitting the data.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pruning methods typically use statistical measures to remove the least-reliable branches.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There are two common approaches of tree pruning</a:t>
            </a:r>
          </a:p>
          <a:p>
            <a:r>
              <a:rPr lang="en-US" sz="2400" dirty="0"/>
              <a:t>     1. </a:t>
            </a:r>
            <a:r>
              <a:rPr lang="en-US" sz="2400" dirty="0" err="1"/>
              <a:t>prepruning</a:t>
            </a:r>
            <a:r>
              <a:rPr lang="en-US" sz="2400" dirty="0"/>
              <a:t> : </a:t>
            </a:r>
            <a:r>
              <a:rPr lang="en-US" altLang="en-US" sz="2000" dirty="0"/>
              <a:t>Halt tree construction early </a:t>
            </a:r>
          </a:p>
          <a:p>
            <a:r>
              <a:rPr lang="en-IN" sz="2200" dirty="0"/>
              <a:t>      2. </a:t>
            </a:r>
            <a:r>
              <a:rPr lang="en-US" altLang="en-US" sz="2000" dirty="0" err="1"/>
              <a:t>Postpruning</a:t>
            </a:r>
            <a:r>
              <a:rPr lang="en-US" altLang="en-US" sz="2000" dirty="0"/>
              <a:t>: Remove branches from a “fully grown” tree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59205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66" y="434340"/>
            <a:ext cx="11292468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/>
              <a:t>Decision tree issue </a:t>
            </a:r>
            <a:endParaRPr lang="en-US" sz="2200" dirty="0">
              <a:solidFill>
                <a:srgbClr val="00B0F0"/>
              </a:solidFill>
            </a:endParaRPr>
          </a:p>
          <a:p>
            <a:endParaRPr lang="en-US" sz="2200" dirty="0">
              <a:solidFill>
                <a:srgbClr val="00B0F0"/>
              </a:solidFill>
            </a:endParaRPr>
          </a:p>
          <a:p>
            <a:r>
              <a:rPr lang="en-US" sz="2200" dirty="0" err="1"/>
              <a:t>Prepruning</a:t>
            </a:r>
            <a:r>
              <a:rPr lang="en-US" sz="2200" dirty="0"/>
              <a:t> : </a:t>
            </a:r>
            <a:r>
              <a:rPr lang="en-US" altLang="en-US" sz="2200" dirty="0"/>
              <a:t>, a tree is “pruned” by halting its construction early </a:t>
            </a:r>
          </a:p>
          <a:p>
            <a:endParaRPr lang="en-US" altLang="en-US" sz="2200" dirty="0"/>
          </a:p>
          <a:p>
            <a:r>
              <a:rPr lang="en-US" altLang="en-US" sz="2200" dirty="0"/>
              <a:t>Steps of </a:t>
            </a:r>
            <a:r>
              <a:rPr lang="en-US" altLang="en-US" sz="2200" dirty="0" err="1"/>
              <a:t>preprunning</a:t>
            </a:r>
            <a:endParaRPr lang="en-US" altLang="en-US" sz="2200" dirty="0"/>
          </a:p>
          <a:p>
            <a:endParaRPr lang="en-US" altLang="en-US" sz="2200" dirty="0"/>
          </a:p>
          <a:p>
            <a:pPr marL="457200" indent="-457200">
              <a:buAutoNum type="arabicPeriod"/>
            </a:pPr>
            <a:r>
              <a:rPr lang="en-US" altLang="en-US" sz="2200" dirty="0"/>
              <a:t> </a:t>
            </a:r>
            <a:r>
              <a:rPr lang="en-US" altLang="en-US" sz="2200" b="1" dirty="0"/>
              <a:t>Set the threshold : </a:t>
            </a:r>
            <a:r>
              <a:rPr lang="en-US" altLang="en-US" sz="2200" dirty="0"/>
              <a:t>Decide the  threshold value to  determine whether further partitioning of the subset at a node should be halted.</a:t>
            </a:r>
          </a:p>
          <a:p>
            <a:pPr marL="457200" indent="-457200">
              <a:buAutoNum type="arabicPeriod"/>
            </a:pPr>
            <a:r>
              <a:rPr lang="en-US" altLang="en-US" sz="2200" b="1" dirty="0"/>
              <a:t>Evaluate the split quality: </a:t>
            </a:r>
            <a:r>
              <a:rPr lang="en-US" altLang="en-US" sz="2200" dirty="0"/>
              <a:t>During the construction, assess the quality of a potential split using measures like statistical significance, information gain, or Gini index.</a:t>
            </a:r>
          </a:p>
          <a:p>
            <a:pPr marL="457200" indent="-457200">
              <a:buAutoNum type="arabicPeriod"/>
            </a:pPr>
            <a:r>
              <a:rPr lang="en-US" altLang="en-US" sz="2200" b="1" dirty="0"/>
              <a:t>Check threshold condition :</a:t>
            </a:r>
            <a:r>
              <a:rPr lang="en-US" altLang="en-US" sz="2200" dirty="0"/>
              <a:t>If the calculated measure for the split falls below the prespecified threshold, decide not to further split or partition the subset at the current node.</a:t>
            </a:r>
          </a:p>
          <a:p>
            <a:pPr marL="457200" indent="-457200">
              <a:buAutoNum type="arabicPeriod"/>
            </a:pPr>
            <a:r>
              <a:rPr lang="en-US" altLang="en-US" sz="2200" b="1" dirty="0"/>
              <a:t>Create Leaf node :</a:t>
            </a:r>
            <a:r>
              <a:rPr lang="en-US" altLang="en-US" sz="2200" dirty="0"/>
              <a:t>Upon halting the split, designate the current node as a leaf node in the decision </a:t>
            </a:r>
            <a:r>
              <a:rPr lang="en-US" altLang="en-US" sz="2200" dirty="0" err="1"/>
              <a:t>tree.</a:t>
            </a:r>
            <a:r>
              <a:rPr lang="en-US" sz="2400" dirty="0" err="1"/>
              <a:t>The</a:t>
            </a:r>
            <a:r>
              <a:rPr lang="en-US" sz="2400" dirty="0"/>
              <a:t> leaf may hold the most frequent class among the subset tuples or the probability distribution of those tuples.</a:t>
            </a:r>
          </a:p>
          <a:p>
            <a:r>
              <a:rPr lang="en-US" sz="2400" dirty="0"/>
              <a:t>There are difficulties, however, in choosing an appropriate threshold. High thresholds could result in oversimplified trees, whereas low thresholds could result in very little simplification.</a:t>
            </a:r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indent="-457200">
              <a:buAutoNum type="arabicPeriod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19467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66" y="434340"/>
            <a:ext cx="11292468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/>
              <a:t>Postpruning</a:t>
            </a:r>
            <a:r>
              <a:rPr lang="en-US" sz="2200" dirty="0"/>
              <a:t> : </a:t>
            </a:r>
            <a:r>
              <a:rPr lang="en-US" altLang="en-US" sz="2400" dirty="0"/>
              <a:t>Remove branches from a “fully grown” tree</a:t>
            </a:r>
          </a:p>
          <a:p>
            <a:endParaRPr lang="en-US" altLang="en-US" sz="2200" dirty="0"/>
          </a:p>
          <a:p>
            <a:r>
              <a:rPr lang="en-US" altLang="en-US" sz="2200" dirty="0"/>
              <a:t>Steps of </a:t>
            </a:r>
            <a:r>
              <a:rPr lang="en-US" altLang="en-US" sz="2200" dirty="0" err="1"/>
              <a:t>postpruning</a:t>
            </a:r>
            <a:endParaRPr lang="en-US" altLang="en-US" sz="2200" dirty="0"/>
          </a:p>
          <a:p>
            <a:pPr marL="457200" indent="-457200">
              <a:buAutoNum type="arabicPeriod"/>
            </a:pPr>
            <a:r>
              <a:rPr lang="en-US" sz="2400" b="1" i="0" dirty="0">
                <a:effectLst/>
                <a:latin typeface="Söhne"/>
              </a:rPr>
              <a:t>Build a Fully Grown Tree :</a:t>
            </a:r>
            <a:r>
              <a:rPr lang="en-US" sz="2400" i="0" dirty="0">
                <a:effectLst/>
                <a:latin typeface="Söhne"/>
              </a:rPr>
              <a:t>Start by constructing a fully grown decision tree</a:t>
            </a:r>
          </a:p>
          <a:p>
            <a:pPr marL="457200" indent="-457200">
              <a:buAutoNum type="arabicPeriod"/>
            </a:pPr>
            <a:r>
              <a:rPr lang="en-IN" sz="2400" b="1" i="0" dirty="0">
                <a:effectLst/>
                <a:latin typeface="Söhne"/>
              </a:rPr>
              <a:t>Define Cost Complexity:</a:t>
            </a:r>
            <a:r>
              <a:rPr lang="en-US" sz="2400" b="1" dirty="0">
                <a:latin typeface="Söhne"/>
              </a:rPr>
              <a:t> </a:t>
            </a:r>
            <a:r>
              <a:rPr lang="en-US" sz="2400" dirty="0">
                <a:latin typeface="Söhne"/>
              </a:rPr>
              <a:t>cost complexity can be function of function of the number of leaves in the tree and the error rate of the tree.</a:t>
            </a:r>
          </a:p>
          <a:p>
            <a:pPr marL="457200" indent="-457200">
              <a:buAutoNum type="arabicPeriod"/>
            </a:pPr>
            <a:r>
              <a:rPr lang="en-US" altLang="en-US" sz="2400" b="1" dirty="0">
                <a:latin typeface="Söhne"/>
              </a:rPr>
              <a:t>Apply bottom up pruning : </a:t>
            </a:r>
            <a:r>
              <a:rPr lang="en-US" altLang="en-US" sz="2400" dirty="0">
                <a:latin typeface="Söhne"/>
              </a:rPr>
              <a:t>Begin the pruning process from the bottom of the tree. Traverse each internal node, N, starting with the leaf nodes.</a:t>
            </a:r>
          </a:p>
          <a:p>
            <a:pPr marL="457200" indent="-457200">
              <a:buAutoNum type="arabicPeriod"/>
            </a:pPr>
            <a:r>
              <a:rPr lang="en-US" altLang="en-US" sz="2400" b="1" dirty="0">
                <a:latin typeface="Söhne"/>
              </a:rPr>
              <a:t>Compute cost complexity : </a:t>
            </a:r>
            <a:r>
              <a:rPr lang="en-US" altLang="en-US" sz="2400" dirty="0">
                <a:latin typeface="Söhne"/>
              </a:rPr>
              <a:t>Compute the cost complexity of the tree at the internal node for subtree without pruning and with pruning</a:t>
            </a:r>
          </a:p>
          <a:p>
            <a:pPr marL="457200" indent="-457200">
              <a:buAutoNum type="arabicPeriod"/>
            </a:pPr>
            <a:r>
              <a:rPr lang="en-US" altLang="en-US" sz="2400" b="1" dirty="0">
                <a:latin typeface="Söhne"/>
              </a:rPr>
              <a:t>Compare complexities and take decision for subtree pruning : </a:t>
            </a:r>
            <a:r>
              <a:rPr lang="en-US" altLang="en-US" sz="2400" dirty="0">
                <a:latin typeface="Söhne"/>
              </a:rPr>
              <a:t>Compare the cost complexity of the current subtree with the cost complexity of the pruned subtree. Evaluate whether pruning the subtree at node N would result in a smaller cost complexity. If pruning the subtree at node N would result in a smaller cost complexity, prune the subtree. Remove its branches and replace it with a leaf labeled with the most frequent class among the subtree being replaced.</a:t>
            </a:r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indent="-457200">
              <a:buAutoNum type="arabicPeriod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6616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66" y="434340"/>
            <a:ext cx="1129246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Decision tree issues </a:t>
            </a:r>
          </a:p>
          <a:p>
            <a:endParaRPr lang="en-US" altLang="en-US" sz="2200" dirty="0">
              <a:latin typeface="Söhne"/>
            </a:endParaRPr>
          </a:p>
          <a:p>
            <a:r>
              <a:rPr lang="en-IN" sz="2400" dirty="0"/>
              <a:t>1. Repetition</a:t>
            </a:r>
            <a:r>
              <a:rPr lang="en-US" sz="2200" dirty="0">
                <a:latin typeface="Söhne"/>
              </a:rPr>
              <a:t> : </a:t>
            </a:r>
            <a:r>
              <a:rPr lang="en-US" sz="2400" dirty="0"/>
              <a:t>when an attribute is repeatedly tested along a given branch of the tree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US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  <a:p>
            <a:endParaRPr lang="en-US" altLang="en-US" sz="2400" dirty="0">
              <a:latin typeface="Söhne"/>
            </a:endParaRPr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indent="-457200">
              <a:buAutoNum type="arabicPeriod"/>
            </a:pP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A0103-BC87-6E45-D2B0-8A01250D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34" y="1750635"/>
            <a:ext cx="4639322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2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66" y="434340"/>
            <a:ext cx="112924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Decision tree issues 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</a:t>
            </a:r>
            <a:r>
              <a:rPr lang="en-IN" sz="2400" dirty="0"/>
              <a:t>Replication:</a:t>
            </a:r>
            <a:r>
              <a:rPr lang="en-US" sz="2400" dirty="0"/>
              <a:t> duplicate subtrees exist within the tree.</a:t>
            </a:r>
          </a:p>
          <a:p>
            <a:endParaRPr lang="en-US" altLang="en-US" sz="2400" dirty="0">
              <a:latin typeface="Söhne"/>
            </a:endParaRPr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indent="-457200">
              <a:buAutoNum type="arabicPeriod"/>
            </a:pP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268D9-430C-FDE0-A181-AB4AC476C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1" y="1929281"/>
            <a:ext cx="7906853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40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079" t="29258" r="4329" b="18847"/>
          <a:stretch/>
        </p:blipFill>
        <p:spPr>
          <a:xfrm>
            <a:off x="1694986" y="2263698"/>
            <a:ext cx="8240752" cy="3557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0517" y="1003610"/>
            <a:ext cx="268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of post </a:t>
            </a:r>
            <a:r>
              <a:rPr lang="en-IN" dirty="0" err="1"/>
              <a:t>prunning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46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04" y="571956"/>
            <a:ext cx="2476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Classification process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77004" y="97206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altLang="en-US" sz="2400" dirty="0"/>
              <a:t>Classification is a two step process:</a:t>
            </a:r>
          </a:p>
          <a:p>
            <a:pPr marL="457200" indent="-457200">
              <a:buAutoNum type="arabicPeriod"/>
            </a:pPr>
            <a:r>
              <a:rPr lang="en-US" altLang="en-US" sz="2200" dirty="0">
                <a:solidFill>
                  <a:srgbClr val="00B0F0"/>
                </a:solidFill>
              </a:rPr>
              <a:t>L</a:t>
            </a:r>
            <a:r>
              <a:rPr lang="en-US" sz="2200" dirty="0">
                <a:solidFill>
                  <a:srgbClr val="00B0F0"/>
                </a:solidFill>
              </a:rPr>
              <a:t>earning step </a:t>
            </a:r>
            <a:r>
              <a:rPr lang="en-US" sz="2200" dirty="0"/>
              <a:t>(or training phase)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       Where a classification algorithm builds the classifier by analyzing or “learning from” a training set made up of database tuples and their associated class labels.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A tuple, X, is represented by an n-dimensional attribute vector, X = (x1, x2,..., </a:t>
            </a:r>
            <a:r>
              <a:rPr lang="en-US" sz="2200" dirty="0" err="1"/>
              <a:t>xn</a:t>
            </a:r>
            <a:r>
              <a:rPr lang="en-US" sz="2200" dirty="0"/>
              <a:t>), depicting n measurements made on the tuple from n database attributes, respectively, A1, A2,..., An.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/>
              <a:t>Each tuple, X, is assumed to belong to a predefined class as determined by another database attribute called the class label attribute.</a:t>
            </a:r>
            <a:r>
              <a:rPr lang="en-IN" altLang="en-US" sz="2200" dirty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200" dirty="0"/>
              <a:t>The class label attribute is discrete-valued and unordered, it is </a:t>
            </a:r>
            <a:r>
              <a:rPr lang="en-US" sz="2200" dirty="0"/>
              <a:t>categorical (or nominal) in that each value serves as a category or class.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 individual tuples making up the training set are referred to as training tuples</a:t>
            </a:r>
            <a:endParaRPr lang="en-US" altLang="en-US" sz="22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1342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766" y="434340"/>
            <a:ext cx="1129246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indent="-457200">
              <a:buAutoNum type="arabicPeriod"/>
            </a:pPr>
            <a:endParaRPr lang="en-IN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2E877-EE56-7770-D377-1005A070D957}"/>
              </a:ext>
            </a:extLst>
          </p:cNvPr>
          <p:cNvSpPr txBox="1"/>
          <p:nvPr/>
        </p:nvSpPr>
        <p:spPr>
          <a:xfrm>
            <a:off x="449766" y="687488"/>
            <a:ext cx="1099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Bayesian Classification: Bayes Theorem, Naïve Bayes classifier, Bayesian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857DB9-6BF5-743C-E186-CBEF7BE3C0BD}"/>
              </a:ext>
            </a:extLst>
          </p:cNvPr>
          <p:cNvSpPr/>
          <p:nvPr/>
        </p:nvSpPr>
        <p:spPr>
          <a:xfrm>
            <a:off x="299665" y="1011277"/>
            <a:ext cx="1129246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7030A0"/>
                </a:solidFill>
              </a:rPr>
              <a:t>Bayesian classifiers?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Bayesian classifiers are statistical classifiers.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They can predict </a:t>
            </a:r>
            <a:r>
              <a:rPr lang="en-US" sz="2400" dirty="0"/>
              <a:t>class membership probabilities such as the probability that a given tuple belongs to a particular class.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Bayesian classification is based on Bayes’ theorem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Performance: A simple Bayesian classifier, naïve Bayesian classifier, has comparable performance with decision tree and selected neural network classifiers</a:t>
            </a:r>
            <a:endParaRPr lang="en-IN" sz="2400" dirty="0"/>
          </a:p>
          <a:p>
            <a:endParaRPr lang="en-IN" sz="2400" dirty="0">
              <a:solidFill>
                <a:srgbClr val="7030A0"/>
              </a:solidFill>
            </a:endParaRPr>
          </a:p>
          <a:p>
            <a:endParaRPr lang="en-US" altLang="en-US" sz="2200" dirty="0"/>
          </a:p>
          <a:p>
            <a:pPr marL="457200" indent="-457200">
              <a:buAutoNum type="arabicPeriod"/>
            </a:pPr>
            <a:endParaRPr lang="en-US" altLang="en-US" sz="2200" dirty="0"/>
          </a:p>
          <a:p>
            <a:pPr indent="-457200">
              <a:buAutoNum type="arabicPeriod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73925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Bayes Theorem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765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Let </a:t>
            </a:r>
            <a:r>
              <a:rPr lang="en-US" altLang="en-US" sz="2400" b="1" dirty="0"/>
              <a:t>X be a data sample (“</a:t>
            </a:r>
            <a:r>
              <a:rPr lang="en-US" altLang="en-US" sz="2400" b="1" i="1" dirty="0"/>
              <a:t>evidence”): class label is unknown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Let H be a </a:t>
            </a:r>
            <a:r>
              <a:rPr lang="en-US" altLang="en-US" sz="2400" i="1" dirty="0"/>
              <a:t>hypothesis that </a:t>
            </a:r>
            <a:r>
              <a:rPr lang="en-US" altLang="en-US" sz="2400" i="1" dirty="0">
                <a:solidFill>
                  <a:srgbClr val="7030A0"/>
                </a:solidFill>
              </a:rPr>
              <a:t>X belongs to class 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>
                <a:solidFill>
                  <a:srgbClr val="00B050"/>
                </a:solidFill>
              </a:rPr>
              <a:t>Classification is to determine P(H|</a:t>
            </a:r>
            <a:r>
              <a:rPr lang="en-US" altLang="en-US" sz="2400" b="1" dirty="0">
                <a:solidFill>
                  <a:srgbClr val="00B050"/>
                </a:solidFill>
              </a:rPr>
              <a:t>X), (</a:t>
            </a:r>
            <a:r>
              <a:rPr lang="en-US" altLang="en-US" sz="2400" b="1" i="1" dirty="0">
                <a:solidFill>
                  <a:srgbClr val="00B050"/>
                </a:solidFill>
              </a:rPr>
              <a:t>posteriori probability), the </a:t>
            </a:r>
            <a:r>
              <a:rPr lang="en-US" altLang="en-US" sz="2400" dirty="0">
                <a:solidFill>
                  <a:srgbClr val="00B050"/>
                </a:solidFill>
              </a:rPr>
              <a:t>probability that the hypothesis holds given the observed data sample </a:t>
            </a:r>
            <a:r>
              <a:rPr lang="en-US" altLang="en-US" sz="2400" b="1" dirty="0">
                <a:solidFill>
                  <a:srgbClr val="00B050"/>
                </a:solidFill>
              </a:rPr>
              <a:t>X</a:t>
            </a:r>
          </a:p>
          <a:p>
            <a:pPr marL="0" indent="0">
              <a:buNone/>
            </a:pPr>
            <a:r>
              <a:rPr lang="en-US" altLang="en-US" sz="2400" b="1" dirty="0"/>
              <a:t>Ex. </a:t>
            </a:r>
            <a:r>
              <a:rPr lang="en-US" sz="2400" dirty="0"/>
              <a:t>P(H|X) reflects the probability that customer X will buy a computer given that we know the customer’s age and income</a:t>
            </a:r>
            <a:endParaRPr lang="en-US" altLang="en-US" sz="2400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P(H) (</a:t>
            </a:r>
            <a:r>
              <a:rPr lang="en-US" altLang="en-US" sz="2400" i="1" dirty="0"/>
              <a:t>prior probability), the initial probability</a:t>
            </a:r>
          </a:p>
          <a:p>
            <a:pPr marL="0" indent="0">
              <a:buNone/>
            </a:pPr>
            <a:r>
              <a:rPr lang="en-US" altLang="en-US" sz="2400" dirty="0"/>
              <a:t>E.g., </a:t>
            </a:r>
            <a:r>
              <a:rPr lang="en-US" altLang="en-US" sz="2400" b="1" dirty="0"/>
              <a:t>X will buy computer, regardless of age, income, …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P(</a:t>
            </a:r>
            <a:r>
              <a:rPr lang="en-US" altLang="en-US" sz="2400" b="1" dirty="0"/>
              <a:t>X): probability that sample data is observed</a:t>
            </a:r>
          </a:p>
          <a:p>
            <a:pPr marL="0" indent="0">
              <a:buNone/>
            </a:pPr>
            <a:r>
              <a:rPr lang="en-US" sz="2400" b="1" dirty="0"/>
              <a:t>Ex. </a:t>
            </a:r>
            <a:r>
              <a:rPr lang="en-US" sz="2400" dirty="0"/>
              <a:t>it is the probability that a person from our set of customers is 35 years old and earns $40,000.</a:t>
            </a:r>
            <a:endParaRPr lang="en-US" altLang="en-US" sz="2400" b="1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4279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Bayes Theorem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P(</a:t>
            </a:r>
            <a:r>
              <a:rPr lang="en-US" altLang="en-US" sz="2400" b="1" dirty="0"/>
              <a:t>X|H) (</a:t>
            </a:r>
            <a:r>
              <a:rPr lang="en-US" altLang="en-US" sz="2400" b="1" dirty="0" err="1"/>
              <a:t>likelyhood</a:t>
            </a:r>
            <a:r>
              <a:rPr lang="en-US" altLang="en-US" sz="2400" b="1" dirty="0"/>
              <a:t>), the probability of observing the sample X, </a:t>
            </a:r>
            <a:r>
              <a:rPr lang="en-US" altLang="en-US" sz="2400" dirty="0"/>
              <a:t>given that the hypothesis holds</a:t>
            </a:r>
          </a:p>
          <a:p>
            <a:pPr marL="0" indent="0">
              <a:buNone/>
            </a:pPr>
            <a:r>
              <a:rPr lang="en-US" sz="2400" dirty="0"/>
              <a:t>Ex. it is the probability that a customer, X, is 35 years old and earns $40,000, given that we know the customer will buy a computer</a:t>
            </a:r>
            <a:endParaRPr lang="en-US" altLang="en-US" sz="2400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Bayes’ theorem is useful in that it provides a way of calculating the posterior probability, P(H|X), from P(H), P(X|H), and P(X). 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b="1" dirty="0"/>
              <a:t>Bayes Theorem    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3611" t="51194" r="8426" b="38101"/>
          <a:stretch/>
        </p:blipFill>
        <p:spPr>
          <a:xfrm>
            <a:off x="3522132" y="4967110"/>
            <a:ext cx="6293990" cy="135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64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Naıve</a:t>
            </a:r>
            <a:r>
              <a:rPr lang="en-IN" dirty="0"/>
              <a:t> Bayesian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Naïve Bayes is a probabilistic machine learning algorithm used in a wide variety of classification tasks.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It is a classification technique based on Bayes’ Theorem with an assumption of independence among predictors.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Prediction of membership probabilities is made for every class such as the probability of data points associated to a particular class.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The class having </a:t>
            </a:r>
            <a:r>
              <a:rPr lang="en-US" sz="2400" b="1" dirty="0"/>
              <a:t>maximum</a:t>
            </a:r>
            <a:r>
              <a:rPr lang="en-US" sz="2400" dirty="0"/>
              <a:t> probability is appraised as the most suitable class.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Bayes Theorem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E88D-1691-05F2-B55D-236BC7B33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11" t="51194" r="8426" b="38101"/>
          <a:stretch/>
        </p:blipFill>
        <p:spPr>
          <a:xfrm>
            <a:off x="105165" y="4344109"/>
            <a:ext cx="6293990" cy="1354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CB061C-4B94-043B-8CB4-F405D2557418}"/>
              </a:ext>
            </a:extLst>
          </p:cNvPr>
          <p:cNvSpPr txBox="1"/>
          <p:nvPr/>
        </p:nvSpPr>
        <p:spPr>
          <a:xfrm>
            <a:off x="5558589" y="4344109"/>
            <a:ext cx="558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Where </a:t>
            </a:r>
          </a:p>
          <a:p>
            <a:r>
              <a:rPr lang="en-US" dirty="0"/>
              <a:t>P(H/X) : Conditional probability of </a:t>
            </a:r>
            <a:r>
              <a:rPr lang="en-US" dirty="0" err="1"/>
              <a:t>of</a:t>
            </a:r>
            <a:r>
              <a:rPr lang="en-US" dirty="0"/>
              <a:t> H given X</a:t>
            </a:r>
          </a:p>
          <a:p>
            <a:r>
              <a:rPr lang="en-US" dirty="0"/>
              <a:t>P(X/H) : Conditional probability of X given H</a:t>
            </a:r>
          </a:p>
          <a:p>
            <a:r>
              <a:rPr lang="en-US" dirty="0"/>
              <a:t>P(X) : Probability of event X</a:t>
            </a:r>
          </a:p>
          <a:p>
            <a:r>
              <a:rPr lang="en-US" dirty="0"/>
              <a:t>P(H) : Probability of event 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503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Naıve</a:t>
            </a:r>
            <a:r>
              <a:rPr lang="en-IN" dirty="0"/>
              <a:t> Bayesian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Let D be a training set of tuples and their associated class labels. As usual, each tuple is represented by an n-dimensional attribute vector, X = (x1, x2,..., </a:t>
            </a:r>
            <a:r>
              <a:rPr lang="en-US" sz="2400" dirty="0" err="1"/>
              <a:t>xn</a:t>
            </a:r>
            <a:r>
              <a:rPr lang="en-US" sz="2400" dirty="0"/>
              <a:t>), depicting n measurements made on the tuple from n attributes, respectively, A1, A2,..., An.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Suppose that there are m classes, C1, C2,..., Cm. Given a tuple, X, the classifier will predict that X belongs to the class having the highest posterior probability, conditioned on X. That is, the </a:t>
            </a:r>
            <a:r>
              <a:rPr lang="en-US" sz="2400" dirty="0" err="1"/>
              <a:t>na¨ıve</a:t>
            </a:r>
            <a:r>
              <a:rPr lang="en-US" sz="2400" dirty="0"/>
              <a:t> Bayesian classifier predicts that tuple X belongs to the class Ci if and only if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2D92BC-9024-F871-06A2-C68ED70F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570" y="4414289"/>
            <a:ext cx="513469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9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Naıve</a:t>
            </a:r>
            <a:r>
              <a:rPr lang="en-IN" dirty="0"/>
              <a:t> Bayesian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r>
              <a:rPr lang="en-US" sz="2400" dirty="0"/>
              <a:t>Thus, we maximize P(Ci |X). The class Ci for which P(Ci |X) is maximized is called the maximum posteriori hypothesis. By Bayes’ theorem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As P(X) is constant for all classes, only P(</a:t>
            </a:r>
            <a:r>
              <a:rPr lang="en-US" sz="2400" dirty="0" err="1"/>
              <a:t>X|Ci</a:t>
            </a:r>
            <a:r>
              <a:rPr lang="en-US" sz="2400" dirty="0"/>
              <a:t>)P(Ci) needs to be maximized. </a:t>
            </a:r>
            <a:endParaRPr lang="en-US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DF26-6885-1F02-1E19-23AF8FDC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02" y="2428799"/>
            <a:ext cx="411537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12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10870-BCAE-ECA1-2D51-A9F3F683C723}"/>
              </a:ext>
            </a:extLst>
          </p:cNvPr>
          <p:cNvSpPr txBox="1"/>
          <p:nvPr/>
        </p:nvSpPr>
        <p:spPr>
          <a:xfrm>
            <a:off x="4752474" y="1335505"/>
            <a:ext cx="7439526" cy="388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wish to predict the class label of a tuple using naïve Bayesian </a:t>
            </a:r>
            <a:r>
              <a:rPr lang="en-US" dirty="0" err="1"/>
              <a:t>classification,given</a:t>
            </a:r>
            <a:r>
              <a:rPr lang="en-US" dirty="0"/>
              <a:t> some training data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r>
              <a:rPr lang="en-US" dirty="0"/>
              <a:t>Tuple we wish to classify is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X = (youth,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ahoma" panose="020B0604030504040204" pitchFamily="34" charset="0"/>
              </a:rPr>
              <a:t>Credit_rating</a:t>
            </a:r>
            <a:r>
              <a:rPr lang="en-US" altLang="en-US" sz="1800" dirty="0">
                <a:latin typeface="Tahoma" panose="020B0604030504040204" pitchFamily="34" charset="0"/>
              </a:rPr>
              <a:t> = Fair)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EBB88-B4D7-E381-122C-7B11578B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2" y="1335505"/>
            <a:ext cx="3624761" cy="38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40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10870-BCAE-ECA1-2D51-A9F3F683C723}"/>
              </a:ext>
            </a:extLst>
          </p:cNvPr>
          <p:cNvSpPr txBox="1"/>
          <p:nvPr/>
        </p:nvSpPr>
        <p:spPr>
          <a:xfrm>
            <a:off x="4353603" y="1973179"/>
            <a:ext cx="7439526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maximize P(</a:t>
            </a:r>
            <a:r>
              <a:rPr lang="en-US" dirty="0" err="1"/>
              <a:t>X|Ci</a:t>
            </a:r>
            <a:r>
              <a:rPr lang="en-US" dirty="0"/>
              <a:t>)P(Ci), for </a:t>
            </a:r>
            <a:r>
              <a:rPr lang="en-US" dirty="0" err="1"/>
              <a:t>i</a:t>
            </a:r>
            <a:r>
              <a:rPr lang="en-US" dirty="0"/>
              <a:t> = 1, 2. P(Ci), the prior probability of each class, can be computed based on the training tuples</a:t>
            </a:r>
          </a:p>
          <a:p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D67EA-B60D-FE08-DA75-60320A34C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" y="1335505"/>
            <a:ext cx="360681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8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10870-BCAE-ECA1-2D51-A9F3F683C723}"/>
              </a:ext>
            </a:extLst>
          </p:cNvPr>
          <p:cNvSpPr txBox="1"/>
          <p:nvPr/>
        </p:nvSpPr>
        <p:spPr>
          <a:xfrm>
            <a:off x="4752474" y="1335505"/>
            <a:ext cx="7439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P(</a:t>
            </a:r>
            <a:r>
              <a:rPr lang="en-US" dirty="0" err="1"/>
              <a:t>X|Ci</a:t>
            </a:r>
            <a:r>
              <a:rPr lang="en-US" dirty="0"/>
              <a:t>), </a:t>
            </a:r>
            <a:r>
              <a:rPr lang="en-US" dirty="0" err="1"/>
              <a:t>fori</a:t>
            </a:r>
            <a:r>
              <a:rPr lang="en-US" dirty="0"/>
              <a:t> = 1, 2, we compute the following conditional probabilities:</a:t>
            </a:r>
          </a:p>
          <a:p>
            <a:endParaRPr lang="en-US" dirty="0"/>
          </a:p>
          <a:p>
            <a:r>
              <a:rPr lang="en-IN" dirty="0"/>
              <a:t>P(age = youth | buys computer = yes) = 2/9 = 0.222 </a:t>
            </a:r>
          </a:p>
          <a:p>
            <a:r>
              <a:rPr lang="en-IN" dirty="0"/>
              <a:t>P(age = youth | buys computer = no) = 3/5 = 0.600 </a:t>
            </a:r>
          </a:p>
          <a:p>
            <a:r>
              <a:rPr lang="en-IN" dirty="0"/>
              <a:t>P(income = medium | buys computer = yes) = 4/9 = 0.444 </a:t>
            </a:r>
          </a:p>
          <a:p>
            <a:r>
              <a:rPr lang="en-IN" dirty="0"/>
              <a:t>P(income = medium | buys computer = no) = 2/5 = 0.400 </a:t>
            </a:r>
          </a:p>
          <a:p>
            <a:r>
              <a:rPr lang="en-IN" dirty="0"/>
              <a:t>P(student = yes | buys computer = yes) = 6/9 = 0.66</a:t>
            </a:r>
          </a:p>
          <a:p>
            <a:r>
              <a:rPr lang="en-US" dirty="0"/>
              <a:t>P(student = yes | buys computer = no) = 1/5 = 0.200</a:t>
            </a:r>
          </a:p>
          <a:p>
            <a:r>
              <a:rPr lang="en-US" dirty="0"/>
              <a:t>P(credit rating = fair | buys computer = yes) = 6/9 = 0.667 </a:t>
            </a:r>
          </a:p>
          <a:p>
            <a:r>
              <a:rPr lang="en-US" dirty="0"/>
              <a:t>P(credit rating = fair | buys computer = no) = 2/5 = 0.400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FDCDF-6795-066A-1361-158D3473C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" y="1335505"/>
            <a:ext cx="360681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77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8DAD21-4F96-8C25-5012-7F58AF589557}"/>
              </a:ext>
            </a:extLst>
          </p:cNvPr>
          <p:cNvSpPr txBox="1"/>
          <p:nvPr/>
        </p:nvSpPr>
        <p:spPr>
          <a:xfrm>
            <a:off x="496302" y="78989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10870-BCAE-ECA1-2D51-A9F3F683C723}"/>
              </a:ext>
            </a:extLst>
          </p:cNvPr>
          <p:cNvSpPr txBox="1"/>
          <p:nvPr/>
        </p:nvSpPr>
        <p:spPr>
          <a:xfrm>
            <a:off x="4752474" y="1335505"/>
            <a:ext cx="7439526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probabilities computed in previous steps we obtain</a:t>
            </a:r>
          </a:p>
          <a:p>
            <a:endParaRPr lang="en-US" altLang="en-US" dirty="0"/>
          </a:p>
          <a:p>
            <a:r>
              <a:rPr lang="en-IN" dirty="0">
                <a:solidFill>
                  <a:srgbClr val="00B050"/>
                </a:solidFill>
              </a:rPr>
              <a:t>P(</a:t>
            </a:r>
            <a:r>
              <a:rPr lang="en-IN" dirty="0" err="1">
                <a:solidFill>
                  <a:srgbClr val="00B050"/>
                </a:solidFill>
              </a:rPr>
              <a:t>X|buys</a:t>
            </a:r>
            <a:r>
              <a:rPr lang="en-IN" dirty="0">
                <a:solidFill>
                  <a:srgbClr val="00B050"/>
                </a:solidFill>
              </a:rPr>
              <a:t> computer = yes) </a:t>
            </a:r>
            <a:r>
              <a:rPr lang="en-IN" dirty="0"/>
              <a:t>= P(age = youth | buys computer = yes) </a:t>
            </a:r>
          </a:p>
          <a:p>
            <a:r>
              <a:rPr lang="en-IN" dirty="0"/>
              <a:t>                                           × P(income = medium | buys computer = yes) </a:t>
            </a:r>
          </a:p>
          <a:p>
            <a:r>
              <a:rPr lang="en-IN" dirty="0"/>
              <a:t>                                           × P(student = yes | buys computer = yes) </a:t>
            </a:r>
          </a:p>
          <a:p>
            <a:r>
              <a:rPr lang="en-IN" dirty="0"/>
              <a:t>                                           × P(credit rating = fair | buys computer = yes) </a:t>
            </a:r>
          </a:p>
          <a:p>
            <a:r>
              <a:rPr lang="en-IN" dirty="0"/>
              <a:t>                                        = 0.222 × 0.444 × 0.667 × 0.667 = 0.044. </a:t>
            </a:r>
          </a:p>
          <a:p>
            <a:endParaRPr lang="en-IN" altLang="en-US" dirty="0"/>
          </a:p>
          <a:p>
            <a:endParaRPr lang="en-IN" altLang="en-US" dirty="0"/>
          </a:p>
          <a:p>
            <a:r>
              <a:rPr lang="en-US" dirty="0"/>
              <a:t>Similarly, 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P(</a:t>
            </a:r>
            <a:r>
              <a:rPr lang="en-US" dirty="0" err="1">
                <a:solidFill>
                  <a:srgbClr val="00B050"/>
                </a:solidFill>
              </a:rPr>
              <a:t>X|buys</a:t>
            </a:r>
            <a:r>
              <a:rPr lang="en-US" dirty="0">
                <a:solidFill>
                  <a:srgbClr val="00B050"/>
                </a:solidFill>
              </a:rPr>
              <a:t> computer = no) </a:t>
            </a:r>
            <a:r>
              <a:rPr lang="en-US" dirty="0"/>
              <a:t>= 0.600 × 0.400 × 0.200 × 0.400 = 0.019</a:t>
            </a:r>
            <a:endParaRPr lang="en-US" alt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61BD5-ACCA-4E66-107C-C646BE36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76" y="1335505"/>
            <a:ext cx="360681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77004" y="972066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2959" y="616466"/>
            <a:ext cx="11333884" cy="56827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Because the class label of each training tuple is provided, this step is also known as supervised learning.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The classifier or model generated in the first step of classification algorithm can be a</a:t>
            </a:r>
            <a:r>
              <a:rPr lang="en-US" sz="2400" dirty="0"/>
              <a:t> classification rules, decision trees, or mathematical formulae.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B0F0"/>
                </a:solidFill>
              </a:rPr>
              <a:t>II classification step </a:t>
            </a:r>
            <a:r>
              <a:rPr lang="en-US" sz="2400" dirty="0"/>
              <a:t>(or Testing Phase)</a:t>
            </a:r>
          </a:p>
          <a:p>
            <a:r>
              <a:rPr lang="en-US" altLang="en-US" sz="2200" dirty="0"/>
              <a:t>In second step the model is used for classification, first it is used on a test data to check its accuracy.</a:t>
            </a:r>
          </a:p>
          <a:p>
            <a:r>
              <a:rPr lang="en-US" altLang="en-US" sz="2200" dirty="0"/>
              <a:t>Estimate accuracy of the model ,the known label of test sample is compared with the classified result from the model</a:t>
            </a:r>
          </a:p>
          <a:p>
            <a:r>
              <a:rPr lang="en-US" altLang="en-US" sz="2200" dirty="0"/>
              <a:t>Accuracy rate is the percentage of test set samples that are correctly classified by the model</a:t>
            </a:r>
          </a:p>
          <a:p>
            <a:r>
              <a:rPr lang="en-US" altLang="en-US" sz="2200" dirty="0"/>
              <a:t>Test set is independent of training set, otherwise over-fitting will occur</a:t>
            </a:r>
          </a:p>
          <a:p>
            <a:r>
              <a:rPr lang="en-US" altLang="en-US" sz="2200" dirty="0"/>
              <a:t>If the accuracy is acceptable, use the model to classify data tuples whose class labels are not known</a:t>
            </a:r>
          </a:p>
          <a:p>
            <a:pPr marL="0" indent="0"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793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9610A8-DC5E-1FF2-9FA8-A2963F220A6E}"/>
              </a:ext>
            </a:extLst>
          </p:cNvPr>
          <p:cNvSpPr txBox="1">
            <a:spLocks/>
          </p:cNvSpPr>
          <p:nvPr/>
        </p:nvSpPr>
        <p:spPr>
          <a:xfrm>
            <a:off x="315476" y="1159224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0" indent="0">
              <a:buNone/>
            </a:pPr>
            <a:endParaRPr lang="en-US" altLang="en-US" sz="2400" b="1" i="1" dirty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910870-BCAE-ECA1-2D51-A9F3F683C723}"/>
              </a:ext>
            </a:extLst>
          </p:cNvPr>
          <p:cNvSpPr txBox="1"/>
          <p:nvPr/>
        </p:nvSpPr>
        <p:spPr>
          <a:xfrm>
            <a:off x="661736" y="1034715"/>
            <a:ext cx="11214787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find the class, Ci , that maximizes P(</a:t>
            </a:r>
            <a:r>
              <a:rPr lang="en-IN" dirty="0" err="1"/>
              <a:t>X|Ci</a:t>
            </a:r>
            <a:r>
              <a:rPr lang="en-IN" dirty="0"/>
              <a:t>)P(Ci), we compute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P(</a:t>
            </a:r>
            <a:r>
              <a:rPr lang="en-IN" dirty="0" err="1"/>
              <a:t>X|buys</a:t>
            </a:r>
            <a:r>
              <a:rPr lang="en-IN" dirty="0"/>
              <a:t> computer = yes)P(buys computer = yes) = 0.044 × 0.643 = 0.028 P(</a:t>
            </a:r>
            <a:r>
              <a:rPr lang="en-IN" dirty="0" err="1"/>
              <a:t>X|buys</a:t>
            </a:r>
            <a:r>
              <a:rPr lang="en-IN" dirty="0"/>
              <a:t> computer = no)P(buys computer = no) = 0.019 × 0.357 = 0.007</a:t>
            </a:r>
          </a:p>
          <a:p>
            <a:endParaRPr lang="en-IN" altLang="en-US" sz="1800" dirty="0"/>
          </a:p>
          <a:p>
            <a:endParaRPr lang="en-IN" altLang="en-US" dirty="0"/>
          </a:p>
          <a:p>
            <a:r>
              <a:rPr lang="en-US" dirty="0"/>
              <a:t>Therefore, the </a:t>
            </a:r>
            <a:r>
              <a:rPr lang="en-US" dirty="0" err="1"/>
              <a:t>na¨ıve</a:t>
            </a:r>
            <a:r>
              <a:rPr lang="en-US" dirty="0"/>
              <a:t> Bayesian classifier predicts buys computer = yes for tuple X.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X = (age =youth,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Tahoma" panose="020B0604030504040204" pitchFamily="34" charset="0"/>
              </a:rPr>
              <a:t>Credit_rating</a:t>
            </a:r>
            <a:r>
              <a:rPr lang="en-US" altLang="en-US" sz="1800" dirty="0">
                <a:latin typeface="Tahoma" panose="020B0604030504040204" pitchFamily="34" charset="0"/>
              </a:rPr>
              <a:t> = Fair)</a:t>
            </a:r>
          </a:p>
          <a:p>
            <a:endParaRPr lang="en-US" alt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811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3B3F3-2A3F-361D-325C-C2B476493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88" y="952154"/>
            <a:ext cx="526806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1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53E99-0293-9A76-2615-7861A373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8" y="1637778"/>
            <a:ext cx="4936437" cy="227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8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892" y="787042"/>
            <a:ext cx="1000839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Revision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Define classification? Explain steps of classification process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Explain decision tree induction. Explain how information gain as a attribute selection measure in decision tree induction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What is supervised Learning.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State and explain  Bayes </a:t>
            </a:r>
            <a:r>
              <a:rPr lang="en-US" dirty="0" err="1">
                <a:solidFill>
                  <a:srgbClr val="7030A0"/>
                </a:solidFill>
              </a:rPr>
              <a:t>theorm</a:t>
            </a: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Explain decision tree induction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What is tree pruning?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Explain information gain measure in detail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Problem solving (Find out information gain for given </a:t>
            </a:r>
            <a:r>
              <a:rPr lang="en-US" dirty="0" err="1">
                <a:solidFill>
                  <a:srgbClr val="7030A0"/>
                </a:solidFill>
              </a:rPr>
              <a:t>labled</a:t>
            </a:r>
            <a:r>
              <a:rPr lang="en-US" dirty="0">
                <a:solidFill>
                  <a:srgbClr val="7030A0"/>
                </a:solidFill>
              </a:rPr>
              <a:t> training dataset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7030A0"/>
                </a:solidFill>
              </a:rPr>
              <a:t>Problem solving  (Predict the class of tuple using </a:t>
            </a:r>
            <a:r>
              <a:rPr lang="en-US" dirty="0" err="1">
                <a:solidFill>
                  <a:srgbClr val="7030A0"/>
                </a:solidFill>
              </a:rPr>
              <a:t>Naıve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Bayesian Classification)</a:t>
            </a:r>
            <a:endParaRPr lang="en-US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63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Classification : Example 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893711"/>
            <a:ext cx="11333884" cy="452596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201641"/>
              </p:ext>
            </p:extLst>
          </p:nvPr>
        </p:nvGraphicFramePr>
        <p:xfrm>
          <a:off x="1142999" y="2531534"/>
          <a:ext cx="8267697" cy="3932237"/>
        </p:xfrm>
        <a:graphic>
          <a:graphicData uri="http://schemas.openxmlformats.org/drawingml/2006/table">
            <a:tbl>
              <a:tblPr/>
              <a:tblGrid>
                <a:gridCol w="877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9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118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1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Patient Id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Sore throat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Fever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Swollen Glands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Congestion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Headache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Diagnosis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 Box 104"/>
          <p:cNvSpPr txBox="1">
            <a:spLocks noChangeArrowheads="1"/>
          </p:cNvSpPr>
          <p:nvPr/>
        </p:nvSpPr>
        <p:spPr bwMode="auto">
          <a:xfrm>
            <a:off x="8039100" y="1692483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Class label</a:t>
            </a:r>
          </a:p>
        </p:txBody>
      </p:sp>
      <p:sp>
        <p:nvSpPr>
          <p:cNvPr id="7" name="Line 106"/>
          <p:cNvSpPr>
            <a:spLocks noChangeShapeType="1"/>
          </p:cNvSpPr>
          <p:nvPr/>
        </p:nvSpPr>
        <p:spPr bwMode="auto">
          <a:xfrm flipH="1">
            <a:off x="3505200" y="1921934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107"/>
          <p:cNvSpPr>
            <a:spLocks noChangeShapeType="1"/>
          </p:cNvSpPr>
          <p:nvPr/>
        </p:nvSpPr>
        <p:spPr bwMode="auto">
          <a:xfrm flipH="1">
            <a:off x="4572000" y="1921934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Line 108"/>
          <p:cNvSpPr>
            <a:spLocks noChangeShapeType="1"/>
          </p:cNvSpPr>
          <p:nvPr/>
        </p:nvSpPr>
        <p:spPr bwMode="auto">
          <a:xfrm>
            <a:off x="5463822" y="192683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Line 109"/>
          <p:cNvSpPr>
            <a:spLocks noChangeShapeType="1"/>
          </p:cNvSpPr>
          <p:nvPr/>
        </p:nvSpPr>
        <p:spPr bwMode="auto">
          <a:xfrm>
            <a:off x="5410199" y="1921934"/>
            <a:ext cx="1317977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Line 110"/>
          <p:cNvSpPr>
            <a:spLocks noChangeShapeType="1"/>
          </p:cNvSpPr>
          <p:nvPr/>
        </p:nvSpPr>
        <p:spPr bwMode="auto">
          <a:xfrm>
            <a:off x="5410200" y="1921934"/>
            <a:ext cx="2133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Line 111"/>
          <p:cNvSpPr>
            <a:spLocks noChangeShapeType="1"/>
          </p:cNvSpPr>
          <p:nvPr/>
        </p:nvSpPr>
        <p:spPr bwMode="auto">
          <a:xfrm flipH="1">
            <a:off x="7848600" y="199813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Text Box 104"/>
          <p:cNvSpPr txBox="1">
            <a:spLocks noChangeArrowheads="1"/>
          </p:cNvSpPr>
          <p:nvPr/>
        </p:nvSpPr>
        <p:spPr bwMode="auto">
          <a:xfrm>
            <a:off x="3355622" y="1864922"/>
            <a:ext cx="1371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53472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988673"/>
            <a:ext cx="1698625" cy="1506538"/>
            <a:chOff x="1283" y="1118"/>
            <a:chExt cx="1070" cy="949"/>
          </a:xfrm>
        </p:grpSpPr>
        <p:pic>
          <p:nvPicPr>
            <p:cNvPr id="3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347" y="1398"/>
              <a:ext cx="93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Training</a:t>
              </a:r>
            </a:p>
            <a:p>
              <a:pPr algn="ctr"/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276350" y="2362200"/>
            <a:ext cx="95885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674697" y="2362200"/>
            <a:ext cx="13716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6476999" y="694134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Classification</a:t>
            </a:r>
          </a:p>
          <a:p>
            <a:pPr algn="ctr"/>
            <a:r>
              <a:rPr lang="en-US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Algorithms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20460000">
            <a:off x="4343400" y="990600"/>
            <a:ext cx="1657350" cy="484188"/>
          </a:xfrm>
          <a:prstGeom prst="rightArrow">
            <a:avLst>
              <a:gd name="adj1" fmla="val 50000"/>
              <a:gd name="adj2" fmla="val 85605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6434478" y="3051833"/>
            <a:ext cx="1889125" cy="1506538"/>
            <a:chOff x="4081" y="2026"/>
            <a:chExt cx="1190" cy="949"/>
          </a:xfrm>
        </p:grpSpPr>
        <p:pic>
          <p:nvPicPr>
            <p:cNvPr id="10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Classifier</a:t>
              </a:r>
            </a:p>
            <a:p>
              <a:pPr algn="ctr"/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(Model)</a:t>
              </a:r>
            </a:p>
          </p:txBody>
        </p:sp>
      </p:grp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7239000" y="2131673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15"/>
          <p:cNvGrpSpPr>
            <a:grpSpLocks/>
          </p:cNvGrpSpPr>
          <p:nvPr/>
        </p:nvGrpSpPr>
        <p:grpSpPr bwMode="auto">
          <a:xfrm>
            <a:off x="7412037" y="3860800"/>
            <a:ext cx="4478388" cy="2524584"/>
            <a:chOff x="0" y="192"/>
            <a:chExt cx="5349" cy="3870"/>
          </a:xfrm>
        </p:grpSpPr>
        <p:sp>
          <p:nvSpPr>
            <p:cNvPr id="16" name="Oval 116"/>
            <p:cNvSpPr>
              <a:spLocks noChangeArrowheads="1"/>
            </p:cNvSpPr>
            <p:nvPr/>
          </p:nvSpPr>
          <p:spPr bwMode="auto">
            <a:xfrm>
              <a:off x="2256" y="192"/>
              <a:ext cx="1152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Swollen</a:t>
              </a:r>
            </a:p>
            <a:p>
              <a:pPr algn="ctr"/>
              <a:r>
                <a:rPr lang="en-US" altLang="en-US" sz="1200"/>
                <a:t>Glands</a:t>
              </a:r>
            </a:p>
          </p:txBody>
        </p:sp>
        <p:sp>
          <p:nvSpPr>
            <p:cNvPr id="17" name="Oval 117"/>
            <p:cNvSpPr>
              <a:spLocks noChangeArrowheads="1"/>
            </p:cNvSpPr>
            <p:nvPr/>
          </p:nvSpPr>
          <p:spPr bwMode="auto">
            <a:xfrm>
              <a:off x="1152" y="1776"/>
              <a:ext cx="1152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Fever</a:t>
              </a:r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 bwMode="auto">
            <a:xfrm flipH="1">
              <a:off x="1968" y="1008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 Box 119"/>
            <p:cNvSpPr txBox="1">
              <a:spLocks noChangeArrowheads="1"/>
            </p:cNvSpPr>
            <p:nvPr/>
          </p:nvSpPr>
          <p:spPr bwMode="auto">
            <a:xfrm>
              <a:off x="1584" y="1151"/>
              <a:ext cx="576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No</a:t>
              </a:r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 bwMode="auto">
            <a:xfrm>
              <a:off x="3264" y="960"/>
              <a:ext cx="67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 Box 121"/>
            <p:cNvSpPr txBox="1">
              <a:spLocks noChangeArrowheads="1"/>
            </p:cNvSpPr>
            <p:nvPr/>
          </p:nvSpPr>
          <p:spPr bwMode="auto">
            <a:xfrm>
              <a:off x="3745" y="1201"/>
              <a:ext cx="8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Yes</a:t>
              </a:r>
            </a:p>
          </p:txBody>
        </p:sp>
        <p:sp>
          <p:nvSpPr>
            <p:cNvPr id="22" name="Rectangle 122"/>
            <p:cNvSpPr>
              <a:spLocks noChangeArrowheads="1"/>
            </p:cNvSpPr>
            <p:nvPr/>
          </p:nvSpPr>
          <p:spPr bwMode="auto">
            <a:xfrm>
              <a:off x="3669" y="2027"/>
              <a:ext cx="1680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 dirty="0"/>
                <a:t>Diagnosis=Strep Throat</a:t>
              </a:r>
            </a:p>
          </p:txBody>
        </p:sp>
        <p:sp>
          <p:nvSpPr>
            <p:cNvPr id="23" name="Rectangle 123"/>
            <p:cNvSpPr>
              <a:spLocks noChangeArrowheads="1"/>
            </p:cNvSpPr>
            <p:nvPr/>
          </p:nvSpPr>
          <p:spPr bwMode="auto">
            <a:xfrm>
              <a:off x="0" y="3072"/>
              <a:ext cx="1776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/>
                <a:t>Diagnosis=Allergy</a:t>
              </a:r>
            </a:p>
          </p:txBody>
        </p:sp>
        <p:sp>
          <p:nvSpPr>
            <p:cNvPr id="24" name="Rectangle 124"/>
            <p:cNvSpPr>
              <a:spLocks noChangeArrowheads="1"/>
            </p:cNvSpPr>
            <p:nvPr/>
          </p:nvSpPr>
          <p:spPr bwMode="auto">
            <a:xfrm>
              <a:off x="1872" y="3072"/>
              <a:ext cx="1776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/>
                <a:t>Diagnosis =Cold</a:t>
              </a:r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 bwMode="auto">
            <a:xfrm flipH="1">
              <a:off x="864" y="2496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 bwMode="auto">
            <a:xfrm>
              <a:off x="2256" y="2400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 Box 127"/>
            <p:cNvSpPr txBox="1">
              <a:spLocks noChangeArrowheads="1"/>
            </p:cNvSpPr>
            <p:nvPr/>
          </p:nvSpPr>
          <p:spPr bwMode="auto">
            <a:xfrm>
              <a:off x="336" y="2591"/>
              <a:ext cx="53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No</a:t>
              </a:r>
            </a:p>
          </p:txBody>
        </p:sp>
        <p:sp>
          <p:nvSpPr>
            <p:cNvPr id="28" name="Text Box 128"/>
            <p:cNvSpPr txBox="1">
              <a:spLocks noChangeArrowheads="1"/>
            </p:cNvSpPr>
            <p:nvPr/>
          </p:nvSpPr>
          <p:spPr bwMode="auto">
            <a:xfrm>
              <a:off x="2736" y="2640"/>
              <a:ext cx="530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Yes</a:t>
              </a:r>
            </a:p>
          </p:txBody>
        </p:sp>
      </p:grpSp>
      <p:graphicFrame>
        <p:nvGraphicFramePr>
          <p:cNvPr id="29" name="Group 17"/>
          <p:cNvGraphicFramePr>
            <a:graphicFrameLocks noGrp="1"/>
          </p:cNvGraphicFramePr>
          <p:nvPr/>
        </p:nvGraphicFramePr>
        <p:xfrm>
          <a:off x="457200" y="2819400"/>
          <a:ext cx="5257800" cy="3565984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Patient 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Sore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Fever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Swollen Glands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Congestion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Headache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Diagnosis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598828" y="-12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Step I: </a:t>
            </a:r>
            <a:r>
              <a:rPr lang="en-US" dirty="0"/>
              <a:t>Learning step (or training phase)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07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988673"/>
            <a:ext cx="1698625" cy="1506538"/>
            <a:chOff x="1283" y="1118"/>
            <a:chExt cx="1070" cy="949"/>
          </a:xfrm>
        </p:grpSpPr>
        <p:pic>
          <p:nvPicPr>
            <p:cNvPr id="3" name="Picture 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6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Test</a:t>
              </a:r>
            </a:p>
            <a:p>
              <a:pPr algn="ctr"/>
              <a:r>
                <a:rPr lang="en-US" altLang="en-US" sz="24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Data</a:t>
              </a:r>
            </a:p>
          </p:txBody>
        </p:sp>
      </p:grp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276350" y="2362200"/>
            <a:ext cx="95885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674697" y="2362200"/>
            <a:ext cx="13716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 rot="20460000">
            <a:off x="3865896" y="1213612"/>
            <a:ext cx="1657350" cy="484188"/>
          </a:xfrm>
          <a:prstGeom prst="rightArrow">
            <a:avLst>
              <a:gd name="adj1" fmla="val 50000"/>
              <a:gd name="adj2" fmla="val 85605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5" name="Group 115"/>
          <p:cNvGrpSpPr>
            <a:grpSpLocks/>
          </p:cNvGrpSpPr>
          <p:nvPr/>
        </p:nvGrpSpPr>
        <p:grpSpPr bwMode="auto">
          <a:xfrm>
            <a:off x="6023505" y="753723"/>
            <a:ext cx="4478388" cy="1741488"/>
            <a:chOff x="0" y="192"/>
            <a:chExt cx="5349" cy="3870"/>
          </a:xfrm>
        </p:grpSpPr>
        <p:sp>
          <p:nvSpPr>
            <p:cNvPr id="16" name="Oval 116"/>
            <p:cNvSpPr>
              <a:spLocks noChangeArrowheads="1"/>
            </p:cNvSpPr>
            <p:nvPr/>
          </p:nvSpPr>
          <p:spPr bwMode="auto">
            <a:xfrm>
              <a:off x="2256" y="192"/>
              <a:ext cx="1152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 dirty="0"/>
                <a:t>Swollen</a:t>
              </a:r>
            </a:p>
            <a:p>
              <a:pPr algn="ctr"/>
              <a:r>
                <a:rPr lang="en-US" altLang="en-US" sz="1200" dirty="0"/>
                <a:t>Glands</a:t>
              </a:r>
            </a:p>
          </p:txBody>
        </p:sp>
        <p:sp>
          <p:nvSpPr>
            <p:cNvPr id="17" name="Oval 117"/>
            <p:cNvSpPr>
              <a:spLocks noChangeArrowheads="1"/>
            </p:cNvSpPr>
            <p:nvPr/>
          </p:nvSpPr>
          <p:spPr bwMode="auto">
            <a:xfrm>
              <a:off x="1152" y="1776"/>
              <a:ext cx="1152" cy="96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200"/>
                <a:t>Fever</a:t>
              </a:r>
            </a:p>
          </p:txBody>
        </p:sp>
        <p:sp>
          <p:nvSpPr>
            <p:cNvPr id="18" name="Line 118"/>
            <p:cNvSpPr>
              <a:spLocks noChangeShapeType="1"/>
            </p:cNvSpPr>
            <p:nvPr/>
          </p:nvSpPr>
          <p:spPr bwMode="auto">
            <a:xfrm flipH="1">
              <a:off x="1968" y="1008"/>
              <a:ext cx="43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 Box 119"/>
            <p:cNvSpPr txBox="1">
              <a:spLocks noChangeArrowheads="1"/>
            </p:cNvSpPr>
            <p:nvPr/>
          </p:nvSpPr>
          <p:spPr bwMode="auto">
            <a:xfrm>
              <a:off x="1584" y="1151"/>
              <a:ext cx="576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No</a:t>
              </a:r>
            </a:p>
          </p:txBody>
        </p:sp>
        <p:sp>
          <p:nvSpPr>
            <p:cNvPr id="20" name="Line 120"/>
            <p:cNvSpPr>
              <a:spLocks noChangeShapeType="1"/>
            </p:cNvSpPr>
            <p:nvPr/>
          </p:nvSpPr>
          <p:spPr bwMode="auto">
            <a:xfrm>
              <a:off x="3264" y="960"/>
              <a:ext cx="672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 Box 121"/>
            <p:cNvSpPr txBox="1">
              <a:spLocks noChangeArrowheads="1"/>
            </p:cNvSpPr>
            <p:nvPr/>
          </p:nvSpPr>
          <p:spPr bwMode="auto">
            <a:xfrm>
              <a:off x="3745" y="1201"/>
              <a:ext cx="863" cy="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Yes</a:t>
              </a:r>
            </a:p>
          </p:txBody>
        </p:sp>
        <p:sp>
          <p:nvSpPr>
            <p:cNvPr id="22" name="Rectangle 122"/>
            <p:cNvSpPr>
              <a:spLocks noChangeArrowheads="1"/>
            </p:cNvSpPr>
            <p:nvPr/>
          </p:nvSpPr>
          <p:spPr bwMode="auto">
            <a:xfrm>
              <a:off x="3669" y="2027"/>
              <a:ext cx="1680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 dirty="0"/>
                <a:t>Diagnosis=Strep Throat</a:t>
              </a:r>
            </a:p>
          </p:txBody>
        </p:sp>
        <p:sp>
          <p:nvSpPr>
            <p:cNvPr id="23" name="Rectangle 123"/>
            <p:cNvSpPr>
              <a:spLocks noChangeArrowheads="1"/>
            </p:cNvSpPr>
            <p:nvPr/>
          </p:nvSpPr>
          <p:spPr bwMode="auto">
            <a:xfrm>
              <a:off x="0" y="3072"/>
              <a:ext cx="1776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/>
                <a:t>Diagnosis=Allergy</a:t>
              </a:r>
            </a:p>
          </p:txBody>
        </p:sp>
        <p:sp>
          <p:nvSpPr>
            <p:cNvPr id="24" name="Rectangle 124"/>
            <p:cNvSpPr>
              <a:spLocks noChangeArrowheads="1"/>
            </p:cNvSpPr>
            <p:nvPr/>
          </p:nvSpPr>
          <p:spPr bwMode="auto">
            <a:xfrm>
              <a:off x="1872" y="3072"/>
              <a:ext cx="1776" cy="52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800"/>
                <a:t>Diagnosis =Cold</a:t>
              </a:r>
            </a:p>
          </p:txBody>
        </p:sp>
        <p:sp>
          <p:nvSpPr>
            <p:cNvPr id="25" name="Line 125"/>
            <p:cNvSpPr>
              <a:spLocks noChangeShapeType="1"/>
            </p:cNvSpPr>
            <p:nvPr/>
          </p:nvSpPr>
          <p:spPr bwMode="auto">
            <a:xfrm flipH="1">
              <a:off x="864" y="2496"/>
              <a:ext cx="3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Line 126"/>
            <p:cNvSpPr>
              <a:spLocks noChangeShapeType="1"/>
            </p:cNvSpPr>
            <p:nvPr/>
          </p:nvSpPr>
          <p:spPr bwMode="auto">
            <a:xfrm>
              <a:off x="2256" y="2400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 Box 127"/>
            <p:cNvSpPr txBox="1">
              <a:spLocks noChangeArrowheads="1"/>
            </p:cNvSpPr>
            <p:nvPr/>
          </p:nvSpPr>
          <p:spPr bwMode="auto">
            <a:xfrm>
              <a:off x="336" y="2591"/>
              <a:ext cx="530" cy="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No</a:t>
              </a:r>
            </a:p>
          </p:txBody>
        </p:sp>
        <p:sp>
          <p:nvSpPr>
            <p:cNvPr id="28" name="Text Box 128"/>
            <p:cNvSpPr txBox="1">
              <a:spLocks noChangeArrowheads="1"/>
            </p:cNvSpPr>
            <p:nvPr/>
          </p:nvSpPr>
          <p:spPr bwMode="auto">
            <a:xfrm>
              <a:off x="2736" y="2640"/>
              <a:ext cx="530" cy="1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Yes</a:t>
              </a:r>
            </a:p>
          </p:txBody>
        </p:sp>
      </p:grpSp>
      <p:graphicFrame>
        <p:nvGraphicFramePr>
          <p:cNvPr id="29" name="Group 17"/>
          <p:cNvGraphicFramePr>
            <a:graphicFrameLocks noGrp="1"/>
          </p:cNvGraphicFramePr>
          <p:nvPr/>
        </p:nvGraphicFramePr>
        <p:xfrm>
          <a:off x="457200" y="2819400"/>
          <a:ext cx="5257800" cy="3565984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2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3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2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Patient Id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Sore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Fever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Swollen Glands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Congestion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Headache 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Diagnosis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Strep throat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Allergy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Cold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Rectangle 30"/>
          <p:cNvSpPr/>
          <p:nvPr/>
        </p:nvSpPr>
        <p:spPr>
          <a:xfrm>
            <a:off x="598828" y="-1231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Step II : Classification </a:t>
            </a:r>
            <a:r>
              <a:rPr lang="en-US" dirty="0"/>
              <a:t>step (or testing phase)</a:t>
            </a:r>
            <a:br>
              <a:rPr lang="en-US" dirty="0"/>
            </a:br>
            <a:endParaRPr lang="en-IN" dirty="0"/>
          </a:p>
        </p:txBody>
      </p:sp>
      <p:sp>
        <p:nvSpPr>
          <p:cNvPr id="12" name="Down Arrow 11"/>
          <p:cNvSpPr/>
          <p:nvPr/>
        </p:nvSpPr>
        <p:spPr>
          <a:xfrm>
            <a:off x="8153440" y="2590800"/>
            <a:ext cx="723374" cy="11119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831940" y="3797033"/>
            <a:ext cx="38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Accurate ?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671190" y="4301067"/>
            <a:ext cx="843938" cy="91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524945" y="4301067"/>
            <a:ext cx="622906" cy="94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63542" y="5196300"/>
            <a:ext cx="125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model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524945" y="5246264"/>
            <a:ext cx="2064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Update model</a:t>
            </a:r>
          </a:p>
        </p:txBody>
      </p:sp>
    </p:spTree>
    <p:extLst>
      <p:ext uri="{BB962C8B-B14F-4D97-AF65-F5344CB8AC3E}">
        <p14:creationId xmlns:p14="http://schemas.microsoft.com/office/powerpoint/2010/main" val="299945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Bayesian Classification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23760" y="1909043"/>
            <a:ext cx="11333884" cy="53271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IN" sz="2400" dirty="0"/>
              <a:t>Bayesian classifiers are statistical classifiers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They can predict class membership probabilities such as the probability that a given tuple belongs to a particular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Foundation : Bayesian classification is based on Bayes’ theorem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en-US" sz="2400" dirty="0"/>
              <a:t> </a:t>
            </a:r>
            <a:r>
              <a:rPr lang="en-US" altLang="en-US" sz="2400" u="sng" dirty="0"/>
              <a:t>Performance: </a:t>
            </a:r>
            <a:r>
              <a:rPr lang="en-US" altLang="en-US" sz="2400" dirty="0"/>
              <a:t>A simple Bayesian classifier, </a:t>
            </a:r>
            <a:r>
              <a:rPr lang="en-US" altLang="en-US" sz="2400" i="1" dirty="0"/>
              <a:t>naïve Bayesian classifier, has comparable performance with decision tree and </a:t>
            </a:r>
            <a:r>
              <a:rPr lang="en-US" altLang="en-US" sz="2400" dirty="0"/>
              <a:t>selected neural network classifiers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78222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21517</TotalTime>
  <Words>4318</Words>
  <Application>Microsoft Office PowerPoint</Application>
  <PresentationFormat>Widescreen</PresentationFormat>
  <Paragraphs>610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Gill Sans MT</vt:lpstr>
      <vt:lpstr>KaTeX_Main</vt:lpstr>
      <vt:lpstr>KaTeX_Math</vt:lpstr>
      <vt:lpstr>Söhne</vt:lpstr>
      <vt:lpstr>Tahoma</vt:lpstr>
      <vt:lpstr>Times New Roman</vt:lpstr>
      <vt:lpstr>Wingdings</vt:lpstr>
      <vt:lpstr>Wingdings 2</vt:lpstr>
      <vt:lpstr>Dividend</vt:lpstr>
      <vt:lpstr>Worksheet</vt:lpstr>
      <vt:lpstr>4. Data Mining Techniques :Classification </vt:lpstr>
      <vt:lpstr>PowerPoint Presentation</vt:lpstr>
      <vt:lpstr>Classification </vt:lpstr>
      <vt:lpstr>PowerPoint Presentation</vt:lpstr>
      <vt:lpstr>PowerPoint Presentation</vt:lpstr>
      <vt:lpstr>Classification : Example </vt:lpstr>
      <vt:lpstr>PowerPoint Presentation</vt:lpstr>
      <vt:lpstr>PowerPoint Presentation</vt:lpstr>
      <vt:lpstr>Bayesian Classification</vt:lpstr>
      <vt:lpstr>Bayes Theorem</vt:lpstr>
      <vt:lpstr>Bayes Theorem</vt:lpstr>
      <vt:lpstr>naıve bayesian classification : Example </vt:lpstr>
      <vt:lpstr>PowerPoint Presentation</vt:lpstr>
      <vt:lpstr>PowerPoint Presentation</vt:lpstr>
      <vt:lpstr>Bayesian networks</vt:lpstr>
      <vt:lpstr>PowerPoint Presentation</vt:lpstr>
      <vt:lpstr>Decision tree induction</vt:lpstr>
      <vt:lpstr>PowerPoint Presentation</vt:lpstr>
      <vt:lpstr>PowerPoint Presentation</vt:lpstr>
      <vt:lpstr>Decision tree algorithm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Bayes Theorem</vt:lpstr>
      <vt:lpstr>Bayes Theorem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Warehouses</dc:title>
  <dc:creator>Administrator</dc:creator>
  <cp:lastModifiedBy>PUNAM NIKAM</cp:lastModifiedBy>
  <cp:revision>202</cp:revision>
  <dcterms:created xsi:type="dcterms:W3CDTF">2022-04-01T06:31:56Z</dcterms:created>
  <dcterms:modified xsi:type="dcterms:W3CDTF">2023-12-07T03:54:35Z</dcterms:modified>
</cp:coreProperties>
</file>