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321" r:id="rId5"/>
    <p:sldId id="260" r:id="rId6"/>
    <p:sldId id="324" r:id="rId7"/>
    <p:sldId id="325" r:id="rId8"/>
    <p:sldId id="323" r:id="rId9"/>
    <p:sldId id="258" r:id="rId10"/>
    <p:sldId id="326" r:id="rId11"/>
    <p:sldId id="265" r:id="rId12"/>
    <p:sldId id="261" r:id="rId13"/>
    <p:sldId id="263" r:id="rId14"/>
    <p:sldId id="264" r:id="rId15"/>
    <p:sldId id="262" r:id="rId16"/>
    <p:sldId id="266" r:id="rId17"/>
    <p:sldId id="327" r:id="rId18"/>
    <p:sldId id="267" r:id="rId19"/>
    <p:sldId id="268" r:id="rId20"/>
    <p:sldId id="269" r:id="rId21"/>
    <p:sldId id="273" r:id="rId22"/>
    <p:sldId id="270" r:id="rId23"/>
    <p:sldId id="328" r:id="rId24"/>
    <p:sldId id="329" r:id="rId25"/>
    <p:sldId id="272" r:id="rId26"/>
    <p:sldId id="274" r:id="rId27"/>
    <p:sldId id="275" r:id="rId28"/>
    <p:sldId id="330" r:id="rId29"/>
    <p:sldId id="276" r:id="rId30"/>
    <p:sldId id="331" r:id="rId31"/>
    <p:sldId id="277" r:id="rId32"/>
    <p:sldId id="332" r:id="rId33"/>
    <p:sldId id="279" r:id="rId34"/>
    <p:sldId id="281" r:id="rId35"/>
    <p:sldId id="280" r:id="rId36"/>
    <p:sldId id="282" r:id="rId37"/>
    <p:sldId id="284" r:id="rId38"/>
    <p:sldId id="283" r:id="rId39"/>
    <p:sldId id="285" r:id="rId40"/>
    <p:sldId id="335" r:id="rId41"/>
    <p:sldId id="287" r:id="rId42"/>
    <p:sldId id="337" r:id="rId43"/>
    <p:sldId id="334" r:id="rId44"/>
    <p:sldId id="286" r:id="rId45"/>
    <p:sldId id="288" r:id="rId46"/>
    <p:sldId id="289" r:id="rId47"/>
    <p:sldId id="336" r:id="rId48"/>
    <p:sldId id="291" r:id="rId49"/>
    <p:sldId id="293" r:id="rId50"/>
    <p:sldId id="294" r:id="rId51"/>
    <p:sldId id="333" r:id="rId52"/>
    <p:sldId id="292" r:id="rId53"/>
    <p:sldId id="295" r:id="rId54"/>
    <p:sldId id="299" r:id="rId55"/>
    <p:sldId id="297" r:id="rId56"/>
    <p:sldId id="296" r:id="rId57"/>
    <p:sldId id="338" r:id="rId58"/>
    <p:sldId id="298" r:id="rId59"/>
    <p:sldId id="339" r:id="rId60"/>
    <p:sldId id="301" r:id="rId61"/>
    <p:sldId id="306" r:id="rId62"/>
    <p:sldId id="302" r:id="rId63"/>
    <p:sldId id="300" r:id="rId64"/>
    <p:sldId id="303" r:id="rId65"/>
    <p:sldId id="305" r:id="rId66"/>
    <p:sldId id="340" r:id="rId67"/>
    <p:sldId id="308" r:id="rId68"/>
    <p:sldId id="313" r:id="rId69"/>
    <p:sldId id="311" r:id="rId70"/>
    <p:sldId id="309" r:id="rId71"/>
    <p:sldId id="310" r:id="rId72"/>
    <p:sldId id="312" r:id="rId73"/>
    <p:sldId id="322" r:id="rId74"/>
    <p:sldId id="314" r:id="rId75"/>
    <p:sldId id="315" r:id="rId76"/>
    <p:sldId id="317" r:id="rId77"/>
    <p:sldId id="320" r:id="rId78"/>
    <p:sldId id="316" r:id="rId7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9" autoAdjust="0"/>
    <p:restoredTop sz="94660"/>
  </p:normalViewPr>
  <p:slideViewPr>
    <p:cSldViewPr snapToGrid="0">
      <p:cViewPr varScale="1">
        <p:scale>
          <a:sx n="70" d="100"/>
          <a:sy n="70" d="100"/>
        </p:scale>
        <p:origin x="7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D496F-724E-4E6D-A776-DFB110C5A79A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5678-C7BD-4E9B-9152-F0C32186E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07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D496F-724E-4E6D-A776-DFB110C5A79A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5678-C7BD-4E9B-9152-F0C32186E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912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D496F-724E-4E6D-A776-DFB110C5A79A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5678-C7BD-4E9B-9152-F0C32186E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23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D496F-724E-4E6D-A776-DFB110C5A79A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5678-C7BD-4E9B-9152-F0C32186E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978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D496F-724E-4E6D-A776-DFB110C5A79A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5678-C7BD-4E9B-9152-F0C32186E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088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D496F-724E-4E6D-A776-DFB110C5A79A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5678-C7BD-4E9B-9152-F0C32186E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853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D496F-724E-4E6D-A776-DFB110C5A79A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5678-C7BD-4E9B-9152-F0C32186E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191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D496F-724E-4E6D-A776-DFB110C5A79A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5678-C7BD-4E9B-9152-F0C32186E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221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D496F-724E-4E6D-A776-DFB110C5A79A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5678-C7BD-4E9B-9152-F0C32186E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052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D496F-724E-4E6D-A776-DFB110C5A79A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5678-C7BD-4E9B-9152-F0C32186E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244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D496F-724E-4E6D-A776-DFB110C5A79A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5678-C7BD-4E9B-9152-F0C32186E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30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D496F-724E-4E6D-A776-DFB110C5A79A}" type="datetimeFigureOut">
              <a:rPr lang="en-IN" smtClean="0"/>
              <a:t>13-01-2022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D5678-C7BD-4E9B-9152-F0C32186E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62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ysqltutorial.org/mysql-triggers/mysql-after-insert-trigger/" TargetMode="External"/><Relationship Id="rId7" Type="http://schemas.openxmlformats.org/officeDocument/2006/relationships/hyperlink" Target="https://www.mysqltutorial.org/mysql-triggers/mysql-after-delete-trigger/" TargetMode="External"/><Relationship Id="rId2" Type="http://schemas.openxmlformats.org/officeDocument/2006/relationships/hyperlink" Target="https://www.mysqltutorial.org/mysql-triggers/mysql-before-insert-trigger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mysqltutorial.org/mysql-triggers/mysql-before-delete-trigger/" TargetMode="External"/><Relationship Id="rId5" Type="http://schemas.openxmlformats.org/officeDocument/2006/relationships/hyperlink" Target="https://www.mysqltutorial.org/mysql-triggers/mysql-after-update-trigger/" TargetMode="External"/><Relationship Id="rId4" Type="http://schemas.openxmlformats.org/officeDocument/2006/relationships/hyperlink" Target="https://www.mysqltutorial.org/mysql-triggers/mysql-before-update-trigger/" TargetMode="Externa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0"/>
            <a:ext cx="932142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7030A0"/>
                </a:solidFill>
              </a:rPr>
              <a:t>Advanced SQL</a:t>
            </a:r>
          </a:p>
          <a:p>
            <a:r>
              <a:rPr lang="en-US" sz="3600" dirty="0" smtClean="0"/>
              <a:t>1.1	Controlling the program flow, conditional statements, loops</a:t>
            </a:r>
          </a:p>
          <a:p>
            <a:r>
              <a:rPr lang="en-US" sz="3600" dirty="0" smtClean="0"/>
              <a:t>1.2	Views, Stored Functions</a:t>
            </a:r>
          </a:p>
          <a:p>
            <a:r>
              <a:rPr lang="en-US" sz="3600" dirty="0" smtClean="0"/>
              <a:t>1.3	Handling errors and exceptions</a:t>
            </a:r>
          </a:p>
          <a:p>
            <a:r>
              <a:rPr lang="en-US" sz="3600" dirty="0" smtClean="0"/>
              <a:t>1.4	Cursors, Triggers</a:t>
            </a:r>
          </a:p>
          <a:p>
            <a:endParaRPr lang="en-US" sz="3600" dirty="0"/>
          </a:p>
          <a:p>
            <a:r>
              <a:rPr lang="en-US" sz="3600" dirty="0" smtClean="0">
                <a:solidFill>
                  <a:srgbClr val="00B050"/>
                </a:solidFill>
              </a:rPr>
              <a:t>Prerequisite </a:t>
            </a:r>
          </a:p>
          <a:p>
            <a:r>
              <a:rPr lang="en-US" sz="3600" dirty="0" smtClean="0">
                <a:solidFill>
                  <a:srgbClr val="00B050"/>
                </a:solidFill>
              </a:rPr>
              <a:t>1.Students should able to solve simple ,nested and queries using joins </a:t>
            </a:r>
          </a:p>
          <a:p>
            <a:endParaRPr lang="en-US" sz="3600" dirty="0" smtClean="0"/>
          </a:p>
          <a:p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237418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5636" y="416926"/>
            <a:ext cx="8407730" cy="1084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Employee (</a:t>
            </a:r>
            <a:r>
              <a:rPr lang="en-IN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empno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name varchar, address text , city varchar, </a:t>
            </a:r>
            <a:r>
              <a:rPr lang="en-IN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deptname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</a:t>
            </a:r>
            <a:r>
              <a:rPr lang="en-IN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  </a:t>
            </a:r>
            <a:r>
              <a:rPr lang="en-IN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emp_proj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Project (</a:t>
            </a:r>
            <a:r>
              <a:rPr lang="en-IN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pno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, </a:t>
            </a:r>
            <a:r>
              <a:rPr lang="en-IN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pname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 , status )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6307395" y="1176137"/>
          <a:ext cx="3062236" cy="2368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855"/>
                <a:gridCol w="1029195"/>
                <a:gridCol w="1257186"/>
              </a:tblGrid>
              <a:tr h="406937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status</a:t>
                      </a:r>
                      <a:endParaRPr lang="en-IN" dirty="0"/>
                    </a:p>
                  </a:txBody>
                  <a:tcPr/>
                </a:tc>
              </a:tr>
              <a:tr h="406937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robotics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pending</a:t>
                      </a:r>
                      <a:endParaRPr lang="en-IN" dirty="0"/>
                    </a:p>
                  </a:txBody>
                  <a:tcPr/>
                </a:tc>
              </a:tr>
              <a:tr h="406937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Web application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completed</a:t>
                      </a:r>
                      <a:endParaRPr lang="en-IN" dirty="0"/>
                    </a:p>
                  </a:txBody>
                  <a:tcPr/>
                </a:tc>
              </a:tr>
              <a:tr h="406937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Android</a:t>
                      </a:r>
                      <a:r>
                        <a:rPr lang="en-IN" baseline="0" dirty="0" smtClean="0"/>
                        <a:t> app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pending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77692" y="1534941"/>
          <a:ext cx="2683824" cy="2034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395"/>
                <a:gridCol w="890649"/>
                <a:gridCol w="593767"/>
                <a:gridCol w="475013"/>
              </a:tblGrid>
              <a:tr h="406937">
                <a:tc>
                  <a:txBody>
                    <a:bodyPr/>
                    <a:lstStyle/>
                    <a:p>
                      <a:r>
                        <a:rPr lang="en-IN" dirty="0" smtClean="0"/>
                        <a:t>eno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ename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06937">
                <a:tc>
                  <a:txBody>
                    <a:bodyPr/>
                    <a:lstStyle/>
                    <a:p>
                      <a:r>
                        <a:rPr lang="en-IN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punam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06937">
                <a:tc>
                  <a:txBody>
                    <a:bodyPr/>
                    <a:lstStyle/>
                    <a:p>
                      <a:r>
                        <a:rPr lang="en-IN" dirty="0" smtClean="0"/>
                        <a:t>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Divya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06937">
                <a:tc>
                  <a:txBody>
                    <a:bodyPr/>
                    <a:lstStyle/>
                    <a:p>
                      <a:r>
                        <a:rPr lang="en-IN" dirty="0" smtClean="0"/>
                        <a:t>33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Nilima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 smtClean="0"/>
                    </a:p>
                  </a:txBody>
                  <a:tcPr/>
                </a:tc>
              </a:tr>
              <a:tr h="406937">
                <a:tc>
                  <a:txBody>
                    <a:bodyPr/>
                    <a:lstStyle/>
                    <a:p>
                      <a:r>
                        <a:rPr lang="en-IN" dirty="0" smtClean="0"/>
                        <a:t>44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Smita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307395" y="4794976"/>
            <a:ext cx="58846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Display status of projects on which </a:t>
            </a:r>
            <a:r>
              <a:rPr lang="en-IN" dirty="0" err="1" smtClean="0"/>
              <a:t>divya</a:t>
            </a:r>
            <a:r>
              <a:rPr lang="en-IN" dirty="0" smtClean="0"/>
              <a:t> is working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529213" y="4423964"/>
          <a:ext cx="2475544" cy="2034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395"/>
                <a:gridCol w="812998"/>
                <a:gridCol w="938151"/>
              </a:tblGrid>
              <a:tr h="406937">
                <a:tc>
                  <a:txBody>
                    <a:bodyPr/>
                    <a:lstStyle/>
                    <a:p>
                      <a:r>
                        <a:rPr lang="en-IN" dirty="0" smtClean="0"/>
                        <a:t>eno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profit</a:t>
                      </a:r>
                      <a:endParaRPr lang="en-IN" dirty="0"/>
                    </a:p>
                  </a:txBody>
                  <a:tcPr/>
                </a:tc>
              </a:tr>
              <a:tr h="406937">
                <a:tc>
                  <a:txBody>
                    <a:bodyPr/>
                    <a:lstStyle/>
                    <a:p>
                      <a:r>
                        <a:rPr lang="en-IN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50000</a:t>
                      </a:r>
                      <a:endParaRPr lang="en-IN" dirty="0"/>
                    </a:p>
                  </a:txBody>
                  <a:tcPr/>
                </a:tc>
              </a:tr>
              <a:tr h="406937">
                <a:tc>
                  <a:txBody>
                    <a:bodyPr/>
                    <a:lstStyle/>
                    <a:p>
                      <a:r>
                        <a:rPr lang="en-IN" dirty="0" smtClean="0"/>
                        <a:t>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100000</a:t>
                      </a:r>
                      <a:endParaRPr lang="en-IN" dirty="0"/>
                    </a:p>
                  </a:txBody>
                  <a:tcPr/>
                </a:tc>
              </a:tr>
              <a:tr h="406937">
                <a:tc>
                  <a:txBody>
                    <a:bodyPr/>
                    <a:lstStyle/>
                    <a:p>
                      <a:r>
                        <a:rPr lang="en-IN" dirty="0" smtClean="0"/>
                        <a:t>33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250000</a:t>
                      </a:r>
                    </a:p>
                  </a:txBody>
                  <a:tcPr/>
                </a:tc>
              </a:tr>
              <a:tr h="406937">
                <a:tc>
                  <a:txBody>
                    <a:bodyPr/>
                    <a:lstStyle/>
                    <a:p>
                      <a:r>
                        <a:rPr lang="en-IN" dirty="0" smtClean="0"/>
                        <a:t>44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15000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899651" y="3376095"/>
            <a:ext cx="0" cy="764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577781" y="3777634"/>
            <a:ext cx="7372" cy="470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899651" y="4100799"/>
            <a:ext cx="2683951" cy="39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576229" y="4066799"/>
            <a:ext cx="14745" cy="363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480796" y="4173989"/>
            <a:ext cx="2126481" cy="34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480796" y="4173989"/>
            <a:ext cx="14745" cy="363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91821" y="5118141"/>
            <a:ext cx="191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Emp_proj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5408035" y="2256444"/>
            <a:ext cx="119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project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3274704" y="239560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Emp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8020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32347" y="280271"/>
            <a:ext cx="9835486" cy="6650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</a:t>
            </a:r>
            <a:r>
              <a:rPr lang="en-IN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(eno </a:t>
            </a:r>
            <a:r>
              <a:rPr lang="en-IN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IN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name varchar, address text , city varchar, </a:t>
            </a:r>
            <a:r>
              <a:rPr lang="en-IN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deptname</a:t>
            </a:r>
            <a:r>
              <a:rPr lang="en-IN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varchar) </a:t>
            </a:r>
            <a:endParaRPr lang="en-IN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N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</a:t>
            </a:r>
            <a:r>
              <a:rPr lang="en-IN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pno</a:t>
            </a:r>
            <a:r>
              <a:rPr lang="en-IN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IN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, </a:t>
            </a:r>
            <a:r>
              <a:rPr lang="en-IN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pname</a:t>
            </a:r>
            <a:r>
              <a:rPr lang="en-IN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 , status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emp_pro</a:t>
            </a:r>
            <a:r>
              <a:rPr lang="en-IN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IN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eno,pno</a:t>
            </a:r>
            <a:r>
              <a:rPr lang="en-IN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,profit)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AutoNum type="arabicParenR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Join </a:t>
            </a: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and </a:t>
            </a: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emp_proj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emp.eno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emp_proj.eno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Join </a:t>
            </a: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emp_pro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proj.pno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emp_proj.pno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 Join </a:t>
            </a: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emp.eno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emp_proj.eno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proj.pno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emp_proj.pno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255077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9266" y="171407"/>
            <a:ext cx="11982734" cy="201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 (SNO INTEGER, S_NAME CHAR(30), S_CLASS CHAR(10), S_ADDR CHAR(50))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TEACHER (TNO INTEGER, T_NAME CHAR (20), QUALIFICATION CHAR (15),</a:t>
            </a:r>
            <a:r>
              <a:rPr lang="en-US" sz="2000" dirty="0" err="1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join_date</a:t>
            </a:r>
            <a:r>
              <a:rPr lang="en-US" sz="2000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date)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relationship is as follows: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STUDENT-TEACHER: M-M with descriptive attribute SUBJECT.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 err="1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Stud_teach</a:t>
            </a:r>
            <a:r>
              <a:rPr lang="en-US" sz="2000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sno</a:t>
            </a:r>
            <a:r>
              <a:rPr lang="en-US" sz="2000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</a:t>
            </a:r>
            <a:r>
              <a:rPr lang="en-US" sz="2000" dirty="0" err="1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tno</a:t>
            </a:r>
            <a:r>
              <a:rPr lang="en-US" sz="2000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subject)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IN" dirty="0" smtClean="0">
              <a:solidFill>
                <a:srgbClr val="00B050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9266" y="2185228"/>
            <a:ext cx="1074988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3600" b="1" dirty="0" smtClean="0">
                <a:solidFill>
                  <a:srgbClr val="7030A0"/>
                </a:solidFill>
              </a:rPr>
              <a:t>Display names of students from </a:t>
            </a:r>
            <a:r>
              <a:rPr lang="en-IN" sz="3600" b="1" dirty="0" err="1" smtClean="0">
                <a:solidFill>
                  <a:srgbClr val="7030A0"/>
                </a:solidFill>
              </a:rPr>
              <a:t>sybca</a:t>
            </a:r>
            <a:r>
              <a:rPr lang="en-IN" sz="3600" b="1" dirty="0" smtClean="0">
                <a:solidFill>
                  <a:srgbClr val="7030A0"/>
                </a:solidFill>
              </a:rPr>
              <a:t> class</a:t>
            </a:r>
            <a:r>
              <a:rPr lang="en-IN" dirty="0" smtClean="0"/>
              <a:t>.</a:t>
            </a:r>
          </a:p>
          <a:p>
            <a:pPr marL="342900" indent="-342900">
              <a:buAutoNum type="arabicPeriod"/>
            </a:pPr>
            <a:endParaRPr lang="en-IN" dirty="0"/>
          </a:p>
          <a:p>
            <a:r>
              <a:rPr lang="en-IN" sz="3200" b="1" dirty="0" smtClean="0">
                <a:solidFill>
                  <a:srgbClr val="7030A0"/>
                </a:solidFill>
              </a:rPr>
              <a:t>Select </a:t>
            </a:r>
            <a:r>
              <a:rPr lang="en-IN" sz="3200" b="1" dirty="0" err="1" smtClean="0">
                <a:solidFill>
                  <a:srgbClr val="7030A0"/>
                </a:solidFill>
              </a:rPr>
              <a:t>s_name</a:t>
            </a:r>
            <a:r>
              <a:rPr lang="en-IN" sz="3200" b="1" dirty="0" smtClean="0">
                <a:solidFill>
                  <a:srgbClr val="7030A0"/>
                </a:solidFill>
              </a:rPr>
              <a:t> from student where </a:t>
            </a:r>
            <a:r>
              <a:rPr lang="en-IN" sz="3200" b="1" dirty="0" err="1" smtClean="0">
                <a:solidFill>
                  <a:srgbClr val="7030A0"/>
                </a:solidFill>
              </a:rPr>
              <a:t>s_class</a:t>
            </a:r>
            <a:r>
              <a:rPr lang="en-IN" sz="3200" b="1" dirty="0" smtClean="0">
                <a:solidFill>
                  <a:srgbClr val="7030A0"/>
                </a:solidFill>
              </a:rPr>
              <a:t>=‘</a:t>
            </a:r>
            <a:r>
              <a:rPr lang="en-IN" sz="3200" b="1" dirty="0" err="1" smtClean="0">
                <a:solidFill>
                  <a:srgbClr val="7030A0"/>
                </a:solidFill>
              </a:rPr>
              <a:t>sybca</a:t>
            </a:r>
            <a:r>
              <a:rPr lang="en-IN" sz="3200" b="1" dirty="0" smtClean="0">
                <a:solidFill>
                  <a:srgbClr val="7030A0"/>
                </a:solidFill>
              </a:rPr>
              <a:t>’;</a:t>
            </a:r>
            <a:endParaRPr lang="en-IN" sz="32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6447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9266" y="171407"/>
            <a:ext cx="11982734" cy="201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 (SNO INTEGER, S_NAME CHAR(30), S_CLASS CHAR(10), S_ADDR CHAR(50))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TEACHER (TNO INTEGER, T_NAME CHAR (20), QUALIFICATION CHAR (15),</a:t>
            </a:r>
            <a:r>
              <a:rPr lang="en-US" sz="2000" dirty="0" err="1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join_date</a:t>
            </a:r>
            <a:r>
              <a:rPr lang="en-US" sz="2000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date)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relationship is as follows: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STUDENT-TEACHER: M-M with descriptive attribute SUBJECT.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 err="1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Stud_teach</a:t>
            </a:r>
            <a:r>
              <a:rPr lang="en-US" sz="2000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sno</a:t>
            </a:r>
            <a:r>
              <a:rPr lang="en-US" sz="2000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</a:t>
            </a:r>
            <a:r>
              <a:rPr lang="en-US" sz="2000" dirty="0" err="1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tno</a:t>
            </a:r>
            <a:r>
              <a:rPr lang="en-US" sz="2000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subject)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IN" dirty="0" smtClean="0">
              <a:solidFill>
                <a:srgbClr val="00B050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9266" y="2185228"/>
            <a:ext cx="107498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rgbClr val="7030A0"/>
                </a:solidFill>
              </a:rPr>
              <a:t>2. Display information of students who have opted mathematics subject</a:t>
            </a:r>
          </a:p>
          <a:p>
            <a:endParaRPr lang="en-IN" sz="3600" b="1" dirty="0">
              <a:solidFill>
                <a:srgbClr val="7030A0"/>
              </a:solidFill>
            </a:endParaRPr>
          </a:p>
          <a:p>
            <a:r>
              <a:rPr lang="en-IN" sz="3600" b="1" dirty="0" smtClean="0">
                <a:solidFill>
                  <a:srgbClr val="7030A0"/>
                </a:solidFill>
              </a:rPr>
              <a:t>Select * from </a:t>
            </a:r>
            <a:r>
              <a:rPr lang="en-IN" sz="3600" b="1" dirty="0" err="1" smtClean="0">
                <a:solidFill>
                  <a:srgbClr val="7030A0"/>
                </a:solidFill>
              </a:rPr>
              <a:t>student,stud_teach</a:t>
            </a:r>
            <a:r>
              <a:rPr lang="en-IN" sz="3600" b="1" dirty="0" smtClean="0">
                <a:solidFill>
                  <a:srgbClr val="7030A0"/>
                </a:solidFill>
              </a:rPr>
              <a:t> where </a:t>
            </a:r>
            <a:r>
              <a:rPr lang="en-IN" sz="3600" b="1" dirty="0" err="1" smtClean="0">
                <a:solidFill>
                  <a:srgbClr val="7030A0"/>
                </a:solidFill>
              </a:rPr>
              <a:t>student.sno</a:t>
            </a:r>
            <a:r>
              <a:rPr lang="en-IN" sz="3600" b="1" dirty="0" smtClean="0">
                <a:solidFill>
                  <a:srgbClr val="7030A0"/>
                </a:solidFill>
              </a:rPr>
              <a:t>=</a:t>
            </a:r>
            <a:r>
              <a:rPr lang="en-IN" sz="3600" b="1" dirty="0" err="1" smtClean="0">
                <a:solidFill>
                  <a:srgbClr val="7030A0"/>
                </a:solidFill>
              </a:rPr>
              <a:t>stu</a:t>
            </a:r>
            <a:r>
              <a:rPr lang="en-IN" sz="3600" b="1" dirty="0">
                <a:solidFill>
                  <a:srgbClr val="7030A0"/>
                </a:solidFill>
              </a:rPr>
              <a:t> _</a:t>
            </a:r>
            <a:r>
              <a:rPr lang="en-IN" sz="3600" b="1" dirty="0" err="1" smtClean="0">
                <a:solidFill>
                  <a:srgbClr val="7030A0"/>
                </a:solidFill>
              </a:rPr>
              <a:t>teach.sno</a:t>
            </a:r>
            <a:r>
              <a:rPr lang="en-IN" sz="3600" b="1" dirty="0" smtClean="0">
                <a:solidFill>
                  <a:srgbClr val="7030A0"/>
                </a:solidFill>
              </a:rPr>
              <a:t> and subject=‘mathematics’;</a:t>
            </a:r>
          </a:p>
          <a:p>
            <a:endParaRPr lang="en-IN" sz="3600" b="1" dirty="0">
              <a:solidFill>
                <a:srgbClr val="7030A0"/>
              </a:solidFill>
            </a:endParaRP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1307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9266" y="171407"/>
            <a:ext cx="11982734" cy="201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 (SNO INTEGER, S_NAME CHAR(30), S_CLASS CHAR(10), S_ADDR CHAR(50))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TEACHER (TNO INTEGER, T_NAME CHAR (20), QUALIFICATION CHAR (15),</a:t>
            </a:r>
            <a:r>
              <a:rPr lang="en-US" sz="2000" dirty="0" err="1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join_date</a:t>
            </a:r>
            <a:r>
              <a:rPr lang="en-US" sz="2000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date)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relationship is as follows: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STUDENT-TEACHER: M-M with descriptive attribute SUBJECT.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 err="1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Stud_teach</a:t>
            </a:r>
            <a:r>
              <a:rPr lang="en-US" sz="2000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sno</a:t>
            </a:r>
            <a:r>
              <a:rPr lang="en-US" sz="2000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</a:t>
            </a:r>
            <a:r>
              <a:rPr lang="en-US" sz="2000" dirty="0" err="1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tno</a:t>
            </a:r>
            <a:r>
              <a:rPr lang="en-US" sz="2000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subject)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IN" dirty="0" smtClean="0">
              <a:solidFill>
                <a:srgbClr val="00B050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9266" y="2185228"/>
            <a:ext cx="107498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7030A0"/>
                </a:solidFill>
              </a:rPr>
              <a:t>3</a:t>
            </a:r>
            <a:r>
              <a:rPr lang="en-IN" sz="3600" b="1" dirty="0" smtClean="0">
                <a:solidFill>
                  <a:srgbClr val="7030A0"/>
                </a:solidFill>
              </a:rPr>
              <a:t>. Display information of students to whom </a:t>
            </a:r>
            <a:r>
              <a:rPr lang="en-IN" sz="3600" b="1" dirty="0" err="1" smtClean="0">
                <a:solidFill>
                  <a:srgbClr val="7030A0"/>
                </a:solidFill>
              </a:rPr>
              <a:t>Mr.Joshi</a:t>
            </a:r>
            <a:r>
              <a:rPr lang="en-IN" sz="3600" b="1" dirty="0">
                <a:solidFill>
                  <a:srgbClr val="7030A0"/>
                </a:solidFill>
              </a:rPr>
              <a:t> </a:t>
            </a:r>
            <a:r>
              <a:rPr lang="en-IN" sz="3600" b="1" dirty="0" smtClean="0">
                <a:solidFill>
                  <a:srgbClr val="7030A0"/>
                </a:solidFill>
              </a:rPr>
              <a:t>is teaching 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4714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2166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(BID INTEGER, BRNAME CHAR (30), BRCITY CHAR (10))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 (CNO INTEGER, CNAME CHAR (20), CADDR CHAR (35), CITY (20))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LOAN_APPLICATION (LNO INTEGER, LAMTREQUIRED MONEY, LAMTAPPROVED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MONEY, L_DATE DATE)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relationship is as follows: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BRANCH, CUSTOMER, LOAN_APPLICATION are related with ternary relationship.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TERNARY (BID INTEGER, CNO INTEGER, LNO INTEGER).</a:t>
            </a:r>
          </a:p>
        </p:txBody>
      </p:sp>
    </p:spTree>
    <p:extLst>
      <p:ext uri="{BB962C8B-B14F-4D97-AF65-F5344CB8AC3E}">
        <p14:creationId xmlns:p14="http://schemas.microsoft.com/office/powerpoint/2010/main" val="3796139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3610" y="0"/>
            <a:ext cx="1202838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Views in SQL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/>
              <a:t>A VIEW in SQL Server is like a virtual table that contains data </a:t>
            </a:r>
            <a:endParaRPr lang="en-US" sz="3200" dirty="0" smtClean="0"/>
          </a:p>
          <a:p>
            <a:r>
              <a:rPr lang="en-US" sz="3200" dirty="0"/>
              <a:t> </a:t>
            </a:r>
            <a:r>
              <a:rPr lang="en-US" sz="3200" dirty="0" smtClean="0"/>
              <a:t>    from </a:t>
            </a:r>
            <a:r>
              <a:rPr lang="en-US" sz="3200" dirty="0"/>
              <a:t>one or multiple tables</a:t>
            </a:r>
            <a:r>
              <a:rPr lang="en-US" sz="3200" dirty="0" smtClean="0"/>
              <a:t>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/>
              <a:t>It does not hold any data and does not exist physically in the database</a:t>
            </a:r>
            <a:r>
              <a:rPr lang="en-US" sz="3200" dirty="0" smtClean="0"/>
              <a:t>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/>
              <a:t>the view name should be unique in a database. </a:t>
            </a:r>
            <a:endParaRPr lang="en-US" sz="3200" dirty="0" smtClean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/>
              <a:t>contains a set of predefined SQL queries to fetch data from the database.</a:t>
            </a:r>
            <a:endParaRPr lang="en-US" sz="3200" dirty="0" smtClean="0"/>
          </a:p>
          <a:p>
            <a:endParaRPr lang="en-US" sz="3200" b="1" dirty="0" smtClean="0">
              <a:solidFill>
                <a:srgbClr val="7030A0"/>
              </a:solidFill>
            </a:endParaRPr>
          </a:p>
          <a:p>
            <a:endParaRPr lang="en-US" sz="3200" b="1" dirty="0" smtClean="0">
              <a:solidFill>
                <a:srgbClr val="7030A0"/>
              </a:solidFill>
            </a:endParaRPr>
          </a:p>
          <a:p>
            <a:endParaRPr lang="en-US" sz="3200" b="1" dirty="0">
              <a:solidFill>
                <a:srgbClr val="7030A0"/>
              </a:solidFill>
            </a:endParaRPr>
          </a:p>
          <a:p>
            <a:endParaRPr lang="en-US" sz="3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518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9115" y="750627"/>
            <a:ext cx="764274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Teacher (</a:t>
            </a:r>
            <a:r>
              <a:rPr lang="en-IN" dirty="0" err="1" smtClean="0"/>
              <a:t>tno</a:t>
            </a:r>
            <a:r>
              <a:rPr lang="en-IN" dirty="0" smtClean="0"/>
              <a:t>, </a:t>
            </a:r>
            <a:r>
              <a:rPr lang="en-IN" dirty="0" err="1" smtClean="0"/>
              <a:t>tname</a:t>
            </a:r>
            <a:r>
              <a:rPr lang="en-IN" dirty="0" smtClean="0"/>
              <a:t>, </a:t>
            </a:r>
            <a:r>
              <a:rPr lang="en-IN" dirty="0" err="1" smtClean="0"/>
              <a:t>qualification,salary</a:t>
            </a:r>
            <a:r>
              <a:rPr lang="en-IN" dirty="0" smtClean="0"/>
              <a:t> ,</a:t>
            </a:r>
            <a:r>
              <a:rPr lang="en-IN" dirty="0" err="1" smtClean="0"/>
              <a:t>exp,add</a:t>
            </a:r>
            <a:r>
              <a:rPr lang="en-IN" dirty="0" smtClean="0"/>
              <a:t>)</a:t>
            </a:r>
          </a:p>
          <a:p>
            <a:endParaRPr lang="en-IN" dirty="0"/>
          </a:p>
          <a:p>
            <a:r>
              <a:rPr lang="en-IN" dirty="0" smtClean="0"/>
              <a:t>Create view </a:t>
            </a:r>
            <a:r>
              <a:rPr lang="en-IN" dirty="0" err="1" smtClean="0"/>
              <a:t>teach_info</a:t>
            </a:r>
            <a:r>
              <a:rPr lang="en-IN" dirty="0" smtClean="0"/>
              <a:t>  as Select </a:t>
            </a:r>
            <a:r>
              <a:rPr lang="en-IN" dirty="0" err="1" smtClean="0"/>
              <a:t>tno,tname,qualification,exp</a:t>
            </a:r>
            <a:r>
              <a:rPr lang="en-IN" dirty="0" smtClean="0"/>
              <a:t> from teacher;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Create view </a:t>
            </a:r>
            <a:r>
              <a:rPr lang="en-IN" dirty="0" err="1" smtClean="0"/>
              <a:t>teacher_payroll</a:t>
            </a:r>
            <a:r>
              <a:rPr lang="en-IN" dirty="0" smtClean="0"/>
              <a:t> as select </a:t>
            </a:r>
            <a:r>
              <a:rPr lang="en-IN" dirty="0" err="1" smtClean="0"/>
              <a:t>tno,tname,salary</a:t>
            </a:r>
            <a:r>
              <a:rPr lang="en-IN" dirty="0" smtClean="0"/>
              <a:t> from teacher; 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Display names of teachers having salary greater than 50000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4216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704" y="592174"/>
            <a:ext cx="8723230" cy="568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772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05349"/>
            <a:ext cx="12023678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b="1" dirty="0">
                <a:solidFill>
                  <a:srgbClr val="7030A0"/>
                </a:solidFill>
                <a:latin typeface="Segoe UI" panose="020B0502040204020203" pitchFamily="34" charset="0"/>
              </a:rPr>
              <a:t>Create a SQL </a:t>
            </a:r>
            <a:r>
              <a:rPr lang="en-IN" b="1" dirty="0" smtClean="0">
                <a:solidFill>
                  <a:srgbClr val="7030A0"/>
                </a:solidFill>
                <a:latin typeface="Segoe UI" panose="020B0502040204020203" pitchFamily="34" charset="0"/>
              </a:rPr>
              <a:t>VIEW</a:t>
            </a:r>
          </a:p>
          <a:p>
            <a:pPr fontAlgn="base"/>
            <a:endParaRPr lang="en-IN" b="1" i="0" dirty="0">
              <a:solidFill>
                <a:srgbClr val="7030A0"/>
              </a:solidFill>
              <a:effectLst/>
              <a:latin typeface="Segoe UI" panose="020B0502040204020203" pitchFamily="34" charset="0"/>
            </a:endParaRPr>
          </a:p>
          <a:p>
            <a:pPr fontAlgn="base"/>
            <a:endParaRPr lang="en-IN" b="1" dirty="0" smtClean="0">
              <a:solidFill>
                <a:srgbClr val="7030A0"/>
              </a:solidFill>
              <a:latin typeface="Segoe UI" panose="020B0502040204020203" pitchFamily="34" charset="0"/>
            </a:endParaRPr>
          </a:p>
          <a:p>
            <a:pPr fontAlgn="base"/>
            <a:endParaRPr lang="en-IN" b="1" i="0" dirty="0">
              <a:solidFill>
                <a:srgbClr val="7030A0"/>
              </a:solidFill>
              <a:effectLst/>
              <a:latin typeface="Segoe UI" panose="020B0502040204020203" pitchFamily="34" charset="0"/>
            </a:endParaRPr>
          </a:p>
          <a:p>
            <a:pPr fontAlgn="base"/>
            <a:endParaRPr lang="en-IN" b="1" dirty="0" smtClean="0">
              <a:solidFill>
                <a:srgbClr val="7030A0"/>
              </a:solidFill>
              <a:latin typeface="Segoe UI" panose="020B0502040204020203" pitchFamily="34" charset="0"/>
            </a:endParaRPr>
          </a:p>
          <a:p>
            <a:r>
              <a:rPr lang="en-US" sz="3200" dirty="0" smtClean="0">
                <a:solidFill>
                  <a:srgbClr val="00B050"/>
                </a:solidFill>
              </a:rPr>
              <a:t>Creating a View : CREATE [ OR REPLACE]  VIEW name  </a:t>
            </a:r>
            <a:r>
              <a:rPr lang="en-IN" sz="3200" dirty="0" smtClean="0">
                <a:solidFill>
                  <a:srgbClr val="00B050"/>
                </a:solidFill>
              </a:rPr>
              <a:t>AS query;</a:t>
            </a:r>
          </a:p>
          <a:p>
            <a:endParaRPr lang="en-IN" sz="3200" dirty="0">
              <a:solidFill>
                <a:srgbClr val="00B050"/>
              </a:solidFill>
            </a:endParaRPr>
          </a:p>
          <a:p>
            <a:endParaRPr lang="en-IN" sz="3200" dirty="0" smtClean="0">
              <a:solidFill>
                <a:srgbClr val="00B050"/>
              </a:solidFill>
            </a:endParaRPr>
          </a:p>
          <a:p>
            <a:endParaRPr lang="en-IN" sz="3200" dirty="0">
              <a:solidFill>
                <a:srgbClr val="00B050"/>
              </a:solidFill>
            </a:endParaRPr>
          </a:p>
          <a:p>
            <a:r>
              <a:rPr lang="en-US" sz="3600" dirty="0">
                <a:solidFill>
                  <a:srgbClr val="00B050"/>
                </a:solidFill>
              </a:rPr>
              <a:t>Create view </a:t>
            </a:r>
            <a:r>
              <a:rPr lang="en-US" sz="3600" dirty="0" err="1">
                <a:solidFill>
                  <a:srgbClr val="00B050"/>
                </a:solidFill>
              </a:rPr>
              <a:t>teach_info</a:t>
            </a:r>
            <a:r>
              <a:rPr lang="en-US" sz="3600" dirty="0">
                <a:solidFill>
                  <a:srgbClr val="00B050"/>
                </a:solidFill>
              </a:rPr>
              <a:t>  as Select </a:t>
            </a:r>
            <a:r>
              <a:rPr lang="en-US" sz="3600" dirty="0" err="1">
                <a:solidFill>
                  <a:srgbClr val="00B050"/>
                </a:solidFill>
              </a:rPr>
              <a:t>tno,tname,qualification,exp</a:t>
            </a:r>
            <a:r>
              <a:rPr lang="en-US" sz="3600" dirty="0">
                <a:solidFill>
                  <a:srgbClr val="00B050"/>
                </a:solidFill>
              </a:rPr>
              <a:t> from </a:t>
            </a:r>
            <a:r>
              <a:rPr lang="en-US" sz="3600" dirty="0" smtClean="0">
                <a:solidFill>
                  <a:srgbClr val="00B050"/>
                </a:solidFill>
              </a:rPr>
              <a:t>teacher where qualification=‘MCS’;</a:t>
            </a:r>
            <a:endParaRPr lang="en-US" sz="3600" dirty="0">
              <a:solidFill>
                <a:srgbClr val="00B050"/>
              </a:solidFill>
            </a:endParaRPr>
          </a:p>
          <a:p>
            <a:r>
              <a:rPr lang="en-IN" dirty="0" smtClean="0">
                <a:solidFill>
                  <a:srgbClr val="00B050"/>
                </a:solidFill>
              </a:rPr>
              <a:t> </a:t>
            </a:r>
          </a:p>
          <a:p>
            <a:endParaRPr lang="en-IN" b="1" i="0" dirty="0" smtClean="0">
              <a:solidFill>
                <a:srgbClr val="00B050"/>
              </a:solidFill>
              <a:effectLst/>
              <a:latin typeface="Segoe UI" panose="020B0502040204020203" pitchFamily="34" charset="0"/>
            </a:endParaRPr>
          </a:p>
          <a:p>
            <a:endParaRPr lang="en-IN" b="1" i="0" dirty="0">
              <a:solidFill>
                <a:srgbClr val="00B050"/>
              </a:solidFill>
              <a:effectLst/>
              <a:latin typeface="Segoe UI" panose="020B0502040204020203" pitchFamily="34" charset="0"/>
            </a:endParaRPr>
          </a:p>
          <a:p>
            <a:endParaRPr lang="en-IN" b="1" dirty="0" smtClean="0">
              <a:solidFill>
                <a:srgbClr val="00B050"/>
              </a:solidFill>
              <a:latin typeface="Segoe UI" panose="020B0502040204020203" pitchFamily="34" charset="0"/>
            </a:endParaRPr>
          </a:p>
          <a:p>
            <a:endParaRPr lang="en-IN" b="1" i="0" dirty="0">
              <a:solidFill>
                <a:srgbClr val="00B050"/>
              </a:solidFill>
              <a:effectLst/>
              <a:latin typeface="Segoe UI" panose="020B0502040204020203" pitchFamily="34" charset="0"/>
            </a:endParaRPr>
          </a:p>
          <a:p>
            <a:endParaRPr lang="en-IN" b="1" i="0" dirty="0">
              <a:solidFill>
                <a:srgbClr val="00B05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331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6424" y="146292"/>
            <a:ext cx="42471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Join between the tables </a:t>
            </a:r>
          </a:p>
        </p:txBody>
      </p:sp>
      <p:sp>
        <p:nvSpPr>
          <p:cNvPr id="4" name="Rectangle 3"/>
          <p:cNvSpPr/>
          <p:nvPr/>
        </p:nvSpPr>
        <p:spPr>
          <a:xfrm>
            <a:off x="1678702" y="1808594"/>
            <a:ext cx="4520789" cy="23834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eno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ename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, designation, </a:t>
            </a:r>
            <a:r>
              <a:rPr lang="en-IN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sal,dno</a:t>
            </a:r>
            <a:r>
              <a:rPr lang="en-IN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Display no of employees for each designation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131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3856" y="133656"/>
            <a:ext cx="1091366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latin typeface="Arial" panose="020B0604020202020204" pitchFamily="34" charset="0"/>
              </a:rPr>
              <a:t>Using Project-Employee </a:t>
            </a:r>
            <a:r>
              <a:rPr lang="en-IN" b="1" dirty="0" smtClean="0">
                <a:latin typeface="Arial" panose="020B0604020202020204" pitchFamily="34" charset="0"/>
              </a:rPr>
              <a:t>database</a:t>
            </a:r>
          </a:p>
          <a:p>
            <a:endParaRPr lang="en-IN" b="1" dirty="0">
              <a:latin typeface="Arial" panose="020B0604020202020204" pitchFamily="34" charset="0"/>
            </a:endParaRPr>
          </a:p>
          <a:p>
            <a:r>
              <a:rPr lang="en-IN" sz="2400" b="1" dirty="0" err="1" smtClean="0">
                <a:latin typeface="Arial" panose="020B0604020202020204" pitchFamily="34" charset="0"/>
              </a:rPr>
              <a:t>Emp</a:t>
            </a:r>
            <a:r>
              <a:rPr lang="en-IN" sz="2400" b="1" dirty="0" smtClean="0">
                <a:latin typeface="Arial" panose="020B0604020202020204" pitchFamily="34" charset="0"/>
              </a:rPr>
              <a:t> (eno primary key, </a:t>
            </a:r>
            <a:r>
              <a:rPr lang="en-IN" sz="2400" b="1" dirty="0" err="1" smtClean="0">
                <a:latin typeface="Arial" panose="020B0604020202020204" pitchFamily="34" charset="0"/>
              </a:rPr>
              <a:t>ename</a:t>
            </a:r>
            <a:r>
              <a:rPr lang="en-IN" sz="2400" b="1" dirty="0">
                <a:latin typeface="Arial" panose="020B0604020202020204" pitchFamily="34" charset="0"/>
              </a:rPr>
              <a:t> </a:t>
            </a:r>
            <a:r>
              <a:rPr lang="en-IN" sz="2400" b="1" dirty="0" smtClean="0">
                <a:latin typeface="Arial" panose="020B0604020202020204" pitchFamily="34" charset="0"/>
              </a:rPr>
              <a:t>varchar(20),qualification ,</a:t>
            </a:r>
            <a:r>
              <a:rPr lang="en-IN" sz="2400" b="1" dirty="0" err="1" smtClean="0">
                <a:latin typeface="Arial" panose="020B0604020202020204" pitchFamily="34" charset="0"/>
              </a:rPr>
              <a:t>joindate</a:t>
            </a:r>
            <a:r>
              <a:rPr lang="en-IN" sz="2400" b="1" dirty="0" smtClean="0">
                <a:latin typeface="Arial" panose="020B0604020202020204" pitchFamily="34" charset="0"/>
              </a:rPr>
              <a:t>)</a:t>
            </a:r>
          </a:p>
          <a:p>
            <a:r>
              <a:rPr lang="en-IN" sz="2400" b="1" dirty="0" smtClean="0">
                <a:latin typeface="Arial" panose="020B0604020202020204" pitchFamily="34" charset="0"/>
              </a:rPr>
              <a:t>Project(</a:t>
            </a:r>
            <a:r>
              <a:rPr lang="en-IN" sz="2400" b="1" dirty="0" err="1" smtClean="0">
                <a:latin typeface="Arial" panose="020B0604020202020204" pitchFamily="34" charset="0"/>
              </a:rPr>
              <a:t>pno,pname</a:t>
            </a:r>
            <a:r>
              <a:rPr lang="en-IN" sz="2400" b="1" dirty="0" smtClean="0">
                <a:latin typeface="Arial" panose="020B0604020202020204" pitchFamily="34" charset="0"/>
              </a:rPr>
              <a:t>, </a:t>
            </a:r>
            <a:r>
              <a:rPr lang="en-IN" sz="2400" b="1" dirty="0" err="1" smtClean="0">
                <a:latin typeface="Arial" panose="020B0604020202020204" pitchFamily="34" charset="0"/>
              </a:rPr>
              <a:t>ptype,duration,budget</a:t>
            </a:r>
            <a:r>
              <a:rPr lang="en-IN" sz="2400" b="1" dirty="0" smtClean="0">
                <a:latin typeface="Arial" panose="020B0604020202020204" pitchFamily="34" charset="0"/>
              </a:rPr>
              <a:t>)</a:t>
            </a:r>
          </a:p>
          <a:p>
            <a:r>
              <a:rPr lang="en-IN" sz="2400" b="1" dirty="0" err="1" smtClean="0">
                <a:latin typeface="Arial" panose="020B0604020202020204" pitchFamily="34" charset="0"/>
              </a:rPr>
              <a:t>Emp_pro</a:t>
            </a:r>
            <a:r>
              <a:rPr lang="en-IN" sz="2400" b="1" dirty="0" smtClean="0">
                <a:latin typeface="Arial" panose="020B0604020202020204" pitchFamily="34" charset="0"/>
              </a:rPr>
              <a:t>(</a:t>
            </a:r>
            <a:r>
              <a:rPr lang="en-IN" sz="2400" b="1" dirty="0" err="1" smtClean="0">
                <a:latin typeface="Arial" panose="020B0604020202020204" pitchFamily="34" charset="0"/>
              </a:rPr>
              <a:t>eno,pno,no_of_hours,start_date</a:t>
            </a:r>
            <a:r>
              <a:rPr lang="en-IN" sz="2400" b="1" dirty="0" smtClean="0">
                <a:latin typeface="Arial" panose="020B0604020202020204" pitchFamily="34" charset="0"/>
              </a:rPr>
              <a:t>)</a:t>
            </a:r>
            <a:endParaRPr lang="en-IN" sz="2400" b="1" dirty="0">
              <a:latin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latin typeface="Arial" panose="020B0604020202020204" pitchFamily="34" charset="0"/>
              </a:rPr>
              <a:t>Create </a:t>
            </a:r>
            <a:r>
              <a:rPr lang="en-US" sz="2400" dirty="0">
                <a:latin typeface="Arial" panose="020B0604020202020204" pitchFamily="34" charset="0"/>
              </a:rPr>
              <a:t>a view over the employee table which contains only employee name and </a:t>
            </a:r>
            <a:r>
              <a:rPr lang="en-US" sz="2400" dirty="0" smtClean="0">
                <a:latin typeface="Arial" panose="020B0604020202020204" pitchFamily="34" charset="0"/>
              </a:rPr>
              <a:t>his qualification </a:t>
            </a:r>
            <a:r>
              <a:rPr lang="en-US" sz="2400" dirty="0">
                <a:latin typeface="Arial" panose="020B0604020202020204" pitchFamily="34" charset="0"/>
              </a:rPr>
              <a:t>and it should be sorted on qualification</a:t>
            </a:r>
            <a:r>
              <a:rPr lang="en-US" sz="2400" dirty="0" smtClean="0">
                <a:latin typeface="Arial" panose="020B0604020202020204" pitchFamily="34" charset="0"/>
              </a:rPr>
              <a:t>.</a:t>
            </a:r>
          </a:p>
          <a:p>
            <a:pPr marL="457200" indent="-457200">
              <a:buAutoNum type="arabicPeriod"/>
            </a:pPr>
            <a:endParaRPr lang="en-US" sz="2400" dirty="0" smtClean="0">
              <a:latin typeface="Arial" panose="020B0604020202020204" pitchFamily="34" charset="0"/>
            </a:endParaRPr>
          </a:p>
          <a:p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</a:rPr>
              <a:t>c</a:t>
            </a:r>
            <a:r>
              <a:rPr lang="en-US" sz="2400" dirty="0" smtClean="0">
                <a:solidFill>
                  <a:srgbClr val="00B0F0"/>
                </a:solidFill>
                <a:latin typeface="Arial" panose="020B0604020202020204" pitchFamily="34" charset="0"/>
              </a:rPr>
              <a:t>reate view </a:t>
            </a:r>
            <a:r>
              <a:rPr lang="en-US" sz="2400" dirty="0" err="1" smtClean="0">
                <a:solidFill>
                  <a:srgbClr val="7030A0"/>
                </a:solidFill>
                <a:latin typeface="Arial" panose="020B0604020202020204" pitchFamily="34" charset="0"/>
              </a:rPr>
              <a:t>empinfo</a:t>
            </a:r>
            <a:r>
              <a:rPr lang="en-US" sz="2400" dirty="0" smtClean="0">
                <a:solidFill>
                  <a:srgbClr val="00B0F0"/>
                </a:solidFill>
                <a:latin typeface="Arial" panose="020B0604020202020204" pitchFamily="34" charset="0"/>
              </a:rPr>
              <a:t> as select </a:t>
            </a:r>
            <a:r>
              <a:rPr lang="en-US" sz="2400" dirty="0" err="1" smtClean="0">
                <a:solidFill>
                  <a:srgbClr val="00B0F0"/>
                </a:solidFill>
                <a:latin typeface="Arial" panose="020B0604020202020204" pitchFamily="34" charset="0"/>
              </a:rPr>
              <a:t>ename,qualification</a:t>
            </a:r>
            <a:r>
              <a:rPr lang="en-US" sz="2400" dirty="0" smtClean="0">
                <a:solidFill>
                  <a:srgbClr val="00B0F0"/>
                </a:solidFill>
                <a:latin typeface="Arial" panose="020B0604020202020204" pitchFamily="34" charset="0"/>
              </a:rPr>
              <a:t> from </a:t>
            </a:r>
            <a:r>
              <a:rPr lang="en-US" sz="2400" dirty="0" err="1" smtClean="0">
                <a:solidFill>
                  <a:srgbClr val="00B0F0"/>
                </a:solidFill>
                <a:latin typeface="Arial" panose="020B0604020202020204" pitchFamily="34" charset="0"/>
              </a:rPr>
              <a:t>Emp</a:t>
            </a:r>
            <a:r>
              <a:rPr lang="en-US" sz="2400" dirty="0" smtClean="0">
                <a:solidFill>
                  <a:srgbClr val="00B0F0"/>
                </a:solidFill>
                <a:latin typeface="Arial" panose="020B0604020202020204" pitchFamily="34" charset="0"/>
              </a:rPr>
              <a:t> order by qualification;</a:t>
            </a:r>
            <a:endParaRPr lang="en-US" sz="2400" dirty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</a:rPr>
              <a:t>2. Create a view containing the project name, project type and start date of the </a:t>
            </a:r>
            <a:r>
              <a:rPr lang="en-US" sz="2400" dirty="0" smtClean="0">
                <a:latin typeface="Arial" panose="020B0604020202020204" pitchFamily="34" charset="0"/>
              </a:rPr>
              <a:t>project</a:t>
            </a:r>
          </a:p>
          <a:p>
            <a:endParaRPr lang="en-US" sz="2400" dirty="0" smtClean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</a:rPr>
              <a:t>Create view</a:t>
            </a: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Arial" panose="020B0604020202020204" pitchFamily="34" charset="0"/>
              </a:rPr>
              <a:t>proinfo</a:t>
            </a: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</a:rPr>
              <a:t>as select </a:t>
            </a:r>
            <a:r>
              <a:rPr lang="en-US" sz="2400" dirty="0" err="1">
                <a:solidFill>
                  <a:srgbClr val="00B0F0"/>
                </a:solidFill>
                <a:latin typeface="Arial" panose="020B0604020202020204" pitchFamily="34" charset="0"/>
              </a:rPr>
              <a:t>pname,ptype,start_date</a:t>
            </a: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</a:rPr>
              <a:t> from </a:t>
            </a:r>
            <a:r>
              <a:rPr lang="en-US" sz="2400" dirty="0" err="1">
                <a:solidFill>
                  <a:srgbClr val="00B0F0"/>
                </a:solidFill>
                <a:latin typeface="Arial" panose="020B0604020202020204" pitchFamily="34" charset="0"/>
              </a:rPr>
              <a:t>project,emp_project</a:t>
            </a: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</a:rPr>
              <a:t> where </a:t>
            </a:r>
            <a:r>
              <a:rPr lang="en-US" sz="2400" dirty="0" err="1">
                <a:solidFill>
                  <a:srgbClr val="00B0F0"/>
                </a:solidFill>
                <a:latin typeface="Arial" panose="020B0604020202020204" pitchFamily="34" charset="0"/>
              </a:rPr>
              <a:t>project.pno</a:t>
            </a: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</a:rPr>
              <a:t>=</a:t>
            </a:r>
            <a:r>
              <a:rPr lang="en-US" sz="2400" dirty="0" err="1">
                <a:solidFill>
                  <a:srgbClr val="00B0F0"/>
                </a:solidFill>
                <a:latin typeface="Arial" panose="020B0604020202020204" pitchFamily="34" charset="0"/>
              </a:rPr>
              <a:t>emp_pro.pno</a:t>
            </a: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</a:rPr>
              <a:t>;</a:t>
            </a:r>
          </a:p>
          <a:p>
            <a:endParaRPr lang="en-US" sz="2400" dirty="0">
              <a:solidFill>
                <a:srgbClr val="00B0F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052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0"/>
            <a:ext cx="1033135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</a:rPr>
              <a:t>3</a:t>
            </a:r>
            <a:r>
              <a:rPr lang="en-US" sz="2400" dirty="0">
                <a:latin typeface="Arial" panose="020B0604020202020204" pitchFamily="34" charset="0"/>
              </a:rPr>
              <a:t>. Write the following Queries, on the above created views :</a:t>
            </a:r>
          </a:p>
          <a:p>
            <a:pPr marL="342900" indent="-342900">
              <a:buAutoNum type="alphaLcPeriod"/>
            </a:pPr>
            <a:r>
              <a:rPr lang="en-US" sz="2400" dirty="0" smtClean="0">
                <a:latin typeface="Arial" panose="020B0604020202020204" pitchFamily="34" charset="0"/>
              </a:rPr>
              <a:t>List </a:t>
            </a:r>
            <a:r>
              <a:rPr lang="en-US" sz="2400" dirty="0">
                <a:latin typeface="Arial" panose="020B0604020202020204" pitchFamily="34" charset="0"/>
              </a:rPr>
              <a:t>different qualifications of employees</a:t>
            </a:r>
            <a:r>
              <a:rPr lang="en-US" sz="2400" dirty="0" smtClean="0">
                <a:latin typeface="Arial" panose="020B0604020202020204" pitchFamily="34" charset="0"/>
              </a:rPr>
              <a:t>.</a:t>
            </a:r>
          </a:p>
          <a:p>
            <a:endParaRPr lang="en-US" sz="2400" dirty="0">
              <a:latin typeface="Arial" panose="020B0604020202020204" pitchFamily="34" charset="0"/>
            </a:endParaRPr>
          </a:p>
          <a:p>
            <a:pPr marL="342900" indent="-342900">
              <a:buAutoNum type="alphaLcPeriod"/>
            </a:pPr>
            <a:endParaRPr lang="en-US" sz="2400" dirty="0">
              <a:latin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</a:rPr>
              <a:t>b. List the name and type of projects started on 1st April 2014</a:t>
            </a:r>
            <a:r>
              <a:rPr lang="en-US" sz="2400" dirty="0" smtClean="0">
                <a:latin typeface="Arial" panose="020B0604020202020204" pitchFamily="34" charset="0"/>
              </a:rPr>
              <a:t>.</a:t>
            </a:r>
          </a:p>
          <a:p>
            <a:endParaRPr lang="en-US" sz="2400" dirty="0">
              <a:latin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</a:rPr>
              <a:t>c. List the names of employees who are qualified as Engineers</a:t>
            </a:r>
            <a:r>
              <a:rPr lang="en-US" sz="2400" dirty="0" smtClean="0">
                <a:latin typeface="Arial" panose="020B0604020202020204" pitchFamily="34" charset="0"/>
              </a:rPr>
              <a:t>.</a:t>
            </a:r>
          </a:p>
          <a:p>
            <a:endParaRPr lang="en-US" sz="2400" dirty="0">
              <a:latin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</a:rPr>
              <a:t>d. Display number of employees of each qualification.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27386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 smtClean="0">
              <a:solidFill>
                <a:srgbClr val="00B0F0"/>
              </a:solidFill>
            </a:endParaRPr>
          </a:p>
          <a:p>
            <a:r>
              <a:rPr lang="en-US" sz="2000" b="1" dirty="0" smtClean="0">
                <a:solidFill>
                  <a:srgbClr val="00B0F0"/>
                </a:solidFill>
              </a:rPr>
              <a:t>Solving of queries on multiple views </a:t>
            </a:r>
            <a:endParaRPr lang="en-US" sz="2000" b="1" dirty="0">
              <a:solidFill>
                <a:srgbClr val="00B0F0"/>
              </a:solidFill>
            </a:endParaRPr>
          </a:p>
          <a:p>
            <a:endParaRPr lang="en-US" sz="2000" b="1" dirty="0" smtClean="0">
              <a:solidFill>
                <a:srgbClr val="00B0F0"/>
              </a:solidFill>
            </a:endParaRPr>
          </a:p>
          <a:p>
            <a:r>
              <a:rPr lang="en-US" sz="2000" b="1" dirty="0" smtClean="0">
                <a:solidFill>
                  <a:srgbClr val="00B0F0"/>
                </a:solidFill>
              </a:rPr>
              <a:t>STUDENT </a:t>
            </a:r>
            <a:r>
              <a:rPr lang="en-US" sz="2000" b="1" dirty="0">
                <a:solidFill>
                  <a:srgbClr val="00B0F0"/>
                </a:solidFill>
              </a:rPr>
              <a:t>(SNO INTEGER, S_NAME CHAR(30), S_CLASS CHAR(10), </a:t>
            </a:r>
            <a:r>
              <a:rPr lang="en-US" sz="2000" b="1" dirty="0" smtClean="0">
                <a:solidFill>
                  <a:srgbClr val="00B0F0"/>
                </a:solidFill>
              </a:rPr>
              <a:t>S_ADDR </a:t>
            </a:r>
            <a:r>
              <a:rPr lang="en-IN" sz="2000" b="1" dirty="0" smtClean="0">
                <a:solidFill>
                  <a:srgbClr val="00B0F0"/>
                </a:solidFill>
              </a:rPr>
              <a:t>CHAR(50</a:t>
            </a:r>
            <a:r>
              <a:rPr lang="en-IN" sz="2000" b="1" dirty="0">
                <a:solidFill>
                  <a:srgbClr val="00B0F0"/>
                </a:solidFill>
              </a:rPr>
              <a:t>))</a:t>
            </a:r>
          </a:p>
          <a:p>
            <a:r>
              <a:rPr lang="en-IN" sz="2000" b="1" dirty="0">
                <a:solidFill>
                  <a:srgbClr val="00B0F0"/>
                </a:solidFill>
              </a:rPr>
              <a:t>TEACHER (TNO INTEGER, T_NAME CHAR (20), QUALIFICATION CHAR</a:t>
            </a:r>
          </a:p>
          <a:p>
            <a:r>
              <a:rPr lang="en-IN" sz="2000" b="1" dirty="0">
                <a:solidFill>
                  <a:srgbClr val="00B0F0"/>
                </a:solidFill>
              </a:rPr>
              <a:t>(15),EXPERIENCE INTEGER)</a:t>
            </a:r>
          </a:p>
          <a:p>
            <a:r>
              <a:rPr lang="en-US" sz="2000" b="1" dirty="0">
                <a:solidFill>
                  <a:srgbClr val="00B0F0"/>
                </a:solidFill>
              </a:rPr>
              <a:t>The relationship is as follows</a:t>
            </a:r>
            <a:r>
              <a:rPr lang="en-US" sz="2000" b="1" dirty="0" smtClean="0">
                <a:solidFill>
                  <a:srgbClr val="00B0F0"/>
                </a:solidFill>
              </a:rPr>
              <a:t>:</a:t>
            </a:r>
          </a:p>
          <a:p>
            <a:r>
              <a:rPr lang="en-US" sz="2000" b="1" dirty="0" err="1" smtClean="0">
                <a:solidFill>
                  <a:srgbClr val="00B0F0"/>
                </a:solidFill>
              </a:rPr>
              <a:t>Student_teach</a:t>
            </a:r>
            <a:r>
              <a:rPr lang="en-US" sz="2000" b="1" dirty="0" smtClean="0">
                <a:solidFill>
                  <a:srgbClr val="00B0F0"/>
                </a:solidFill>
              </a:rPr>
              <a:t> ( </a:t>
            </a:r>
            <a:r>
              <a:rPr lang="en-US" sz="2000" b="1" dirty="0" err="1" smtClean="0">
                <a:solidFill>
                  <a:srgbClr val="00B0F0"/>
                </a:solidFill>
              </a:rPr>
              <a:t>sno,tno,subject</a:t>
            </a:r>
            <a:r>
              <a:rPr lang="en-US" sz="2000" b="1" dirty="0" smtClean="0">
                <a:solidFill>
                  <a:srgbClr val="00B0F0"/>
                </a:solidFill>
              </a:rPr>
              <a:t>)</a:t>
            </a:r>
            <a:endParaRPr lang="en-US" sz="2000" b="1" dirty="0">
              <a:solidFill>
                <a:srgbClr val="00B0F0"/>
              </a:solidFill>
            </a:endParaRPr>
          </a:p>
          <a:p>
            <a:r>
              <a:rPr lang="en-US" sz="2000" b="1" dirty="0">
                <a:solidFill>
                  <a:srgbClr val="00B0F0"/>
                </a:solidFill>
              </a:rPr>
              <a:t>STUDENT-TEACHER: M-M with descriptive attribute SUBJECT</a:t>
            </a:r>
            <a:r>
              <a:rPr lang="en-US" sz="2000" b="1" dirty="0" smtClean="0">
                <a:solidFill>
                  <a:srgbClr val="00B0F0"/>
                </a:solidFill>
              </a:rPr>
              <a:t>.</a:t>
            </a:r>
          </a:p>
          <a:p>
            <a:endParaRPr lang="en-US" dirty="0" smtClean="0">
              <a:solidFill>
                <a:srgbClr val="00B0F0"/>
              </a:solidFill>
            </a:endParaRPr>
          </a:p>
          <a:p>
            <a:pPr marL="514350" indent="-514350">
              <a:buAutoNum type="arabicPeriod"/>
            </a:pPr>
            <a:r>
              <a:rPr lang="en-US" sz="2800" dirty="0" smtClean="0">
                <a:latin typeface="Arial" panose="020B0604020202020204" pitchFamily="34" charset="0"/>
              </a:rPr>
              <a:t>Create </a:t>
            </a:r>
            <a:r>
              <a:rPr lang="en-US" sz="2800" dirty="0">
                <a:latin typeface="Arial" panose="020B0604020202020204" pitchFamily="34" charset="0"/>
              </a:rPr>
              <a:t>a view containing details of all the teachers teaching the subject ‘Mathematics</a:t>
            </a:r>
            <a:r>
              <a:rPr lang="en-US" sz="2800" dirty="0" smtClean="0">
                <a:latin typeface="Arial" panose="020B0604020202020204" pitchFamily="34" charset="0"/>
              </a:rPr>
              <a:t>’.</a:t>
            </a:r>
          </a:p>
          <a:p>
            <a:endParaRPr lang="en-US" sz="2800" dirty="0">
              <a:latin typeface="Arial" panose="020B0604020202020204" pitchFamily="34" charset="0"/>
            </a:endParaRPr>
          </a:p>
          <a:p>
            <a:r>
              <a:rPr lang="en-US" sz="2800" dirty="0" smtClean="0">
                <a:latin typeface="Arial" panose="020B0604020202020204" pitchFamily="34" charset="0"/>
              </a:rPr>
              <a:t>Create view </a:t>
            </a:r>
            <a:r>
              <a:rPr lang="en-US" sz="2800" dirty="0" err="1" smtClean="0">
                <a:latin typeface="Arial" panose="020B0604020202020204" pitchFamily="34" charset="0"/>
              </a:rPr>
              <a:t>teach_math</a:t>
            </a:r>
            <a:r>
              <a:rPr lang="en-US" sz="2800" dirty="0" smtClean="0">
                <a:latin typeface="Arial" panose="020B0604020202020204" pitchFamily="34" charset="0"/>
              </a:rPr>
              <a:t> as select teacher.* from </a:t>
            </a:r>
            <a:r>
              <a:rPr lang="en-US" sz="2800" dirty="0" err="1" smtClean="0">
                <a:latin typeface="Arial" panose="020B0604020202020204" pitchFamily="34" charset="0"/>
              </a:rPr>
              <a:t>teacher,stud_teach</a:t>
            </a:r>
            <a:r>
              <a:rPr lang="en-US" sz="2800" dirty="0" smtClean="0">
                <a:latin typeface="Arial" panose="020B0604020202020204" pitchFamily="34" charset="0"/>
              </a:rPr>
              <a:t> where </a:t>
            </a:r>
            <a:r>
              <a:rPr lang="en-US" sz="2800" dirty="0" err="1" smtClean="0">
                <a:latin typeface="Arial" panose="020B0604020202020204" pitchFamily="34" charset="0"/>
              </a:rPr>
              <a:t>teacher.tno</a:t>
            </a:r>
            <a:r>
              <a:rPr lang="en-US" sz="2800" dirty="0" smtClean="0">
                <a:latin typeface="Arial" panose="020B0604020202020204" pitchFamily="34" charset="0"/>
              </a:rPr>
              <a:t> = </a:t>
            </a:r>
            <a:r>
              <a:rPr lang="en-US" sz="2800" dirty="0" err="1" smtClean="0">
                <a:latin typeface="Arial" panose="020B0604020202020204" pitchFamily="34" charset="0"/>
              </a:rPr>
              <a:t>stud_teach.tno</a:t>
            </a:r>
            <a:r>
              <a:rPr lang="en-US" sz="2800" dirty="0" smtClean="0">
                <a:latin typeface="Arial" panose="020B0604020202020204" pitchFamily="34" charset="0"/>
              </a:rPr>
              <a:t> and  subject=‘mathematics’</a:t>
            </a:r>
            <a:endParaRPr lang="en-US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5937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0"/>
            <a:ext cx="10631607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</a:rPr>
              <a:t>2. Create a view to list the details of all the students who are taught by a teacher having experience of more than 3 years </a:t>
            </a:r>
            <a:r>
              <a:rPr lang="en-US" sz="2400" dirty="0" smtClean="0">
                <a:latin typeface="Arial" panose="020B0604020202020204" pitchFamily="34" charset="0"/>
              </a:rPr>
              <a:t>.</a:t>
            </a:r>
          </a:p>
          <a:p>
            <a:endParaRPr lang="en-US" sz="2400" dirty="0">
              <a:latin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</a:rPr>
              <a:t>Create view </a:t>
            </a:r>
            <a:r>
              <a:rPr lang="en-US" sz="2400" dirty="0" err="1" smtClean="0">
                <a:latin typeface="Arial" panose="020B0604020202020204" pitchFamily="34" charset="0"/>
              </a:rPr>
              <a:t>studinfo</a:t>
            </a:r>
            <a:r>
              <a:rPr lang="en-US" sz="2400" dirty="0" smtClean="0">
                <a:latin typeface="Arial" panose="020B0604020202020204" pitchFamily="34" charset="0"/>
              </a:rPr>
              <a:t> ad Select student.* from </a:t>
            </a:r>
            <a:r>
              <a:rPr lang="en-US" sz="2400" dirty="0" err="1" smtClean="0">
                <a:latin typeface="Arial" panose="020B0604020202020204" pitchFamily="34" charset="0"/>
              </a:rPr>
              <a:t>student,teacher,stud_teach</a:t>
            </a:r>
            <a:r>
              <a:rPr lang="en-US" sz="2400" dirty="0" smtClean="0">
                <a:latin typeface="Arial" panose="020B0604020202020204" pitchFamily="34" charset="0"/>
              </a:rPr>
              <a:t> where </a:t>
            </a:r>
            <a:r>
              <a:rPr lang="en-US" sz="2400" dirty="0" err="1" smtClean="0">
                <a:latin typeface="Arial" panose="020B0604020202020204" pitchFamily="34" charset="0"/>
              </a:rPr>
              <a:t>student.sno</a:t>
            </a:r>
            <a:r>
              <a:rPr lang="en-US" sz="2400" dirty="0" smtClean="0">
                <a:latin typeface="Arial" panose="020B0604020202020204" pitchFamily="34" charset="0"/>
              </a:rPr>
              <a:t>=</a:t>
            </a:r>
            <a:r>
              <a:rPr lang="en-US" sz="2400" dirty="0" err="1" smtClean="0">
                <a:latin typeface="Arial" panose="020B0604020202020204" pitchFamily="34" charset="0"/>
              </a:rPr>
              <a:t>stud_teach.sno</a:t>
            </a:r>
            <a:r>
              <a:rPr lang="en-US" sz="2400" dirty="0" smtClean="0">
                <a:latin typeface="Arial" panose="020B0604020202020204" pitchFamily="34" charset="0"/>
              </a:rPr>
              <a:t> and </a:t>
            </a:r>
            <a:r>
              <a:rPr lang="en-US" sz="2400" dirty="0" err="1" smtClean="0">
                <a:latin typeface="Arial" panose="020B0604020202020204" pitchFamily="34" charset="0"/>
              </a:rPr>
              <a:t>teacher.tno</a:t>
            </a:r>
            <a:r>
              <a:rPr lang="en-US" sz="2400" dirty="0" smtClean="0">
                <a:latin typeface="Arial" panose="020B0604020202020204" pitchFamily="34" charset="0"/>
              </a:rPr>
              <a:t>=</a:t>
            </a:r>
            <a:r>
              <a:rPr lang="en-US" sz="2400" dirty="0" err="1" smtClean="0">
                <a:latin typeface="Arial" panose="020B0604020202020204" pitchFamily="34" charset="0"/>
              </a:rPr>
              <a:t>stud_teach.tno</a:t>
            </a:r>
            <a:r>
              <a:rPr lang="en-US" sz="2400" dirty="0" smtClean="0">
                <a:latin typeface="Arial" panose="020B0604020202020204" pitchFamily="34" charset="0"/>
              </a:rPr>
              <a:t> and experience &gt; 3</a:t>
            </a:r>
            <a:endParaRPr lang="en-US" dirty="0" smtClean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3. Write the following Queries, on the above created views :</a:t>
            </a:r>
          </a:p>
          <a:p>
            <a:pPr marL="342900" indent="-342900">
              <a:buAutoNum type="alphaLcPeriod"/>
            </a:pPr>
            <a:r>
              <a:rPr lang="en-US" sz="3600" dirty="0" smtClean="0">
                <a:latin typeface="Arial" panose="020B0604020202020204" pitchFamily="34" charset="0"/>
              </a:rPr>
              <a:t>List </a:t>
            </a:r>
            <a:r>
              <a:rPr lang="en-US" sz="3600" dirty="0">
                <a:latin typeface="Arial" panose="020B0604020202020204" pitchFamily="34" charset="0"/>
              </a:rPr>
              <a:t>the name of the most experienced teacher for “Mathematics</a:t>
            </a:r>
            <a:r>
              <a:rPr lang="en-US" sz="3600" dirty="0" smtClean="0">
                <a:latin typeface="Arial" panose="020B0604020202020204" pitchFamily="34" charset="0"/>
              </a:rPr>
              <a:t>”.</a:t>
            </a:r>
          </a:p>
          <a:p>
            <a:endParaRPr lang="en-US" dirty="0" smtClean="0">
              <a:latin typeface="Arial" panose="020B0604020202020204" pitchFamily="34" charset="0"/>
            </a:endParaRPr>
          </a:p>
          <a:p>
            <a:r>
              <a:rPr lang="en-US" sz="3200" dirty="0" smtClean="0">
                <a:latin typeface="Arial" panose="020B0604020202020204" pitchFamily="34" charset="0"/>
              </a:rPr>
              <a:t>Select </a:t>
            </a:r>
            <a:r>
              <a:rPr lang="en-US" sz="3200" dirty="0" err="1" smtClean="0">
                <a:latin typeface="Arial" panose="020B0604020202020204" pitchFamily="34" charset="0"/>
              </a:rPr>
              <a:t>tname</a:t>
            </a:r>
            <a:r>
              <a:rPr lang="en-US" sz="3200" dirty="0" smtClean="0">
                <a:latin typeface="Arial" panose="020B0604020202020204" pitchFamily="34" charset="0"/>
              </a:rPr>
              <a:t>  from </a:t>
            </a:r>
            <a:r>
              <a:rPr lang="en-US" sz="3200" dirty="0" err="1" smtClean="0">
                <a:latin typeface="Arial" panose="020B0604020202020204" pitchFamily="34" charset="0"/>
              </a:rPr>
              <a:t>teach_math</a:t>
            </a:r>
            <a:r>
              <a:rPr lang="en-US" sz="3200" dirty="0" smtClean="0">
                <a:latin typeface="Arial" panose="020B0604020202020204" pitchFamily="34" charset="0"/>
              </a:rPr>
              <a:t> where experience = (select max(</a:t>
            </a:r>
            <a:r>
              <a:rPr lang="en-US" sz="3200" dirty="0" err="1" smtClean="0">
                <a:latin typeface="Arial" panose="020B0604020202020204" pitchFamily="34" charset="0"/>
              </a:rPr>
              <a:t>experince</a:t>
            </a:r>
            <a:r>
              <a:rPr lang="en-US" sz="3200" dirty="0" smtClean="0">
                <a:latin typeface="Arial" panose="020B0604020202020204" pitchFamily="34" charset="0"/>
              </a:rPr>
              <a:t>) from </a:t>
            </a:r>
            <a:r>
              <a:rPr lang="en-US" sz="3200" dirty="0" err="1" smtClean="0">
                <a:latin typeface="Arial" panose="020B0604020202020204" pitchFamily="34" charset="0"/>
              </a:rPr>
              <a:t>teach_math</a:t>
            </a:r>
            <a:r>
              <a:rPr lang="en-US" sz="3200" dirty="0" smtClean="0">
                <a:latin typeface="Arial" panose="020B0604020202020204" pitchFamily="34" charset="0"/>
              </a:rPr>
              <a:t> )</a:t>
            </a:r>
          </a:p>
          <a:p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301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89931"/>
            <a:ext cx="9894627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b</a:t>
            </a:r>
            <a:r>
              <a:rPr lang="en-US" sz="2800" dirty="0">
                <a:latin typeface="Arial" panose="020B0604020202020204" pitchFamily="34" charset="0"/>
              </a:rPr>
              <a:t>. List the names of students of ‘</a:t>
            </a:r>
            <a:r>
              <a:rPr lang="en-US" sz="2800" dirty="0" err="1">
                <a:latin typeface="Arial" panose="020B0604020202020204" pitchFamily="34" charset="0"/>
              </a:rPr>
              <a:t>S.Y.B.Sc</a:t>
            </a:r>
            <a:r>
              <a:rPr lang="en-US" sz="2800" dirty="0">
                <a:latin typeface="Arial" panose="020B0604020202020204" pitchFamily="34" charset="0"/>
              </a:rPr>
              <a:t>’ class, who are taught by a teacher having more than 3 years experience</a:t>
            </a:r>
            <a:r>
              <a:rPr lang="en-US" sz="2800" dirty="0" smtClean="0">
                <a:latin typeface="Arial" panose="020B0604020202020204" pitchFamily="34" charset="0"/>
              </a:rPr>
              <a:t>.</a:t>
            </a:r>
          </a:p>
          <a:p>
            <a:endParaRPr lang="en-US" sz="2800" dirty="0">
              <a:latin typeface="Arial" panose="020B0604020202020204" pitchFamily="34" charset="0"/>
            </a:endParaRPr>
          </a:p>
          <a:p>
            <a:endParaRPr lang="en-US" sz="2800" dirty="0" smtClean="0">
              <a:latin typeface="Arial" panose="020B0604020202020204" pitchFamily="34" charset="0"/>
            </a:endParaRPr>
          </a:p>
          <a:p>
            <a:r>
              <a:rPr lang="en-US" sz="2800" dirty="0" err="1" smtClean="0">
                <a:latin typeface="Arial" panose="020B0604020202020204" pitchFamily="34" charset="0"/>
              </a:rPr>
              <a:t>Studinfo</a:t>
            </a:r>
            <a:r>
              <a:rPr lang="en-US" sz="2800" dirty="0" smtClean="0">
                <a:latin typeface="Arial" panose="020B0604020202020204" pitchFamily="34" charset="0"/>
              </a:rPr>
              <a:t> (</a:t>
            </a:r>
            <a:r>
              <a:rPr lang="en-US" sz="2800" b="1" dirty="0">
                <a:solidFill>
                  <a:srgbClr val="00B0F0"/>
                </a:solidFill>
              </a:rPr>
              <a:t>SNO INTEGER, S_NAME CHAR(30), S_CLASS CHAR(10), S_ADDR </a:t>
            </a:r>
            <a:r>
              <a:rPr lang="en-IN" sz="2800" b="1" dirty="0">
                <a:solidFill>
                  <a:srgbClr val="00B0F0"/>
                </a:solidFill>
              </a:rPr>
              <a:t>CHAR(50</a:t>
            </a:r>
            <a:r>
              <a:rPr lang="en-IN" sz="2800" b="1" dirty="0" smtClean="0">
                <a:solidFill>
                  <a:srgbClr val="00B0F0"/>
                </a:solidFill>
              </a:rPr>
              <a:t>)))</a:t>
            </a:r>
          </a:p>
          <a:p>
            <a:endParaRPr lang="en-IN" sz="2800" b="1" dirty="0">
              <a:solidFill>
                <a:srgbClr val="00B0F0"/>
              </a:solidFill>
            </a:endParaRPr>
          </a:p>
          <a:p>
            <a:r>
              <a:rPr lang="en-IN" sz="2800" b="1" dirty="0" smtClean="0">
                <a:solidFill>
                  <a:srgbClr val="92D050"/>
                </a:solidFill>
              </a:rPr>
              <a:t>Select sname from </a:t>
            </a:r>
            <a:r>
              <a:rPr lang="en-IN" sz="2800" b="1" dirty="0" err="1" smtClean="0">
                <a:solidFill>
                  <a:srgbClr val="92D050"/>
                </a:solidFill>
              </a:rPr>
              <a:t>studinfo</a:t>
            </a:r>
            <a:r>
              <a:rPr lang="en-IN" sz="2800" b="1" dirty="0" smtClean="0">
                <a:solidFill>
                  <a:srgbClr val="92D050"/>
                </a:solidFill>
              </a:rPr>
              <a:t> where class=‘SYBSC’; </a:t>
            </a:r>
          </a:p>
          <a:p>
            <a:endParaRPr lang="en-IN" sz="2800" b="1" dirty="0">
              <a:solidFill>
                <a:srgbClr val="00B0F0"/>
              </a:solidFill>
            </a:endParaRPr>
          </a:p>
          <a:p>
            <a:endParaRPr lang="en-IN" sz="2800" b="1" dirty="0" smtClean="0">
              <a:solidFill>
                <a:srgbClr val="00B0F0"/>
              </a:solidFill>
            </a:endParaRPr>
          </a:p>
          <a:p>
            <a:r>
              <a:rPr lang="en-US" sz="2800" dirty="0" err="1" smtClean="0">
                <a:latin typeface="Arial" panose="020B0604020202020204" pitchFamily="34" charset="0"/>
              </a:rPr>
              <a:t>teach_math</a:t>
            </a:r>
            <a:r>
              <a:rPr lang="en-US" sz="2800" dirty="0" smtClean="0">
                <a:latin typeface="Arial" panose="020B0604020202020204" pitchFamily="34" charset="0"/>
              </a:rPr>
              <a:t> </a:t>
            </a:r>
            <a:r>
              <a:rPr lang="en-IN" sz="2800" b="1" dirty="0">
                <a:solidFill>
                  <a:srgbClr val="00B0F0"/>
                </a:solidFill>
              </a:rPr>
              <a:t>(TNO INTEGER, T_NAME CHAR (20), QUALIFICATION </a:t>
            </a:r>
            <a:r>
              <a:rPr lang="en-IN" sz="2800" b="1" dirty="0" smtClean="0">
                <a:solidFill>
                  <a:srgbClr val="00B0F0"/>
                </a:solidFill>
              </a:rPr>
              <a:t>CHAR (15</a:t>
            </a:r>
            <a:r>
              <a:rPr lang="en-IN" sz="2800" b="1" dirty="0">
                <a:solidFill>
                  <a:srgbClr val="00B0F0"/>
                </a:solidFill>
              </a:rPr>
              <a:t>),EXPERIENCE INTEGER</a:t>
            </a:r>
            <a:r>
              <a:rPr lang="en-IN" sz="2800" b="1" dirty="0" smtClean="0">
                <a:solidFill>
                  <a:srgbClr val="00B0F0"/>
                </a:solidFill>
              </a:rPr>
              <a:t>)</a:t>
            </a:r>
          </a:p>
          <a:p>
            <a:r>
              <a:rPr lang="en-US" sz="2800" b="1" dirty="0" err="1">
                <a:solidFill>
                  <a:srgbClr val="00B0F0"/>
                </a:solidFill>
              </a:rPr>
              <a:t>Student_teach</a:t>
            </a:r>
            <a:r>
              <a:rPr lang="en-US" sz="2800" b="1" dirty="0">
                <a:solidFill>
                  <a:srgbClr val="00B0F0"/>
                </a:solidFill>
              </a:rPr>
              <a:t> ( </a:t>
            </a:r>
            <a:r>
              <a:rPr lang="en-US" sz="2800" b="1" dirty="0" err="1">
                <a:solidFill>
                  <a:srgbClr val="00B0F0"/>
                </a:solidFill>
              </a:rPr>
              <a:t>sno,tno,subject</a:t>
            </a:r>
            <a:r>
              <a:rPr lang="en-US" sz="2800" b="1" dirty="0">
                <a:solidFill>
                  <a:srgbClr val="00B0F0"/>
                </a:solidFill>
              </a:rPr>
              <a:t>)</a:t>
            </a:r>
          </a:p>
          <a:p>
            <a:endParaRPr lang="en-IN" sz="2800" b="1" dirty="0">
              <a:solidFill>
                <a:srgbClr val="00B0F0"/>
              </a:solidFill>
            </a:endParaRPr>
          </a:p>
          <a:p>
            <a:endParaRPr lang="en-IN" sz="2800" b="1" dirty="0" smtClean="0">
              <a:solidFill>
                <a:srgbClr val="00B0F0"/>
              </a:solidFill>
            </a:endParaRPr>
          </a:p>
          <a:p>
            <a:endParaRPr lang="en-IN" sz="2800" b="1" dirty="0">
              <a:solidFill>
                <a:srgbClr val="00B0F0"/>
              </a:solidFill>
            </a:endParaRPr>
          </a:p>
          <a:p>
            <a:endParaRPr lang="en-IN" sz="2800" b="1" dirty="0">
              <a:solidFill>
                <a:srgbClr val="00B0F0"/>
              </a:solidFill>
            </a:endParaRPr>
          </a:p>
          <a:p>
            <a:endParaRPr lang="en-US" sz="2800" dirty="0" smtClean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721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INSERT ,UPDATE and DELETE operation on views </a:t>
            </a:r>
          </a:p>
          <a:p>
            <a:endParaRPr lang="en-US" dirty="0"/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When </a:t>
            </a:r>
            <a:r>
              <a:rPr lang="en-US" dirty="0"/>
              <a:t>you execute an update operation such as INSERT, UPDATE or DELETE, </a:t>
            </a:r>
            <a:r>
              <a:rPr lang="en-US" dirty="0" err="1"/>
              <a:t>PosgreSQL</a:t>
            </a:r>
            <a:r>
              <a:rPr lang="en-US" dirty="0"/>
              <a:t> will convert this statement into the corresponding statement of the underlying table.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In case you have a WHERE condition in the defining query of a view, you still can update or delete the rows that are not visible through the view. </a:t>
            </a:r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10026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3856" y="164491"/>
            <a:ext cx="1192814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latin typeface="Arial" panose="020B0604020202020204" pitchFamily="34" charset="0"/>
              </a:rPr>
              <a:t>Using Project-Employee database</a:t>
            </a:r>
          </a:p>
          <a:p>
            <a:endParaRPr lang="en-IN" b="1" dirty="0">
              <a:latin typeface="Arial" panose="020B0604020202020204" pitchFamily="34" charset="0"/>
            </a:endParaRPr>
          </a:p>
          <a:p>
            <a:r>
              <a:rPr lang="en-IN" b="1" dirty="0" err="1">
                <a:latin typeface="Arial" panose="020B0604020202020204" pitchFamily="34" charset="0"/>
              </a:rPr>
              <a:t>Emp</a:t>
            </a:r>
            <a:r>
              <a:rPr lang="en-IN" b="1" dirty="0">
                <a:latin typeface="Arial" panose="020B0604020202020204" pitchFamily="34" charset="0"/>
              </a:rPr>
              <a:t> (eno primary key, </a:t>
            </a:r>
            <a:r>
              <a:rPr lang="en-IN" b="1" dirty="0" err="1">
                <a:latin typeface="Arial" panose="020B0604020202020204" pitchFamily="34" charset="0"/>
              </a:rPr>
              <a:t>ename</a:t>
            </a:r>
            <a:r>
              <a:rPr lang="en-IN" b="1" dirty="0">
                <a:latin typeface="Arial" panose="020B0604020202020204" pitchFamily="34" charset="0"/>
              </a:rPr>
              <a:t> varchar(20),qualification ,</a:t>
            </a:r>
            <a:r>
              <a:rPr lang="en-IN" b="1" dirty="0" err="1">
                <a:latin typeface="Arial" panose="020B0604020202020204" pitchFamily="34" charset="0"/>
              </a:rPr>
              <a:t>joindate</a:t>
            </a:r>
            <a:r>
              <a:rPr lang="en-IN" b="1" dirty="0">
                <a:latin typeface="Arial" panose="020B0604020202020204" pitchFamily="34" charset="0"/>
              </a:rPr>
              <a:t>)</a:t>
            </a:r>
          </a:p>
          <a:p>
            <a:r>
              <a:rPr lang="en-IN" b="1" dirty="0">
                <a:latin typeface="Arial" panose="020B0604020202020204" pitchFamily="34" charset="0"/>
              </a:rPr>
              <a:t>Project(</a:t>
            </a:r>
            <a:r>
              <a:rPr lang="en-IN" b="1" dirty="0" err="1">
                <a:latin typeface="Arial" panose="020B0604020202020204" pitchFamily="34" charset="0"/>
              </a:rPr>
              <a:t>pno,pname</a:t>
            </a:r>
            <a:r>
              <a:rPr lang="en-IN" b="1" dirty="0">
                <a:latin typeface="Arial" panose="020B0604020202020204" pitchFamily="34" charset="0"/>
              </a:rPr>
              <a:t>, </a:t>
            </a:r>
            <a:r>
              <a:rPr lang="en-IN" b="1" dirty="0" err="1">
                <a:latin typeface="Arial" panose="020B0604020202020204" pitchFamily="34" charset="0"/>
              </a:rPr>
              <a:t>ptype,duration,budget</a:t>
            </a:r>
            <a:r>
              <a:rPr lang="en-IN" b="1" dirty="0">
                <a:latin typeface="Arial" panose="020B0604020202020204" pitchFamily="34" charset="0"/>
              </a:rPr>
              <a:t>)</a:t>
            </a:r>
          </a:p>
          <a:p>
            <a:r>
              <a:rPr lang="en-IN" b="1" dirty="0" err="1">
                <a:latin typeface="Arial" panose="020B0604020202020204" pitchFamily="34" charset="0"/>
              </a:rPr>
              <a:t>Emp_pro</a:t>
            </a:r>
            <a:r>
              <a:rPr lang="en-IN" b="1" dirty="0">
                <a:latin typeface="Arial" panose="020B0604020202020204" pitchFamily="34" charset="0"/>
              </a:rPr>
              <a:t>(</a:t>
            </a:r>
            <a:r>
              <a:rPr lang="en-IN" b="1" dirty="0" err="1">
                <a:latin typeface="Arial" panose="020B0604020202020204" pitchFamily="34" charset="0"/>
              </a:rPr>
              <a:t>eno,pno,no_of_hours,start_date</a:t>
            </a:r>
            <a:r>
              <a:rPr lang="en-IN" b="1" dirty="0">
                <a:latin typeface="Arial" panose="020B0604020202020204" pitchFamily="34" charset="0"/>
              </a:rPr>
              <a:t>)</a:t>
            </a:r>
          </a:p>
          <a:p>
            <a:pPr marL="457200" indent="-457200">
              <a:buAutoNum type="arabicPeriod"/>
            </a:pPr>
            <a:r>
              <a:rPr lang="en-US" dirty="0">
                <a:latin typeface="Arial" panose="020B0604020202020204" pitchFamily="34" charset="0"/>
              </a:rPr>
              <a:t>Create a view over the employee table which contains only employee name and his qualification and it should be sorted on qualification.</a:t>
            </a:r>
          </a:p>
          <a:p>
            <a:pPr marL="457200" indent="-457200">
              <a:buAutoNum type="arabicPeriod"/>
            </a:pPr>
            <a:endParaRPr lang="en-US" dirty="0"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</a:rPr>
              <a:t>Create view </a:t>
            </a:r>
            <a:r>
              <a:rPr lang="en-US" dirty="0" err="1">
                <a:solidFill>
                  <a:srgbClr val="7030A0"/>
                </a:solidFill>
                <a:latin typeface="Arial" panose="020B0604020202020204" pitchFamily="34" charset="0"/>
              </a:rPr>
              <a:t>empinfo</a:t>
            </a:r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</a:rPr>
              <a:t> as select </a:t>
            </a:r>
            <a:r>
              <a:rPr lang="en-US" dirty="0" err="1">
                <a:solidFill>
                  <a:srgbClr val="00B0F0"/>
                </a:solidFill>
                <a:latin typeface="Arial" panose="020B0604020202020204" pitchFamily="34" charset="0"/>
              </a:rPr>
              <a:t>ename,qualification</a:t>
            </a:r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</a:rPr>
              <a:t> from </a:t>
            </a:r>
            <a:r>
              <a:rPr lang="en-US" dirty="0" err="1">
                <a:solidFill>
                  <a:srgbClr val="00B0F0"/>
                </a:solidFill>
                <a:latin typeface="Arial" panose="020B0604020202020204" pitchFamily="34" charset="0"/>
              </a:rPr>
              <a:t>Emp</a:t>
            </a:r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</a:rPr>
              <a:t>;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2. Create a view containing the project name, project type and start date of the project</a:t>
            </a:r>
          </a:p>
          <a:p>
            <a:endParaRPr lang="en-US" dirty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</a:rPr>
              <a:t>Create view</a:t>
            </a:r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Arial" panose="020B0604020202020204" pitchFamily="34" charset="0"/>
              </a:rPr>
              <a:t>proinfo</a:t>
            </a:r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</a:rPr>
              <a:t>as select </a:t>
            </a:r>
            <a:r>
              <a:rPr lang="en-US" dirty="0" err="1">
                <a:solidFill>
                  <a:srgbClr val="00B0F0"/>
                </a:solidFill>
                <a:latin typeface="Arial" panose="020B0604020202020204" pitchFamily="34" charset="0"/>
              </a:rPr>
              <a:t>pname,ptype,start_date</a:t>
            </a:r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</a:rPr>
              <a:t> from </a:t>
            </a:r>
            <a:r>
              <a:rPr lang="en-US" dirty="0" err="1">
                <a:solidFill>
                  <a:srgbClr val="00B0F0"/>
                </a:solidFill>
                <a:latin typeface="Arial" panose="020B0604020202020204" pitchFamily="34" charset="0"/>
              </a:rPr>
              <a:t>project,emp_project</a:t>
            </a:r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</a:rPr>
              <a:t> where </a:t>
            </a:r>
            <a:r>
              <a:rPr lang="en-US" dirty="0" err="1">
                <a:solidFill>
                  <a:srgbClr val="00B0F0"/>
                </a:solidFill>
                <a:latin typeface="Arial" panose="020B0604020202020204" pitchFamily="34" charset="0"/>
              </a:rPr>
              <a:t>project.pno</a:t>
            </a:r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</a:rPr>
              <a:t>=</a:t>
            </a:r>
            <a:r>
              <a:rPr lang="en-US" dirty="0" err="1">
                <a:solidFill>
                  <a:srgbClr val="00B0F0"/>
                </a:solidFill>
                <a:latin typeface="Arial" panose="020B0604020202020204" pitchFamily="34" charset="0"/>
              </a:rPr>
              <a:t>emp_pro.pno</a:t>
            </a:r>
            <a:r>
              <a:rPr lang="en-US" dirty="0" smtClean="0">
                <a:solidFill>
                  <a:srgbClr val="00B0F0"/>
                </a:solidFill>
                <a:latin typeface="Arial" panose="020B0604020202020204" pitchFamily="34" charset="0"/>
              </a:rPr>
              <a:t>;</a:t>
            </a:r>
          </a:p>
          <a:p>
            <a:endParaRPr lang="en-US" dirty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r>
              <a:rPr lang="en-US" dirty="0" smtClean="0">
                <a:solidFill>
                  <a:srgbClr val="00B0F0"/>
                </a:solidFill>
                <a:latin typeface="Arial" panose="020B0604020202020204" pitchFamily="34" charset="0"/>
              </a:rPr>
              <a:t>Examples on insert:</a:t>
            </a:r>
          </a:p>
          <a:p>
            <a:endParaRPr lang="en-US" dirty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r>
              <a:rPr lang="en-US" dirty="0" smtClean="0">
                <a:solidFill>
                  <a:srgbClr val="00B0F0"/>
                </a:solidFill>
                <a:latin typeface="Arial" panose="020B0604020202020204" pitchFamily="34" charset="0"/>
              </a:rPr>
              <a:t>1. Insert one record of project in </a:t>
            </a:r>
            <a:r>
              <a:rPr lang="en-US" dirty="0" err="1" smtClean="0">
                <a:solidFill>
                  <a:srgbClr val="00B0F0"/>
                </a:solidFill>
                <a:latin typeface="Arial" panose="020B0604020202020204" pitchFamily="34" charset="0"/>
              </a:rPr>
              <a:t>projinfo</a:t>
            </a:r>
            <a:r>
              <a:rPr lang="en-US" dirty="0" smtClean="0">
                <a:solidFill>
                  <a:srgbClr val="00B0F0"/>
                </a:solidFill>
                <a:latin typeface="Arial" panose="020B0604020202020204" pitchFamily="34" charset="0"/>
              </a:rPr>
              <a:t> view</a:t>
            </a:r>
            <a:endParaRPr lang="en-US" dirty="0">
              <a:solidFill>
                <a:srgbClr val="00B0F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2907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B0F0"/>
                </a:solidFill>
              </a:rPr>
              <a:t>Stored </a:t>
            </a:r>
            <a:r>
              <a:rPr lang="en-US" sz="3600" dirty="0" smtClean="0">
                <a:solidFill>
                  <a:srgbClr val="00B0F0"/>
                </a:solidFill>
              </a:rPr>
              <a:t>Functions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600" dirty="0"/>
              <a:t>PostgreSQL allows you to extend the database functionality with user-defined </a:t>
            </a:r>
            <a:r>
              <a:rPr lang="en-US" sz="3600" dirty="0" smtClean="0"/>
              <a:t>functions. 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600" dirty="0" smtClean="0"/>
              <a:t>You can  </a:t>
            </a:r>
            <a:r>
              <a:rPr lang="en-US" sz="3600" dirty="0"/>
              <a:t>create your own custom functions and reuse them in applications or as part of other database’s workflow</a:t>
            </a:r>
            <a:r>
              <a:rPr lang="en-US" sz="3600" dirty="0" smtClean="0"/>
              <a:t>.</a:t>
            </a:r>
          </a:p>
          <a:p>
            <a:endParaRPr lang="en-US" sz="3600" dirty="0">
              <a:solidFill>
                <a:srgbClr val="00B0F0"/>
              </a:solidFill>
            </a:endParaRPr>
          </a:p>
          <a:p>
            <a:r>
              <a:rPr lang="en-US" sz="3600" dirty="0" smtClean="0">
                <a:solidFill>
                  <a:srgbClr val="00B0F0"/>
                </a:solidFill>
              </a:rPr>
              <a:t>Example : consider relation  </a:t>
            </a:r>
            <a:r>
              <a:rPr lang="en-US" sz="3600" dirty="0" err="1" smtClean="0">
                <a:solidFill>
                  <a:srgbClr val="00B0F0"/>
                </a:solidFill>
              </a:rPr>
              <a:t>emp</a:t>
            </a:r>
            <a:r>
              <a:rPr lang="en-US" sz="3600" dirty="0" smtClean="0">
                <a:solidFill>
                  <a:srgbClr val="00B0F0"/>
                </a:solidFill>
              </a:rPr>
              <a:t>(</a:t>
            </a:r>
            <a:r>
              <a:rPr lang="en-US" sz="3600" dirty="0" err="1" smtClean="0">
                <a:solidFill>
                  <a:srgbClr val="00B0F0"/>
                </a:solidFill>
              </a:rPr>
              <a:t>eno,ename,salary,city</a:t>
            </a:r>
            <a:r>
              <a:rPr lang="en-US" sz="3600" dirty="0" smtClean="0">
                <a:solidFill>
                  <a:srgbClr val="00B0F0"/>
                </a:solidFill>
              </a:rPr>
              <a:t>) we can define functions for below tasks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of </a:t>
            </a:r>
            <a:r>
              <a:rPr lang="en-US" sz="24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US" sz="2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living in </a:t>
            </a:r>
            <a:r>
              <a:rPr lang="en-US" sz="24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pune</a:t>
            </a:r>
            <a:r>
              <a:rPr lang="en-US" sz="2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city</a:t>
            </a:r>
          </a:p>
          <a:p>
            <a:pPr marL="457200" indent="-457200">
              <a:buAutoNum type="arabicPeriod"/>
            </a:pPr>
            <a:endParaRPr lang="en-US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lang="en-US" sz="24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US" sz="2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where city=‘</a:t>
            </a:r>
            <a:r>
              <a:rPr lang="en-US" sz="24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pune</a:t>
            </a:r>
            <a:r>
              <a:rPr lang="en-US" sz="2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;</a:t>
            </a:r>
          </a:p>
          <a:p>
            <a:pPr marL="228600" indent="-228600">
              <a:buAutoNum type="arabicPeriod"/>
            </a:pPr>
            <a:r>
              <a:rPr lang="en-US" sz="2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salary for </a:t>
            </a:r>
            <a:r>
              <a:rPr lang="en-US" sz="24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endParaRPr lang="en-US" sz="24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AutoNum type="arabicPeriod"/>
            </a:pPr>
            <a:endParaRPr lang="en-US" sz="12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2622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69576" y="1275013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Display no of students</a:t>
            </a:r>
          </a:p>
          <a:p>
            <a:endParaRPr lang="en-US" sz="2400" dirty="0">
              <a:solidFill>
                <a:srgbClr val="00B0F0"/>
              </a:solidFill>
            </a:endParaRPr>
          </a:p>
          <a:p>
            <a:r>
              <a:rPr lang="en-US" sz="2400" dirty="0" err="1" smtClean="0">
                <a:solidFill>
                  <a:srgbClr val="00B0F0"/>
                </a:solidFill>
              </a:rPr>
              <a:t>Int</a:t>
            </a:r>
            <a:r>
              <a:rPr lang="en-US" sz="2400" dirty="0" smtClean="0">
                <a:solidFill>
                  <a:srgbClr val="00B0F0"/>
                </a:solidFill>
              </a:rPr>
              <a:t>  one </a:t>
            </a:r>
          </a:p>
          <a:p>
            <a:endParaRPr lang="en-US" sz="2400" dirty="0">
              <a:solidFill>
                <a:srgbClr val="00B0F0"/>
              </a:solidFill>
            </a:endParaRPr>
          </a:p>
          <a:p>
            <a:endParaRPr lang="en-US" sz="2400" dirty="0" smtClean="0">
              <a:solidFill>
                <a:srgbClr val="00B0F0"/>
              </a:solidFill>
            </a:endParaRPr>
          </a:p>
          <a:p>
            <a:r>
              <a:rPr lang="en-US" sz="2400" dirty="0" smtClean="0">
                <a:solidFill>
                  <a:srgbClr val="00B0F0"/>
                </a:solidFill>
              </a:rPr>
              <a:t>Display </a:t>
            </a:r>
            <a:r>
              <a:rPr lang="en-US" sz="2400" dirty="0" err="1" smtClean="0">
                <a:solidFill>
                  <a:srgbClr val="00B0F0"/>
                </a:solidFill>
              </a:rPr>
              <a:t>bdate</a:t>
            </a:r>
            <a:r>
              <a:rPr lang="en-US" sz="2400" dirty="0" smtClean="0">
                <a:solidFill>
                  <a:srgbClr val="00B0F0"/>
                </a:solidFill>
              </a:rPr>
              <a:t>  </a:t>
            </a:r>
          </a:p>
          <a:p>
            <a:endParaRPr lang="en-US" sz="2400" dirty="0">
              <a:solidFill>
                <a:srgbClr val="00B0F0"/>
              </a:solidFill>
            </a:endParaRPr>
          </a:p>
          <a:p>
            <a:endParaRPr lang="en-US" sz="2400" dirty="0" smtClean="0">
              <a:solidFill>
                <a:srgbClr val="00B0F0"/>
              </a:solidFill>
            </a:endParaRPr>
          </a:p>
          <a:p>
            <a:r>
              <a:rPr lang="en-US" sz="2400" dirty="0" smtClean="0">
                <a:solidFill>
                  <a:srgbClr val="00B0F0"/>
                </a:solidFill>
              </a:rPr>
              <a:t>Display add</a:t>
            </a:r>
          </a:p>
          <a:p>
            <a:r>
              <a:rPr lang="en-US" sz="2400" dirty="0" smtClean="0">
                <a:solidFill>
                  <a:srgbClr val="00B0F0"/>
                </a:solidFill>
              </a:rPr>
              <a:t>Text</a:t>
            </a:r>
          </a:p>
          <a:p>
            <a:endParaRPr lang="en-US" sz="2400" dirty="0">
              <a:solidFill>
                <a:srgbClr val="00B0F0"/>
              </a:solidFill>
            </a:endParaRPr>
          </a:p>
          <a:p>
            <a:endParaRPr lang="en-US" sz="2400" dirty="0" smtClean="0">
              <a:solidFill>
                <a:srgbClr val="00B0F0"/>
              </a:solidFill>
            </a:endParaRPr>
          </a:p>
          <a:p>
            <a:r>
              <a:rPr lang="en-US" sz="2400" dirty="0" smtClean="0">
                <a:solidFill>
                  <a:srgbClr val="00B0F0"/>
                </a:solidFill>
              </a:rPr>
              <a:t>Information</a:t>
            </a:r>
          </a:p>
          <a:p>
            <a:r>
              <a:rPr lang="en-US" sz="2400" dirty="0" smtClean="0">
                <a:solidFill>
                  <a:srgbClr val="00B0F0"/>
                </a:solidFill>
              </a:rPr>
              <a:t>test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8645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2995" y="0"/>
            <a:ext cx="1127288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Syntax to create function </a:t>
            </a:r>
            <a:r>
              <a:rPr lang="en-US" sz="2800" dirty="0">
                <a:solidFill>
                  <a:srgbClr val="00B0F0"/>
                </a:solidFill>
              </a:rPr>
              <a:t>using </a:t>
            </a:r>
            <a:r>
              <a:rPr lang="en-US" sz="2800" dirty="0" err="1" smtClean="0">
                <a:solidFill>
                  <a:srgbClr val="00B0F0"/>
                </a:solidFill>
              </a:rPr>
              <a:t>plpgsql</a:t>
            </a:r>
            <a:endParaRPr lang="en-US" sz="2800" dirty="0" smtClean="0">
              <a:solidFill>
                <a:srgbClr val="00B0F0"/>
              </a:solidFill>
            </a:endParaRPr>
          </a:p>
          <a:p>
            <a:r>
              <a:rPr lang="en-US" sz="2800" b="1" dirty="0"/>
              <a:t>create</a:t>
            </a:r>
            <a:r>
              <a:rPr lang="en-US" sz="2800" dirty="0"/>
              <a:t> </a:t>
            </a:r>
            <a:r>
              <a:rPr lang="en-US" sz="2800" dirty="0" smtClean="0"/>
              <a:t>[</a:t>
            </a:r>
            <a:r>
              <a:rPr lang="en-US" sz="2800" b="1" dirty="0" smtClean="0"/>
              <a:t>or replace</a:t>
            </a:r>
            <a:r>
              <a:rPr lang="en-US" sz="2800" dirty="0" smtClean="0"/>
              <a:t>] </a:t>
            </a:r>
            <a:r>
              <a:rPr lang="en-US" sz="2800" b="1" dirty="0" smtClean="0"/>
              <a:t>function</a:t>
            </a:r>
            <a:r>
              <a:rPr lang="en-US" sz="2800" dirty="0" smtClean="0"/>
              <a:t> </a:t>
            </a:r>
            <a:r>
              <a:rPr lang="en-US" sz="2800" dirty="0" err="1" smtClean="0"/>
              <a:t>function_name</a:t>
            </a:r>
            <a:r>
              <a:rPr lang="en-US" sz="2800" dirty="0" smtClean="0"/>
              <a:t>() </a:t>
            </a:r>
          </a:p>
          <a:p>
            <a:r>
              <a:rPr lang="en-US" sz="2800" b="1" dirty="0" smtClean="0"/>
              <a:t>returns</a:t>
            </a:r>
            <a:r>
              <a:rPr lang="en-US" sz="2800" dirty="0" smtClean="0"/>
              <a:t> </a:t>
            </a:r>
            <a:r>
              <a:rPr lang="en-US" sz="2800" dirty="0" err="1" smtClean="0"/>
              <a:t>return_type</a:t>
            </a:r>
            <a:r>
              <a:rPr lang="en-US" sz="2800" dirty="0" smtClean="0"/>
              <a:t> </a:t>
            </a:r>
            <a:r>
              <a:rPr lang="en-US" sz="2800" b="1" dirty="0" smtClean="0"/>
              <a:t>as</a:t>
            </a:r>
          </a:p>
          <a:p>
            <a:r>
              <a:rPr lang="en-US" sz="2800" dirty="0" smtClean="0"/>
              <a:t> ‘</a:t>
            </a:r>
            <a:r>
              <a:rPr lang="en-US" sz="2800" b="1" dirty="0" smtClean="0"/>
              <a:t>declare</a:t>
            </a:r>
            <a:r>
              <a:rPr lang="en-US" sz="2800" dirty="0" smtClean="0"/>
              <a:t> </a:t>
            </a:r>
          </a:p>
          <a:p>
            <a:r>
              <a:rPr lang="en-US" sz="2800" i="1" dirty="0" smtClean="0"/>
              <a:t>-- </a:t>
            </a:r>
            <a:r>
              <a:rPr lang="en-US" sz="2800" i="1" dirty="0"/>
              <a:t>variable declaration</a:t>
            </a:r>
            <a:r>
              <a:rPr lang="en-US" sz="2800" dirty="0"/>
              <a:t> </a:t>
            </a:r>
            <a:endParaRPr lang="en-US" sz="2800" dirty="0" smtClean="0"/>
          </a:p>
          <a:p>
            <a:r>
              <a:rPr lang="en-US" sz="2800" b="1" dirty="0"/>
              <a:t> </a:t>
            </a:r>
            <a:r>
              <a:rPr lang="en-US" sz="2800" b="1" dirty="0" smtClean="0"/>
              <a:t>begin</a:t>
            </a:r>
            <a:r>
              <a:rPr lang="en-US" sz="2800" dirty="0" smtClean="0"/>
              <a:t>  </a:t>
            </a:r>
          </a:p>
          <a:p>
            <a:r>
              <a:rPr lang="en-US" sz="2800" i="1" dirty="0" smtClean="0"/>
              <a:t> -- </a:t>
            </a:r>
            <a:r>
              <a:rPr lang="en-US" sz="2800" i="1" dirty="0"/>
              <a:t>logic</a:t>
            </a:r>
            <a:r>
              <a:rPr lang="en-US" sz="2800" dirty="0"/>
              <a:t> 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 return ;</a:t>
            </a:r>
          </a:p>
          <a:p>
            <a:r>
              <a:rPr lang="en-US" sz="2800" b="1" dirty="0" smtClean="0"/>
              <a:t>end</a:t>
            </a:r>
            <a:r>
              <a:rPr lang="en-US" sz="2800" dirty="0" smtClean="0"/>
              <a:t>;</a:t>
            </a:r>
          </a:p>
          <a:p>
            <a:r>
              <a:rPr lang="en-US" sz="2800" dirty="0" smtClean="0"/>
              <a:t>‘  language ‘</a:t>
            </a:r>
            <a:r>
              <a:rPr lang="en-US" sz="2800" dirty="0" err="1" smtClean="0"/>
              <a:t>plpgsql</a:t>
            </a:r>
            <a:r>
              <a:rPr lang="en-US" sz="2800" dirty="0" smtClean="0"/>
              <a:t>’ ;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81182" y="1487606"/>
            <a:ext cx="7342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 rot="10800000" flipV="1">
            <a:off x="4299041" y="1098339"/>
            <a:ext cx="7724637" cy="3354765"/>
          </a:xfrm>
          <a:prstGeom prst="rect">
            <a:avLst/>
          </a:prstGeom>
          <a:solidFill>
            <a:srgbClr val="FFF6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First, specify the name of the function after the </a:t>
            </a:r>
            <a:r>
              <a:rPr kumimoji="0" lang="en-US" alt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 function</a:t>
            </a:r>
            <a:r>
              <a:rPr kumimoji="0" lang="en-US" alt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 </a:t>
            </a:r>
            <a:r>
              <a:rPr kumimoji="0" lang="en-US" altLang="en-US" sz="18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keywords. If you want to replace the existing function, you can use the </a:t>
            </a:r>
            <a:r>
              <a:rPr kumimoji="0" lang="en-US" altLang="en-US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 replace</a:t>
            </a:r>
            <a:r>
              <a:rPr kumimoji="0" lang="en-US" alt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 </a:t>
            </a:r>
            <a:r>
              <a:rPr kumimoji="0" lang="en-US" altLang="en-US" sz="18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keywords.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Then, specify the function parameter list surrounded by parentheses after the function name. A function can have zero or many parameters.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Next, specify the datatype of the returned value after the </a:t>
            </a:r>
            <a:r>
              <a:rPr kumimoji="0" lang="en-US" altLang="en-US" sz="20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  <a:r>
              <a:rPr kumimoji="0" lang="en-US" alt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 </a:t>
            </a:r>
            <a:r>
              <a:rPr kumimoji="0" lang="en-US" altLang="en-US" sz="18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keyword.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dirty="0" smtClean="0">
                <a:solidFill>
                  <a:srgbClr val="000000"/>
                </a:solidFill>
                <a:latin typeface="-apple-system"/>
              </a:rPr>
              <a:t>Declaration of all local variables will go after  declare keyword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sz="18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Function</a:t>
            </a:r>
            <a:r>
              <a:rPr kumimoji="0" lang="en-US" altLang="en-US" sz="1800" b="0" i="0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logic will go </a:t>
            </a:r>
            <a:r>
              <a:rPr lang="en-US" altLang="en-US" dirty="0">
                <a:solidFill>
                  <a:srgbClr val="000000"/>
                </a:solidFill>
                <a:latin typeface="-apple-system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-apple-system"/>
              </a:rPr>
              <a:t>between </a:t>
            </a:r>
            <a:r>
              <a:rPr kumimoji="0" lang="en-US" altLang="en-US" sz="1800" b="0" i="0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begin and end section </a:t>
            </a:r>
            <a:endParaRPr kumimoji="0" lang="en-US" altLang="en-US" sz="1800" b="0" i="0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-apple-system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1800" b="0" i="0" u="sng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2996" y="4453104"/>
            <a:ext cx="94713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IN" sz="3200" dirty="0" smtClean="0"/>
              <a:t>display number of students;      </a:t>
            </a:r>
          </a:p>
          <a:p>
            <a:endParaRPr lang="en-IN" sz="3200" dirty="0" smtClean="0"/>
          </a:p>
          <a:p>
            <a:r>
              <a:rPr lang="en-IN" sz="3200" dirty="0" smtClean="0"/>
              <a:t>2. Display name of student for given </a:t>
            </a:r>
            <a:r>
              <a:rPr lang="en-IN" sz="3200" dirty="0" err="1" smtClean="0"/>
              <a:t>rollno</a:t>
            </a:r>
            <a:r>
              <a:rPr lang="en-IN" sz="3200" dirty="0" smtClean="0"/>
              <a:t>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141269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1053" y="250212"/>
            <a:ext cx="6096000" cy="111697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</a:t>
            </a:r>
            <a:r>
              <a:rPr lang="en-IN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(eno, </a:t>
            </a:r>
            <a:r>
              <a:rPr lang="en-IN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ename</a:t>
            </a:r>
            <a:r>
              <a:rPr lang="en-IN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, designation, </a:t>
            </a:r>
            <a:r>
              <a:rPr lang="en-IN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sal,dno</a:t>
            </a:r>
            <a:r>
              <a:rPr lang="en-IN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Dept</a:t>
            </a:r>
            <a:r>
              <a:rPr lang="en-IN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dno</a:t>
            </a:r>
            <a:r>
              <a:rPr lang="en-IN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dname</a:t>
            </a:r>
            <a:r>
              <a:rPr lang="en-IN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dloc</a:t>
            </a:r>
            <a:r>
              <a:rPr lang="en-IN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082015"/>
              </p:ext>
            </p:extLst>
          </p:nvPr>
        </p:nvGraphicFramePr>
        <p:xfrm>
          <a:off x="6201406" y="2027924"/>
          <a:ext cx="4564916" cy="2267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503"/>
                <a:gridCol w="978915"/>
                <a:gridCol w="1355832"/>
                <a:gridCol w="1058234"/>
                <a:gridCol w="619432"/>
              </a:tblGrid>
              <a:tr h="406937">
                <a:tc>
                  <a:txBody>
                    <a:bodyPr/>
                    <a:lstStyle/>
                    <a:p>
                      <a:r>
                        <a:rPr lang="en-IN" dirty="0" smtClean="0"/>
                        <a:t>eno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ename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Designation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dno</a:t>
                      </a:r>
                      <a:endParaRPr lang="en-IN" dirty="0"/>
                    </a:p>
                  </a:txBody>
                  <a:tcPr/>
                </a:tc>
              </a:tr>
              <a:tr h="406937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rgbClr val="FF0000"/>
                          </a:solidFill>
                        </a:rPr>
                        <a:t>punam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Professor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100000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06937">
                <a:tc>
                  <a:txBody>
                    <a:bodyPr/>
                    <a:lstStyle/>
                    <a:p>
                      <a:r>
                        <a:rPr lang="en-IN" dirty="0" smtClean="0"/>
                        <a:t>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Divya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Professor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100000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</a:tr>
              <a:tr h="406937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33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rgbClr val="FF0000"/>
                          </a:solidFill>
                        </a:rPr>
                        <a:t>Nilima</a:t>
                      </a:r>
                      <a:endParaRPr lang="en-IN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Lecturer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06937">
                <a:tc>
                  <a:txBody>
                    <a:bodyPr/>
                    <a:lstStyle/>
                    <a:p>
                      <a:r>
                        <a:rPr lang="en-IN" dirty="0" smtClean="0"/>
                        <a:t>44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Smita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Lecturer</a:t>
                      </a:r>
                    </a:p>
                    <a:p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419865" y="2457338"/>
          <a:ext cx="2743201" cy="1627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855"/>
                <a:gridCol w="915970"/>
                <a:gridCol w="1051376"/>
              </a:tblGrid>
              <a:tr h="406937">
                <a:tc>
                  <a:txBody>
                    <a:bodyPr/>
                    <a:lstStyle/>
                    <a:p>
                      <a:r>
                        <a:rPr lang="en-IN" dirty="0" smtClean="0"/>
                        <a:t>dno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dloc</a:t>
                      </a:r>
                      <a:endParaRPr lang="en-IN" dirty="0"/>
                    </a:p>
                  </a:txBody>
                  <a:tcPr/>
                </a:tc>
              </a:tr>
              <a:tr h="406937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finance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101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06937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102</a:t>
                      </a:r>
                      <a:endParaRPr lang="en-IN" dirty="0"/>
                    </a:p>
                  </a:txBody>
                  <a:tcPr/>
                </a:tc>
              </a:tr>
              <a:tr h="406937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103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4411201"/>
            <a:ext cx="98552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IN" dirty="0" smtClean="0"/>
          </a:p>
          <a:p>
            <a:pPr marL="342900" indent="-342900">
              <a:buAutoNum type="arabicPeriod"/>
            </a:pPr>
            <a:r>
              <a:rPr lang="en-IN" b="1" dirty="0" smtClean="0"/>
              <a:t>Display employee names working in HR department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sz="2400" dirty="0" smtClean="0"/>
              <a:t>Select </a:t>
            </a:r>
            <a:r>
              <a:rPr lang="en-IN" sz="2400" dirty="0" err="1" smtClean="0"/>
              <a:t>ename</a:t>
            </a:r>
            <a:r>
              <a:rPr lang="en-IN" sz="2400" dirty="0" smtClean="0"/>
              <a:t> from </a:t>
            </a:r>
            <a:r>
              <a:rPr lang="en-IN" sz="2400" dirty="0" err="1" smtClean="0"/>
              <a:t>dept,emp</a:t>
            </a:r>
            <a:r>
              <a:rPr lang="en-IN" sz="2400" dirty="0" smtClean="0"/>
              <a:t> where </a:t>
            </a:r>
            <a:r>
              <a:rPr lang="en-IN" sz="2400" dirty="0" err="1" smtClean="0"/>
              <a:t>dept.dno</a:t>
            </a:r>
            <a:r>
              <a:rPr lang="en-IN" sz="2400" dirty="0" smtClean="0"/>
              <a:t>=</a:t>
            </a:r>
            <a:r>
              <a:rPr lang="en-IN" sz="2400" dirty="0" err="1" smtClean="0"/>
              <a:t>emp.dno</a:t>
            </a:r>
            <a:r>
              <a:rPr lang="en-IN" sz="2400" dirty="0" smtClean="0"/>
              <a:t> and </a:t>
            </a:r>
            <a:r>
              <a:rPr lang="en-IN" sz="2400" dirty="0" err="1" smtClean="0"/>
              <a:t>dname</a:t>
            </a:r>
            <a:r>
              <a:rPr lang="en-IN" sz="2400" dirty="0" smtClean="0"/>
              <a:t>=‘HR’;</a:t>
            </a:r>
            <a:r>
              <a:rPr lang="en-IN" dirty="0" smtClean="0"/>
              <a:t>  </a:t>
            </a:r>
            <a:endParaRPr lang="en-IN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858296" y="1598511"/>
            <a:ext cx="0" cy="858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858296" y="1543143"/>
            <a:ext cx="8554066" cy="55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0412362" y="1543143"/>
            <a:ext cx="0" cy="630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7349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2996" y="0"/>
            <a:ext cx="653711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Syntax to create function </a:t>
            </a:r>
            <a:r>
              <a:rPr lang="en-US" sz="2800" dirty="0">
                <a:solidFill>
                  <a:srgbClr val="00B0F0"/>
                </a:solidFill>
              </a:rPr>
              <a:t>using </a:t>
            </a:r>
            <a:r>
              <a:rPr lang="en-US" sz="2800" dirty="0" err="1" smtClean="0">
                <a:solidFill>
                  <a:srgbClr val="00B0F0"/>
                </a:solidFill>
              </a:rPr>
              <a:t>plpgsql</a:t>
            </a:r>
            <a:endParaRPr lang="en-US" sz="2800" dirty="0" smtClean="0">
              <a:solidFill>
                <a:srgbClr val="00B0F0"/>
              </a:solidFill>
            </a:endParaRPr>
          </a:p>
          <a:p>
            <a:r>
              <a:rPr lang="en-US" sz="2800" b="1" dirty="0"/>
              <a:t>create</a:t>
            </a:r>
            <a:r>
              <a:rPr lang="en-US" sz="2800" dirty="0"/>
              <a:t> </a:t>
            </a:r>
            <a:r>
              <a:rPr lang="en-US" sz="2800" dirty="0" smtClean="0"/>
              <a:t>[</a:t>
            </a:r>
            <a:r>
              <a:rPr lang="en-US" sz="2800" b="1" dirty="0" smtClean="0"/>
              <a:t>or replace</a:t>
            </a:r>
            <a:r>
              <a:rPr lang="en-US" sz="2800" dirty="0" smtClean="0"/>
              <a:t>] </a:t>
            </a:r>
            <a:r>
              <a:rPr lang="en-US" sz="2800" b="1" dirty="0" smtClean="0"/>
              <a:t>function</a:t>
            </a:r>
            <a:r>
              <a:rPr lang="en-US" sz="2800" dirty="0" smtClean="0"/>
              <a:t> </a:t>
            </a:r>
            <a:r>
              <a:rPr lang="en-US" sz="2800" dirty="0" err="1" smtClean="0"/>
              <a:t>function_name</a:t>
            </a:r>
            <a:r>
              <a:rPr lang="en-US" sz="2800" dirty="0" smtClean="0"/>
              <a:t>() </a:t>
            </a:r>
          </a:p>
          <a:p>
            <a:r>
              <a:rPr lang="en-US" sz="2800" b="1" dirty="0" smtClean="0"/>
              <a:t>returns</a:t>
            </a:r>
            <a:r>
              <a:rPr lang="en-US" sz="2800" dirty="0" smtClean="0"/>
              <a:t> </a:t>
            </a:r>
            <a:r>
              <a:rPr lang="en-US" sz="2800" dirty="0" err="1" smtClean="0"/>
              <a:t>return_type</a:t>
            </a:r>
            <a:r>
              <a:rPr lang="en-US" sz="2800" dirty="0" smtClean="0"/>
              <a:t> </a:t>
            </a:r>
            <a:r>
              <a:rPr lang="en-US" sz="2800" b="1" dirty="0" smtClean="0"/>
              <a:t>as</a:t>
            </a:r>
          </a:p>
          <a:p>
            <a:r>
              <a:rPr lang="en-US" sz="2800" dirty="0" smtClean="0"/>
              <a:t> ‘</a:t>
            </a:r>
            <a:r>
              <a:rPr lang="en-US" sz="2800" b="1" dirty="0" smtClean="0"/>
              <a:t>declare</a:t>
            </a:r>
            <a:r>
              <a:rPr lang="en-US" sz="2800" dirty="0" smtClean="0"/>
              <a:t> </a:t>
            </a:r>
          </a:p>
          <a:p>
            <a:r>
              <a:rPr lang="en-US" sz="2800" i="1" dirty="0" smtClean="0"/>
              <a:t>-- variable </a:t>
            </a:r>
            <a:r>
              <a:rPr lang="en-US" sz="2800" i="1" dirty="0"/>
              <a:t>declaration</a:t>
            </a:r>
            <a:r>
              <a:rPr lang="en-US" sz="2800" dirty="0"/>
              <a:t> </a:t>
            </a:r>
            <a:endParaRPr lang="en-US" sz="2800" dirty="0" smtClean="0"/>
          </a:p>
          <a:p>
            <a:r>
              <a:rPr lang="en-US" sz="2800" b="1" dirty="0"/>
              <a:t> </a:t>
            </a:r>
            <a:r>
              <a:rPr lang="en-US" sz="2800" b="1" dirty="0" smtClean="0"/>
              <a:t>begin</a:t>
            </a:r>
            <a:r>
              <a:rPr lang="en-US" sz="2800" dirty="0" smtClean="0"/>
              <a:t>  </a:t>
            </a:r>
          </a:p>
          <a:p>
            <a:r>
              <a:rPr lang="en-US" sz="2800" i="1" dirty="0" smtClean="0"/>
              <a:t> -- </a:t>
            </a:r>
            <a:r>
              <a:rPr lang="en-US" sz="2800" i="1" dirty="0"/>
              <a:t>logic</a:t>
            </a:r>
            <a:r>
              <a:rPr lang="en-US" sz="2800" dirty="0"/>
              <a:t> 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 return ;</a:t>
            </a:r>
          </a:p>
          <a:p>
            <a:r>
              <a:rPr lang="en-US" sz="2800" b="1" dirty="0" smtClean="0"/>
              <a:t>end</a:t>
            </a:r>
            <a:r>
              <a:rPr lang="en-US" sz="2800" dirty="0" smtClean="0"/>
              <a:t>;</a:t>
            </a:r>
          </a:p>
          <a:p>
            <a:r>
              <a:rPr lang="en-US" sz="2800" dirty="0" smtClean="0"/>
              <a:t>‘  language ‘</a:t>
            </a:r>
            <a:r>
              <a:rPr lang="en-US" sz="2800" dirty="0" err="1" smtClean="0"/>
              <a:t>plpgsql</a:t>
            </a:r>
            <a:r>
              <a:rPr lang="en-US" sz="2800" dirty="0" smtClean="0"/>
              <a:t>’ ;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27594" y="777922"/>
            <a:ext cx="5104263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create function </a:t>
            </a:r>
            <a:r>
              <a:rPr lang="en-US" sz="2400" b="1" dirty="0" err="1"/>
              <a:t>stud_cnt</a:t>
            </a:r>
            <a:r>
              <a:rPr lang="en-US" sz="2400" b="1" dirty="0" smtClean="0"/>
              <a:t>( )</a:t>
            </a:r>
            <a:endParaRPr lang="en-US" sz="2400" b="1" dirty="0"/>
          </a:p>
          <a:p>
            <a:r>
              <a:rPr lang="en-US" sz="2400" b="1" dirty="0"/>
              <a:t>                                                            returns  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smtClean="0"/>
              <a:t>as</a:t>
            </a:r>
          </a:p>
          <a:p>
            <a:r>
              <a:rPr lang="en-US" sz="2400" b="1" dirty="0" smtClean="0"/>
              <a:t>‘   </a:t>
            </a:r>
            <a:endParaRPr lang="en-US" sz="2400" b="1" dirty="0"/>
          </a:p>
          <a:p>
            <a:r>
              <a:rPr lang="en-US" sz="2400" b="1" dirty="0"/>
              <a:t>     </a:t>
            </a:r>
            <a:r>
              <a:rPr lang="en-US" sz="2400" b="1" dirty="0" smtClean="0"/>
              <a:t>                                                         declare   </a:t>
            </a:r>
            <a:endParaRPr lang="en-US" sz="2400" b="1" dirty="0"/>
          </a:p>
          <a:p>
            <a:r>
              <a:rPr lang="en-US" sz="2400" b="1" dirty="0"/>
              <a:t>                                                                 </a:t>
            </a:r>
            <a:r>
              <a:rPr lang="en-US" sz="2400" b="1" dirty="0" err="1"/>
              <a:t>st_count</a:t>
            </a:r>
            <a:r>
              <a:rPr lang="en-US" sz="2400" b="1" dirty="0"/>
              <a:t> </a:t>
            </a:r>
            <a:r>
              <a:rPr lang="en-US" sz="2400" b="1" dirty="0" err="1"/>
              <a:t>int</a:t>
            </a:r>
            <a:r>
              <a:rPr lang="en-US" sz="2400" b="1" dirty="0" smtClean="0"/>
              <a:t>;</a:t>
            </a:r>
          </a:p>
          <a:p>
            <a:r>
              <a:rPr lang="en-US" sz="2400" b="1" dirty="0" smtClean="0"/>
              <a:t>begin</a:t>
            </a:r>
          </a:p>
          <a:p>
            <a:r>
              <a:rPr lang="en-US" sz="2400" b="1" dirty="0" smtClean="0"/>
              <a:t>Select count(</a:t>
            </a:r>
            <a:r>
              <a:rPr lang="en-US" sz="2400" b="1" dirty="0" err="1" smtClean="0"/>
              <a:t>sno</a:t>
            </a:r>
            <a:r>
              <a:rPr lang="en-US" sz="2400" b="1" dirty="0" smtClean="0"/>
              <a:t>) into </a:t>
            </a:r>
            <a:r>
              <a:rPr lang="en-US" sz="2400" b="1" dirty="0" err="1" smtClean="0"/>
              <a:t>st_count</a:t>
            </a:r>
            <a:r>
              <a:rPr lang="en-US" sz="2400" b="1" dirty="0" smtClean="0"/>
              <a:t> from student;</a:t>
            </a:r>
          </a:p>
          <a:p>
            <a:r>
              <a:rPr lang="en-US" sz="2400" b="1" dirty="0" smtClean="0"/>
              <a:t>return </a:t>
            </a:r>
            <a:r>
              <a:rPr lang="en-US" sz="2400" b="1" dirty="0" err="1" smtClean="0"/>
              <a:t>st_count</a:t>
            </a:r>
            <a:r>
              <a:rPr lang="en-US" sz="2400" b="1" dirty="0" smtClean="0"/>
              <a:t> ;</a:t>
            </a:r>
          </a:p>
          <a:p>
            <a:r>
              <a:rPr lang="en-US" sz="2400" b="1" dirty="0" smtClean="0"/>
              <a:t>End</a:t>
            </a:r>
          </a:p>
          <a:p>
            <a:r>
              <a:rPr lang="en-US" sz="2400" b="1" dirty="0" smtClean="0"/>
              <a:t>‘</a:t>
            </a:r>
          </a:p>
          <a:p>
            <a:endParaRPr lang="en-US" sz="2400" b="1" dirty="0" smtClean="0"/>
          </a:p>
          <a:p>
            <a:endParaRPr lang="en-US" b="1" dirty="0"/>
          </a:p>
          <a:p>
            <a:endParaRPr lang="en-US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47065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839082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Variable Declaration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Before using a variable, you must declare it in the declaration section of the </a:t>
            </a:r>
            <a:r>
              <a:rPr lang="en-US" dirty="0" smtClean="0"/>
              <a:t>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Syntax : 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019472" y="1107996"/>
            <a:ext cx="87767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variable_name</a:t>
            </a:r>
            <a:r>
              <a:rPr lang="en-IN" sz="28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1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data_type</a:t>
            </a:r>
            <a:r>
              <a:rPr lang="en-IN" sz="28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[:= expression];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 rot="10800000" flipV="1">
            <a:off x="-1" y="1695611"/>
            <a:ext cx="11136573" cy="3293209"/>
          </a:xfrm>
          <a:prstGeom prst="rect">
            <a:avLst/>
          </a:prstGeom>
          <a:solidFill>
            <a:srgbClr val="FFF6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sz="2400" dirty="0">
                <a:solidFill>
                  <a:srgbClr val="000000"/>
                </a:solidFill>
                <a:latin typeface="-apple-system"/>
              </a:rPr>
              <a:t>First, specify the name of the variable. It is a good practice to assign a meaningful name to a variable. For example, instead of naming a variable 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>
                <a:solidFill>
                  <a:srgbClr val="000000"/>
                </a:solidFill>
                <a:latin typeface="-apple-system"/>
              </a:rPr>
              <a:t> you should use 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en-US" sz="2400" dirty="0">
                <a:solidFill>
                  <a:srgbClr val="000000"/>
                </a:solidFill>
                <a:latin typeface="-apple-system"/>
              </a:rPr>
              <a:t> or 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r>
              <a:rPr lang="en-US" altLang="en-US" sz="2400" dirty="0">
                <a:solidFill>
                  <a:srgbClr val="000000"/>
                </a:solidFill>
                <a:latin typeface="-apple-system"/>
              </a:rPr>
              <a:t>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sz="2400" dirty="0">
                <a:solidFill>
                  <a:srgbClr val="000000"/>
                </a:solidFill>
                <a:latin typeface="-apple-system"/>
              </a:rPr>
              <a:t>Second, associate a specific data type with the variable. The data type can be any valid data type such as </a:t>
            </a:r>
            <a:r>
              <a:rPr lang="en-US" altLang="en-US" sz="2400" dirty="0" err="1">
                <a:solidFill>
                  <a:srgbClr val="000000"/>
                </a:solidFill>
                <a:latin typeface="-apple-system"/>
              </a:rPr>
              <a:t>int,numeric,char,varchar</a:t>
            </a:r>
            <a:r>
              <a:rPr lang="en-US" altLang="en-US" sz="2400" dirty="0">
                <a:solidFill>
                  <a:srgbClr val="000000"/>
                </a:solidFill>
                <a:latin typeface="-apple-system"/>
              </a:rPr>
              <a:t> ,date etc.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sz="2400" dirty="0">
                <a:solidFill>
                  <a:srgbClr val="000000"/>
                </a:solidFill>
                <a:latin typeface="-apple-system"/>
              </a:rPr>
              <a:t>Third, optionally assign a default value to a variable. If you don’t do so, the initial value of the variable is 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2400" dirty="0">
                <a:solidFill>
                  <a:srgbClr val="000000"/>
                </a:solidFill>
                <a:latin typeface="-apple-system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2955" y="4517409"/>
            <a:ext cx="86526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Example  : 1. Create variable to store roll no </a:t>
            </a:r>
          </a:p>
          <a:p>
            <a:endParaRPr lang="en-IN" dirty="0"/>
          </a:p>
          <a:p>
            <a:r>
              <a:rPr lang="en-IN" dirty="0" err="1" smtClean="0"/>
              <a:t>Rno</a:t>
            </a:r>
            <a:r>
              <a:rPr lang="en-IN" dirty="0" smtClean="0"/>
              <a:t>  </a:t>
            </a:r>
            <a:r>
              <a:rPr lang="en-IN" dirty="0" err="1" smtClean="0"/>
              <a:t>int</a:t>
            </a:r>
            <a:r>
              <a:rPr lang="en-IN" dirty="0" smtClean="0"/>
              <a:t> := 1;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04334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2388" y="368490"/>
            <a:ext cx="81613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Emp</a:t>
            </a:r>
            <a:r>
              <a:rPr lang="en-IN" dirty="0" smtClean="0"/>
              <a:t> ( </a:t>
            </a:r>
            <a:r>
              <a:rPr lang="en-IN" dirty="0" err="1" smtClean="0"/>
              <a:t>eno,ename,salary,bdate</a:t>
            </a:r>
            <a:r>
              <a:rPr lang="en-IN" dirty="0" smtClean="0"/>
              <a:t>)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dirty="0" smtClean="0"/>
              <a:t>To display maximum salary  :   </a:t>
            </a:r>
            <a:r>
              <a:rPr lang="en-IN" dirty="0" err="1" smtClean="0"/>
              <a:t>maxsal</a:t>
            </a:r>
            <a:r>
              <a:rPr lang="en-IN" dirty="0" smtClean="0"/>
              <a:t> float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 smtClean="0"/>
          </a:p>
          <a:p>
            <a:pPr marL="342900" indent="-342900">
              <a:buAutoNum type="arabicPeriod"/>
            </a:pPr>
            <a:r>
              <a:rPr lang="en-IN" dirty="0" smtClean="0"/>
              <a:t>Display </a:t>
            </a:r>
            <a:r>
              <a:rPr lang="en-IN" dirty="0" err="1" smtClean="0"/>
              <a:t>bdate</a:t>
            </a:r>
            <a:r>
              <a:rPr lang="en-IN" dirty="0" smtClean="0"/>
              <a:t> of a person :   birthdate date 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 smtClean="0"/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r>
              <a:rPr lang="en-IN" dirty="0" smtClean="0"/>
              <a:t>Display information of person having </a:t>
            </a:r>
            <a:r>
              <a:rPr lang="en-IN" dirty="0" err="1" smtClean="0"/>
              <a:t>pno</a:t>
            </a:r>
            <a:r>
              <a:rPr lang="en-IN" dirty="0" smtClean="0"/>
              <a:t> =10 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0603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47291"/>
            <a:ext cx="111365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Row Variables/row type variable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Syntax : 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882995" y="1550254"/>
            <a:ext cx="7273145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err="1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Row_variable</a:t>
            </a:r>
            <a:r>
              <a:rPr lang="en-IN" sz="2800" b="1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1" dirty="0" err="1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tablename%rowtype</a:t>
            </a:r>
            <a:r>
              <a:rPr lang="en-IN" sz="2800" b="1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_</a:t>
            </a:r>
          </a:p>
          <a:p>
            <a:r>
              <a:rPr lang="en-IN" sz="2800" b="1" dirty="0" err="1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Row_variable</a:t>
            </a:r>
            <a:r>
              <a:rPr lang="en-IN" sz="2800" b="1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1" dirty="0" err="1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viewname%rowtype</a:t>
            </a:r>
            <a:r>
              <a:rPr lang="en-IN" sz="2800" b="1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IN" sz="2800" b="1" dirty="0">
              <a:solidFill>
                <a:srgbClr val="88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 rot="10800000" flipV="1">
            <a:off x="272955" y="4163465"/>
            <a:ext cx="11136573" cy="707886"/>
          </a:xfrm>
          <a:prstGeom prst="rect">
            <a:avLst/>
          </a:prstGeom>
          <a:solidFill>
            <a:srgbClr val="FFF6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411175"/>
            <a:ext cx="12378519" cy="830997"/>
          </a:xfrm>
          <a:prstGeom prst="rect">
            <a:avLst/>
          </a:prstGeom>
          <a:solidFill>
            <a:srgbClr val="FFF6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To store the whole row of a result set returned by the 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into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statement, you use the row-type variable or row variable.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dirty="0"/>
              <a:t>You can </a:t>
            </a:r>
            <a:r>
              <a:rPr lang="en-US" dirty="0" smtClean="0"/>
              <a:t>declare a </a:t>
            </a:r>
            <a:r>
              <a:rPr lang="en-US" dirty="0" err="1" smtClean="0"/>
              <a:t>vriable</a:t>
            </a:r>
            <a:r>
              <a:rPr lang="en-US" dirty="0" smtClean="0"/>
              <a:t> that </a:t>
            </a:r>
            <a:r>
              <a:rPr lang="en-US" dirty="0"/>
              <a:t>has the same datatype as the datatype of the row in a table by using </a:t>
            </a:r>
            <a:r>
              <a:rPr lang="en-US" dirty="0" smtClean="0"/>
              <a:t>the below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9182" y="2935249"/>
            <a:ext cx="122693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 smtClean="0"/>
              <a:t>Declare a variable that can hold record of students table</a:t>
            </a:r>
          </a:p>
          <a:p>
            <a:endParaRPr lang="en-IN" dirty="0"/>
          </a:p>
          <a:p>
            <a:r>
              <a:rPr lang="en-IN" dirty="0" err="1" smtClean="0"/>
              <a:t>Studinfo</a:t>
            </a:r>
            <a:r>
              <a:rPr lang="en-IN" dirty="0" smtClean="0"/>
              <a:t> </a:t>
            </a:r>
            <a:r>
              <a:rPr lang="en-IN" dirty="0" err="1" smtClean="0"/>
              <a:t>student%rowtype</a:t>
            </a:r>
            <a:r>
              <a:rPr lang="en-IN" dirty="0" smtClean="0"/>
              <a:t>;</a:t>
            </a:r>
          </a:p>
          <a:p>
            <a:endParaRPr lang="en-IN" dirty="0"/>
          </a:p>
          <a:p>
            <a:endParaRPr lang="en-IN" sz="3600" dirty="0" smtClean="0"/>
          </a:p>
          <a:p>
            <a:r>
              <a:rPr lang="en-IN" sz="3600" dirty="0" smtClean="0"/>
              <a:t>2.    Student (</a:t>
            </a:r>
            <a:r>
              <a:rPr lang="en-IN" sz="3600" dirty="0" err="1" smtClean="0"/>
              <a:t>rno,name,class</a:t>
            </a:r>
            <a:r>
              <a:rPr lang="en-IN" sz="3600" dirty="0" smtClean="0"/>
              <a:t>)   </a:t>
            </a:r>
          </a:p>
          <a:p>
            <a:r>
              <a:rPr lang="en-IN" sz="3600" dirty="0" smtClean="0"/>
              <a:t>Display information of student with </a:t>
            </a:r>
            <a:r>
              <a:rPr lang="en-IN" sz="3600" dirty="0" err="1" smtClean="0"/>
              <a:t>rno</a:t>
            </a:r>
            <a:r>
              <a:rPr lang="en-IN" sz="3600" dirty="0" smtClean="0"/>
              <a:t> 10</a:t>
            </a:r>
          </a:p>
          <a:p>
            <a:r>
              <a:rPr lang="en-IN" sz="3600" dirty="0" err="1" smtClean="0"/>
              <a:t>studinfo</a:t>
            </a:r>
            <a:r>
              <a:rPr lang="en-IN" sz="3600" dirty="0" smtClean="0"/>
              <a:t> </a:t>
            </a:r>
            <a:r>
              <a:rPr lang="en-IN" sz="3600" dirty="0" err="1" smtClean="0"/>
              <a:t>student%rowtype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7328690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1432274" cy="8186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dirty="0"/>
              <a:t>// Example of </a:t>
            </a:r>
            <a:r>
              <a:rPr lang="en-IN" dirty="0" err="1"/>
              <a:t>recordtype</a:t>
            </a:r>
            <a:r>
              <a:rPr lang="en-IN" dirty="0"/>
              <a:t> variable</a:t>
            </a:r>
          </a:p>
          <a:p>
            <a:r>
              <a:rPr lang="en-IN" sz="2400" b="1" dirty="0" smtClean="0"/>
              <a:t>Create </a:t>
            </a:r>
            <a:r>
              <a:rPr lang="en-IN" sz="2400" b="1" dirty="0"/>
              <a:t>a function to display information of student </a:t>
            </a:r>
            <a:r>
              <a:rPr lang="en-IN" sz="2400" b="1" dirty="0" smtClean="0"/>
              <a:t> for given </a:t>
            </a:r>
            <a:r>
              <a:rPr lang="en-IN" sz="2400" b="1" dirty="0" err="1" smtClean="0"/>
              <a:t>rollno</a:t>
            </a:r>
            <a:endParaRPr lang="en-IN" sz="2400" b="1" dirty="0" smtClean="0"/>
          </a:p>
          <a:p>
            <a:endParaRPr lang="en-IN" sz="2400" b="1" dirty="0"/>
          </a:p>
          <a:p>
            <a:r>
              <a:rPr lang="en-IN" sz="2400" b="1" dirty="0" smtClean="0"/>
              <a:t>Create function </a:t>
            </a:r>
            <a:r>
              <a:rPr lang="en-IN" sz="2400" b="1" dirty="0" err="1" smtClean="0"/>
              <a:t>studinfo</a:t>
            </a:r>
            <a:r>
              <a:rPr lang="en-IN" sz="2400" b="1" dirty="0" smtClean="0"/>
              <a:t>( </a:t>
            </a:r>
            <a:r>
              <a:rPr lang="en-IN" sz="2400" b="1" dirty="0" err="1" smtClean="0"/>
              <a:t>rollno</a:t>
            </a:r>
            <a:r>
              <a:rPr lang="en-IN" sz="2400" b="1" dirty="0" smtClean="0"/>
              <a:t> </a:t>
            </a:r>
            <a:r>
              <a:rPr lang="en-IN" sz="2400" b="1" dirty="0" err="1" smtClean="0"/>
              <a:t>int</a:t>
            </a:r>
            <a:r>
              <a:rPr lang="en-IN" sz="2400" b="1" dirty="0" smtClean="0"/>
              <a:t>) returns text as</a:t>
            </a:r>
          </a:p>
          <a:p>
            <a:r>
              <a:rPr lang="en-IN" sz="2400" b="1" dirty="0" smtClean="0"/>
              <a:t>‘</a:t>
            </a:r>
          </a:p>
          <a:p>
            <a:r>
              <a:rPr lang="en-IN" sz="2400" b="1" dirty="0" smtClean="0"/>
              <a:t>Declare</a:t>
            </a:r>
          </a:p>
          <a:p>
            <a:r>
              <a:rPr lang="en-IN" sz="2400" b="1" dirty="0" err="1" smtClean="0"/>
              <a:t>Stud_info</a:t>
            </a:r>
            <a:r>
              <a:rPr lang="en-IN" sz="2400" b="1" dirty="0" smtClean="0"/>
              <a:t> text  ;</a:t>
            </a:r>
          </a:p>
          <a:p>
            <a:r>
              <a:rPr lang="en-IN" sz="2400" b="1" dirty="0" smtClean="0"/>
              <a:t>Begin</a:t>
            </a:r>
          </a:p>
          <a:p>
            <a:endParaRPr lang="en-IN" sz="2400" b="1" dirty="0"/>
          </a:p>
          <a:p>
            <a:r>
              <a:rPr lang="en-IN" sz="2400" b="1" dirty="0" smtClean="0"/>
              <a:t> </a:t>
            </a:r>
            <a:r>
              <a:rPr lang="en-IN" sz="4400" b="1" dirty="0" smtClean="0"/>
              <a:t>select </a:t>
            </a:r>
            <a:r>
              <a:rPr lang="en-IN" sz="4400" b="1" dirty="0"/>
              <a:t>* into </a:t>
            </a:r>
            <a:r>
              <a:rPr lang="en-IN" sz="4400" b="1" dirty="0" err="1"/>
              <a:t>stud_info</a:t>
            </a:r>
            <a:r>
              <a:rPr lang="en-IN" sz="4400" b="1" dirty="0"/>
              <a:t> from </a:t>
            </a:r>
            <a:r>
              <a:rPr lang="en-IN" sz="4400" b="1" dirty="0" smtClean="0"/>
              <a:t>student where </a:t>
            </a:r>
            <a:r>
              <a:rPr lang="en-IN" sz="4400" b="1" dirty="0" err="1" smtClean="0"/>
              <a:t>rno</a:t>
            </a:r>
            <a:r>
              <a:rPr lang="en-IN" sz="4400" b="1" dirty="0" smtClean="0"/>
              <a:t>=</a:t>
            </a:r>
            <a:r>
              <a:rPr lang="en-IN" sz="4400" b="1" dirty="0" err="1" smtClean="0"/>
              <a:t>rollno</a:t>
            </a:r>
            <a:r>
              <a:rPr lang="en-IN" sz="4400" b="1" dirty="0" smtClean="0"/>
              <a:t> </a:t>
            </a:r>
            <a:r>
              <a:rPr lang="en-IN" sz="2400" b="1" dirty="0" smtClean="0"/>
              <a:t>;</a:t>
            </a:r>
          </a:p>
          <a:p>
            <a:r>
              <a:rPr lang="en-IN" sz="2400" b="1" dirty="0" smtClean="0"/>
              <a:t>Return </a:t>
            </a:r>
            <a:r>
              <a:rPr lang="en-IN" sz="2400" b="1" dirty="0" err="1" smtClean="0"/>
              <a:t>stud_info</a:t>
            </a:r>
            <a:r>
              <a:rPr lang="en-IN" sz="2400" b="1" dirty="0" smtClean="0"/>
              <a:t>;</a:t>
            </a:r>
          </a:p>
          <a:p>
            <a:r>
              <a:rPr lang="en-IN" sz="2400" b="1" dirty="0" smtClean="0"/>
              <a:t>End</a:t>
            </a:r>
          </a:p>
          <a:p>
            <a:r>
              <a:rPr lang="en-IN" sz="2400" b="1" dirty="0" smtClean="0"/>
              <a:t>‘</a:t>
            </a:r>
          </a:p>
          <a:p>
            <a:r>
              <a:rPr lang="en-IN" sz="2400" b="1" dirty="0" err="1" smtClean="0"/>
              <a:t>Lenguage</a:t>
            </a:r>
            <a:r>
              <a:rPr lang="en-IN" sz="2400" b="1" dirty="0" smtClean="0"/>
              <a:t> ‘</a:t>
            </a:r>
            <a:r>
              <a:rPr lang="en-IN" sz="2400" b="1" dirty="0" err="1" smtClean="0"/>
              <a:t>plpgsql</a:t>
            </a:r>
            <a:r>
              <a:rPr lang="en-IN" sz="2400" b="1" dirty="0" smtClean="0"/>
              <a:t>’</a:t>
            </a:r>
          </a:p>
          <a:p>
            <a:endParaRPr lang="en-IN" sz="2400" b="1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64698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11365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Record Variable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Syntax : 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882995" y="1550254"/>
            <a:ext cx="641393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err="1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Record_variable</a:t>
            </a:r>
            <a:r>
              <a:rPr lang="en-IN" sz="2800" b="1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record ;</a:t>
            </a:r>
          </a:p>
          <a:p>
            <a:r>
              <a:rPr lang="en-IN" sz="2800" b="1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Student (</a:t>
            </a:r>
            <a:r>
              <a:rPr lang="en-IN" sz="2800" b="1" dirty="0" err="1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rno,name,class,div</a:t>
            </a:r>
            <a:r>
              <a:rPr lang="en-IN" sz="2800" b="1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IN" sz="2800" b="1" dirty="0">
              <a:solidFill>
                <a:srgbClr val="88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 rot="10800000" flipV="1">
            <a:off x="272955" y="4163465"/>
            <a:ext cx="11136573" cy="707886"/>
          </a:xfrm>
          <a:prstGeom prst="rect">
            <a:avLst/>
          </a:prstGeom>
          <a:solidFill>
            <a:srgbClr val="FFF6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411175"/>
            <a:ext cx="12378519" cy="830997"/>
          </a:xfrm>
          <a:prstGeom prst="rect">
            <a:avLst/>
          </a:prstGeom>
          <a:solidFill>
            <a:srgbClr val="FFF6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altLang="en-US" dirty="0">
                <a:solidFill>
                  <a:srgbClr val="000000"/>
                </a:solidFill>
                <a:latin typeface="-apple-system"/>
              </a:rPr>
              <a:t>A record variable is similar to a row-type variable. It can hold only one row of a result set. 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dirty="0"/>
              <a:t>Unlike a row-type variable, a record variable does not have a predefined structure. The structure of a record variable is determined when the select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9182" y="2935249"/>
            <a:ext cx="122693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 smtClean="0"/>
              <a:t>Declare a variable that can hold record of name and class of student</a:t>
            </a:r>
          </a:p>
          <a:p>
            <a:endParaRPr lang="en-IN" dirty="0"/>
          </a:p>
          <a:p>
            <a:r>
              <a:rPr lang="en-IN" dirty="0" err="1" smtClean="0"/>
              <a:t>studrec</a:t>
            </a:r>
            <a:r>
              <a:rPr lang="en-IN" dirty="0" smtClean="0"/>
              <a:t> record ;</a:t>
            </a:r>
          </a:p>
          <a:p>
            <a:endParaRPr lang="en-IN" dirty="0" smtClean="0"/>
          </a:p>
          <a:p>
            <a:endParaRPr lang="en-IN" dirty="0"/>
          </a:p>
          <a:p>
            <a:r>
              <a:rPr lang="en-IN" dirty="0" err="1" smtClean="0"/>
              <a:t>sts</a:t>
            </a:r>
            <a:endParaRPr lang="en-IN" dirty="0"/>
          </a:p>
          <a:p>
            <a:endParaRPr lang="en-IN" dirty="0" smtClean="0"/>
          </a:p>
          <a:p>
            <a:r>
              <a:rPr lang="en-IN" dirty="0" smtClean="0"/>
              <a:t>2. </a:t>
            </a:r>
            <a:endParaRPr lang="en-IN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75061" y="4351327"/>
            <a:ext cx="1222839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 rot="10800000" flipV="1">
            <a:off x="396603" y="5197713"/>
            <a:ext cx="12110113" cy="276999"/>
          </a:xfrm>
          <a:prstGeom prst="rect">
            <a:avLst/>
          </a:prstGeom>
          <a:solidFill>
            <a:srgbClr val="FFF6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1266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799" y="0"/>
            <a:ext cx="10599761" cy="615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//Example of record type variable</a:t>
            </a:r>
          </a:p>
          <a:p>
            <a:endParaRPr lang="en-IN" b="1" dirty="0"/>
          </a:p>
          <a:p>
            <a:r>
              <a:rPr lang="en-IN" b="1" dirty="0"/>
              <a:t>4. </a:t>
            </a:r>
            <a:r>
              <a:rPr lang="en-IN" sz="3200" b="1" dirty="0"/>
              <a:t>Create a function to display name and class of </a:t>
            </a:r>
            <a:r>
              <a:rPr lang="en-IN" sz="3200" b="1" dirty="0" err="1"/>
              <a:t>rollno</a:t>
            </a:r>
            <a:r>
              <a:rPr lang="en-IN" sz="3200" b="1" dirty="0"/>
              <a:t> 2</a:t>
            </a:r>
          </a:p>
          <a:p>
            <a:endParaRPr lang="en-IN" dirty="0"/>
          </a:p>
          <a:p>
            <a:r>
              <a:rPr lang="en-IN" sz="28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or replace function </a:t>
            </a:r>
            <a:r>
              <a:rPr lang="en-IN" sz="2800" b="1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studrec</a:t>
            </a:r>
            <a:r>
              <a:rPr lang="en-IN" sz="28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returns text as</a:t>
            </a:r>
          </a:p>
          <a:p>
            <a:r>
              <a:rPr lang="en-IN" sz="28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r>
              <a:rPr lang="en-IN" sz="28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</a:p>
          <a:p>
            <a:r>
              <a:rPr lang="en-IN" sz="2800" b="1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studrec</a:t>
            </a:r>
            <a:r>
              <a:rPr lang="en-IN" sz="28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record;</a:t>
            </a:r>
          </a:p>
          <a:p>
            <a:r>
              <a:rPr lang="en-IN" sz="28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r>
              <a:rPr lang="en-IN" sz="28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IN" sz="2800" b="1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sname</a:t>
            </a:r>
            <a:r>
              <a:rPr lang="en-IN" sz="28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class into </a:t>
            </a:r>
            <a:r>
              <a:rPr lang="en-IN" sz="2800" b="1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studrec</a:t>
            </a:r>
            <a:r>
              <a:rPr lang="en-IN" sz="28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from student where </a:t>
            </a:r>
            <a:r>
              <a:rPr lang="en-IN" sz="2800" b="1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sno</a:t>
            </a:r>
            <a:r>
              <a:rPr lang="en-IN" sz="28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=1;</a:t>
            </a:r>
          </a:p>
          <a:p>
            <a:r>
              <a:rPr lang="en-IN" sz="28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IN" sz="2800" b="1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studrec</a:t>
            </a:r>
            <a:r>
              <a:rPr lang="en-IN" sz="28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8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end;</a:t>
            </a:r>
          </a:p>
          <a:p>
            <a:r>
              <a:rPr lang="en-IN" sz="28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language '</a:t>
            </a:r>
            <a:r>
              <a:rPr lang="en-IN" sz="2800" b="1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plpgsql</a:t>
            </a:r>
            <a:r>
              <a:rPr lang="en-IN" sz="28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4972746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47291"/>
            <a:ext cx="111365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IF statement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1. </a:t>
            </a:r>
            <a:r>
              <a:rPr lang="en-US" dirty="0" smtClean="0">
                <a:solidFill>
                  <a:srgbClr val="00B050"/>
                </a:solidFill>
              </a:rPr>
              <a:t>If then</a:t>
            </a:r>
          </a:p>
        </p:txBody>
      </p:sp>
      <p:sp>
        <p:nvSpPr>
          <p:cNvPr id="4" name="Rectangle 3"/>
          <p:cNvSpPr/>
          <p:nvPr/>
        </p:nvSpPr>
        <p:spPr>
          <a:xfrm>
            <a:off x="1265131" y="1522561"/>
            <a:ext cx="1030816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sz="2800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condition </a:t>
            </a:r>
            <a:r>
              <a:rPr lang="en-IN" sz="2800" b="1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IN" sz="2800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statements; </a:t>
            </a:r>
          </a:p>
          <a:p>
            <a:r>
              <a:rPr lang="en-IN" sz="2800" b="1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en-IN" sz="28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sz="2800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IN" sz="2800" dirty="0" smtClean="0">
              <a:solidFill>
                <a:srgbClr val="88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solidFill>
                <a:srgbClr val="88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 smtClean="0">
              <a:solidFill>
                <a:srgbClr val="88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solidFill>
                <a:srgbClr val="88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 dirty="0">
              <a:solidFill>
                <a:srgbClr val="88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 rot="10800000" flipV="1">
            <a:off x="272955" y="4163465"/>
            <a:ext cx="11136573" cy="707886"/>
          </a:xfrm>
          <a:prstGeom prst="rect">
            <a:avLst/>
          </a:prstGeom>
          <a:solidFill>
            <a:srgbClr val="FFF6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549674"/>
            <a:ext cx="12378519" cy="553998"/>
          </a:xfrm>
          <a:prstGeom prst="rect">
            <a:avLst/>
          </a:prstGeom>
          <a:solidFill>
            <a:srgbClr val="FFF6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if statements to execute a command based on a specific condition.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The if statement determines which statements to execute based on the result of a </a:t>
            </a:r>
            <a:r>
              <a:rPr lang="en-IN" dirty="0" err="1"/>
              <a:t>boolean</a:t>
            </a:r>
            <a:r>
              <a:rPr lang="en-IN" dirty="0"/>
              <a:t> expression.</a:t>
            </a:r>
          </a:p>
        </p:txBody>
      </p:sp>
    </p:spTree>
    <p:extLst>
      <p:ext uri="{BB962C8B-B14F-4D97-AF65-F5344CB8AC3E}">
        <p14:creationId xmlns:p14="http://schemas.microsoft.com/office/powerpoint/2010/main" val="22910775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0919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800" b="1" dirty="0"/>
              <a:t>Write a function to display name of student for given </a:t>
            </a:r>
            <a:r>
              <a:rPr lang="en-IN" sz="2800" b="1" dirty="0" err="1"/>
              <a:t>rollno</a:t>
            </a:r>
            <a:r>
              <a:rPr lang="en-IN" sz="2800" b="1" dirty="0"/>
              <a:t>. If given </a:t>
            </a:r>
            <a:r>
              <a:rPr lang="en-IN" sz="2800" b="1" dirty="0" err="1"/>
              <a:t>rollno</a:t>
            </a:r>
            <a:r>
              <a:rPr lang="en-IN" sz="2800" b="1" dirty="0"/>
              <a:t> is not </a:t>
            </a:r>
            <a:r>
              <a:rPr lang="en-IN" sz="2800" b="1" dirty="0" smtClean="0"/>
              <a:t>present in </a:t>
            </a:r>
            <a:r>
              <a:rPr lang="en-IN" sz="2800" b="1" dirty="0"/>
              <a:t>table then display message invalid </a:t>
            </a:r>
            <a:r>
              <a:rPr lang="en-IN" sz="2800" b="1" dirty="0" err="1"/>
              <a:t>rollno</a:t>
            </a:r>
            <a:r>
              <a:rPr lang="en-IN" sz="2800" b="1" dirty="0"/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864357" y="1136513"/>
            <a:ext cx="1057246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or replace function </a:t>
            </a:r>
            <a:r>
              <a:rPr lang="en-US" sz="2400" b="1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sturno</a:t>
            </a:r>
            <a:r>
              <a:rPr lang="en-US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rno</a:t>
            </a:r>
            <a:r>
              <a:rPr lang="en-US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returns varchar(20) as</a:t>
            </a:r>
          </a:p>
          <a:p>
            <a:r>
              <a:rPr lang="en-US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r>
              <a:rPr lang="en-US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</a:p>
          <a:p>
            <a:r>
              <a:rPr lang="en-US" sz="2400" b="1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stud_name</a:t>
            </a:r>
            <a:r>
              <a:rPr lang="en-US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varchar(20);</a:t>
            </a:r>
          </a:p>
          <a:p>
            <a:r>
              <a:rPr lang="en-US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r>
              <a:rPr lang="en-US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sname into </a:t>
            </a:r>
            <a:r>
              <a:rPr lang="en-US" sz="2400" b="1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stud_name</a:t>
            </a:r>
            <a:r>
              <a:rPr lang="en-US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from student where </a:t>
            </a:r>
            <a:r>
              <a:rPr lang="en-US" sz="2400" b="1" dirty="0" err="1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sno</a:t>
            </a:r>
            <a:r>
              <a:rPr lang="en-US" sz="2400" b="1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b="1" dirty="0" err="1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rno</a:t>
            </a:r>
            <a:r>
              <a:rPr lang="en-US" sz="2400" b="1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b="1" dirty="0">
              <a:solidFill>
                <a:srgbClr val="88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not found then</a:t>
            </a:r>
          </a:p>
          <a:p>
            <a:r>
              <a:rPr lang="en-US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raise notice </a:t>
            </a:r>
            <a:r>
              <a:rPr lang="en-US" sz="2400" b="1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‘’ </a:t>
            </a:r>
            <a:r>
              <a:rPr lang="en-US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Roll No % is </a:t>
            </a:r>
            <a:r>
              <a:rPr lang="en-US" sz="2400" b="1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invalid ‘’,</a:t>
            </a:r>
            <a:r>
              <a:rPr lang="en-US" sz="2400" b="1" dirty="0" err="1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rno</a:t>
            </a:r>
            <a:r>
              <a:rPr lang="en-US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 if ;</a:t>
            </a:r>
          </a:p>
          <a:p>
            <a:r>
              <a:rPr lang="en-US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2400" b="1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stud_name</a:t>
            </a:r>
            <a:r>
              <a:rPr lang="en-US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end;</a:t>
            </a:r>
          </a:p>
          <a:p>
            <a:r>
              <a:rPr lang="en-US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language '</a:t>
            </a:r>
            <a:r>
              <a:rPr lang="en-US" sz="2400" b="1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plpgsql</a:t>
            </a:r>
            <a:r>
              <a:rPr lang="en-US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';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770698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47291"/>
            <a:ext cx="111365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IF THEN ELSE statement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 smtClean="0">
                <a:solidFill>
                  <a:srgbClr val="00B050"/>
                </a:solidFill>
              </a:rPr>
              <a:t>If  then else</a:t>
            </a:r>
          </a:p>
        </p:txBody>
      </p:sp>
      <p:sp>
        <p:nvSpPr>
          <p:cNvPr id="4" name="Rectangle 3"/>
          <p:cNvSpPr/>
          <p:nvPr/>
        </p:nvSpPr>
        <p:spPr>
          <a:xfrm>
            <a:off x="1278780" y="2108830"/>
            <a:ext cx="681434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800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condition </a:t>
            </a:r>
            <a:r>
              <a:rPr lang="en-US" sz="28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r>
              <a:rPr lang="en-US" sz="2800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statements;</a:t>
            </a:r>
          </a:p>
          <a:p>
            <a:r>
              <a:rPr lang="en-US" sz="28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r>
              <a:rPr lang="en-US" sz="2800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alternative-statements;</a:t>
            </a:r>
          </a:p>
          <a:p>
            <a:r>
              <a:rPr lang="en-US" sz="2800" b="1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en-US" sz="28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800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IN" sz="2800" dirty="0">
              <a:solidFill>
                <a:srgbClr val="88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549674"/>
            <a:ext cx="12378519" cy="553998"/>
          </a:xfrm>
          <a:prstGeom prst="rect">
            <a:avLst/>
          </a:prstGeom>
          <a:solidFill>
            <a:srgbClr val="FFF6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The if then else statement executes the statements in the if branch if the condition evaluates to true; otherwise, it executes the statements in the else branch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3913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9486" y="478971"/>
            <a:ext cx="102761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err="1" smtClean="0"/>
              <a:t>Emp</a:t>
            </a:r>
            <a:r>
              <a:rPr lang="en-IN" sz="2800" dirty="0" smtClean="0"/>
              <a:t>(</a:t>
            </a:r>
            <a:r>
              <a:rPr lang="en-IN" sz="2800" dirty="0" err="1" smtClean="0"/>
              <a:t>eno,ename,salary,dno</a:t>
            </a:r>
            <a:r>
              <a:rPr lang="en-IN" sz="2800" dirty="0" smtClean="0"/>
              <a:t>) and  </a:t>
            </a:r>
            <a:r>
              <a:rPr lang="en-IN" sz="2800" dirty="0" err="1" smtClean="0"/>
              <a:t>dept</a:t>
            </a:r>
            <a:r>
              <a:rPr lang="en-IN" sz="2800" dirty="0" smtClean="0"/>
              <a:t> (</a:t>
            </a:r>
            <a:r>
              <a:rPr lang="en-IN" sz="2800" dirty="0" err="1" smtClean="0"/>
              <a:t>dno,dname,dlocation</a:t>
            </a:r>
            <a:r>
              <a:rPr lang="en-IN" sz="2800" dirty="0" smtClean="0"/>
              <a:t>)</a:t>
            </a:r>
          </a:p>
          <a:p>
            <a:endParaRPr lang="en-IN" sz="2800" dirty="0"/>
          </a:p>
          <a:p>
            <a:endParaRPr lang="en-IN" sz="2800" dirty="0" smtClean="0"/>
          </a:p>
          <a:p>
            <a:pPr marL="514350" indent="-514350">
              <a:buAutoNum type="arabicParenR"/>
            </a:pPr>
            <a:r>
              <a:rPr lang="en-IN" sz="2800" dirty="0" smtClean="0"/>
              <a:t>Display name of </a:t>
            </a:r>
            <a:r>
              <a:rPr lang="en-IN" sz="2800" dirty="0" err="1" smtClean="0"/>
              <a:t>employess</a:t>
            </a:r>
            <a:r>
              <a:rPr lang="en-IN" sz="2800" dirty="0" smtClean="0"/>
              <a:t> working in computer department</a:t>
            </a:r>
          </a:p>
          <a:p>
            <a:pPr marL="514350" indent="-514350">
              <a:buAutoNum type="arabicParenR"/>
            </a:pPr>
            <a:endParaRPr lang="en-IN" sz="2800" dirty="0"/>
          </a:p>
          <a:p>
            <a:r>
              <a:rPr lang="en-US" sz="2800" dirty="0"/>
              <a:t>select </a:t>
            </a:r>
            <a:r>
              <a:rPr lang="en-US" sz="2800" dirty="0" err="1"/>
              <a:t>ename</a:t>
            </a:r>
            <a:r>
              <a:rPr lang="en-US" sz="2800" dirty="0"/>
              <a:t> from employee </a:t>
            </a:r>
            <a:r>
              <a:rPr lang="en-US" sz="2800" dirty="0" smtClean="0"/>
              <a:t>where dno  </a:t>
            </a:r>
            <a:r>
              <a:rPr lang="en-US" sz="2800" dirty="0"/>
              <a:t>in(select dno from department where </a:t>
            </a:r>
            <a:r>
              <a:rPr lang="en-US" sz="2800" dirty="0" err="1"/>
              <a:t>dname</a:t>
            </a:r>
            <a:r>
              <a:rPr lang="en-US" sz="2800" dirty="0"/>
              <a:t>='Computer');</a:t>
            </a:r>
            <a:r>
              <a:rPr lang="en-IN" sz="2800" dirty="0"/>
              <a:t/>
            </a:r>
            <a:br>
              <a:rPr lang="en-IN" sz="2800" dirty="0"/>
            </a:br>
            <a:endParaRPr lang="en-IN" sz="2800" dirty="0"/>
          </a:p>
          <a:p>
            <a:r>
              <a:rPr lang="en-IN" sz="2800" dirty="0" smtClean="0"/>
              <a:t>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8049002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8518" y="232734"/>
            <a:ext cx="681434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800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class=‘FYBCA’</a:t>
            </a:r>
          </a:p>
          <a:p>
            <a:r>
              <a:rPr lang="en-US" sz="2800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r>
              <a:rPr lang="en-US" sz="2800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 1;</a:t>
            </a:r>
            <a:endParaRPr lang="en-US" sz="2800" dirty="0">
              <a:solidFill>
                <a:srgbClr val="88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err="1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Elsif</a:t>
            </a:r>
            <a:r>
              <a:rPr lang="en-US" sz="2800" b="1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class=‘SYBCA’</a:t>
            </a:r>
            <a:endParaRPr lang="en-US" sz="2800" b="1" dirty="0">
              <a:solidFill>
                <a:srgbClr val="88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alternative-statements</a:t>
            </a:r>
            <a:r>
              <a:rPr lang="en-US" sz="2800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800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r>
              <a:rPr lang="en-US" sz="2800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class=‘TYBCA’</a:t>
            </a:r>
            <a:endParaRPr lang="en-US" sz="2800" dirty="0">
              <a:solidFill>
                <a:srgbClr val="88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en-US" sz="28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800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IN" sz="2800" dirty="0">
              <a:solidFill>
                <a:srgbClr val="88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2218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09191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b="1" dirty="0"/>
              <a:t>Write a function to display name of student for given </a:t>
            </a:r>
            <a:r>
              <a:rPr lang="en-US" sz="2800" b="1" dirty="0" err="1"/>
              <a:t>rollno</a:t>
            </a:r>
            <a:r>
              <a:rPr lang="en-US" sz="2800" b="1" dirty="0"/>
              <a:t>. If given </a:t>
            </a:r>
            <a:r>
              <a:rPr lang="en-US" sz="2800" b="1" dirty="0" err="1"/>
              <a:t>rollno</a:t>
            </a:r>
            <a:r>
              <a:rPr lang="en-US" sz="2800" b="1" dirty="0"/>
              <a:t> is not </a:t>
            </a:r>
            <a:r>
              <a:rPr lang="en-US" sz="2800" b="1" dirty="0" smtClean="0"/>
              <a:t>present  </a:t>
            </a:r>
            <a:r>
              <a:rPr lang="en-US" sz="2800" b="1" dirty="0"/>
              <a:t>in table then display message invalid </a:t>
            </a:r>
            <a:r>
              <a:rPr lang="en-US" sz="2800" b="1" dirty="0" err="1"/>
              <a:t>rollno</a:t>
            </a:r>
            <a:r>
              <a:rPr lang="en-US" sz="2800" b="1" dirty="0"/>
              <a:t> else display name of student</a:t>
            </a:r>
            <a:endParaRPr lang="en-IN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1255594" y="1523705"/>
            <a:ext cx="843431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or replace function </a:t>
            </a:r>
            <a:r>
              <a:rPr lang="en-US" sz="2000" b="1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sturnou</a:t>
            </a:r>
            <a:r>
              <a:rPr lang="en-US" sz="20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rno</a:t>
            </a:r>
            <a:r>
              <a:rPr lang="en-US" sz="20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returns void as</a:t>
            </a:r>
          </a:p>
          <a:p>
            <a:r>
              <a:rPr lang="en-US" sz="20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r>
              <a:rPr lang="en-US" sz="20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</a:p>
          <a:p>
            <a:r>
              <a:rPr lang="en-US" sz="2000" b="1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stud_name</a:t>
            </a:r>
            <a:r>
              <a:rPr lang="en-US" sz="20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varchar(20);</a:t>
            </a:r>
          </a:p>
          <a:p>
            <a:r>
              <a:rPr lang="en-US" sz="20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r>
              <a:rPr lang="en-US" sz="20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000" b="1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sname</a:t>
            </a:r>
            <a:r>
              <a:rPr lang="en-US" sz="20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into </a:t>
            </a:r>
            <a:r>
              <a:rPr lang="en-US" sz="2000" b="1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stud_name</a:t>
            </a:r>
            <a:r>
              <a:rPr lang="en-US" sz="20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from student where </a:t>
            </a:r>
            <a:r>
              <a:rPr lang="en-US" sz="2000" b="1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sno</a:t>
            </a:r>
            <a:r>
              <a:rPr lang="en-US" sz="20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b="1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rno</a:t>
            </a:r>
            <a:r>
              <a:rPr lang="en-US" sz="20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0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not found then</a:t>
            </a:r>
          </a:p>
          <a:p>
            <a:r>
              <a:rPr lang="en-US" sz="20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raise notice </a:t>
            </a:r>
            <a:r>
              <a:rPr lang="en-US" sz="2000" b="1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‘’ </a:t>
            </a:r>
            <a:r>
              <a:rPr lang="en-US" sz="20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Roll No % is </a:t>
            </a:r>
            <a:r>
              <a:rPr lang="en-US" sz="2000" b="1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invalid‘’,</a:t>
            </a:r>
            <a:r>
              <a:rPr lang="en-US" sz="2000" b="1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rno</a:t>
            </a:r>
            <a:r>
              <a:rPr lang="en-US" sz="20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0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r>
              <a:rPr lang="en-US" sz="20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raise notice ''student name is %'',</a:t>
            </a:r>
            <a:r>
              <a:rPr lang="en-US" sz="2000" b="1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stud_name</a:t>
            </a:r>
            <a:r>
              <a:rPr lang="en-US" sz="20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0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 if ;</a:t>
            </a:r>
          </a:p>
          <a:p>
            <a:r>
              <a:rPr lang="en-US" sz="20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end;</a:t>
            </a:r>
          </a:p>
          <a:p>
            <a:r>
              <a:rPr lang="en-US" sz="20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language '</a:t>
            </a:r>
            <a:r>
              <a:rPr lang="en-US" sz="2000" b="1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plpgsql</a:t>
            </a:r>
            <a:r>
              <a:rPr lang="en-US" sz="20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';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3868838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07930" y="386366"/>
            <a:ext cx="1071529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sname into </a:t>
            </a:r>
            <a:r>
              <a:rPr lang="en-US" sz="2800" b="1" dirty="0" err="1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stud_name</a:t>
            </a:r>
            <a:r>
              <a:rPr lang="en-US" sz="2800" b="1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from student where </a:t>
            </a:r>
            <a:r>
              <a:rPr lang="en-US" sz="2800" b="1" dirty="0" err="1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sno</a:t>
            </a:r>
            <a:r>
              <a:rPr lang="en-US" sz="2800" b="1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b="1" dirty="0" err="1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rno</a:t>
            </a:r>
            <a:r>
              <a:rPr lang="en-US" sz="2800" b="1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800" b="1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not found then</a:t>
            </a:r>
          </a:p>
          <a:p>
            <a:r>
              <a:rPr lang="en-US" sz="2800" b="1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raise </a:t>
            </a:r>
            <a:r>
              <a:rPr lang="en-US" sz="28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notice ‘’ the Roll No % is invalid‘’,</a:t>
            </a:r>
            <a:r>
              <a:rPr lang="en-US" sz="2800" b="1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rno</a:t>
            </a:r>
            <a:r>
              <a:rPr lang="en-US" sz="28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8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r>
              <a:rPr lang="en-US" sz="2800" b="1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raise notice ''student name is %'',</a:t>
            </a:r>
            <a:r>
              <a:rPr lang="en-US" sz="2800" b="1" dirty="0" err="1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stud_name</a:t>
            </a:r>
            <a:r>
              <a:rPr lang="en-US" sz="2800" b="1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800" b="1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 if ;</a:t>
            </a:r>
            <a:endParaRPr lang="en-US" sz="2800" b="1" dirty="0">
              <a:solidFill>
                <a:srgbClr val="88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6576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7503" y="0"/>
            <a:ext cx="1139321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or replace function </a:t>
            </a:r>
            <a:r>
              <a:rPr lang="en-US" sz="2400" b="1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sturnou</a:t>
            </a:r>
            <a:r>
              <a:rPr lang="en-US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rno</a:t>
            </a:r>
            <a:r>
              <a:rPr lang="en-US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returns void as</a:t>
            </a:r>
          </a:p>
          <a:p>
            <a:r>
              <a:rPr lang="en-US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r>
              <a:rPr lang="en-US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</a:p>
          <a:p>
            <a:r>
              <a:rPr lang="en-US" sz="2400" b="1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stud_name</a:t>
            </a:r>
            <a:r>
              <a:rPr lang="en-US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varchar(20);</a:t>
            </a:r>
          </a:p>
          <a:p>
            <a:r>
              <a:rPr lang="en-US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r>
              <a:rPr lang="en-US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sname into </a:t>
            </a:r>
            <a:r>
              <a:rPr lang="en-US" sz="2400" b="1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stud_name</a:t>
            </a:r>
            <a:r>
              <a:rPr lang="en-US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from student where </a:t>
            </a:r>
            <a:r>
              <a:rPr lang="en-US" sz="2400" b="1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sno</a:t>
            </a:r>
            <a:r>
              <a:rPr lang="en-US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b="1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rno</a:t>
            </a:r>
            <a:r>
              <a:rPr lang="en-US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not found then</a:t>
            </a:r>
          </a:p>
          <a:p>
            <a:r>
              <a:rPr lang="en-US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raise notice ‘’ the Roll No % is invalid‘’,</a:t>
            </a:r>
            <a:r>
              <a:rPr lang="en-US" sz="2400" b="1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rno</a:t>
            </a:r>
            <a:r>
              <a:rPr lang="en-US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r>
              <a:rPr lang="en-US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raise notice ''student name is %'',</a:t>
            </a:r>
            <a:r>
              <a:rPr lang="en-US" sz="2400" b="1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stud_name</a:t>
            </a:r>
            <a:r>
              <a:rPr lang="en-US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 if ;</a:t>
            </a:r>
          </a:p>
          <a:p>
            <a:r>
              <a:rPr lang="en-US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end;</a:t>
            </a:r>
          </a:p>
          <a:p>
            <a:r>
              <a:rPr lang="en-US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language '</a:t>
            </a:r>
            <a:r>
              <a:rPr lang="en-US" sz="2400" b="1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plpgsql</a:t>
            </a:r>
            <a:r>
              <a:rPr lang="en-US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';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7478713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8490" y="109182"/>
            <a:ext cx="1182351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 smtClean="0"/>
              <a:t>Employee (</a:t>
            </a:r>
            <a:r>
              <a:rPr lang="en-IN" dirty="0" err="1" smtClean="0"/>
              <a:t>eno,ename,salary,city</a:t>
            </a:r>
            <a:r>
              <a:rPr lang="en-IN" dirty="0" smtClean="0"/>
              <a:t>)</a:t>
            </a:r>
          </a:p>
          <a:p>
            <a:endParaRPr lang="en-IN" dirty="0"/>
          </a:p>
          <a:p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3200" dirty="0" smtClean="0"/>
              <a:t>Write a function to accept eno from user and display its city. If employee is not present in the table display </a:t>
            </a:r>
          </a:p>
          <a:p>
            <a:r>
              <a:rPr lang="en-IN" sz="3200" dirty="0" smtClean="0"/>
              <a:t>Message ‘ employee number % is not valid ‘</a:t>
            </a:r>
          </a:p>
          <a:p>
            <a:endParaRPr lang="en-IN" sz="3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3200" dirty="0" smtClean="0"/>
              <a:t>Write a function to accept eno from user. If eno is valid display message containing employee name ,else display message eno is not valid 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6979645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47291"/>
            <a:ext cx="111365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IF THEN ELSIF  statement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 smtClean="0">
                <a:solidFill>
                  <a:srgbClr val="00B050"/>
                </a:solidFill>
              </a:rPr>
              <a:t>If  then else</a:t>
            </a:r>
          </a:p>
        </p:txBody>
      </p:sp>
      <p:sp>
        <p:nvSpPr>
          <p:cNvPr id="4" name="Rectangle 3"/>
          <p:cNvSpPr/>
          <p:nvPr/>
        </p:nvSpPr>
        <p:spPr>
          <a:xfrm>
            <a:off x="1326076" y="1707035"/>
            <a:ext cx="763320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800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condition_1 </a:t>
            </a:r>
            <a:r>
              <a:rPr lang="en-US" sz="28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r>
              <a:rPr lang="en-US" sz="2800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statement_1;</a:t>
            </a:r>
          </a:p>
          <a:p>
            <a:r>
              <a:rPr lang="en-US" sz="2800" b="1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elsif</a:t>
            </a:r>
            <a:r>
              <a:rPr lang="en-US" sz="2800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condition_2 </a:t>
            </a:r>
            <a:r>
              <a:rPr lang="en-US" sz="28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r>
              <a:rPr lang="en-US" sz="2800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statement_2</a:t>
            </a:r>
          </a:p>
          <a:p>
            <a:r>
              <a:rPr lang="en-US" sz="2800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r>
              <a:rPr lang="en-US" sz="2800" b="1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elsif</a:t>
            </a:r>
            <a:r>
              <a:rPr lang="en-US" sz="2800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condition_n</a:t>
            </a:r>
            <a:r>
              <a:rPr lang="en-US" sz="2800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r>
              <a:rPr lang="en-US" sz="2800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statement_n</a:t>
            </a:r>
            <a:r>
              <a:rPr lang="en-US" sz="2800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8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r>
              <a:rPr lang="en-US" sz="2800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else-statement;</a:t>
            </a:r>
          </a:p>
          <a:p>
            <a:r>
              <a:rPr lang="en-US" sz="28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 if</a:t>
            </a:r>
            <a:r>
              <a:rPr lang="en-US" sz="2800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IN" sz="2800" dirty="0">
              <a:solidFill>
                <a:srgbClr val="88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549674"/>
            <a:ext cx="12378519" cy="553998"/>
          </a:xfrm>
          <a:prstGeom prst="rect">
            <a:avLst/>
          </a:prstGeom>
          <a:solidFill>
            <a:srgbClr val="FFF6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The if and if then else statements evaluate one condition. However, the if then </a:t>
            </a:r>
            <a:r>
              <a:rPr lang="en-IN" dirty="0" err="1"/>
              <a:t>elsif</a:t>
            </a:r>
            <a:r>
              <a:rPr lang="en-IN" dirty="0"/>
              <a:t> statement evaluates multiple conditions.</a:t>
            </a:r>
          </a:p>
        </p:txBody>
      </p:sp>
    </p:spTree>
    <p:extLst>
      <p:ext uri="{BB962C8B-B14F-4D97-AF65-F5344CB8AC3E}">
        <p14:creationId xmlns:p14="http://schemas.microsoft.com/office/powerpoint/2010/main" val="41144092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02359"/>
            <a:ext cx="114641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Write a function to </a:t>
            </a:r>
            <a:r>
              <a:rPr lang="en-IN" sz="2400" b="1" dirty="0" smtClean="0"/>
              <a:t>accept </a:t>
            </a:r>
            <a:r>
              <a:rPr lang="en-IN" sz="2400" b="1" dirty="0" err="1"/>
              <a:t>rno</a:t>
            </a:r>
            <a:r>
              <a:rPr lang="en-IN" sz="2400" b="1" dirty="0"/>
              <a:t> and get the class .If class is FYBCA then display 'first year, if SYBCA then display </a:t>
            </a:r>
            <a:r>
              <a:rPr lang="en-IN" sz="2400" b="1" dirty="0" smtClean="0"/>
              <a:t>second </a:t>
            </a:r>
            <a:r>
              <a:rPr lang="en-IN" sz="2400" b="1" dirty="0"/>
              <a:t>year for </a:t>
            </a:r>
            <a:r>
              <a:rPr lang="en-IN" sz="2400" b="1" dirty="0" err="1"/>
              <a:t>SYBCA,third</a:t>
            </a:r>
            <a:r>
              <a:rPr lang="en-IN" sz="2400" b="1" dirty="0"/>
              <a:t> year for TYBCA invalid </a:t>
            </a:r>
            <a:r>
              <a:rPr lang="en-IN" sz="2400" b="1" dirty="0" err="1"/>
              <a:t>rno</a:t>
            </a:r>
            <a:r>
              <a:rPr lang="en-IN" sz="2400" b="1" dirty="0"/>
              <a:t> for wrong output</a:t>
            </a:r>
          </a:p>
        </p:txBody>
      </p:sp>
      <p:sp>
        <p:nvSpPr>
          <p:cNvPr id="3" name="Rectangle 2"/>
          <p:cNvSpPr/>
          <p:nvPr/>
        </p:nvSpPr>
        <p:spPr>
          <a:xfrm>
            <a:off x="846162" y="1064023"/>
            <a:ext cx="847526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sz="2000" b="1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or replace function </a:t>
            </a:r>
            <a:r>
              <a:rPr lang="en-IN" sz="2000" b="1" dirty="0" err="1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stuclass</a:t>
            </a:r>
            <a:r>
              <a:rPr lang="en-IN" sz="2000" b="1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b="1" dirty="0" err="1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rno</a:t>
            </a:r>
            <a:r>
              <a:rPr lang="en-IN" sz="2000" b="1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 err="1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2000" b="1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returns void as</a:t>
            </a:r>
          </a:p>
          <a:p>
            <a:r>
              <a:rPr lang="en-IN" sz="2000" b="1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r>
              <a:rPr lang="en-IN" sz="2000" b="1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</a:p>
          <a:p>
            <a:r>
              <a:rPr lang="en-IN" sz="2000" b="1" dirty="0" err="1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classn</a:t>
            </a:r>
            <a:r>
              <a:rPr lang="en-IN" sz="2000" b="1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varchar(20);</a:t>
            </a:r>
          </a:p>
          <a:p>
            <a:r>
              <a:rPr lang="en-IN" sz="2000" b="1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r>
              <a:rPr lang="en-IN" sz="2000" b="1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class into </a:t>
            </a:r>
            <a:r>
              <a:rPr lang="en-IN" sz="2000" b="1" dirty="0" err="1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classn</a:t>
            </a:r>
            <a:r>
              <a:rPr lang="en-IN" sz="2000" b="1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from student where </a:t>
            </a:r>
            <a:r>
              <a:rPr lang="en-IN" sz="2000" b="1" dirty="0" err="1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sno</a:t>
            </a:r>
            <a:r>
              <a:rPr lang="en-IN" sz="2000" b="1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000" b="1" dirty="0" err="1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rno</a:t>
            </a:r>
            <a:r>
              <a:rPr lang="en-IN" sz="2000" b="1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000" b="1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not found then</a:t>
            </a:r>
          </a:p>
          <a:p>
            <a:r>
              <a:rPr lang="en-IN" sz="2000" b="1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raise notice '' the Roll No % is invalid'',</a:t>
            </a:r>
            <a:r>
              <a:rPr lang="en-IN" sz="2000" b="1" dirty="0" err="1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rno</a:t>
            </a:r>
            <a:r>
              <a:rPr lang="en-IN" sz="2000" b="1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000" b="1" dirty="0" err="1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elsif</a:t>
            </a:r>
            <a:r>
              <a:rPr lang="en-IN" sz="2000" b="1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 err="1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classn</a:t>
            </a:r>
            <a:r>
              <a:rPr lang="en-IN" sz="2000" b="1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=''FYBCA'' then</a:t>
            </a:r>
          </a:p>
          <a:p>
            <a:r>
              <a:rPr lang="en-IN" sz="2000" b="1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raise notice ''First year student'';</a:t>
            </a:r>
          </a:p>
          <a:p>
            <a:r>
              <a:rPr lang="en-IN" sz="2000" b="1" dirty="0" err="1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elsif</a:t>
            </a:r>
            <a:r>
              <a:rPr lang="en-IN" sz="2000" b="1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 err="1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classn</a:t>
            </a:r>
            <a:r>
              <a:rPr lang="en-IN" sz="2000" b="1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=''SYBCA'' then</a:t>
            </a:r>
          </a:p>
          <a:p>
            <a:r>
              <a:rPr lang="en-IN" sz="2000" b="1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raise notice ''Second year student'';</a:t>
            </a:r>
          </a:p>
          <a:p>
            <a:r>
              <a:rPr lang="en-IN" sz="2000" b="1" dirty="0" err="1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elsif</a:t>
            </a:r>
            <a:r>
              <a:rPr lang="en-IN" sz="2000" b="1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 err="1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classn</a:t>
            </a:r>
            <a:r>
              <a:rPr lang="en-IN" sz="2000" b="1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=''TYBCA'' then</a:t>
            </a:r>
          </a:p>
          <a:p>
            <a:r>
              <a:rPr lang="en-IN" sz="2000" b="1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raise notice ''Third year student'';</a:t>
            </a:r>
          </a:p>
          <a:p>
            <a:r>
              <a:rPr lang="en-IN" sz="2000" b="1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 if ;</a:t>
            </a:r>
          </a:p>
          <a:p>
            <a:r>
              <a:rPr lang="en-IN" sz="2000" b="1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end;</a:t>
            </a:r>
          </a:p>
          <a:p>
            <a:r>
              <a:rPr lang="en-IN" sz="2000" b="1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language '</a:t>
            </a:r>
            <a:r>
              <a:rPr lang="en-IN" sz="2000" b="1" dirty="0" err="1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plpgsql</a:t>
            </a:r>
            <a:r>
              <a:rPr lang="en-IN" sz="2000" b="1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';</a:t>
            </a:r>
            <a:endParaRPr lang="en-IN" sz="2000" b="1" dirty="0">
              <a:solidFill>
                <a:srgbClr val="88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9024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5158" y="155645"/>
            <a:ext cx="8996855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or replace function </a:t>
            </a:r>
            <a:r>
              <a:rPr lang="en-IN" sz="2400" b="1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stuclass</a:t>
            </a:r>
            <a:r>
              <a:rPr lang="en-IN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b="1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rno</a:t>
            </a:r>
            <a:r>
              <a:rPr lang="en-IN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returns void as</a:t>
            </a:r>
          </a:p>
          <a:p>
            <a:r>
              <a:rPr lang="en-IN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r>
              <a:rPr lang="en-IN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</a:p>
          <a:p>
            <a:r>
              <a:rPr lang="en-IN" sz="2400" b="1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classn</a:t>
            </a:r>
            <a:r>
              <a:rPr lang="en-IN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varchar(20);</a:t>
            </a:r>
          </a:p>
          <a:p>
            <a:r>
              <a:rPr lang="en-IN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r>
              <a:rPr lang="en-IN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class into </a:t>
            </a:r>
            <a:r>
              <a:rPr lang="en-IN" sz="2400" b="1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classn</a:t>
            </a:r>
            <a:r>
              <a:rPr lang="en-IN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from student where </a:t>
            </a:r>
            <a:r>
              <a:rPr lang="en-IN" sz="2400" b="1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sno</a:t>
            </a:r>
            <a:r>
              <a:rPr lang="en-IN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400" b="1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rno</a:t>
            </a:r>
            <a:r>
              <a:rPr lang="en-IN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not found then</a:t>
            </a:r>
          </a:p>
          <a:p>
            <a:r>
              <a:rPr lang="en-IN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raise notice '' the Roll No % is invalid'',</a:t>
            </a:r>
            <a:r>
              <a:rPr lang="en-IN" sz="2400" b="1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rno</a:t>
            </a:r>
            <a:r>
              <a:rPr lang="en-IN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b="1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elsif</a:t>
            </a:r>
            <a:r>
              <a:rPr lang="en-IN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classn</a:t>
            </a:r>
            <a:r>
              <a:rPr lang="en-IN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=''FYBCA'' then</a:t>
            </a:r>
          </a:p>
          <a:p>
            <a:r>
              <a:rPr lang="en-IN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raise notice ''First year student'';</a:t>
            </a:r>
          </a:p>
          <a:p>
            <a:r>
              <a:rPr lang="en-IN" sz="2400" b="1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elsif</a:t>
            </a:r>
            <a:r>
              <a:rPr lang="en-IN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classn</a:t>
            </a:r>
            <a:r>
              <a:rPr lang="en-IN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=''SYBCA'' then</a:t>
            </a:r>
          </a:p>
          <a:p>
            <a:r>
              <a:rPr lang="en-IN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raise notice ''Second year student'';</a:t>
            </a:r>
          </a:p>
          <a:p>
            <a:r>
              <a:rPr lang="en-IN" sz="2400" b="1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elsif</a:t>
            </a:r>
            <a:r>
              <a:rPr lang="en-IN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classn</a:t>
            </a:r>
            <a:r>
              <a:rPr lang="en-IN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=''TYBCA'' then</a:t>
            </a:r>
          </a:p>
          <a:p>
            <a:r>
              <a:rPr lang="en-IN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raise notice ''Third year student'';</a:t>
            </a:r>
          </a:p>
          <a:p>
            <a:r>
              <a:rPr lang="en-IN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 if ;</a:t>
            </a:r>
          </a:p>
          <a:p>
            <a:r>
              <a:rPr lang="en-IN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end;</a:t>
            </a:r>
          </a:p>
          <a:p>
            <a:r>
              <a:rPr lang="en-IN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language '</a:t>
            </a:r>
            <a:r>
              <a:rPr lang="en-IN" sz="2400" b="1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plpgsql</a:t>
            </a:r>
            <a:r>
              <a:rPr lang="en-IN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2206713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47291"/>
            <a:ext cx="111365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While Loop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265131" y="1522561"/>
            <a:ext cx="1030816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2800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condition </a:t>
            </a:r>
            <a:endParaRPr lang="en-US" sz="2800" dirty="0" smtClean="0">
              <a:solidFill>
                <a:srgbClr val="88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 </a:t>
            </a:r>
            <a:endParaRPr lang="en-US" sz="2800" b="1" dirty="0">
              <a:solidFill>
                <a:srgbClr val="88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statements</a:t>
            </a:r>
            <a:r>
              <a:rPr lang="en-US" sz="2800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sz="2800" dirty="0">
              <a:solidFill>
                <a:srgbClr val="88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 loop</a:t>
            </a:r>
            <a:r>
              <a:rPr lang="en-US" sz="2800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2800" dirty="0">
              <a:solidFill>
                <a:srgbClr val="88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  ,increment /decrement </a:t>
            </a:r>
          </a:p>
          <a:p>
            <a:r>
              <a:rPr lang="en-IN" sz="2800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</a:p>
          <a:p>
            <a:r>
              <a:rPr lang="en-IN" sz="2800" dirty="0" err="1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incre</a:t>
            </a:r>
            <a:endParaRPr lang="en-IN" sz="2800" dirty="0">
              <a:solidFill>
                <a:srgbClr val="88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 rot="10800000" flipV="1">
            <a:off x="272955" y="4163465"/>
            <a:ext cx="11136573" cy="707886"/>
          </a:xfrm>
          <a:prstGeom prst="rect">
            <a:avLst/>
          </a:prstGeom>
          <a:solidFill>
            <a:srgbClr val="FFF6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688173"/>
            <a:ext cx="12378519" cy="276999"/>
          </a:xfrm>
          <a:prstGeom prst="rect">
            <a:avLst/>
          </a:prstGeom>
          <a:solidFill>
            <a:srgbClr val="FFF6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IN" dirty="0"/>
              <a:t>The while loop statement executes a block of code until a condition evaluates to false</a:t>
            </a:r>
            <a:r>
              <a:rPr lang="en-IN" dirty="0" smtClean="0"/>
              <a:t>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12328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6623" y="633649"/>
            <a:ext cx="906893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or replace function counter() returns void as</a:t>
            </a:r>
          </a:p>
          <a:p>
            <a:r>
              <a:rPr lang="en-US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r>
              <a:rPr lang="en-US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declare </a:t>
            </a:r>
          </a:p>
          <a:p>
            <a:r>
              <a:rPr lang="en-US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counter integer := 0;</a:t>
            </a:r>
          </a:p>
          <a:p>
            <a:r>
              <a:rPr lang="en-US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r>
              <a:rPr lang="en-US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while counter &lt; 5 </a:t>
            </a:r>
            <a:endParaRPr lang="en-US" sz="2400" b="1" dirty="0" smtClean="0">
              <a:solidFill>
                <a:srgbClr val="88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endParaRPr lang="en-US" sz="2400" b="1" dirty="0">
              <a:solidFill>
                <a:srgbClr val="88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raise notice </a:t>
            </a:r>
            <a:r>
              <a:rPr lang="en-US" sz="2400" b="1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‘'Counter value %'', </a:t>
            </a:r>
            <a:r>
              <a:rPr lang="en-US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counter;</a:t>
            </a:r>
          </a:p>
          <a:p>
            <a:r>
              <a:rPr lang="en-US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counter := counter + 1;</a:t>
            </a:r>
          </a:p>
          <a:p>
            <a:r>
              <a:rPr lang="en-US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end loop;</a:t>
            </a:r>
          </a:p>
          <a:p>
            <a:r>
              <a:rPr lang="en-US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end;</a:t>
            </a:r>
          </a:p>
          <a:p>
            <a:r>
              <a:rPr lang="en-US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language '</a:t>
            </a:r>
            <a:r>
              <a:rPr lang="en-US" sz="2400" b="1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plpgsql</a:t>
            </a:r>
            <a:r>
              <a:rPr lang="en-US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2347447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1053" y="250212"/>
            <a:ext cx="6096000" cy="109421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</a:t>
            </a:r>
            <a:r>
              <a:rPr lang="en-IN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eno</a:t>
            </a:r>
            <a:r>
              <a:rPr lang="en-IN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ename</a:t>
            </a:r>
            <a:r>
              <a:rPr lang="en-IN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, designation, </a:t>
            </a:r>
            <a:r>
              <a:rPr lang="en-IN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</a:t>
            </a:r>
            <a:r>
              <a:rPr lang="en-IN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Dept</a:t>
            </a:r>
            <a:r>
              <a:rPr lang="en-IN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dno</a:t>
            </a:r>
            <a:r>
              <a:rPr lang="en-IN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dname</a:t>
            </a:r>
            <a:r>
              <a:rPr lang="en-IN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dloc</a:t>
            </a:r>
            <a:r>
              <a:rPr lang="en-IN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6201406" y="2027924"/>
          <a:ext cx="4564916" cy="2267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503"/>
                <a:gridCol w="978915"/>
                <a:gridCol w="1355832"/>
                <a:gridCol w="1058234"/>
                <a:gridCol w="619432"/>
              </a:tblGrid>
              <a:tr h="406937">
                <a:tc>
                  <a:txBody>
                    <a:bodyPr/>
                    <a:lstStyle/>
                    <a:p>
                      <a:r>
                        <a:rPr lang="en-IN" dirty="0" smtClean="0"/>
                        <a:t>eno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ename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Designation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dno</a:t>
                      </a:r>
                      <a:endParaRPr lang="en-IN" dirty="0"/>
                    </a:p>
                  </a:txBody>
                  <a:tcPr/>
                </a:tc>
              </a:tr>
              <a:tr h="406937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rgbClr val="FF0000"/>
                          </a:solidFill>
                        </a:rPr>
                        <a:t>punam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Professor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100000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06937">
                <a:tc>
                  <a:txBody>
                    <a:bodyPr/>
                    <a:lstStyle/>
                    <a:p>
                      <a:r>
                        <a:rPr lang="en-IN" dirty="0" smtClean="0"/>
                        <a:t>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Divya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Professor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100000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</a:tr>
              <a:tr h="406937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33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rgbClr val="FF0000"/>
                          </a:solidFill>
                        </a:rPr>
                        <a:t>Nilima</a:t>
                      </a:r>
                      <a:endParaRPr lang="en-IN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Lecturer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06937">
                <a:tc>
                  <a:txBody>
                    <a:bodyPr/>
                    <a:lstStyle/>
                    <a:p>
                      <a:r>
                        <a:rPr lang="en-IN" dirty="0" smtClean="0"/>
                        <a:t>44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Smita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Lecturer</a:t>
                      </a:r>
                    </a:p>
                    <a:p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419865" y="2457338"/>
          <a:ext cx="2743201" cy="1627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855"/>
                <a:gridCol w="915970"/>
                <a:gridCol w="1051376"/>
              </a:tblGrid>
              <a:tr h="406937">
                <a:tc>
                  <a:txBody>
                    <a:bodyPr/>
                    <a:lstStyle/>
                    <a:p>
                      <a:r>
                        <a:rPr lang="en-IN" dirty="0" smtClean="0"/>
                        <a:t>dno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dloc</a:t>
                      </a:r>
                      <a:endParaRPr lang="en-IN" dirty="0"/>
                    </a:p>
                  </a:txBody>
                  <a:tcPr/>
                </a:tc>
              </a:tr>
              <a:tr h="406937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finance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101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06937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102</a:t>
                      </a:r>
                      <a:endParaRPr lang="en-IN" dirty="0"/>
                    </a:p>
                  </a:txBody>
                  <a:tcPr/>
                </a:tc>
              </a:tr>
              <a:tr h="406937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103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1858296" y="1598511"/>
            <a:ext cx="0" cy="858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858296" y="1543143"/>
            <a:ext cx="8554066" cy="55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0412362" y="1543143"/>
            <a:ext cx="0" cy="630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27668" y="4510588"/>
            <a:ext cx="9612368" cy="2121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Display names of employees working in  HR department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IN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ename</a:t>
            </a:r>
            <a:r>
              <a:rPr lang="en-IN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from </a:t>
            </a:r>
            <a:r>
              <a:rPr lang="en-IN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</a:t>
            </a:r>
            <a:r>
              <a:rPr lang="en-IN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where dno in (select dno from </a:t>
            </a:r>
            <a:r>
              <a:rPr lang="en-IN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Dept</a:t>
            </a:r>
            <a:r>
              <a:rPr lang="en-IN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where </a:t>
            </a:r>
            <a:r>
              <a:rPr lang="en-IN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dname</a:t>
            </a:r>
            <a:r>
              <a:rPr lang="en-IN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=‘HR’)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9726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47291"/>
            <a:ext cx="11136572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rgbClr val="00B0F0"/>
                </a:solidFill>
              </a:rPr>
              <a:t>For Loop </a:t>
            </a:r>
            <a:endParaRPr lang="en-US" sz="4000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828403" y="583651"/>
            <a:ext cx="1136359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{</a:t>
            </a:r>
            <a:r>
              <a:rPr lang="en-US" sz="3600" b="1" dirty="0" err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record_variable</a:t>
            </a:r>
            <a:r>
              <a:rPr lang="en-US" sz="3600" b="1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 %</a:t>
            </a:r>
            <a:r>
              <a:rPr lang="en-US" sz="3600" b="1" dirty="0" err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rowtype_variable</a:t>
            </a:r>
            <a:r>
              <a:rPr lang="en-US" sz="3600" b="1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 IN</a:t>
            </a:r>
          </a:p>
          <a:p>
            <a:r>
              <a:rPr lang="en-US" sz="3600" b="1" dirty="0" err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select_statement</a:t>
            </a:r>
            <a:endParaRPr lang="en-US" sz="3600" b="1" dirty="0">
              <a:solidFill>
                <a:srgbClr val="00B0F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1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</a:p>
          <a:p>
            <a:r>
              <a:rPr lang="en-US" sz="3600" b="1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Statement;</a:t>
            </a:r>
          </a:p>
          <a:p>
            <a:r>
              <a:rPr lang="en-US" sz="3600" b="1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[……….]</a:t>
            </a:r>
          </a:p>
          <a:p>
            <a:r>
              <a:rPr lang="en-US" sz="3600" b="1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en-US" sz="3600" b="1" dirty="0" smtClean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</a:p>
          <a:p>
            <a:endParaRPr lang="en-US" sz="2800" b="1" dirty="0">
              <a:solidFill>
                <a:srgbClr val="88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solidFill>
                <a:srgbClr val="88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9353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082" y="0"/>
            <a:ext cx="10381397" cy="664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dirty="0"/>
              <a:t>// For Loop</a:t>
            </a:r>
          </a:p>
          <a:p>
            <a:endParaRPr lang="en-IN" dirty="0"/>
          </a:p>
          <a:p>
            <a:r>
              <a:rPr lang="en-IN" b="1" dirty="0"/>
              <a:t>Display names of students for given class</a:t>
            </a:r>
          </a:p>
          <a:p>
            <a:endParaRPr lang="en-IN" dirty="0"/>
          </a:p>
          <a:p>
            <a:r>
              <a:rPr lang="en-IN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function </a:t>
            </a:r>
            <a:r>
              <a:rPr lang="en-IN" sz="2400" b="1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class_stud1(</a:t>
            </a:r>
            <a:r>
              <a:rPr lang="en-IN" sz="2400" b="1" dirty="0" err="1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</a:t>
            </a:r>
            <a:r>
              <a:rPr lang="en-IN" sz="2400" b="1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varchar(20)) returns text as '</a:t>
            </a:r>
          </a:p>
          <a:p>
            <a:r>
              <a:rPr lang="en-IN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</a:p>
          <a:p>
            <a:r>
              <a:rPr lang="en-IN" sz="2400" b="1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stud_info</a:t>
            </a:r>
            <a:r>
              <a:rPr lang="en-IN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text :=''\n'';</a:t>
            </a:r>
          </a:p>
          <a:p>
            <a:r>
              <a:rPr lang="en-IN" sz="2400" b="1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row_data</a:t>
            </a:r>
            <a:r>
              <a:rPr lang="en-IN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student%Rowtype</a:t>
            </a:r>
            <a:r>
              <a:rPr lang="en-IN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r>
              <a:rPr lang="en-IN" sz="2400" b="1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IN" sz="2400" b="1" dirty="0" err="1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row_data</a:t>
            </a:r>
            <a:r>
              <a:rPr lang="en-IN" sz="2400" b="1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select * from student where class = </a:t>
            </a:r>
            <a:r>
              <a:rPr lang="en-IN" sz="2400" b="1" dirty="0" err="1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</a:t>
            </a:r>
            <a:r>
              <a:rPr lang="en-IN" sz="2400" b="1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2400" b="1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</a:p>
          <a:p>
            <a:r>
              <a:rPr lang="en-IN" sz="2400" b="1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endParaRPr lang="en-IN" sz="2400" b="1" dirty="0">
              <a:solidFill>
                <a:srgbClr val="88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 err="1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stud_info</a:t>
            </a:r>
            <a:r>
              <a:rPr lang="en-IN" sz="2400" b="1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:= </a:t>
            </a:r>
            <a:r>
              <a:rPr lang="en-IN" sz="2400" b="1" dirty="0" err="1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stud_info</a:t>
            </a:r>
            <a:r>
              <a:rPr lang="en-IN" sz="2400" b="1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|| </a:t>
            </a:r>
            <a:r>
              <a:rPr lang="en-IN" sz="2400" b="1" dirty="0" err="1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row_data.sname</a:t>
            </a:r>
            <a:r>
              <a:rPr lang="en-IN" sz="2400" b="1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|| ''\n'';</a:t>
            </a:r>
          </a:p>
          <a:p>
            <a:r>
              <a:rPr lang="en-IN" sz="2400" b="1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en-IN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loop;</a:t>
            </a:r>
          </a:p>
          <a:p>
            <a:r>
              <a:rPr lang="en-IN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IN" sz="2400" b="1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stud_info</a:t>
            </a:r>
            <a:r>
              <a:rPr lang="en-IN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end; ' language '</a:t>
            </a:r>
            <a:r>
              <a:rPr lang="en-IN" sz="2400" b="1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plpgsql</a:t>
            </a:r>
            <a:r>
              <a:rPr lang="en-IN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3328846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5509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Functions to perform UPDATE operation</a:t>
            </a:r>
          </a:p>
          <a:p>
            <a:endParaRPr lang="en-IN" dirty="0"/>
          </a:p>
          <a:p>
            <a:pPr marL="342900" indent="-342900">
              <a:buAutoNum type="arabicParenR"/>
            </a:pPr>
            <a:r>
              <a:rPr lang="en-IN" dirty="0" smtClean="0"/>
              <a:t>Student (</a:t>
            </a:r>
            <a:r>
              <a:rPr lang="en-IN" dirty="0" err="1" smtClean="0"/>
              <a:t>sno,sname,class</a:t>
            </a:r>
            <a:r>
              <a:rPr lang="en-IN" dirty="0" smtClean="0"/>
              <a:t>)</a:t>
            </a:r>
          </a:p>
          <a:p>
            <a:endParaRPr lang="en-IN" dirty="0" smtClean="0"/>
          </a:p>
          <a:p>
            <a:r>
              <a:rPr lang="en-IN" dirty="0"/>
              <a:t> </a:t>
            </a:r>
            <a:r>
              <a:rPr lang="en-IN" dirty="0" smtClean="0"/>
              <a:t>write a function to update class to SYBCA for given </a:t>
            </a:r>
            <a:r>
              <a:rPr lang="en-IN" dirty="0" err="1" smtClean="0"/>
              <a:t>rno</a:t>
            </a:r>
            <a:r>
              <a:rPr lang="en-IN" dirty="0" smtClean="0"/>
              <a:t>   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1" y="1999859"/>
            <a:ext cx="439332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create</a:t>
            </a:r>
            <a:r>
              <a:rPr lang="en-US" sz="2800" dirty="0"/>
              <a:t> [</a:t>
            </a:r>
            <a:r>
              <a:rPr lang="en-US" sz="2800" b="1" dirty="0"/>
              <a:t>or replace</a:t>
            </a:r>
            <a:r>
              <a:rPr lang="en-US" sz="2800" dirty="0"/>
              <a:t>] </a:t>
            </a:r>
            <a:r>
              <a:rPr lang="en-US" sz="2800" b="1" dirty="0"/>
              <a:t>function</a:t>
            </a:r>
            <a:r>
              <a:rPr lang="en-US" sz="2800" dirty="0"/>
              <a:t> </a:t>
            </a:r>
            <a:r>
              <a:rPr lang="en-US" sz="2800" dirty="0" err="1"/>
              <a:t>function_name</a:t>
            </a:r>
            <a:r>
              <a:rPr lang="en-US" sz="2800" dirty="0"/>
              <a:t>() </a:t>
            </a:r>
          </a:p>
          <a:p>
            <a:r>
              <a:rPr lang="en-US" sz="2800" b="1" dirty="0"/>
              <a:t>returns</a:t>
            </a:r>
            <a:r>
              <a:rPr lang="en-US" sz="2800" dirty="0"/>
              <a:t> </a:t>
            </a:r>
            <a:r>
              <a:rPr lang="en-US" sz="2800" dirty="0" smtClean="0"/>
              <a:t>void </a:t>
            </a:r>
            <a:r>
              <a:rPr lang="en-US" sz="2800" b="1" dirty="0" smtClean="0"/>
              <a:t>as </a:t>
            </a:r>
            <a:endParaRPr lang="en-US" sz="2800" b="1" dirty="0"/>
          </a:p>
          <a:p>
            <a:r>
              <a:rPr lang="en-US" sz="2800" b="1" dirty="0" smtClean="0"/>
              <a:t>begin</a:t>
            </a:r>
            <a:r>
              <a:rPr lang="en-US" sz="2800" dirty="0" smtClean="0"/>
              <a:t>  </a:t>
            </a:r>
            <a:endParaRPr lang="en-US" sz="2800" dirty="0"/>
          </a:p>
          <a:p>
            <a:r>
              <a:rPr lang="en-US" sz="2800" i="1" dirty="0" smtClean="0"/>
              <a:t>Update statement</a:t>
            </a:r>
            <a:endParaRPr lang="en-US" sz="2800" dirty="0"/>
          </a:p>
          <a:p>
            <a:r>
              <a:rPr lang="en-US" sz="2800" b="1" dirty="0" smtClean="0"/>
              <a:t>end</a:t>
            </a:r>
            <a:r>
              <a:rPr lang="en-US" sz="2800" dirty="0"/>
              <a:t>;</a:t>
            </a:r>
          </a:p>
          <a:p>
            <a:r>
              <a:rPr lang="en-US" sz="2800" dirty="0"/>
              <a:t>‘  language ‘</a:t>
            </a:r>
            <a:r>
              <a:rPr lang="en-US" sz="2800" dirty="0" err="1"/>
              <a:t>plpgsql</a:t>
            </a:r>
            <a:r>
              <a:rPr lang="en-US" sz="2800" dirty="0"/>
              <a:t>’ ;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76496" y="1871466"/>
            <a:ext cx="513430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Create function </a:t>
            </a:r>
            <a:r>
              <a:rPr lang="en-US" sz="2800" dirty="0" err="1" smtClean="0">
                <a:solidFill>
                  <a:srgbClr val="00B0F0"/>
                </a:solidFill>
              </a:rPr>
              <a:t>classupdate</a:t>
            </a:r>
            <a:r>
              <a:rPr lang="en-US" sz="2800" dirty="0" smtClean="0">
                <a:solidFill>
                  <a:srgbClr val="00B0F0"/>
                </a:solidFill>
              </a:rPr>
              <a:t>(</a:t>
            </a:r>
            <a:r>
              <a:rPr lang="en-US" sz="2800" dirty="0" err="1" smtClean="0">
                <a:solidFill>
                  <a:srgbClr val="00B0F0"/>
                </a:solidFill>
              </a:rPr>
              <a:t>rollno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</a:rPr>
              <a:t>int</a:t>
            </a:r>
            <a:r>
              <a:rPr lang="en-US" sz="2800" dirty="0" smtClean="0">
                <a:solidFill>
                  <a:srgbClr val="00B0F0"/>
                </a:solidFill>
              </a:rPr>
              <a:t>) returns void as</a:t>
            </a:r>
          </a:p>
          <a:p>
            <a:r>
              <a:rPr lang="en-US" sz="2800" dirty="0" smtClean="0">
                <a:solidFill>
                  <a:srgbClr val="00B0F0"/>
                </a:solidFill>
              </a:rPr>
              <a:t>‘</a:t>
            </a:r>
          </a:p>
          <a:p>
            <a:r>
              <a:rPr lang="en-US" sz="2800" dirty="0" smtClean="0">
                <a:solidFill>
                  <a:srgbClr val="00B0F0"/>
                </a:solidFill>
              </a:rPr>
              <a:t>Begin</a:t>
            </a:r>
          </a:p>
          <a:p>
            <a:r>
              <a:rPr lang="en-US" sz="2800" dirty="0" smtClean="0">
                <a:solidFill>
                  <a:srgbClr val="00B0F0"/>
                </a:solidFill>
              </a:rPr>
              <a:t>Update student class=‘SYBCA’ where </a:t>
            </a:r>
            <a:r>
              <a:rPr lang="en-US" sz="2800" dirty="0" err="1" smtClean="0">
                <a:solidFill>
                  <a:srgbClr val="00B0F0"/>
                </a:solidFill>
              </a:rPr>
              <a:t>rno</a:t>
            </a:r>
            <a:r>
              <a:rPr lang="en-US" sz="2800" dirty="0" smtClean="0">
                <a:solidFill>
                  <a:srgbClr val="00B0F0"/>
                </a:solidFill>
              </a:rPr>
              <a:t>=</a:t>
            </a:r>
            <a:r>
              <a:rPr lang="en-US" sz="2800" dirty="0" err="1" smtClean="0">
                <a:solidFill>
                  <a:srgbClr val="00B0F0"/>
                </a:solidFill>
              </a:rPr>
              <a:t>rollno</a:t>
            </a:r>
            <a:r>
              <a:rPr lang="en-US" sz="2800" dirty="0" smtClean="0">
                <a:solidFill>
                  <a:srgbClr val="00B0F0"/>
                </a:solidFill>
              </a:rPr>
              <a:t>;</a:t>
            </a:r>
          </a:p>
          <a:p>
            <a:r>
              <a:rPr lang="en-US" sz="2800" dirty="0" smtClean="0">
                <a:solidFill>
                  <a:srgbClr val="00B0F0"/>
                </a:solidFill>
              </a:rPr>
              <a:t>End</a:t>
            </a:r>
          </a:p>
          <a:p>
            <a:r>
              <a:rPr lang="en-US" sz="2800" dirty="0" smtClean="0">
                <a:solidFill>
                  <a:srgbClr val="00B0F0"/>
                </a:solidFill>
              </a:rPr>
              <a:t>‘</a:t>
            </a:r>
          </a:p>
          <a:p>
            <a:endParaRPr 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8232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0"/>
            <a:ext cx="85162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Functions to perform DELETE operation</a:t>
            </a:r>
          </a:p>
          <a:p>
            <a:endParaRPr lang="en-IN" dirty="0"/>
          </a:p>
          <a:p>
            <a:pPr marL="342900" indent="-342900">
              <a:buAutoNum type="arabicParenR"/>
            </a:pPr>
            <a:r>
              <a:rPr lang="en-IN" dirty="0" smtClean="0"/>
              <a:t>Student (</a:t>
            </a:r>
            <a:r>
              <a:rPr lang="en-IN" dirty="0" err="1" smtClean="0"/>
              <a:t>sno,sname,class</a:t>
            </a:r>
            <a:r>
              <a:rPr lang="en-IN" dirty="0" smtClean="0"/>
              <a:t>)</a:t>
            </a:r>
          </a:p>
          <a:p>
            <a:endParaRPr lang="en-IN" dirty="0" smtClean="0"/>
          </a:p>
          <a:p>
            <a:r>
              <a:rPr lang="en-IN" dirty="0"/>
              <a:t> </a:t>
            </a:r>
            <a:r>
              <a:rPr lang="en-IN" dirty="0" smtClean="0"/>
              <a:t>write a function to delete information of students for given class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1999859"/>
            <a:ext cx="370764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create</a:t>
            </a:r>
            <a:r>
              <a:rPr lang="en-US" sz="2800" dirty="0"/>
              <a:t> [</a:t>
            </a:r>
            <a:r>
              <a:rPr lang="en-US" sz="2800" b="1" dirty="0"/>
              <a:t>or replace</a:t>
            </a:r>
            <a:r>
              <a:rPr lang="en-US" sz="2800" dirty="0"/>
              <a:t>] </a:t>
            </a:r>
            <a:r>
              <a:rPr lang="en-US" sz="2800" b="1" dirty="0"/>
              <a:t>function</a:t>
            </a:r>
            <a:r>
              <a:rPr lang="en-US" sz="2800" dirty="0"/>
              <a:t> </a:t>
            </a:r>
            <a:r>
              <a:rPr lang="en-US" sz="2800" dirty="0" err="1"/>
              <a:t>function_name</a:t>
            </a:r>
            <a:r>
              <a:rPr lang="en-US" sz="2800" dirty="0"/>
              <a:t>() </a:t>
            </a:r>
          </a:p>
          <a:p>
            <a:r>
              <a:rPr lang="en-US" sz="2800" b="1" dirty="0"/>
              <a:t>returns</a:t>
            </a:r>
            <a:r>
              <a:rPr lang="en-US" sz="2800" dirty="0"/>
              <a:t> </a:t>
            </a:r>
            <a:r>
              <a:rPr lang="en-US" sz="2800" dirty="0" smtClean="0"/>
              <a:t>void </a:t>
            </a:r>
            <a:r>
              <a:rPr lang="en-US" sz="2800" b="1" dirty="0" smtClean="0"/>
              <a:t>as </a:t>
            </a:r>
            <a:endParaRPr lang="en-US" sz="2800" b="1" dirty="0"/>
          </a:p>
          <a:p>
            <a:r>
              <a:rPr lang="en-US" sz="2800" b="1" dirty="0" smtClean="0"/>
              <a:t>begin</a:t>
            </a:r>
            <a:r>
              <a:rPr lang="en-US" sz="2800" dirty="0" smtClean="0"/>
              <a:t>  </a:t>
            </a:r>
            <a:endParaRPr lang="en-US" sz="2800" dirty="0"/>
          </a:p>
          <a:p>
            <a:r>
              <a:rPr lang="en-US" sz="2800" i="1" dirty="0" smtClean="0"/>
              <a:t>Delete statement</a:t>
            </a:r>
            <a:endParaRPr lang="en-US" sz="2800" dirty="0"/>
          </a:p>
          <a:p>
            <a:r>
              <a:rPr lang="en-US" sz="2800" b="1" dirty="0" smtClean="0"/>
              <a:t>end</a:t>
            </a:r>
            <a:r>
              <a:rPr lang="en-US" sz="2800" dirty="0"/>
              <a:t>;</a:t>
            </a:r>
          </a:p>
          <a:p>
            <a:r>
              <a:rPr lang="en-US" sz="2800" dirty="0"/>
              <a:t>‘  language ‘</a:t>
            </a:r>
            <a:r>
              <a:rPr lang="en-US" sz="2800" dirty="0" err="1"/>
              <a:t>plpgsql</a:t>
            </a:r>
            <a:r>
              <a:rPr lang="en-US" sz="2800" dirty="0"/>
              <a:t>’ ;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39487" y="1999859"/>
            <a:ext cx="5936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5060730" y="1603452"/>
            <a:ext cx="630620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Create function(</a:t>
            </a:r>
            <a:r>
              <a:rPr lang="en-US" sz="2800" dirty="0" err="1" smtClean="0">
                <a:solidFill>
                  <a:srgbClr val="00B0F0"/>
                </a:solidFill>
              </a:rPr>
              <a:t>classi</a:t>
            </a:r>
            <a:r>
              <a:rPr lang="en-US" sz="2800" dirty="0" smtClean="0">
                <a:solidFill>
                  <a:srgbClr val="00B0F0"/>
                </a:solidFill>
              </a:rPr>
              <a:t> varchar(20)) returns void as</a:t>
            </a:r>
          </a:p>
          <a:p>
            <a:r>
              <a:rPr lang="en-US" sz="2800" dirty="0" smtClean="0">
                <a:solidFill>
                  <a:srgbClr val="00B0F0"/>
                </a:solidFill>
              </a:rPr>
              <a:t>‘</a:t>
            </a:r>
          </a:p>
          <a:p>
            <a:r>
              <a:rPr lang="en-US" sz="2800" dirty="0" smtClean="0">
                <a:solidFill>
                  <a:srgbClr val="00B0F0"/>
                </a:solidFill>
              </a:rPr>
              <a:t>Begin</a:t>
            </a:r>
          </a:p>
          <a:p>
            <a:r>
              <a:rPr lang="en-US" sz="2800" dirty="0" smtClean="0">
                <a:solidFill>
                  <a:srgbClr val="00B0F0"/>
                </a:solidFill>
              </a:rPr>
              <a:t>Delete from student where class=</a:t>
            </a:r>
            <a:r>
              <a:rPr lang="en-US" sz="2800" dirty="0" err="1" smtClean="0">
                <a:solidFill>
                  <a:srgbClr val="00B0F0"/>
                </a:solidFill>
              </a:rPr>
              <a:t>classi</a:t>
            </a:r>
            <a:r>
              <a:rPr lang="en-US" sz="2800" dirty="0" smtClean="0">
                <a:solidFill>
                  <a:srgbClr val="00B0F0"/>
                </a:solidFill>
              </a:rPr>
              <a:t>;</a:t>
            </a:r>
          </a:p>
          <a:p>
            <a:r>
              <a:rPr lang="en-US" sz="2800" dirty="0" smtClean="0">
                <a:solidFill>
                  <a:srgbClr val="00B0F0"/>
                </a:solidFill>
              </a:rPr>
              <a:t>End</a:t>
            </a:r>
          </a:p>
          <a:p>
            <a:r>
              <a:rPr lang="en-US" sz="2800" dirty="0" smtClean="0">
                <a:solidFill>
                  <a:srgbClr val="00B0F0"/>
                </a:solidFill>
              </a:rPr>
              <a:t>‘</a:t>
            </a:r>
          </a:p>
        </p:txBody>
      </p:sp>
    </p:spTree>
    <p:extLst>
      <p:ext uri="{BB962C8B-B14F-4D97-AF65-F5344CB8AC3E}">
        <p14:creationId xmlns:p14="http://schemas.microsoft.com/office/powerpoint/2010/main" val="14379763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5910" y="818866"/>
            <a:ext cx="974450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Emp</a:t>
            </a:r>
            <a:r>
              <a:rPr lang="en-IN" dirty="0" smtClean="0"/>
              <a:t>(</a:t>
            </a:r>
            <a:r>
              <a:rPr lang="en-IN" dirty="0" err="1" smtClean="0"/>
              <a:t>eno,ename,salary,city</a:t>
            </a:r>
            <a:r>
              <a:rPr lang="en-IN" dirty="0" smtClean="0"/>
              <a:t>)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sz="3600" dirty="0" smtClean="0"/>
              <a:t>Write a function  to move all people living </a:t>
            </a:r>
            <a:r>
              <a:rPr lang="en-IN" sz="3600" dirty="0" err="1" smtClean="0"/>
              <a:t>pune</a:t>
            </a:r>
            <a:r>
              <a:rPr lang="en-IN" sz="3600" dirty="0" smtClean="0"/>
              <a:t> to </a:t>
            </a:r>
            <a:r>
              <a:rPr lang="en-IN" sz="3600" dirty="0" err="1" smtClean="0"/>
              <a:t>mumbai</a:t>
            </a:r>
            <a:endParaRPr lang="en-IN" sz="3600" dirty="0" smtClean="0"/>
          </a:p>
          <a:p>
            <a:endParaRPr lang="en-IN" sz="3600" dirty="0"/>
          </a:p>
          <a:p>
            <a:endParaRPr lang="en-IN" sz="3600" dirty="0" smtClean="0"/>
          </a:p>
          <a:p>
            <a:pPr marL="742950" indent="-742950">
              <a:buAutoNum type="arabicPlain"/>
            </a:pPr>
            <a:r>
              <a:rPr lang="en-IN" sz="3600" dirty="0" err="1" smtClean="0"/>
              <a:t>Punam</a:t>
            </a:r>
            <a:r>
              <a:rPr lang="en-IN" sz="3600" dirty="0" smtClean="0"/>
              <a:t> 100000 </a:t>
            </a:r>
            <a:r>
              <a:rPr lang="en-IN" sz="3600" dirty="0" err="1" smtClean="0"/>
              <a:t>mumbai</a:t>
            </a:r>
            <a:endParaRPr lang="en-IN" sz="3600" dirty="0" smtClean="0"/>
          </a:p>
          <a:p>
            <a:pPr marL="742950" indent="-742950">
              <a:buAutoNum type="arabicPlain"/>
            </a:pPr>
            <a:r>
              <a:rPr lang="en-IN" sz="3600" dirty="0" err="1" smtClean="0"/>
              <a:t>Kalyani</a:t>
            </a:r>
            <a:r>
              <a:rPr lang="en-IN" sz="3600" dirty="0" smtClean="0"/>
              <a:t> 50000    </a:t>
            </a:r>
            <a:r>
              <a:rPr lang="en-IN" sz="3600" dirty="0" err="1" smtClean="0"/>
              <a:t>mumbai</a:t>
            </a:r>
            <a:endParaRPr lang="en-IN" sz="3600" dirty="0" smtClean="0"/>
          </a:p>
          <a:p>
            <a:pPr marL="742950" indent="-742950">
              <a:buAutoNum type="arabicPlain"/>
            </a:pPr>
            <a:r>
              <a:rPr lang="en-IN" sz="3600" dirty="0" err="1" smtClean="0"/>
              <a:t>Divya</a:t>
            </a:r>
            <a:r>
              <a:rPr lang="en-IN" sz="3600" dirty="0" smtClean="0"/>
              <a:t>   700000 </a:t>
            </a:r>
            <a:r>
              <a:rPr lang="en-IN" sz="3600" dirty="0" err="1" smtClean="0"/>
              <a:t>mumbai</a:t>
            </a:r>
            <a:endParaRPr lang="en-IN" sz="3600" dirty="0" smtClean="0"/>
          </a:p>
          <a:p>
            <a:pPr marL="742950" indent="-742950">
              <a:buAutoNum type="arabicPlain"/>
            </a:pPr>
            <a:r>
              <a:rPr lang="en-IN" sz="3600" dirty="0"/>
              <a:t> </a:t>
            </a:r>
            <a:r>
              <a:rPr lang="en-IN" sz="3600" dirty="0" err="1" smtClean="0"/>
              <a:t>nilima</a:t>
            </a:r>
            <a:r>
              <a:rPr lang="en-IN" sz="3600" dirty="0" smtClean="0"/>
              <a:t> 60000    </a:t>
            </a:r>
            <a:r>
              <a:rPr lang="en-IN" sz="3600" dirty="0" err="1" smtClean="0"/>
              <a:t>mumbai</a:t>
            </a:r>
            <a:endParaRPr lang="en-IN" sz="3600" dirty="0" smtClean="0"/>
          </a:p>
          <a:p>
            <a:endParaRPr lang="en-IN" sz="3600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5636525" y="5220183"/>
            <a:ext cx="1009934" cy="491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3491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00B0F0"/>
                </a:solidFill>
              </a:rPr>
              <a:t>Cursors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600" dirty="0" smtClean="0"/>
              <a:t>Cursor </a:t>
            </a:r>
            <a:r>
              <a:rPr lang="en-US" sz="3600" dirty="0"/>
              <a:t>allows you to encapsulate a query and process each individual row at a time</a:t>
            </a:r>
            <a:r>
              <a:rPr lang="en-US" sz="3600" dirty="0" smtClean="0"/>
              <a:t>.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600" dirty="0"/>
              <a:t>you can </a:t>
            </a:r>
            <a:r>
              <a:rPr lang="en-US" sz="3600" dirty="0" smtClean="0"/>
              <a:t>develop a function</a:t>
            </a:r>
            <a:r>
              <a:rPr lang="en-US" sz="3600" dirty="0"/>
              <a:t> that returns a reference to a cursor. This is an effective way to return a large result set from a function.</a:t>
            </a:r>
            <a:endParaRPr lang="en-US" sz="3600" dirty="0">
              <a:solidFill>
                <a:srgbClr val="00B0F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>
              <a:solidFill>
                <a:srgbClr val="00B0F0"/>
              </a:solidFill>
            </a:endParaRPr>
          </a:p>
        </p:txBody>
      </p:sp>
      <p:pic>
        <p:nvPicPr>
          <p:cNvPr id="3" name="Picture 2" descr="MySQL Cursor Step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851" y="4055658"/>
            <a:ext cx="10372298" cy="16491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56500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4715" y="109182"/>
            <a:ext cx="911670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rgbClr val="00B0F0"/>
                </a:solidFill>
              </a:rPr>
              <a:t>Steps to create a cursor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First, declare a cursor.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Next, open the cursor.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Then, fetch </a:t>
            </a:r>
            <a:r>
              <a:rPr lang="en-US" sz="3200" dirty="0" smtClean="0"/>
              <a:t>rows from the result set into a target.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After that, check if there is more row left to fetch. If yes, go to step 3,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otherwise</a:t>
            </a:r>
            <a:r>
              <a:rPr lang="en-US" sz="3200" dirty="0"/>
              <a:t>, go to step </a:t>
            </a:r>
            <a:r>
              <a:rPr lang="en-US" sz="3200" dirty="0" smtClean="0"/>
              <a:t>Finally</a:t>
            </a:r>
            <a:r>
              <a:rPr lang="en-US" sz="3200" dirty="0"/>
              <a:t>, close the cursor.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62190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71903" y="224136"/>
            <a:ext cx="9627475" cy="8094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92D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4000" b="1" dirty="0" err="1" smtClean="0">
                <a:solidFill>
                  <a:srgbClr val="92D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sname,class</a:t>
            </a:r>
            <a:r>
              <a:rPr lang="en-US" sz="4000" b="1" dirty="0" smtClean="0">
                <a:solidFill>
                  <a:srgbClr val="92D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from student;  </a:t>
            </a:r>
          </a:p>
          <a:p>
            <a:r>
              <a:rPr lang="en-US" sz="40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4000" b="1" dirty="0" err="1" smtClean="0">
                <a:solidFill>
                  <a:srgbClr val="703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punam</a:t>
            </a:r>
            <a:r>
              <a:rPr lang="en-US" sz="40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FYBCA</a:t>
            </a:r>
          </a:p>
          <a:p>
            <a:r>
              <a:rPr lang="en-US" sz="4000" b="1" dirty="0">
                <a:solidFill>
                  <a:srgbClr val="703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divya</a:t>
            </a:r>
            <a:r>
              <a:rPr lang="en-US" sz="40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FYBCA</a:t>
            </a:r>
          </a:p>
          <a:p>
            <a:r>
              <a:rPr lang="en-US" sz="4000" b="1" dirty="0">
                <a:solidFill>
                  <a:srgbClr val="703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kalyani</a:t>
            </a:r>
            <a:r>
              <a:rPr lang="en-US" sz="40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FYBCA </a:t>
            </a:r>
          </a:p>
          <a:p>
            <a:r>
              <a:rPr lang="en-US" sz="4000" b="1" dirty="0">
                <a:solidFill>
                  <a:srgbClr val="703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nilima</a:t>
            </a:r>
            <a:r>
              <a:rPr lang="en-US" sz="40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FYBCA</a:t>
            </a:r>
          </a:p>
          <a:p>
            <a:endParaRPr lang="en-US" sz="4000" b="1" dirty="0" smtClean="0">
              <a:solidFill>
                <a:srgbClr val="88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b="1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sname from student where class= ‘FYBCA’</a:t>
            </a:r>
          </a:p>
          <a:p>
            <a:endParaRPr lang="en-US" sz="4000" b="1" dirty="0">
              <a:solidFill>
                <a:srgbClr val="88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b="1" dirty="0" err="1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Studinfo</a:t>
            </a:r>
            <a:r>
              <a:rPr lang="en-US" sz="4000" b="1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:= </a:t>
            </a:r>
            <a:r>
              <a:rPr lang="en-US" sz="4000" b="1" dirty="0" err="1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punam</a:t>
            </a:r>
            <a:r>
              <a:rPr lang="en-US" sz="4000" b="1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4000" b="1" dirty="0" err="1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divya</a:t>
            </a:r>
            <a:r>
              <a:rPr lang="en-US" sz="4000" b="1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</a:t>
            </a:r>
            <a:r>
              <a:rPr lang="en-US" sz="4000" b="1" dirty="0" err="1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kalyani</a:t>
            </a:r>
            <a:r>
              <a:rPr lang="en-US" sz="4000" b="1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4000" b="1" dirty="0">
              <a:solidFill>
                <a:srgbClr val="88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17634" y="3987618"/>
            <a:ext cx="1308538" cy="567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472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2995" y="0"/>
            <a:ext cx="1127288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Syntax to create use cursors</a:t>
            </a:r>
          </a:p>
          <a:p>
            <a:pPr marL="514350" indent="-514350">
              <a:buAutoNum type="arabicPeriod"/>
            </a:pPr>
            <a:r>
              <a:rPr lang="en-US" sz="2800" b="1" dirty="0" smtClean="0"/>
              <a:t>Declare a cursor</a:t>
            </a:r>
          </a:p>
          <a:p>
            <a:pPr marL="514350" indent="-514350">
              <a:buAutoNum type="arabicPeriod"/>
            </a:pPr>
            <a:endParaRPr lang="en-US" sz="2800" b="1" dirty="0" smtClean="0">
              <a:solidFill>
                <a:srgbClr val="00B0F0"/>
              </a:solidFill>
            </a:endParaRPr>
          </a:p>
          <a:p>
            <a:r>
              <a:rPr lang="en-US" sz="2800" dirty="0" err="1" smtClean="0">
                <a:solidFill>
                  <a:srgbClr val="00B0F0"/>
                </a:solidFill>
              </a:rPr>
              <a:t>cursor_variable</a:t>
            </a:r>
            <a:r>
              <a:rPr lang="en-US" sz="2800" dirty="0" smtClean="0">
                <a:solidFill>
                  <a:srgbClr val="00B0F0"/>
                </a:solidFill>
              </a:rPr>
              <a:t>  </a:t>
            </a:r>
            <a:r>
              <a:rPr lang="en-US" sz="2800" dirty="0">
                <a:solidFill>
                  <a:srgbClr val="00B0F0"/>
                </a:solidFill>
              </a:rPr>
              <a:t>cursor for query</a:t>
            </a:r>
          </a:p>
          <a:p>
            <a:endParaRPr lang="en-IN" sz="2800" dirty="0" smtClean="0">
              <a:solidFill>
                <a:srgbClr val="00B0F0"/>
              </a:solidFill>
            </a:endParaRPr>
          </a:p>
          <a:p>
            <a:r>
              <a:rPr lang="en-IN" sz="2800" dirty="0" smtClean="0"/>
              <a:t>Ex. Student (</a:t>
            </a:r>
            <a:r>
              <a:rPr lang="en-IN" sz="2800" dirty="0" err="1" smtClean="0"/>
              <a:t>rno,name,class,city</a:t>
            </a:r>
            <a:r>
              <a:rPr lang="en-IN" sz="2800" dirty="0" smtClean="0"/>
              <a:t>)</a:t>
            </a:r>
          </a:p>
          <a:p>
            <a:r>
              <a:rPr lang="en-IN" sz="2800" dirty="0" smtClean="0"/>
              <a:t>Declare a cursor for information of students from </a:t>
            </a:r>
            <a:r>
              <a:rPr lang="en-IN" sz="2800" dirty="0" err="1" smtClean="0"/>
              <a:t>pune</a:t>
            </a:r>
            <a:r>
              <a:rPr lang="en-IN" sz="2800" dirty="0" smtClean="0"/>
              <a:t> city</a:t>
            </a:r>
          </a:p>
          <a:p>
            <a:endParaRPr lang="en-IN" sz="2800" dirty="0"/>
          </a:p>
          <a:p>
            <a:r>
              <a:rPr lang="en-IN" sz="2800" dirty="0" err="1" smtClean="0"/>
              <a:t>Studinfo</a:t>
            </a:r>
            <a:r>
              <a:rPr lang="en-IN" sz="2800" dirty="0" smtClean="0"/>
              <a:t> cursor for select * from students where city=‘</a:t>
            </a:r>
            <a:r>
              <a:rPr lang="en-IN" sz="2800" dirty="0" err="1" smtClean="0"/>
              <a:t>pune</a:t>
            </a:r>
            <a:r>
              <a:rPr lang="en-IN" sz="2800" dirty="0" smtClean="0"/>
              <a:t>’ ;</a:t>
            </a:r>
          </a:p>
          <a:p>
            <a:endParaRPr lang="en-IN" sz="2800" dirty="0"/>
          </a:p>
          <a:p>
            <a:r>
              <a:rPr lang="en-IN" sz="2800" dirty="0" smtClean="0"/>
              <a:t>Declare a  cursor for </a:t>
            </a:r>
            <a:r>
              <a:rPr lang="en-IN" sz="2800" dirty="0" err="1" smtClean="0"/>
              <a:t>rno</a:t>
            </a:r>
            <a:r>
              <a:rPr lang="en-IN" sz="2800" dirty="0" smtClean="0"/>
              <a:t> and name of FYBCA class .</a:t>
            </a:r>
          </a:p>
        </p:txBody>
      </p:sp>
    </p:spTree>
    <p:extLst>
      <p:ext uri="{BB962C8B-B14F-4D97-AF65-F5344CB8AC3E}">
        <p14:creationId xmlns:p14="http://schemas.microsoft.com/office/powerpoint/2010/main" val="36378836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2995" y="0"/>
            <a:ext cx="11272885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Syntax to create use cursors</a:t>
            </a:r>
          </a:p>
          <a:p>
            <a:pPr marL="514350" indent="-514350">
              <a:buAutoNum type="arabicPeriod"/>
            </a:pPr>
            <a:r>
              <a:rPr lang="en-US" sz="2800" b="1" dirty="0" smtClean="0"/>
              <a:t>Declare a cursor</a:t>
            </a:r>
          </a:p>
          <a:p>
            <a:pPr marL="514350" indent="-514350">
              <a:buAutoNum type="arabicPeriod"/>
            </a:pPr>
            <a:endParaRPr lang="en-US" sz="2800" b="1" dirty="0" smtClean="0">
              <a:solidFill>
                <a:srgbClr val="00B0F0"/>
              </a:solidFill>
            </a:endParaRPr>
          </a:p>
          <a:p>
            <a:r>
              <a:rPr lang="en-US" sz="2800" dirty="0" err="1" smtClean="0">
                <a:solidFill>
                  <a:srgbClr val="00B0F0"/>
                </a:solidFill>
              </a:rPr>
              <a:t>cursor_varible</a:t>
            </a:r>
            <a:r>
              <a:rPr lang="en-US" sz="2800" dirty="0" smtClean="0">
                <a:solidFill>
                  <a:srgbClr val="00B0F0"/>
                </a:solidFill>
              </a:rPr>
              <a:t>  cursor for query</a:t>
            </a:r>
          </a:p>
          <a:p>
            <a:endParaRPr lang="en-IN" sz="2800" dirty="0" smtClean="0"/>
          </a:p>
          <a:p>
            <a:r>
              <a:rPr lang="en-IN" sz="2800" dirty="0" smtClean="0"/>
              <a:t>2.</a:t>
            </a:r>
            <a:r>
              <a:rPr lang="en-IN" sz="2800" dirty="0"/>
              <a:t> Opening cursors</a:t>
            </a:r>
          </a:p>
          <a:p>
            <a:endParaRPr lang="en-US" sz="2800" dirty="0" smtClean="0">
              <a:solidFill>
                <a:srgbClr val="00B0F0"/>
              </a:solidFill>
            </a:endParaRPr>
          </a:p>
          <a:p>
            <a:r>
              <a:rPr lang="en-IN" sz="2800" dirty="0">
                <a:solidFill>
                  <a:srgbClr val="00B0F0"/>
                </a:solidFill>
              </a:rPr>
              <a:t>OPEN </a:t>
            </a:r>
            <a:r>
              <a:rPr lang="en-IN" sz="2800" dirty="0" err="1" smtClean="0">
                <a:solidFill>
                  <a:srgbClr val="00B0F0"/>
                </a:solidFill>
              </a:rPr>
              <a:t>cursor_variable</a:t>
            </a:r>
            <a:r>
              <a:rPr lang="en-IN" sz="2800" dirty="0" smtClean="0">
                <a:solidFill>
                  <a:srgbClr val="00B0F0"/>
                </a:solidFill>
              </a:rPr>
              <a:t> ;</a:t>
            </a:r>
            <a:endParaRPr lang="en-IN" sz="2800" dirty="0">
              <a:solidFill>
                <a:srgbClr val="00B0F0"/>
              </a:solidFill>
            </a:endParaRPr>
          </a:p>
          <a:p>
            <a:endParaRPr lang="en-IN" sz="2800" dirty="0">
              <a:solidFill>
                <a:srgbClr val="00B0F0"/>
              </a:solidFill>
            </a:endParaRPr>
          </a:p>
          <a:p>
            <a:r>
              <a:rPr lang="en-IN" sz="2800" dirty="0" smtClean="0"/>
              <a:t>3. Fetch the cursor</a:t>
            </a:r>
          </a:p>
          <a:p>
            <a:r>
              <a:rPr lang="en-IN" sz="2800" dirty="0">
                <a:solidFill>
                  <a:srgbClr val="00B0F0"/>
                </a:solidFill>
              </a:rPr>
              <a:t> </a:t>
            </a:r>
            <a:r>
              <a:rPr lang="en-IN" sz="2800" dirty="0" smtClean="0">
                <a:solidFill>
                  <a:srgbClr val="00B0F0"/>
                </a:solidFill>
              </a:rPr>
              <a:t>FETCH </a:t>
            </a:r>
            <a:r>
              <a:rPr lang="en-IN" sz="2800" dirty="0" err="1" smtClean="0">
                <a:solidFill>
                  <a:srgbClr val="00B0F0"/>
                </a:solidFill>
              </a:rPr>
              <a:t>cursor_variable</a:t>
            </a:r>
            <a:r>
              <a:rPr lang="en-IN" sz="2800" dirty="0" smtClean="0">
                <a:solidFill>
                  <a:srgbClr val="00B0F0"/>
                </a:solidFill>
              </a:rPr>
              <a:t> into  </a:t>
            </a:r>
            <a:r>
              <a:rPr lang="en-IN" sz="2800" dirty="0" err="1" smtClean="0">
                <a:solidFill>
                  <a:srgbClr val="00B0F0"/>
                </a:solidFill>
              </a:rPr>
              <a:t>target_variable</a:t>
            </a:r>
            <a:endParaRPr lang="en-IN" sz="2800" dirty="0" smtClean="0">
              <a:solidFill>
                <a:srgbClr val="00B0F0"/>
              </a:solidFill>
            </a:endParaRPr>
          </a:p>
          <a:p>
            <a:r>
              <a:rPr lang="en-IN" sz="2800" dirty="0" smtClean="0"/>
              <a:t>4. Close the cursor</a:t>
            </a:r>
          </a:p>
          <a:p>
            <a:endParaRPr lang="en-IN" sz="2800" dirty="0">
              <a:solidFill>
                <a:srgbClr val="00B0F0"/>
              </a:solidFill>
            </a:endParaRPr>
          </a:p>
          <a:p>
            <a:r>
              <a:rPr lang="en-IN" sz="2800" dirty="0" smtClean="0">
                <a:solidFill>
                  <a:srgbClr val="00B0F0"/>
                </a:solidFill>
              </a:rPr>
              <a:t>Close </a:t>
            </a:r>
            <a:r>
              <a:rPr lang="en-IN" sz="2800" dirty="0" err="1" smtClean="0">
                <a:solidFill>
                  <a:srgbClr val="00B0F0"/>
                </a:solidFill>
              </a:rPr>
              <a:t>cursor_variable</a:t>
            </a:r>
            <a:r>
              <a:rPr lang="en-IN" sz="2800" dirty="0" smtClean="0">
                <a:solidFill>
                  <a:srgbClr val="00B0F0"/>
                </a:solidFill>
              </a:rPr>
              <a:t>;</a:t>
            </a:r>
            <a:endParaRPr 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318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1053" y="250212"/>
            <a:ext cx="6096000" cy="109421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</a:t>
            </a:r>
            <a:r>
              <a:rPr lang="en-IN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eno</a:t>
            </a:r>
            <a:r>
              <a:rPr lang="en-IN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ename</a:t>
            </a:r>
            <a:r>
              <a:rPr lang="en-IN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, designation, </a:t>
            </a:r>
            <a:r>
              <a:rPr lang="en-IN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</a:t>
            </a:r>
            <a:r>
              <a:rPr lang="en-IN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Dept</a:t>
            </a:r>
            <a:r>
              <a:rPr lang="en-IN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dno</a:t>
            </a:r>
            <a:r>
              <a:rPr lang="en-IN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dname</a:t>
            </a:r>
            <a:r>
              <a:rPr lang="en-IN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dloc</a:t>
            </a:r>
            <a:r>
              <a:rPr lang="en-IN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6201406" y="2027924"/>
          <a:ext cx="4564916" cy="2267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503"/>
                <a:gridCol w="978915"/>
                <a:gridCol w="1355832"/>
                <a:gridCol w="1058234"/>
                <a:gridCol w="619432"/>
              </a:tblGrid>
              <a:tr h="406937">
                <a:tc>
                  <a:txBody>
                    <a:bodyPr/>
                    <a:lstStyle/>
                    <a:p>
                      <a:r>
                        <a:rPr lang="en-IN" dirty="0" smtClean="0"/>
                        <a:t>eno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ename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Designation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dno</a:t>
                      </a:r>
                      <a:endParaRPr lang="en-IN" dirty="0"/>
                    </a:p>
                  </a:txBody>
                  <a:tcPr/>
                </a:tc>
              </a:tr>
              <a:tr h="406937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rgbClr val="FF0000"/>
                          </a:solidFill>
                        </a:rPr>
                        <a:t>punam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Professor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100000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06937">
                <a:tc>
                  <a:txBody>
                    <a:bodyPr/>
                    <a:lstStyle/>
                    <a:p>
                      <a:r>
                        <a:rPr lang="en-IN" dirty="0" smtClean="0"/>
                        <a:t>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Divya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Professor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100000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</a:tr>
              <a:tr h="406937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33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rgbClr val="FF0000"/>
                          </a:solidFill>
                        </a:rPr>
                        <a:t>Nilima</a:t>
                      </a:r>
                      <a:endParaRPr lang="en-IN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Lecturer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06937">
                <a:tc>
                  <a:txBody>
                    <a:bodyPr/>
                    <a:lstStyle/>
                    <a:p>
                      <a:r>
                        <a:rPr lang="en-IN" dirty="0" smtClean="0"/>
                        <a:t>44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Smita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Lecturer</a:t>
                      </a:r>
                    </a:p>
                    <a:p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419865" y="2457338"/>
          <a:ext cx="2743201" cy="1627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855"/>
                <a:gridCol w="915970"/>
                <a:gridCol w="1051376"/>
              </a:tblGrid>
              <a:tr h="406937">
                <a:tc>
                  <a:txBody>
                    <a:bodyPr/>
                    <a:lstStyle/>
                    <a:p>
                      <a:r>
                        <a:rPr lang="en-IN" dirty="0" smtClean="0"/>
                        <a:t>dno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dloc</a:t>
                      </a:r>
                      <a:endParaRPr lang="en-IN" dirty="0"/>
                    </a:p>
                  </a:txBody>
                  <a:tcPr/>
                </a:tc>
              </a:tr>
              <a:tr h="406937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finance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101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06937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102</a:t>
                      </a:r>
                      <a:endParaRPr lang="en-IN" dirty="0"/>
                    </a:p>
                  </a:txBody>
                  <a:tcPr/>
                </a:tc>
              </a:tr>
              <a:tr h="406937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103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1858296" y="1598511"/>
            <a:ext cx="0" cy="858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858296" y="1543143"/>
            <a:ext cx="8554066" cy="55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0412362" y="1543143"/>
            <a:ext cx="0" cy="630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27668" y="4510588"/>
            <a:ext cx="9612368" cy="1116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Display name of department for employee </a:t>
            </a:r>
            <a:r>
              <a:rPr lang="en-IN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nilima</a:t>
            </a:r>
            <a:endParaRPr lang="en-IN" sz="28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5944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93706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or replace function </a:t>
            </a:r>
            <a:r>
              <a:rPr lang="en-US" sz="2400" b="1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pinfo</a:t>
            </a:r>
            <a:r>
              <a:rPr lang="en-US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parea</a:t>
            </a:r>
            <a:r>
              <a:rPr lang="en-US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varchar(20)) returns void as'</a:t>
            </a:r>
          </a:p>
          <a:p>
            <a:r>
              <a:rPr lang="en-US" sz="2400" b="1" dirty="0" smtClean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endParaRPr lang="en-US" sz="2400" b="1" dirty="0">
              <a:solidFill>
                <a:srgbClr val="00B0F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err="1" smtClean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percursor</a:t>
            </a:r>
            <a:r>
              <a:rPr lang="en-US" sz="2400" b="1" dirty="0" smtClean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cursor for select </a:t>
            </a:r>
            <a:r>
              <a:rPr lang="en-US" sz="2400" b="1" dirty="0" smtClean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400" b="1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person where </a:t>
            </a:r>
            <a:r>
              <a:rPr lang="en-US" sz="2400" b="1" dirty="0" err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aname</a:t>
            </a:r>
            <a:r>
              <a:rPr lang="en-US" sz="2400" b="1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b="1" dirty="0" err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parea</a:t>
            </a:r>
            <a:r>
              <a:rPr lang="en-US" sz="2400" b="1" dirty="0" smtClean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400" b="1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err="1" smtClean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personinfo</a:t>
            </a:r>
            <a:r>
              <a:rPr lang="en-US" sz="2400" b="1" dirty="0" smtClean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person%rowtype</a:t>
            </a:r>
            <a:r>
              <a:rPr lang="en-US" sz="2400" b="1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sz="2400" b="1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 </a:t>
            </a:r>
            <a:endParaRPr lang="en-US" sz="2400" b="1" dirty="0">
              <a:solidFill>
                <a:srgbClr val="88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lang="en-US" sz="2400" b="1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percursor</a:t>
            </a:r>
            <a:r>
              <a:rPr lang="en-US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b="1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endParaRPr lang="en-US" sz="2400" b="1" dirty="0">
              <a:solidFill>
                <a:srgbClr val="88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fetch </a:t>
            </a:r>
            <a:r>
              <a:rPr lang="en-US" sz="2400" b="1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percursor</a:t>
            </a:r>
            <a:r>
              <a:rPr lang="en-US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into </a:t>
            </a:r>
            <a:r>
              <a:rPr lang="en-US" sz="2400" b="1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personinfo</a:t>
            </a:r>
            <a:r>
              <a:rPr lang="en-US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exit when not found;</a:t>
            </a:r>
          </a:p>
          <a:p>
            <a:r>
              <a:rPr lang="en-US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raise </a:t>
            </a:r>
            <a:r>
              <a:rPr lang="en-US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notice'' person information </a:t>
            </a:r>
            <a:r>
              <a:rPr lang="en-US" sz="2400" b="1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 % ‘’,</a:t>
            </a:r>
            <a:r>
              <a:rPr lang="en-US" sz="2400" b="1" dirty="0" err="1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personinfo</a:t>
            </a:r>
            <a:r>
              <a:rPr lang="en-US" sz="2400" b="1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b="1" dirty="0">
              <a:solidFill>
                <a:srgbClr val="88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b="1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en-US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loop;</a:t>
            </a:r>
          </a:p>
          <a:p>
            <a:r>
              <a:rPr lang="en-US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close </a:t>
            </a:r>
            <a:r>
              <a:rPr lang="en-US" sz="2400" b="1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percursor</a:t>
            </a:r>
            <a:r>
              <a:rPr lang="en-US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end;</a:t>
            </a:r>
          </a:p>
          <a:p>
            <a:r>
              <a:rPr lang="en-US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'language '</a:t>
            </a:r>
            <a:r>
              <a:rPr lang="en-US" sz="2400" b="1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plpgsql</a:t>
            </a:r>
            <a:r>
              <a:rPr lang="en-US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</p:txBody>
      </p:sp>
      <p:sp>
        <p:nvSpPr>
          <p:cNvPr id="4" name="Rectangle 3"/>
          <p:cNvSpPr/>
          <p:nvPr/>
        </p:nvSpPr>
        <p:spPr>
          <a:xfrm>
            <a:off x="378645" y="-14180"/>
            <a:ext cx="111946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Write </a:t>
            </a:r>
            <a:r>
              <a:rPr lang="en-US" sz="2000" dirty="0" smtClean="0">
                <a:solidFill>
                  <a:srgbClr val="00B0F0"/>
                </a:solidFill>
              </a:rPr>
              <a:t>a stored function using cursors </a:t>
            </a:r>
            <a:r>
              <a:rPr lang="en-US" sz="2000" dirty="0">
                <a:solidFill>
                  <a:srgbClr val="00B0F0"/>
                </a:solidFill>
              </a:rPr>
              <a:t>to accept a </a:t>
            </a:r>
            <a:r>
              <a:rPr lang="en-US" sz="2000" dirty="0" smtClean="0">
                <a:solidFill>
                  <a:srgbClr val="00B0F0"/>
                </a:solidFill>
              </a:rPr>
              <a:t>area name </a:t>
            </a:r>
            <a:r>
              <a:rPr lang="en-US" sz="2000" dirty="0">
                <a:solidFill>
                  <a:srgbClr val="00B0F0"/>
                </a:solidFill>
              </a:rPr>
              <a:t>from the </a:t>
            </a:r>
            <a:r>
              <a:rPr lang="en-US" sz="2000" dirty="0" smtClean="0">
                <a:solidFill>
                  <a:srgbClr val="00B0F0"/>
                </a:solidFill>
              </a:rPr>
              <a:t>user</a:t>
            </a:r>
          </a:p>
          <a:p>
            <a:r>
              <a:rPr lang="en-US" sz="2000" dirty="0" smtClean="0">
                <a:solidFill>
                  <a:srgbClr val="00B0F0"/>
                </a:solidFill>
              </a:rPr>
              <a:t> </a:t>
            </a:r>
            <a:r>
              <a:rPr lang="en-US" sz="2000" dirty="0">
                <a:solidFill>
                  <a:srgbClr val="00B0F0"/>
                </a:solidFill>
              </a:rPr>
              <a:t>and to list </a:t>
            </a:r>
            <a:r>
              <a:rPr lang="en-US" sz="2000" dirty="0" smtClean="0">
                <a:solidFill>
                  <a:srgbClr val="00B0F0"/>
                </a:solidFill>
              </a:rPr>
              <a:t>all persons living in given area.</a:t>
            </a:r>
            <a:endParaRPr lang="en-U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4339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577592"/>
            <a:ext cx="12192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or replace function </a:t>
            </a:r>
            <a:r>
              <a:rPr lang="en-US" sz="2400" b="1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pinfo1(</a:t>
            </a:r>
            <a:r>
              <a:rPr lang="en-US" sz="2400" b="1" dirty="0" err="1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parea</a:t>
            </a:r>
            <a:r>
              <a:rPr lang="en-US" sz="2400" b="1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varchar(20)) returns void as'</a:t>
            </a:r>
          </a:p>
          <a:p>
            <a:r>
              <a:rPr lang="en-US" sz="2400" b="1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endParaRPr lang="en-US" sz="2400" b="1" dirty="0">
              <a:solidFill>
                <a:srgbClr val="88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dirty="0" err="1" smtClean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percursor</a:t>
            </a:r>
            <a:r>
              <a:rPr lang="en-US" sz="2800" b="1" dirty="0" smtClean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cursor for select </a:t>
            </a:r>
            <a:r>
              <a:rPr lang="en-US" sz="2800" b="1" dirty="0" err="1" smtClean="0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pname,income</a:t>
            </a:r>
            <a:r>
              <a:rPr lang="en-US" sz="2800" b="1" dirty="0" smtClean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person where </a:t>
            </a:r>
            <a:r>
              <a:rPr lang="en-US" sz="2800" b="1" dirty="0" err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aname</a:t>
            </a:r>
            <a:r>
              <a:rPr lang="en-US" sz="2800" b="1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b="1" dirty="0" err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parea</a:t>
            </a:r>
            <a:r>
              <a:rPr lang="en-US" sz="2800" b="1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800" b="1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dirty="0" err="1" smtClean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pername</a:t>
            </a:r>
            <a:r>
              <a:rPr lang="en-US" sz="2800" b="1" dirty="0" smtClean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varchar(20);</a:t>
            </a:r>
          </a:p>
          <a:p>
            <a:r>
              <a:rPr lang="en-US" sz="2800" b="1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b="1" dirty="0" err="1" smtClean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pincome</a:t>
            </a:r>
            <a:r>
              <a:rPr lang="en-US" sz="2800" b="1" dirty="0" smtClean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float </a:t>
            </a:r>
            <a:r>
              <a:rPr lang="en-US" sz="2800" b="1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8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sz="2400" b="1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 </a:t>
            </a:r>
            <a:endParaRPr lang="en-US" sz="2400" b="1" dirty="0">
              <a:solidFill>
                <a:srgbClr val="88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lang="en-US" sz="2400" b="1" dirty="0" err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percursor</a:t>
            </a:r>
            <a:r>
              <a:rPr lang="en-US" sz="2400" b="1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400" b="1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b="1" dirty="0" smtClean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endParaRPr lang="en-US" sz="2400" b="1" dirty="0">
              <a:solidFill>
                <a:srgbClr val="00B0F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smtClean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fetch </a:t>
            </a:r>
            <a:r>
              <a:rPr lang="en-US" sz="2400" b="1" dirty="0" err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percursor</a:t>
            </a:r>
            <a:r>
              <a:rPr lang="en-US" sz="2400" b="1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into </a:t>
            </a:r>
            <a:r>
              <a:rPr lang="en-US" sz="2400" b="1" dirty="0" err="1" smtClean="0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pername,pincome</a:t>
            </a:r>
            <a:r>
              <a:rPr 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b="1" dirty="0">
              <a:solidFill>
                <a:srgbClr val="00B05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exit when not found;</a:t>
            </a:r>
          </a:p>
          <a:p>
            <a:r>
              <a:rPr lang="en-US" sz="2400" b="1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smtClean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raise </a:t>
            </a:r>
            <a:r>
              <a:rPr lang="en-US" sz="2400" b="1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notice'' person </a:t>
            </a:r>
            <a:r>
              <a:rPr lang="en-US" sz="2400" b="1" dirty="0" smtClean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 is % and income is % '',</a:t>
            </a:r>
            <a:r>
              <a:rPr lang="en-US" sz="2400" b="1" dirty="0" err="1" smtClean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pername,pincome</a:t>
            </a:r>
            <a:r>
              <a:rPr lang="en-US" sz="2400" b="1" dirty="0" smtClean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b="1" dirty="0">
              <a:solidFill>
                <a:srgbClr val="00B0F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b="1" dirty="0" smtClean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en-US" sz="2400" b="1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loop;</a:t>
            </a:r>
          </a:p>
          <a:p>
            <a:r>
              <a:rPr lang="en-US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close </a:t>
            </a:r>
            <a:r>
              <a:rPr lang="en-US" sz="2400" b="1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percursor</a:t>
            </a:r>
            <a:r>
              <a:rPr lang="en-US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end;</a:t>
            </a:r>
          </a:p>
          <a:p>
            <a:r>
              <a:rPr lang="en-US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'language '</a:t>
            </a:r>
            <a:r>
              <a:rPr lang="en-US" sz="2400" b="1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plpgsql</a:t>
            </a:r>
            <a:r>
              <a:rPr lang="en-US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</p:txBody>
      </p:sp>
      <p:sp>
        <p:nvSpPr>
          <p:cNvPr id="4" name="Rectangle 3"/>
          <p:cNvSpPr/>
          <p:nvPr/>
        </p:nvSpPr>
        <p:spPr>
          <a:xfrm>
            <a:off x="378645" y="-14180"/>
            <a:ext cx="111946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Write </a:t>
            </a:r>
            <a:r>
              <a:rPr lang="en-US" sz="2000" dirty="0" smtClean="0">
                <a:solidFill>
                  <a:srgbClr val="00B0F0"/>
                </a:solidFill>
              </a:rPr>
              <a:t>a stored function using cursors </a:t>
            </a:r>
            <a:r>
              <a:rPr lang="en-US" sz="2000" dirty="0">
                <a:solidFill>
                  <a:srgbClr val="00B0F0"/>
                </a:solidFill>
              </a:rPr>
              <a:t>to accept a </a:t>
            </a:r>
            <a:r>
              <a:rPr lang="en-US" sz="2000" dirty="0" smtClean="0">
                <a:solidFill>
                  <a:srgbClr val="00B0F0"/>
                </a:solidFill>
              </a:rPr>
              <a:t>area name </a:t>
            </a:r>
            <a:r>
              <a:rPr lang="en-US" sz="2000" dirty="0">
                <a:solidFill>
                  <a:srgbClr val="00B0F0"/>
                </a:solidFill>
              </a:rPr>
              <a:t>from the </a:t>
            </a:r>
            <a:r>
              <a:rPr lang="en-US" sz="2000" dirty="0" smtClean="0">
                <a:solidFill>
                  <a:srgbClr val="00B0F0"/>
                </a:solidFill>
              </a:rPr>
              <a:t>user</a:t>
            </a:r>
          </a:p>
          <a:p>
            <a:r>
              <a:rPr lang="en-US" sz="2000" dirty="0" smtClean="0">
                <a:solidFill>
                  <a:srgbClr val="00B0F0"/>
                </a:solidFill>
              </a:rPr>
              <a:t> </a:t>
            </a:r>
            <a:r>
              <a:rPr lang="en-US" sz="2000" dirty="0">
                <a:solidFill>
                  <a:srgbClr val="00B0F0"/>
                </a:solidFill>
              </a:rPr>
              <a:t>and to </a:t>
            </a:r>
            <a:r>
              <a:rPr lang="en-US" sz="2000" dirty="0" smtClean="0">
                <a:solidFill>
                  <a:srgbClr val="00B0F0"/>
                </a:solidFill>
              </a:rPr>
              <a:t>list </a:t>
            </a:r>
            <a:r>
              <a:rPr lang="en-US" sz="2000" dirty="0" err="1" smtClean="0">
                <a:solidFill>
                  <a:srgbClr val="00B0F0"/>
                </a:solidFill>
              </a:rPr>
              <a:t>pname</a:t>
            </a:r>
            <a:r>
              <a:rPr lang="en-US" sz="2000" dirty="0" smtClean="0">
                <a:solidFill>
                  <a:srgbClr val="00B0F0"/>
                </a:solidFill>
              </a:rPr>
              <a:t> and their income living in given area.</a:t>
            </a:r>
            <a:endParaRPr lang="en-U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4081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93706"/>
            <a:ext cx="121920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28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 replace function </a:t>
            </a:r>
            <a:r>
              <a:rPr lang="en-US" sz="2800" b="1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updateclass</a:t>
            </a:r>
            <a:r>
              <a:rPr lang="en-US" sz="28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returns void as'</a:t>
            </a:r>
          </a:p>
          <a:p>
            <a:r>
              <a:rPr lang="en-US" sz="28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</a:p>
          <a:p>
            <a:r>
              <a:rPr lang="en-US" sz="28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studcur</a:t>
            </a:r>
            <a:r>
              <a:rPr lang="en-US" sz="28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cursor for select * from student where class</a:t>
            </a:r>
            <a:r>
              <a:rPr lang="en-US" sz="2800" b="1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='‘TYBCA'';</a:t>
            </a:r>
            <a:endParaRPr lang="en-US" sz="2800" b="1" dirty="0">
              <a:solidFill>
                <a:srgbClr val="88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 </a:t>
            </a:r>
          </a:p>
          <a:p>
            <a:r>
              <a:rPr lang="en-US" sz="28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open </a:t>
            </a:r>
            <a:r>
              <a:rPr lang="en-US" sz="2800" b="1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studcur</a:t>
            </a:r>
            <a:r>
              <a:rPr lang="en-US" sz="28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8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loop</a:t>
            </a:r>
          </a:p>
          <a:p>
            <a:r>
              <a:rPr lang="en-US" sz="28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move next from </a:t>
            </a:r>
            <a:r>
              <a:rPr lang="en-US" sz="2800" b="1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studcur</a:t>
            </a:r>
            <a:r>
              <a:rPr lang="en-US" sz="28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8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exit when not found;</a:t>
            </a:r>
          </a:p>
          <a:p>
            <a:r>
              <a:rPr lang="en-US" sz="28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update student set class</a:t>
            </a:r>
            <a:r>
              <a:rPr lang="en-US" sz="2800" b="1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='‘SYBCA</a:t>
            </a:r>
            <a:r>
              <a:rPr lang="en-US" sz="28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'';</a:t>
            </a:r>
          </a:p>
          <a:p>
            <a:r>
              <a:rPr lang="en-US" sz="28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end loop;</a:t>
            </a:r>
          </a:p>
          <a:p>
            <a:r>
              <a:rPr lang="en-US" sz="28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close </a:t>
            </a:r>
            <a:r>
              <a:rPr lang="en-US" sz="2800" b="1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studcur</a:t>
            </a:r>
            <a:r>
              <a:rPr lang="en-US" sz="28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8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end;</a:t>
            </a:r>
          </a:p>
          <a:p>
            <a:r>
              <a:rPr lang="en-US" sz="28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'language '</a:t>
            </a:r>
            <a:r>
              <a:rPr lang="en-US" sz="2800" b="1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plpgsql</a:t>
            </a:r>
            <a:r>
              <a:rPr lang="en-US" sz="28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r>
              <a:rPr lang="en-US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378645" y="162679"/>
            <a:ext cx="111946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Write a </a:t>
            </a:r>
            <a:r>
              <a:rPr lang="en-US" sz="2000" dirty="0" smtClean="0">
                <a:solidFill>
                  <a:srgbClr val="00B0F0"/>
                </a:solidFill>
              </a:rPr>
              <a:t>function </a:t>
            </a:r>
            <a:r>
              <a:rPr lang="en-US" sz="2000" dirty="0">
                <a:solidFill>
                  <a:srgbClr val="00B0F0"/>
                </a:solidFill>
              </a:rPr>
              <a:t>using cursor to move all students of </a:t>
            </a:r>
            <a:r>
              <a:rPr lang="en-US" sz="2000" dirty="0" smtClean="0">
                <a:solidFill>
                  <a:srgbClr val="00B0F0"/>
                </a:solidFill>
              </a:rPr>
              <a:t>TYBCA </a:t>
            </a:r>
            <a:r>
              <a:rPr lang="en-US" sz="2000" dirty="0">
                <a:solidFill>
                  <a:srgbClr val="00B0F0"/>
                </a:solidFill>
              </a:rPr>
              <a:t>to </a:t>
            </a:r>
            <a:r>
              <a:rPr lang="en-US" sz="2000" dirty="0" smtClean="0">
                <a:solidFill>
                  <a:srgbClr val="00B0F0"/>
                </a:solidFill>
              </a:rPr>
              <a:t>SYBCA</a:t>
            </a:r>
            <a:endParaRPr lang="en-U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3805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03732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student (</a:t>
            </a:r>
            <a:r>
              <a:rPr lang="en-US" sz="2800" dirty="0" err="1" smtClean="0"/>
              <a:t>sno</a:t>
            </a:r>
            <a:r>
              <a:rPr lang="en-US" sz="2800" dirty="0" smtClean="0"/>
              <a:t> integer, </a:t>
            </a:r>
            <a:r>
              <a:rPr lang="en-US" sz="2800" dirty="0" err="1" smtClean="0"/>
              <a:t>s_name</a:t>
            </a:r>
            <a:r>
              <a:rPr lang="en-US" sz="2800" dirty="0" smtClean="0"/>
              <a:t> char(30), </a:t>
            </a:r>
            <a:r>
              <a:rPr lang="en-US" sz="2800" dirty="0" err="1" smtClean="0"/>
              <a:t>s_class</a:t>
            </a:r>
            <a:r>
              <a:rPr lang="en-US" sz="2800" dirty="0" smtClean="0"/>
              <a:t> char(10), </a:t>
            </a:r>
            <a:r>
              <a:rPr lang="en-US" sz="2800" dirty="0" err="1" smtClean="0"/>
              <a:t>s_addr</a:t>
            </a:r>
            <a:endParaRPr lang="en-US" sz="2800" dirty="0" smtClean="0"/>
          </a:p>
          <a:p>
            <a:r>
              <a:rPr lang="en-IN" sz="2800" dirty="0" smtClean="0"/>
              <a:t>char(50))</a:t>
            </a:r>
          </a:p>
          <a:p>
            <a:r>
              <a:rPr lang="en-IN" sz="2800" dirty="0" smtClean="0"/>
              <a:t>teacher (</a:t>
            </a:r>
            <a:r>
              <a:rPr lang="en-IN" sz="2800" dirty="0" err="1" smtClean="0"/>
              <a:t>tno</a:t>
            </a:r>
            <a:r>
              <a:rPr lang="en-IN" sz="2800" dirty="0" smtClean="0"/>
              <a:t> integer, </a:t>
            </a:r>
            <a:r>
              <a:rPr lang="en-IN" sz="2800" dirty="0" err="1" smtClean="0"/>
              <a:t>t_name</a:t>
            </a:r>
            <a:r>
              <a:rPr lang="en-IN" sz="2800" dirty="0" smtClean="0"/>
              <a:t> char (20), qualification char</a:t>
            </a:r>
          </a:p>
          <a:p>
            <a:r>
              <a:rPr lang="en-IN" sz="2800" dirty="0" smtClean="0"/>
              <a:t>(15),experience integer)</a:t>
            </a:r>
          </a:p>
          <a:p>
            <a:r>
              <a:rPr lang="en-IN" sz="3200" dirty="0" err="1" smtClean="0"/>
              <a:t>Stud_teach</a:t>
            </a:r>
            <a:r>
              <a:rPr lang="en-IN" sz="3200" dirty="0" smtClean="0"/>
              <a:t>(</a:t>
            </a:r>
            <a:r>
              <a:rPr lang="en-IN" sz="3200" dirty="0" err="1" smtClean="0"/>
              <a:t>sno,tno,subject,marks</a:t>
            </a:r>
            <a:r>
              <a:rPr lang="en-IN" sz="3200" dirty="0" smtClean="0"/>
              <a:t>)</a:t>
            </a:r>
          </a:p>
          <a:p>
            <a:r>
              <a:rPr lang="en-IN" sz="3200" dirty="0" smtClean="0"/>
              <a:t>1)Write </a:t>
            </a:r>
            <a:r>
              <a:rPr lang="en-IN" sz="3200" dirty="0"/>
              <a:t>a stored function using cursors, to accept a address </a:t>
            </a:r>
            <a:r>
              <a:rPr lang="en-IN" sz="3200" dirty="0" smtClean="0"/>
              <a:t> from </a:t>
            </a:r>
            <a:r>
              <a:rPr lang="en-IN" sz="3200" dirty="0"/>
              <a:t>the user and </a:t>
            </a:r>
            <a:r>
              <a:rPr lang="en-IN" sz="3200" dirty="0" smtClean="0"/>
              <a:t>display information of students staying at given address.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23885783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5910" y="117693"/>
            <a:ext cx="11546005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solidFill>
                <a:srgbClr val="88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or replace function studinfo1(add varchar(20)) returns void as'</a:t>
            </a:r>
          </a:p>
          <a:p>
            <a:r>
              <a:rPr lang="en-US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declare</a:t>
            </a:r>
          </a:p>
          <a:p>
            <a:endParaRPr lang="en-US" b="1" dirty="0">
              <a:solidFill>
                <a:srgbClr val="88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cur1 cursor for select </a:t>
            </a:r>
            <a:r>
              <a:rPr lang="en-US" b="1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sname,subject</a:t>
            </a:r>
            <a:r>
              <a:rPr lang="en-US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b="1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student,stud_teach</a:t>
            </a:r>
            <a:r>
              <a:rPr lang="en-US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where 		  </a:t>
            </a:r>
          </a:p>
          <a:p>
            <a:endParaRPr lang="en-US" b="1" dirty="0">
              <a:solidFill>
                <a:srgbClr val="88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student.sno</a:t>
            </a:r>
            <a:r>
              <a:rPr lang="en-US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stud_teach.sno</a:t>
            </a:r>
            <a:r>
              <a:rPr lang="en-US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address=add;</a:t>
            </a:r>
          </a:p>
          <a:p>
            <a:r>
              <a:rPr lang="en-US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studname</a:t>
            </a:r>
            <a:r>
              <a:rPr lang="en-US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varchar(20);</a:t>
            </a:r>
          </a:p>
          <a:p>
            <a:r>
              <a:rPr lang="en-US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sub varchar(20);</a:t>
            </a:r>
          </a:p>
          <a:p>
            <a:endParaRPr lang="en-US" b="1" dirty="0">
              <a:solidFill>
                <a:srgbClr val="88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88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begin</a:t>
            </a:r>
          </a:p>
          <a:p>
            <a:r>
              <a:rPr lang="en-US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open cur1;</a:t>
            </a:r>
          </a:p>
          <a:p>
            <a:r>
              <a:rPr lang="en-US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loop</a:t>
            </a:r>
          </a:p>
          <a:p>
            <a:r>
              <a:rPr lang="en-US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fetch cur1 into </a:t>
            </a:r>
            <a:r>
              <a:rPr lang="en-US" b="1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studname,sub</a:t>
            </a:r>
            <a:r>
              <a:rPr lang="en-US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exit when not found;</a:t>
            </a:r>
          </a:p>
          <a:p>
            <a:r>
              <a:rPr lang="en-US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raise notice ''</a:t>
            </a:r>
            <a:r>
              <a:rPr lang="en-US" b="1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sname</a:t>
            </a:r>
            <a:r>
              <a:rPr lang="en-US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% and </a:t>
            </a:r>
            <a:r>
              <a:rPr lang="en-US" b="1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subject name </a:t>
            </a:r>
            <a:r>
              <a:rPr lang="en-US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 '',</a:t>
            </a:r>
            <a:r>
              <a:rPr lang="en-US" b="1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studname,sub</a:t>
            </a:r>
            <a:r>
              <a:rPr lang="en-US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end loop;</a:t>
            </a:r>
          </a:p>
          <a:p>
            <a:r>
              <a:rPr lang="en-US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close cur1;</a:t>
            </a:r>
          </a:p>
          <a:p>
            <a:r>
              <a:rPr lang="en-US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end;</a:t>
            </a:r>
          </a:p>
          <a:p>
            <a:r>
              <a:rPr lang="en-US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'language '</a:t>
            </a:r>
            <a:r>
              <a:rPr lang="en-US" b="1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plpgsql</a:t>
            </a:r>
            <a:r>
              <a:rPr lang="en-US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20827571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1068" y="298442"/>
            <a:ext cx="12000931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solidFill>
                <a:srgbClr val="88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or replace function </a:t>
            </a:r>
            <a:r>
              <a:rPr lang="en-US" sz="2400" b="1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studper</a:t>
            </a:r>
            <a:r>
              <a:rPr lang="en-US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returns void as'</a:t>
            </a:r>
          </a:p>
          <a:p>
            <a:r>
              <a:rPr lang="en-US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endParaRPr lang="en-US" sz="2400" b="1" dirty="0">
              <a:solidFill>
                <a:srgbClr val="88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cur1 cursor for select </a:t>
            </a:r>
            <a:r>
              <a:rPr 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sno,sum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(marks),</a:t>
            </a:r>
            <a:r>
              <a:rPr 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(marks</a:t>
            </a:r>
            <a:r>
              <a:rPr lang="en-US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from </a:t>
            </a:r>
            <a:r>
              <a:rPr lang="en-US" sz="2400" b="1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stud_teach</a:t>
            </a:r>
            <a:r>
              <a:rPr lang="en-US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group by </a:t>
            </a:r>
            <a:r>
              <a:rPr lang="en-US" sz="2400" b="1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sno</a:t>
            </a:r>
            <a:r>
              <a:rPr lang="en-US" sz="2400" b="1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b="1" dirty="0">
              <a:solidFill>
                <a:srgbClr val="88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sno1 </a:t>
            </a:r>
            <a:r>
              <a:rPr 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sum </a:t>
            </a:r>
            <a:r>
              <a:rPr 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numeric;</a:t>
            </a:r>
          </a:p>
          <a:p>
            <a:r>
              <a:rPr lang="en-US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begin</a:t>
            </a:r>
          </a:p>
          <a:p>
            <a:r>
              <a:rPr lang="en-US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open cur1;</a:t>
            </a:r>
          </a:p>
          <a:p>
            <a:r>
              <a:rPr lang="en-US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loop</a:t>
            </a:r>
          </a:p>
          <a:p>
            <a:r>
              <a:rPr lang="en-US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fetch cur1 into sno1,sum,avg;</a:t>
            </a:r>
          </a:p>
          <a:p>
            <a:r>
              <a:rPr lang="en-US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exit when not found;</a:t>
            </a:r>
          </a:p>
          <a:p>
            <a:r>
              <a:rPr lang="en-US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raise notice ''</a:t>
            </a:r>
            <a:r>
              <a:rPr lang="en-US" sz="2400" b="1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sno</a:t>
            </a:r>
            <a:r>
              <a:rPr lang="en-US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% and sum(marks) % and </a:t>
            </a:r>
            <a:r>
              <a:rPr lang="en-US" sz="2400" b="1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US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%'',sno1,sum,avg;</a:t>
            </a:r>
          </a:p>
          <a:p>
            <a:r>
              <a:rPr lang="en-US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end loop;</a:t>
            </a:r>
          </a:p>
          <a:p>
            <a:r>
              <a:rPr lang="en-US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close cur1;</a:t>
            </a:r>
          </a:p>
          <a:p>
            <a:r>
              <a:rPr lang="en-US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end;</a:t>
            </a:r>
          </a:p>
          <a:p>
            <a:r>
              <a:rPr lang="en-US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'language '</a:t>
            </a:r>
            <a:r>
              <a:rPr lang="en-US" sz="2400" b="1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plpgsql</a:t>
            </a:r>
            <a:r>
              <a:rPr lang="en-US" sz="24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-24724"/>
            <a:ext cx="120919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Write a stored function using cursors which will calculate total and percentage of </a:t>
            </a:r>
            <a:r>
              <a:rPr lang="en-IN" dirty="0" smtClean="0"/>
              <a:t>each student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904556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5516" y="0"/>
            <a:ext cx="10967545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400" dirty="0"/>
              <a:t>Write a stored function using cursors which will calculate total and percentage of each </a:t>
            </a:r>
            <a:r>
              <a:rPr lang="en-IN" sz="4400" dirty="0" smtClean="0"/>
              <a:t>student.</a:t>
            </a:r>
          </a:p>
          <a:p>
            <a:endParaRPr lang="en-IN" sz="4400" dirty="0"/>
          </a:p>
          <a:p>
            <a:r>
              <a:rPr lang="en-US" sz="2800" dirty="0">
                <a:solidFill>
                  <a:srgbClr val="00B050"/>
                </a:solidFill>
              </a:rPr>
              <a:t>student (</a:t>
            </a:r>
            <a:r>
              <a:rPr lang="en-US" sz="2800" dirty="0" err="1">
                <a:solidFill>
                  <a:srgbClr val="00B050"/>
                </a:solidFill>
              </a:rPr>
              <a:t>sno</a:t>
            </a:r>
            <a:r>
              <a:rPr lang="en-US" sz="2800" dirty="0">
                <a:solidFill>
                  <a:srgbClr val="00B050"/>
                </a:solidFill>
              </a:rPr>
              <a:t> integer, </a:t>
            </a:r>
            <a:r>
              <a:rPr lang="en-US" sz="2800" dirty="0" err="1">
                <a:solidFill>
                  <a:srgbClr val="00B050"/>
                </a:solidFill>
              </a:rPr>
              <a:t>s_name</a:t>
            </a:r>
            <a:r>
              <a:rPr lang="en-US" sz="2800" dirty="0">
                <a:solidFill>
                  <a:srgbClr val="00B050"/>
                </a:solidFill>
              </a:rPr>
              <a:t> char(30), </a:t>
            </a:r>
            <a:r>
              <a:rPr lang="en-US" sz="2800" dirty="0" err="1">
                <a:solidFill>
                  <a:srgbClr val="00B050"/>
                </a:solidFill>
              </a:rPr>
              <a:t>s_class</a:t>
            </a:r>
            <a:r>
              <a:rPr lang="en-US" sz="2800" dirty="0">
                <a:solidFill>
                  <a:srgbClr val="00B050"/>
                </a:solidFill>
              </a:rPr>
              <a:t> char(10), </a:t>
            </a:r>
            <a:r>
              <a:rPr lang="en-US" sz="2800" dirty="0" err="1">
                <a:solidFill>
                  <a:srgbClr val="00B050"/>
                </a:solidFill>
              </a:rPr>
              <a:t>s_addr</a:t>
            </a:r>
            <a:endParaRPr lang="en-US" sz="2800" dirty="0">
              <a:solidFill>
                <a:srgbClr val="00B050"/>
              </a:solidFill>
            </a:endParaRPr>
          </a:p>
          <a:p>
            <a:r>
              <a:rPr lang="en-IN" sz="2800" dirty="0">
                <a:solidFill>
                  <a:srgbClr val="00B050"/>
                </a:solidFill>
              </a:rPr>
              <a:t>char(50))</a:t>
            </a:r>
          </a:p>
          <a:p>
            <a:r>
              <a:rPr lang="en-IN" sz="2800" dirty="0">
                <a:solidFill>
                  <a:srgbClr val="00B050"/>
                </a:solidFill>
              </a:rPr>
              <a:t>teacher (</a:t>
            </a:r>
            <a:r>
              <a:rPr lang="en-IN" sz="2800" dirty="0" err="1">
                <a:solidFill>
                  <a:srgbClr val="00B050"/>
                </a:solidFill>
              </a:rPr>
              <a:t>tno</a:t>
            </a:r>
            <a:r>
              <a:rPr lang="en-IN" sz="2800" dirty="0">
                <a:solidFill>
                  <a:srgbClr val="00B050"/>
                </a:solidFill>
              </a:rPr>
              <a:t> integer, </a:t>
            </a:r>
            <a:r>
              <a:rPr lang="en-IN" sz="2800" dirty="0" err="1">
                <a:solidFill>
                  <a:srgbClr val="00B050"/>
                </a:solidFill>
              </a:rPr>
              <a:t>t_name</a:t>
            </a:r>
            <a:r>
              <a:rPr lang="en-IN" sz="2800" dirty="0">
                <a:solidFill>
                  <a:srgbClr val="00B050"/>
                </a:solidFill>
              </a:rPr>
              <a:t> char (20), qualification char</a:t>
            </a:r>
          </a:p>
          <a:p>
            <a:r>
              <a:rPr lang="en-IN" sz="2800" dirty="0">
                <a:solidFill>
                  <a:srgbClr val="00B050"/>
                </a:solidFill>
              </a:rPr>
              <a:t>(15),experience integer)</a:t>
            </a:r>
          </a:p>
          <a:p>
            <a:r>
              <a:rPr lang="en-IN" sz="2800" dirty="0" err="1">
                <a:solidFill>
                  <a:srgbClr val="00B050"/>
                </a:solidFill>
              </a:rPr>
              <a:t>Stud_teach</a:t>
            </a:r>
            <a:r>
              <a:rPr lang="en-IN" sz="2800" dirty="0">
                <a:solidFill>
                  <a:srgbClr val="00B050"/>
                </a:solidFill>
              </a:rPr>
              <a:t>(</a:t>
            </a:r>
            <a:r>
              <a:rPr lang="en-IN" sz="2800" dirty="0" err="1">
                <a:solidFill>
                  <a:srgbClr val="00B050"/>
                </a:solidFill>
              </a:rPr>
              <a:t>sno,tno,subject,marks</a:t>
            </a:r>
            <a:r>
              <a:rPr lang="en-IN" sz="2800" dirty="0" smtClean="0">
                <a:solidFill>
                  <a:srgbClr val="00B050"/>
                </a:solidFill>
              </a:rPr>
              <a:t>)</a:t>
            </a:r>
          </a:p>
          <a:p>
            <a:endParaRPr lang="en-IN" sz="2800" dirty="0">
              <a:solidFill>
                <a:srgbClr val="00B050"/>
              </a:solidFill>
            </a:endParaRPr>
          </a:p>
          <a:p>
            <a:r>
              <a:rPr lang="en-US" sz="28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cur1 cursor for select </a:t>
            </a:r>
            <a:r>
              <a:rPr lang="en-US" sz="2800" b="1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sno,sum</a:t>
            </a:r>
            <a:r>
              <a:rPr lang="en-US" sz="28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(marks),</a:t>
            </a:r>
            <a:r>
              <a:rPr lang="en-US" sz="2800" b="1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US" sz="28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(marks) from </a:t>
            </a:r>
            <a:r>
              <a:rPr lang="en-US" sz="2800" b="1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stud_teach</a:t>
            </a:r>
            <a:r>
              <a:rPr lang="en-US" sz="28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group by </a:t>
            </a:r>
            <a:r>
              <a:rPr lang="en-US" sz="2800" b="1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sno</a:t>
            </a:r>
            <a:r>
              <a:rPr lang="en-US" sz="28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2800" b="1" dirty="0">
              <a:solidFill>
                <a:srgbClr val="88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solidFill>
                <a:srgbClr val="00B050"/>
              </a:solidFill>
            </a:endParaRPr>
          </a:p>
          <a:p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36890631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1775" y="0"/>
            <a:ext cx="468856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Trigger</a:t>
            </a:r>
            <a:endParaRPr lang="en-IN" sz="2800" b="1" dirty="0"/>
          </a:p>
          <a:p>
            <a:pPr marL="285750" indent="-285750">
              <a:buFont typeface="Wingdings" pitchFamily="2" charset="2"/>
              <a:buChar char="ü"/>
            </a:pPr>
            <a:r>
              <a:rPr lang="en-IN" sz="2800" dirty="0" smtClean="0">
                <a:solidFill>
                  <a:srgbClr val="00B0F0"/>
                </a:solidFill>
              </a:rPr>
              <a:t>  </a:t>
            </a:r>
            <a:r>
              <a:rPr lang="en-IN" sz="2800" dirty="0">
                <a:solidFill>
                  <a:srgbClr val="00B0F0"/>
                </a:solidFill>
              </a:rPr>
              <a:t>trigger </a:t>
            </a:r>
            <a:r>
              <a:rPr lang="en-IN" sz="2800" dirty="0"/>
              <a:t>is a stored program invoked automatically in response to an event such as insert, update, or delete that occurs in the associated table. </a:t>
            </a:r>
          </a:p>
          <a:p>
            <a:endParaRPr lang="en-IN" sz="2800" dirty="0"/>
          </a:p>
          <a:p>
            <a:pPr marL="285750" indent="-285750">
              <a:buFont typeface="Wingdings" pitchFamily="2" charset="2"/>
              <a:buChar char="ü"/>
            </a:pPr>
            <a:r>
              <a:rPr lang="en-IN" sz="2800" dirty="0"/>
              <a:t>For example, you can define a trigger that is invoked automatically before a new row is inserted into a table.</a:t>
            </a:r>
          </a:p>
        </p:txBody>
      </p:sp>
      <p:sp>
        <p:nvSpPr>
          <p:cNvPr id="7" name="AutoShape 7" descr="https://sp.mysqltutorial.org/wp-content/uploads/2019/09/MySQL-Triggers.pn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9" descr="https://sp.mysqltutorial.org/wp-content/uploads/2019/09/MySQL-Triggers.png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4" name="Picture 10" descr="C:\Users\Aniket\Desktop\MySQL-Trigg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343" y="312739"/>
            <a:ext cx="6516913" cy="5859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90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69142" y="333829"/>
            <a:ext cx="97100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</a:t>
            </a:r>
            <a:r>
              <a:rPr lang="en-IN" sz="2400" dirty="0" smtClean="0"/>
              <a:t>Delete     1) Keep watch for delete operation on table</a:t>
            </a:r>
          </a:p>
          <a:p>
            <a:r>
              <a:rPr lang="en-IN" sz="2400" dirty="0"/>
              <a:t> </a:t>
            </a:r>
            <a:r>
              <a:rPr lang="en-IN" sz="2400" dirty="0" smtClean="0"/>
              <a:t>                2) perform task : display message that student information is removed </a:t>
            </a:r>
          </a:p>
          <a:p>
            <a:endParaRPr lang="en-IN" sz="2400" dirty="0"/>
          </a:p>
          <a:p>
            <a:r>
              <a:rPr lang="en-IN" sz="2400" dirty="0" smtClean="0"/>
              <a:t>Insert     1) keep watch on insert operation on table</a:t>
            </a:r>
          </a:p>
          <a:p>
            <a:r>
              <a:rPr lang="en-IN" sz="2400" dirty="0"/>
              <a:t> </a:t>
            </a:r>
            <a:r>
              <a:rPr lang="en-IN" sz="2400" dirty="0" smtClean="0"/>
              <a:t>              2) perform task : check class is SYBCA or FYBCA. Insert operation will not execute if class is not FYBCA and SYBCA </a:t>
            </a:r>
          </a:p>
          <a:p>
            <a:endParaRPr lang="en-IN" sz="2400" dirty="0"/>
          </a:p>
          <a:p>
            <a:endParaRPr lang="en-IN" sz="2400" dirty="0" smtClean="0"/>
          </a:p>
          <a:p>
            <a:r>
              <a:rPr lang="en-IN" sz="2400" dirty="0" smtClean="0"/>
              <a:t>Update  1) keep watch : insert or update </a:t>
            </a:r>
          </a:p>
          <a:p>
            <a:r>
              <a:rPr lang="en-IN" sz="2400" dirty="0"/>
              <a:t> </a:t>
            </a:r>
            <a:r>
              <a:rPr lang="en-IN" sz="2400" dirty="0" smtClean="0"/>
              <a:t>              2) perform task :check account balance should be at least 10000. operation should be denied else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528312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01003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600" dirty="0">
                <a:latin typeface="Arial" panose="020B0604020202020204" pitchFamily="34" charset="0"/>
              </a:rPr>
              <a:t>A trigger is a PL/</a:t>
            </a:r>
            <a:r>
              <a:rPr lang="en-US" sz="3600" dirty="0" err="1">
                <a:latin typeface="Arial" panose="020B0604020202020204" pitchFamily="34" charset="0"/>
              </a:rPr>
              <a:t>pgSQL</a:t>
            </a:r>
            <a:r>
              <a:rPr lang="en-US" sz="3600" dirty="0">
                <a:latin typeface="Arial" panose="020B0604020202020204" pitchFamily="34" charset="0"/>
              </a:rPr>
              <a:t> block that is associated with a table, stored in a database </a:t>
            </a:r>
            <a:r>
              <a:rPr lang="en-US" sz="3600" dirty="0" smtClean="0">
                <a:latin typeface="Arial" panose="020B0604020202020204" pitchFamily="34" charset="0"/>
              </a:rPr>
              <a:t>and executed </a:t>
            </a:r>
            <a:r>
              <a:rPr lang="en-US" sz="3600" dirty="0">
                <a:latin typeface="Arial" panose="020B0604020202020204" pitchFamily="34" charset="0"/>
              </a:rPr>
              <a:t>in response to a specific data manipulation </a:t>
            </a:r>
            <a:r>
              <a:rPr lang="en-US" sz="3600" dirty="0" smtClean="0">
                <a:latin typeface="Arial" panose="020B0604020202020204" pitchFamily="34" charset="0"/>
              </a:rPr>
              <a:t>event.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600" dirty="0" smtClean="0"/>
              <a:t>Triggers </a:t>
            </a:r>
            <a:r>
              <a:rPr lang="en-US" sz="3600" dirty="0"/>
              <a:t>can be executed </a:t>
            </a:r>
            <a:r>
              <a:rPr lang="en-US" sz="3600" dirty="0" smtClean="0"/>
              <a:t>or fired </a:t>
            </a:r>
            <a:r>
              <a:rPr lang="en-US" sz="3600" dirty="0"/>
              <a:t>in response to the following events</a:t>
            </a:r>
            <a:r>
              <a:rPr lang="en-US" sz="3600" dirty="0" smtClean="0"/>
              <a:t>.</a:t>
            </a:r>
          </a:p>
          <a:p>
            <a:endParaRPr lang="en-US" sz="3600" dirty="0">
              <a:latin typeface="Arial" panose="020B0604020202020204" pitchFamily="34" charset="0"/>
            </a:endParaRPr>
          </a:p>
          <a:p>
            <a:r>
              <a:rPr lang="en-US" sz="3600" dirty="0" smtClean="0">
                <a:latin typeface="Arial" panose="020B0604020202020204" pitchFamily="34" charset="0"/>
              </a:rPr>
              <a:t>        </a:t>
            </a:r>
            <a:r>
              <a:rPr lang="en-US" sz="3600" dirty="0"/>
              <a:t>a. A row is inserted into table</a:t>
            </a:r>
          </a:p>
          <a:p>
            <a:r>
              <a:rPr lang="en-US" sz="3600" dirty="0" smtClean="0"/>
              <a:t>          b</a:t>
            </a:r>
            <a:r>
              <a:rPr lang="en-US" sz="3600" dirty="0"/>
              <a:t>. A row in a table is updated.</a:t>
            </a:r>
          </a:p>
          <a:p>
            <a:r>
              <a:rPr lang="en-US" sz="3600" dirty="0" smtClean="0"/>
              <a:t>          c</a:t>
            </a:r>
            <a:r>
              <a:rPr lang="en-US" sz="3600" dirty="0"/>
              <a:t>. A row in a table is deleted.</a:t>
            </a:r>
            <a:endParaRPr lang="en-US" sz="3600" dirty="0" smtClean="0"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latin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484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1053" y="250212"/>
            <a:ext cx="6096000" cy="109421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</a:t>
            </a:r>
            <a:r>
              <a:rPr lang="en-IN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eno</a:t>
            </a:r>
            <a:r>
              <a:rPr lang="en-IN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ename</a:t>
            </a:r>
            <a:r>
              <a:rPr lang="en-IN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, designation, </a:t>
            </a:r>
            <a:r>
              <a:rPr lang="en-IN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</a:t>
            </a:r>
            <a:r>
              <a:rPr lang="en-IN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Dept</a:t>
            </a:r>
            <a:r>
              <a:rPr lang="en-IN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dno</a:t>
            </a:r>
            <a:r>
              <a:rPr lang="en-IN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dname</a:t>
            </a:r>
            <a:r>
              <a:rPr lang="en-IN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dloc</a:t>
            </a:r>
            <a:r>
              <a:rPr lang="en-IN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6201406" y="2027924"/>
          <a:ext cx="4564916" cy="2267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503"/>
                <a:gridCol w="978915"/>
                <a:gridCol w="1355832"/>
                <a:gridCol w="1058234"/>
                <a:gridCol w="619432"/>
              </a:tblGrid>
              <a:tr h="406937">
                <a:tc>
                  <a:txBody>
                    <a:bodyPr/>
                    <a:lstStyle/>
                    <a:p>
                      <a:r>
                        <a:rPr lang="en-IN" dirty="0" smtClean="0"/>
                        <a:t>eno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ename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Designation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dno</a:t>
                      </a:r>
                      <a:endParaRPr lang="en-IN" dirty="0"/>
                    </a:p>
                  </a:txBody>
                  <a:tcPr/>
                </a:tc>
              </a:tr>
              <a:tr h="406937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rgbClr val="FF0000"/>
                          </a:solidFill>
                        </a:rPr>
                        <a:t>punam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Professor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100000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06937">
                <a:tc>
                  <a:txBody>
                    <a:bodyPr/>
                    <a:lstStyle/>
                    <a:p>
                      <a:r>
                        <a:rPr lang="en-IN" dirty="0" smtClean="0"/>
                        <a:t>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Divya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Professor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100000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</a:tr>
              <a:tr h="406937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33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rgbClr val="FF0000"/>
                          </a:solidFill>
                        </a:rPr>
                        <a:t>Nilima</a:t>
                      </a:r>
                      <a:endParaRPr lang="en-IN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Lecturer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06937">
                <a:tc>
                  <a:txBody>
                    <a:bodyPr/>
                    <a:lstStyle/>
                    <a:p>
                      <a:r>
                        <a:rPr lang="en-IN" dirty="0" smtClean="0"/>
                        <a:t>44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Smita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Lecturer</a:t>
                      </a:r>
                    </a:p>
                    <a:p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419865" y="2457338"/>
          <a:ext cx="2743201" cy="1627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855"/>
                <a:gridCol w="915970"/>
                <a:gridCol w="1051376"/>
              </a:tblGrid>
              <a:tr h="406937">
                <a:tc>
                  <a:txBody>
                    <a:bodyPr/>
                    <a:lstStyle/>
                    <a:p>
                      <a:r>
                        <a:rPr lang="en-IN" dirty="0" smtClean="0"/>
                        <a:t>dno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dloc</a:t>
                      </a:r>
                      <a:endParaRPr lang="en-IN" dirty="0"/>
                    </a:p>
                  </a:txBody>
                  <a:tcPr/>
                </a:tc>
              </a:tr>
              <a:tr h="406937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finance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101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06937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102</a:t>
                      </a:r>
                      <a:endParaRPr lang="en-IN" dirty="0"/>
                    </a:p>
                  </a:txBody>
                  <a:tcPr/>
                </a:tc>
              </a:tr>
              <a:tr h="406937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103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1858296" y="1598511"/>
            <a:ext cx="0" cy="858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858296" y="1543143"/>
            <a:ext cx="8554066" cy="55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0412362" y="1543143"/>
            <a:ext cx="0" cy="630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27668" y="4510588"/>
            <a:ext cx="9612368" cy="1680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Display number of employees in each department.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 count(eno) from </a:t>
            </a:r>
            <a:r>
              <a:rPr lang="en-IN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</a:t>
            </a:r>
            <a:r>
              <a:rPr lang="en-IN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group by dno;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8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40803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5575" y="0"/>
            <a:ext cx="11664133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Syntax for creating Triggers in </a:t>
            </a:r>
            <a:r>
              <a:rPr lang="en-US" sz="3600" dirty="0" err="1">
                <a:solidFill>
                  <a:schemeClr val="accent1"/>
                </a:solidFill>
              </a:rPr>
              <a:t>mysql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IN" sz="3600" b="1" dirty="0" smtClean="0">
                <a:solidFill>
                  <a:srgbClr val="00B0F0"/>
                </a:solidFill>
              </a:rPr>
              <a:t>CREATE TRIGGER </a:t>
            </a:r>
            <a:r>
              <a:rPr lang="en-IN" sz="3600" b="1" dirty="0" err="1">
                <a:solidFill>
                  <a:srgbClr val="00B0F0"/>
                </a:solidFill>
              </a:rPr>
              <a:t>trigger_name</a:t>
            </a:r>
            <a:r>
              <a:rPr lang="en-IN" sz="3600" b="1" dirty="0">
                <a:solidFill>
                  <a:srgbClr val="00B0F0"/>
                </a:solidFill>
              </a:rPr>
              <a:t>     </a:t>
            </a:r>
          </a:p>
          <a:p>
            <a:r>
              <a:rPr lang="en-IN" sz="3600" b="1" dirty="0" err="1">
                <a:solidFill>
                  <a:srgbClr val="00B0F0"/>
                </a:solidFill>
              </a:rPr>
              <a:t>trigger_event</a:t>
            </a:r>
            <a:r>
              <a:rPr lang="en-IN" sz="3600" b="1" dirty="0">
                <a:solidFill>
                  <a:srgbClr val="00B0F0"/>
                </a:solidFill>
              </a:rPr>
              <a:t>     </a:t>
            </a:r>
          </a:p>
          <a:p>
            <a:r>
              <a:rPr lang="en-IN" sz="3600" b="1" dirty="0">
                <a:solidFill>
                  <a:srgbClr val="00B0F0"/>
                </a:solidFill>
              </a:rPr>
              <a:t>ON </a:t>
            </a:r>
            <a:r>
              <a:rPr lang="en-IN" sz="3600" b="1" dirty="0" err="1">
                <a:solidFill>
                  <a:srgbClr val="00B0F0"/>
                </a:solidFill>
              </a:rPr>
              <a:t>tbl_name</a:t>
            </a:r>
            <a:r>
              <a:rPr lang="en-IN" sz="3600" b="1" dirty="0">
                <a:solidFill>
                  <a:srgbClr val="00B0F0"/>
                </a:solidFill>
              </a:rPr>
              <a:t> FOR EACH ROW  </a:t>
            </a:r>
            <a:r>
              <a:rPr lang="en-IN" sz="3600" b="1" dirty="0" smtClean="0">
                <a:solidFill>
                  <a:srgbClr val="00B0F0"/>
                </a:solidFill>
              </a:rPr>
              <a:t>execute procedure </a:t>
            </a:r>
            <a:r>
              <a:rPr lang="en-IN" sz="3600" b="1" dirty="0" err="1" smtClean="0">
                <a:solidFill>
                  <a:srgbClr val="00B0F0"/>
                </a:solidFill>
              </a:rPr>
              <a:t>functionname</a:t>
            </a:r>
            <a:r>
              <a:rPr lang="en-IN" sz="3600" b="1" dirty="0" smtClean="0">
                <a:solidFill>
                  <a:srgbClr val="00B0F0"/>
                </a:solidFill>
              </a:rPr>
              <a:t> ( </a:t>
            </a:r>
            <a:r>
              <a:rPr lang="en-IN" sz="3600" b="1" dirty="0">
                <a:solidFill>
                  <a:srgbClr val="00B0F0"/>
                </a:solidFill>
              </a:rPr>
              <a:t>arguments) </a:t>
            </a:r>
            <a:r>
              <a:rPr lang="en-IN" sz="3600" b="1" dirty="0" smtClean="0">
                <a:solidFill>
                  <a:srgbClr val="00B0F0"/>
                </a:solidFill>
              </a:rPr>
              <a:t>;</a:t>
            </a:r>
          </a:p>
          <a:p>
            <a:endParaRPr lang="en-IN" sz="3200" dirty="0"/>
          </a:p>
          <a:p>
            <a:endParaRPr lang="en-IN" sz="3200" dirty="0" smtClean="0"/>
          </a:p>
          <a:p>
            <a:r>
              <a:rPr lang="en-IN" sz="3200" dirty="0" smtClean="0"/>
              <a:t>Define trigger</a:t>
            </a:r>
          </a:p>
          <a:p>
            <a:r>
              <a:rPr lang="en-IN" sz="3200" dirty="0" smtClean="0"/>
              <a:t>User defined function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31588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r>
              <a:rPr lang="en-US" sz="2400" b="1" u="sng" dirty="0" smtClean="0"/>
              <a:t>Trigger event can be</a:t>
            </a:r>
            <a:endParaRPr lang="en-US" sz="2400" b="1" u="sng" dirty="0"/>
          </a:p>
          <a:p>
            <a:r>
              <a:rPr lang="en-IN" sz="3600" dirty="0">
                <a:hlinkClick r:id="rId2"/>
              </a:rPr>
              <a:t>Create a BEFORE INSERT </a:t>
            </a:r>
            <a:r>
              <a:rPr lang="en-IN" sz="3600" dirty="0" smtClean="0">
                <a:hlinkClick r:id="rId2"/>
              </a:rPr>
              <a:t>trigger</a:t>
            </a:r>
            <a:r>
              <a:rPr lang="en-IN" sz="3600" dirty="0" smtClean="0"/>
              <a:t>  :  if you want to verify data before it is inserted into table .</a:t>
            </a:r>
            <a:r>
              <a:rPr lang="en-IN" sz="3600" dirty="0"/>
              <a:t> </a:t>
            </a:r>
            <a:endParaRPr lang="en-IN" sz="3600" dirty="0" smtClean="0"/>
          </a:p>
          <a:p>
            <a:r>
              <a:rPr lang="en-IN" sz="3600" dirty="0" smtClean="0">
                <a:hlinkClick r:id="rId3"/>
              </a:rPr>
              <a:t>Create </a:t>
            </a:r>
            <a:r>
              <a:rPr lang="en-IN" sz="3600" dirty="0">
                <a:hlinkClick r:id="rId3"/>
              </a:rPr>
              <a:t>an AFTER INSERT trigger</a:t>
            </a:r>
            <a:r>
              <a:rPr lang="en-IN" sz="3600" dirty="0"/>
              <a:t> </a:t>
            </a:r>
            <a:r>
              <a:rPr lang="en-IN" sz="3600" dirty="0" smtClean="0"/>
              <a:t> :   </a:t>
            </a:r>
            <a:endParaRPr lang="en-IN" sz="3600" dirty="0" smtClean="0"/>
          </a:p>
          <a:p>
            <a:endParaRPr lang="en-IN" sz="3600" dirty="0"/>
          </a:p>
          <a:p>
            <a:r>
              <a:rPr lang="en-IN" sz="3600" dirty="0">
                <a:hlinkClick r:id="rId4"/>
              </a:rPr>
              <a:t>Create a BEFORE UPDATE </a:t>
            </a:r>
            <a:r>
              <a:rPr lang="en-IN" sz="3600" dirty="0" smtClean="0">
                <a:hlinkClick r:id="rId4"/>
              </a:rPr>
              <a:t>trigger</a:t>
            </a:r>
            <a:endParaRPr lang="en-IN" sz="3600" dirty="0" smtClean="0"/>
          </a:p>
          <a:p>
            <a:r>
              <a:rPr lang="en-IN" sz="3600" dirty="0" smtClean="0">
                <a:hlinkClick r:id="rId5"/>
              </a:rPr>
              <a:t>Create </a:t>
            </a:r>
            <a:r>
              <a:rPr lang="en-IN" sz="3600" dirty="0">
                <a:hlinkClick r:id="rId5"/>
              </a:rPr>
              <a:t>an AFTER UPDATE trigger</a:t>
            </a:r>
            <a:r>
              <a:rPr lang="en-IN" sz="3600" dirty="0"/>
              <a:t> </a:t>
            </a:r>
            <a:endParaRPr lang="en-IN" sz="3600" dirty="0" smtClean="0"/>
          </a:p>
          <a:p>
            <a:endParaRPr lang="en-IN" sz="3600" dirty="0"/>
          </a:p>
          <a:p>
            <a:r>
              <a:rPr lang="en-IN" sz="3600" dirty="0">
                <a:hlinkClick r:id="rId6"/>
              </a:rPr>
              <a:t>Create a BEFORE DELETE </a:t>
            </a:r>
            <a:r>
              <a:rPr lang="en-IN" sz="3600" dirty="0" smtClean="0">
                <a:hlinkClick r:id="rId6"/>
              </a:rPr>
              <a:t>trigger</a:t>
            </a:r>
            <a:endParaRPr lang="en-IN" sz="3600" dirty="0" smtClean="0"/>
          </a:p>
          <a:p>
            <a:endParaRPr lang="en-IN" sz="3600" dirty="0"/>
          </a:p>
          <a:p>
            <a:r>
              <a:rPr lang="en-IN" sz="3600" dirty="0" smtClean="0">
                <a:hlinkClick r:id="rId7"/>
              </a:rPr>
              <a:t>Create </a:t>
            </a:r>
            <a:r>
              <a:rPr lang="en-IN" sz="3600" dirty="0">
                <a:hlinkClick r:id="rId7"/>
              </a:rPr>
              <a:t>an AFTER DELETE trigger</a:t>
            </a:r>
            <a:r>
              <a:rPr lang="en-IN" sz="3600" dirty="0"/>
              <a:t> 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237409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125" y="95534"/>
            <a:ext cx="111775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Example  : consider table </a:t>
            </a:r>
            <a:r>
              <a:rPr lang="en-IN" sz="2400" b="1" dirty="0" smtClean="0"/>
              <a:t>student(</a:t>
            </a:r>
            <a:r>
              <a:rPr lang="en-IN" sz="2400" b="1" dirty="0" err="1" smtClean="0"/>
              <a:t>rno,name,marks,class</a:t>
            </a:r>
            <a:r>
              <a:rPr lang="en-IN" sz="2400" b="1" dirty="0" smtClean="0"/>
              <a:t>)</a:t>
            </a:r>
            <a:endParaRPr lang="en-IN" sz="2400" b="1" dirty="0" smtClean="0"/>
          </a:p>
          <a:p>
            <a:endParaRPr lang="en-IN" sz="2400" b="1" dirty="0"/>
          </a:p>
          <a:p>
            <a:r>
              <a:rPr lang="en-US" sz="2400" b="1" dirty="0"/>
              <a:t>Write a </a:t>
            </a:r>
            <a:r>
              <a:rPr lang="en-US" sz="2400" b="1" dirty="0" smtClean="0"/>
              <a:t>trigger after </a:t>
            </a:r>
            <a:r>
              <a:rPr lang="en-US" sz="2400" b="1" dirty="0"/>
              <a:t>deleting a student record from the student table. Raise a notice</a:t>
            </a:r>
          </a:p>
          <a:p>
            <a:r>
              <a:rPr lang="en-US" sz="2400" b="1" dirty="0"/>
              <a:t>and display the message “student record is being deleted</a:t>
            </a:r>
            <a:r>
              <a:rPr lang="en-US" sz="2400" b="1" dirty="0" smtClean="0"/>
              <a:t>”</a:t>
            </a:r>
          </a:p>
          <a:p>
            <a:endParaRPr lang="en-IN" sz="2400" dirty="0"/>
          </a:p>
        </p:txBody>
      </p:sp>
      <p:sp>
        <p:nvSpPr>
          <p:cNvPr id="3" name="Rectangle 2"/>
          <p:cNvSpPr/>
          <p:nvPr/>
        </p:nvSpPr>
        <p:spPr>
          <a:xfrm>
            <a:off x="150125" y="2034526"/>
            <a:ext cx="11517169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solidFill>
                <a:srgbClr val="88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32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>
                <a:solidFill>
                  <a:schemeClr val="accent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or replace function </a:t>
            </a:r>
            <a:r>
              <a:rPr lang="en-US" sz="3200" b="1" dirty="0" err="1" smtClean="0">
                <a:solidFill>
                  <a:schemeClr val="accent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studdelete</a:t>
            </a:r>
            <a:r>
              <a:rPr lang="en-US" sz="3200" b="1" dirty="0" smtClean="0">
                <a:solidFill>
                  <a:schemeClr val="accent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3200" b="1" dirty="0">
                <a:solidFill>
                  <a:schemeClr val="accent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returns trigger as'		</a:t>
            </a:r>
            <a:r>
              <a:rPr lang="en-US" sz="3200" b="1" dirty="0" smtClean="0">
                <a:solidFill>
                  <a:schemeClr val="accent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3200" b="1" dirty="0" smtClean="0">
                <a:solidFill>
                  <a:schemeClr val="accent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3200" b="1" dirty="0" smtClean="0">
                <a:solidFill>
                  <a:srgbClr val="FFC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 </a:t>
            </a:r>
            <a:r>
              <a:rPr lang="en-US" sz="3200" b="1" dirty="0">
                <a:solidFill>
                  <a:srgbClr val="FFC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endParaRPr lang="en-US" sz="3200" b="1" dirty="0" smtClean="0">
              <a:solidFill>
                <a:srgbClr val="FFC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solidFill>
                  <a:srgbClr val="FFC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solidFill>
                  <a:srgbClr val="FFC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raise </a:t>
            </a:r>
            <a:r>
              <a:rPr lang="en-US" sz="3200" b="1" dirty="0" err="1">
                <a:solidFill>
                  <a:srgbClr val="FFC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notice</a:t>
            </a:r>
            <a:r>
              <a:rPr lang="en-US" sz="3200" b="1" dirty="0" err="1" smtClean="0">
                <a:solidFill>
                  <a:srgbClr val="FFC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'‘student</a:t>
            </a:r>
            <a:r>
              <a:rPr lang="en-US" sz="3200" b="1" dirty="0" smtClean="0">
                <a:solidFill>
                  <a:srgbClr val="FFC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record is being deleted</a:t>
            </a:r>
            <a:r>
              <a:rPr lang="en-US" sz="3200" b="1" dirty="0">
                <a:solidFill>
                  <a:srgbClr val="FFC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'';	</a:t>
            </a:r>
            <a:endParaRPr lang="en-US" sz="3200" b="1" dirty="0" smtClean="0">
              <a:solidFill>
                <a:srgbClr val="FFC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solidFill>
                  <a:srgbClr val="FFC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3200" b="1" dirty="0" smtClean="0">
                <a:solidFill>
                  <a:srgbClr val="FFC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old;</a:t>
            </a:r>
            <a:r>
              <a:rPr lang="en-US" sz="3200" b="1" dirty="0">
                <a:solidFill>
                  <a:srgbClr val="FFC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3200" b="1" dirty="0" smtClean="0">
                <a:solidFill>
                  <a:srgbClr val="FFC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	  </a:t>
            </a:r>
          </a:p>
          <a:p>
            <a:r>
              <a:rPr lang="en-US" sz="3200" b="1" dirty="0">
                <a:solidFill>
                  <a:srgbClr val="FFC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solidFill>
                  <a:srgbClr val="FFC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end;</a:t>
            </a:r>
          </a:p>
          <a:p>
            <a:r>
              <a:rPr lang="en-US" sz="3200" b="1" dirty="0" smtClean="0">
                <a:solidFill>
                  <a:schemeClr val="accent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 language </a:t>
            </a:r>
            <a:r>
              <a:rPr lang="en-US" sz="3200" b="1" dirty="0">
                <a:solidFill>
                  <a:schemeClr val="accent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3200" b="1" dirty="0" err="1">
                <a:solidFill>
                  <a:schemeClr val="accent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plpgsql</a:t>
            </a:r>
            <a:r>
              <a:rPr lang="en-US" sz="3200" b="1" dirty="0">
                <a:solidFill>
                  <a:schemeClr val="accent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'; </a:t>
            </a:r>
          </a:p>
        </p:txBody>
      </p:sp>
    </p:spTree>
    <p:extLst>
      <p:ext uri="{BB962C8B-B14F-4D97-AF65-F5344CB8AC3E}">
        <p14:creationId xmlns:p14="http://schemas.microsoft.com/office/powerpoint/2010/main" val="391858969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7006" y="1282898"/>
            <a:ext cx="10525279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400" b="1" dirty="0">
                <a:solidFill>
                  <a:srgbClr val="FFC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4400" b="1" dirty="0" smtClean="0">
                <a:solidFill>
                  <a:srgbClr val="FFC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reate trigger </a:t>
            </a:r>
            <a:r>
              <a:rPr lang="en-US" sz="4400" b="1" dirty="0" err="1" smtClean="0">
                <a:solidFill>
                  <a:srgbClr val="FFC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deletetrigger</a:t>
            </a:r>
            <a:r>
              <a:rPr lang="en-IN" sz="4400" b="1" dirty="0" smtClean="0">
                <a:solidFill>
                  <a:srgbClr val="FFC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after </a:t>
            </a:r>
            <a:r>
              <a:rPr lang="en-IN" sz="4400" b="1" dirty="0">
                <a:solidFill>
                  <a:srgbClr val="FFC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 on </a:t>
            </a:r>
            <a:r>
              <a:rPr lang="en-IN" sz="4400" b="1" dirty="0" smtClean="0">
                <a:solidFill>
                  <a:srgbClr val="FFC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student </a:t>
            </a:r>
            <a:r>
              <a:rPr lang="en-IN" sz="4400" b="1" dirty="0">
                <a:solidFill>
                  <a:srgbClr val="FFC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each row execute procedure </a:t>
            </a:r>
            <a:r>
              <a:rPr lang="en-US" sz="4400" b="1" dirty="0" err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studdelete</a:t>
            </a:r>
            <a:r>
              <a:rPr lang="en-IN" sz="4400" b="1" dirty="0" smtClean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IN" sz="4400" b="1" dirty="0">
              <a:solidFill>
                <a:srgbClr val="00B0F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16292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9656" y="0"/>
            <a:ext cx="12032343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student (</a:t>
            </a:r>
            <a:r>
              <a:rPr lang="en-US" sz="2000" dirty="0" err="1"/>
              <a:t>sno</a:t>
            </a:r>
            <a:r>
              <a:rPr lang="en-US" sz="2000" dirty="0"/>
              <a:t> integer, </a:t>
            </a:r>
            <a:r>
              <a:rPr lang="en-US" sz="2000" dirty="0" err="1"/>
              <a:t>s_name</a:t>
            </a:r>
            <a:r>
              <a:rPr lang="en-US" sz="2000" dirty="0"/>
              <a:t> char(30), </a:t>
            </a:r>
            <a:r>
              <a:rPr lang="en-US" sz="2000" dirty="0" err="1"/>
              <a:t>s_class</a:t>
            </a:r>
            <a:r>
              <a:rPr lang="en-US" sz="2000" dirty="0"/>
              <a:t> char(10), </a:t>
            </a:r>
            <a:r>
              <a:rPr lang="en-US" sz="2000" dirty="0" err="1" smtClean="0"/>
              <a:t>s_addr</a:t>
            </a:r>
            <a:r>
              <a:rPr lang="en-US" sz="2000" dirty="0" smtClean="0"/>
              <a:t> </a:t>
            </a:r>
            <a:r>
              <a:rPr lang="en-IN" sz="2000" dirty="0" smtClean="0"/>
              <a:t>char(50</a:t>
            </a:r>
            <a:r>
              <a:rPr lang="en-IN" sz="2000" dirty="0"/>
              <a:t>))</a:t>
            </a:r>
          </a:p>
          <a:p>
            <a:r>
              <a:rPr lang="en-IN" sz="2000" dirty="0"/>
              <a:t>teacher (</a:t>
            </a:r>
            <a:r>
              <a:rPr lang="en-IN" sz="2000" dirty="0" err="1"/>
              <a:t>tno</a:t>
            </a:r>
            <a:r>
              <a:rPr lang="en-IN" sz="2000" dirty="0"/>
              <a:t> integer, </a:t>
            </a:r>
            <a:r>
              <a:rPr lang="en-IN" sz="2000" dirty="0" err="1"/>
              <a:t>t_name</a:t>
            </a:r>
            <a:r>
              <a:rPr lang="en-IN" sz="2000" dirty="0"/>
              <a:t> char (20), qualification char</a:t>
            </a:r>
          </a:p>
          <a:p>
            <a:r>
              <a:rPr lang="en-IN" sz="2000" dirty="0"/>
              <a:t>(15),experience integer)</a:t>
            </a:r>
          </a:p>
          <a:p>
            <a:r>
              <a:rPr lang="en-IN" sz="2000" dirty="0" err="1"/>
              <a:t>Stud_teach</a:t>
            </a:r>
            <a:r>
              <a:rPr lang="en-IN" sz="2000" dirty="0"/>
              <a:t>(</a:t>
            </a:r>
            <a:r>
              <a:rPr lang="en-IN" sz="2000" dirty="0" err="1"/>
              <a:t>sno,tno,subject,marks</a:t>
            </a:r>
            <a:r>
              <a:rPr lang="en-IN" sz="2000" dirty="0" smtClean="0"/>
              <a:t>)</a:t>
            </a:r>
          </a:p>
          <a:p>
            <a:endParaRPr lang="en-IN" sz="2000" dirty="0"/>
          </a:p>
          <a:p>
            <a:r>
              <a:rPr lang="en-IN" sz="2000" dirty="0" smtClean="0"/>
              <a:t>1</a:t>
            </a:r>
            <a:r>
              <a:rPr lang="en-IN" sz="2400" dirty="0" smtClean="0"/>
              <a:t>. </a:t>
            </a:r>
            <a:r>
              <a:rPr lang="en-US" sz="2400" dirty="0" smtClean="0"/>
              <a:t>Write </a:t>
            </a:r>
            <a:r>
              <a:rPr lang="en-US" sz="2400" dirty="0"/>
              <a:t>a trigger which will fire before insert on </a:t>
            </a:r>
            <a:r>
              <a:rPr lang="en-US" sz="2400" dirty="0" smtClean="0"/>
              <a:t>the student </a:t>
            </a:r>
            <a:r>
              <a:rPr lang="en-US" sz="2400" dirty="0"/>
              <a:t>table which check that the </a:t>
            </a:r>
            <a:r>
              <a:rPr lang="en-US" sz="2400" dirty="0" err="1" smtClean="0"/>
              <a:t>rollno</a:t>
            </a:r>
            <a:r>
              <a:rPr lang="en-US" sz="2400" dirty="0" smtClean="0"/>
              <a:t> must be less than 120</a:t>
            </a:r>
          </a:p>
          <a:p>
            <a:pPr marL="457200" indent="-457200">
              <a:buAutoNum type="arabicPeriod"/>
            </a:pPr>
            <a:endParaRPr lang="en-US" sz="2000" dirty="0" smtClean="0"/>
          </a:p>
          <a:p>
            <a:endParaRPr lang="en-IN" sz="20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522514" y="2395594"/>
            <a:ext cx="1095828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1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or replace function </a:t>
            </a:r>
            <a:r>
              <a:rPr lang="en-IN" sz="2100" b="1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checkroll</a:t>
            </a:r>
            <a:r>
              <a:rPr lang="en-IN" sz="21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) returns trigger as'		  </a:t>
            </a:r>
          </a:p>
          <a:p>
            <a:r>
              <a:rPr lang="en-IN" sz="21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begin 						</a:t>
            </a:r>
          </a:p>
          <a:p>
            <a:r>
              <a:rPr lang="en-IN" sz="21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if (</a:t>
            </a:r>
            <a:r>
              <a:rPr lang="en-IN" sz="2100" b="1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new.sno</a:t>
            </a:r>
            <a:r>
              <a:rPr lang="en-IN" sz="21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&gt;120) then</a:t>
            </a:r>
          </a:p>
          <a:p>
            <a:r>
              <a:rPr lang="en-IN" sz="21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IN" sz="2100" b="1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raise </a:t>
            </a:r>
            <a:r>
              <a:rPr lang="en-IN" sz="21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exception '' roll number should be less than 120 '';</a:t>
            </a:r>
          </a:p>
          <a:p>
            <a:r>
              <a:rPr lang="en-IN" sz="21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end if ; </a:t>
            </a:r>
          </a:p>
          <a:p>
            <a:r>
              <a:rPr lang="en-IN" sz="21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IN" sz="2100" b="1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IN" sz="21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new;	</a:t>
            </a:r>
          </a:p>
          <a:p>
            <a:r>
              <a:rPr lang="en-IN" sz="21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100" b="1" dirty="0" smtClean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end</a:t>
            </a:r>
            <a:r>
              <a:rPr lang="en-IN" sz="21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1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'language '</a:t>
            </a:r>
            <a:r>
              <a:rPr lang="en-IN" sz="2100" b="1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plpgsql</a:t>
            </a:r>
            <a:r>
              <a:rPr lang="en-IN" sz="2100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'; </a:t>
            </a:r>
          </a:p>
        </p:txBody>
      </p:sp>
      <p:sp>
        <p:nvSpPr>
          <p:cNvPr id="4" name="Rectangle 3"/>
          <p:cNvSpPr/>
          <p:nvPr/>
        </p:nvSpPr>
        <p:spPr>
          <a:xfrm>
            <a:off x="522514" y="5732920"/>
            <a:ext cx="115388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703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trigger </a:t>
            </a:r>
            <a:r>
              <a:rPr lang="en-IN" sz="2800" b="1" dirty="0" err="1">
                <a:solidFill>
                  <a:srgbClr val="703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insertriger</a:t>
            </a:r>
            <a:r>
              <a:rPr lang="en-IN" sz="2800" b="1" dirty="0">
                <a:solidFill>
                  <a:srgbClr val="703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before insert on student for each row execute procedure </a:t>
            </a:r>
            <a:r>
              <a:rPr lang="en-IN" sz="2800" b="1" dirty="0" err="1">
                <a:solidFill>
                  <a:srgbClr val="703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checkroll</a:t>
            </a:r>
            <a:r>
              <a:rPr lang="en-IN" sz="2800" b="1" dirty="0">
                <a:solidFill>
                  <a:srgbClr val="703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57359752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3199" y="303856"/>
            <a:ext cx="1171302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In the above example, there is new keyword '</a:t>
            </a:r>
            <a:r>
              <a:rPr lang="en-IN" sz="2400" b="1" dirty="0"/>
              <a:t>NEW</a:t>
            </a:r>
            <a:r>
              <a:rPr lang="en-IN" sz="2400" dirty="0"/>
              <a:t>' which is a </a:t>
            </a:r>
            <a:r>
              <a:rPr lang="en-IN" sz="2400" dirty="0" smtClean="0"/>
              <a:t>PLSQL </a:t>
            </a:r>
            <a:r>
              <a:rPr lang="en-IN" sz="2400" dirty="0"/>
              <a:t>extension to triggers. There is two PLSQL extension to triggers '</a:t>
            </a:r>
            <a:r>
              <a:rPr lang="en-IN" sz="2400" b="1" dirty="0"/>
              <a:t>OLD</a:t>
            </a:r>
            <a:r>
              <a:rPr lang="en-IN" sz="2400" dirty="0"/>
              <a:t>' and '</a:t>
            </a:r>
            <a:r>
              <a:rPr lang="en-IN" sz="2400" b="1" dirty="0"/>
              <a:t>NEW</a:t>
            </a:r>
            <a:r>
              <a:rPr lang="en-IN" sz="2400" dirty="0"/>
              <a:t>'. OLD and NEW are not case sensitive.</a:t>
            </a:r>
          </a:p>
          <a:p>
            <a:endParaRPr lang="en-IN" sz="2400" dirty="0"/>
          </a:p>
          <a:p>
            <a:pPr lvl="0"/>
            <a:r>
              <a:rPr lang="en-IN" sz="2400" dirty="0"/>
              <a:t>Within the trigger body, the OLD and NEW keywords enable you to access columns in the rows affected by a trigger</a:t>
            </a:r>
          </a:p>
          <a:p>
            <a:pPr marL="285750" lvl="0" indent="-285750">
              <a:buFont typeface="Wingdings" pitchFamily="2" charset="2"/>
              <a:buChar char="ü"/>
            </a:pPr>
            <a:r>
              <a:rPr lang="en-IN" sz="2400" dirty="0"/>
              <a:t>In an INSERT trigger, only </a:t>
            </a:r>
            <a:r>
              <a:rPr lang="en-IN" sz="2400" dirty="0" err="1"/>
              <a:t>NEW.col_name</a:t>
            </a:r>
            <a:r>
              <a:rPr lang="en-IN" sz="2400" dirty="0"/>
              <a:t> can be used.</a:t>
            </a:r>
          </a:p>
          <a:p>
            <a:pPr lvl="0"/>
            <a:endParaRPr lang="en-IN" sz="2400" dirty="0"/>
          </a:p>
          <a:p>
            <a:pPr marL="285750" lvl="0" indent="-285750">
              <a:buFont typeface="Wingdings" pitchFamily="2" charset="2"/>
              <a:buChar char="ü"/>
            </a:pPr>
            <a:r>
              <a:rPr lang="en-IN" sz="2400" dirty="0"/>
              <a:t>In a </a:t>
            </a:r>
            <a:r>
              <a:rPr lang="en-IN" sz="2400" dirty="0" smtClean="0"/>
              <a:t>UPDATE trigger, you can use </a:t>
            </a:r>
            <a:r>
              <a:rPr lang="en-IN" sz="2400" dirty="0" err="1" smtClean="0"/>
              <a:t>OLD.col_name</a:t>
            </a:r>
            <a:r>
              <a:rPr lang="en-IN" sz="2400" dirty="0" smtClean="0"/>
              <a:t> to refer to the columns of a row before it</a:t>
            </a:r>
          </a:p>
          <a:p>
            <a:pPr lvl="0"/>
            <a:r>
              <a:rPr lang="en-IN" sz="2400" dirty="0" smtClean="0"/>
              <a:t>      is updated and </a:t>
            </a:r>
            <a:r>
              <a:rPr lang="en-IN" sz="2400" dirty="0" err="1" smtClean="0"/>
              <a:t>NEW.col_name</a:t>
            </a:r>
            <a:r>
              <a:rPr lang="en-IN" sz="2400" dirty="0" smtClean="0"/>
              <a:t> to refer to the columns of the row after it is updated.</a:t>
            </a:r>
          </a:p>
          <a:p>
            <a:pPr lvl="0"/>
            <a:endParaRPr lang="en-IN" sz="2400" dirty="0"/>
          </a:p>
          <a:p>
            <a:pPr marL="285750" lvl="0" indent="-285750">
              <a:buFont typeface="Wingdings" pitchFamily="2" charset="2"/>
              <a:buChar char="ü"/>
            </a:pPr>
            <a:r>
              <a:rPr lang="en-IN" sz="2400" dirty="0"/>
              <a:t>In a DELETE trigger, only </a:t>
            </a:r>
            <a:r>
              <a:rPr lang="en-IN" sz="2400" dirty="0" err="1"/>
              <a:t>OLD.col_name</a:t>
            </a:r>
            <a:r>
              <a:rPr lang="en-IN" sz="2400" dirty="0"/>
              <a:t> can be used; there is no new row.</a:t>
            </a:r>
          </a:p>
        </p:txBody>
      </p:sp>
    </p:spTree>
    <p:extLst>
      <p:ext uri="{BB962C8B-B14F-4D97-AF65-F5344CB8AC3E}">
        <p14:creationId xmlns:p14="http://schemas.microsoft.com/office/powerpoint/2010/main" val="181780123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830" y="150125"/>
            <a:ext cx="1206917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B0F0"/>
                </a:solidFill>
              </a:rPr>
              <a:t>Exception </a:t>
            </a:r>
            <a:r>
              <a:rPr lang="en-IN" sz="2400" dirty="0" smtClean="0">
                <a:solidFill>
                  <a:srgbClr val="00B0F0"/>
                </a:solidFill>
              </a:rPr>
              <a:t>Handling</a:t>
            </a:r>
          </a:p>
          <a:p>
            <a:endParaRPr lang="en-IN" dirty="0" smtClean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The RAISE statements raise errors and exceptions during a PL/</a:t>
            </a:r>
            <a:r>
              <a:rPr lang="en-US" dirty="0" err="1"/>
              <a:t>pgSQL</a:t>
            </a:r>
            <a:r>
              <a:rPr lang="en-US" dirty="0"/>
              <a:t> function’s</a:t>
            </a:r>
          </a:p>
          <a:p>
            <a:r>
              <a:rPr lang="en-US" dirty="0" smtClean="0"/>
              <a:t>execution. A </a:t>
            </a:r>
            <a:r>
              <a:rPr lang="en-US" dirty="0"/>
              <a:t>Raise statement is also given the level of error it should raise and the string</a:t>
            </a:r>
          </a:p>
          <a:p>
            <a:r>
              <a:rPr lang="en-US" dirty="0"/>
              <a:t>error message it should send to </a:t>
            </a:r>
            <a:r>
              <a:rPr lang="en-US" dirty="0" err="1"/>
              <a:t>postgreSQL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The string can also be embedded </a:t>
            </a:r>
            <a:r>
              <a:rPr lang="en-US" dirty="0" smtClean="0"/>
              <a:t>with variables </a:t>
            </a:r>
            <a:r>
              <a:rPr lang="en-US" dirty="0"/>
              <a:t>and expressions, that one needs to list along with the error </a:t>
            </a:r>
            <a:r>
              <a:rPr lang="en-US" dirty="0" smtClean="0"/>
              <a:t>message.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 smtClean="0"/>
              <a:t>The</a:t>
            </a:r>
            <a:r>
              <a:rPr lang="en-IN" dirty="0"/>
              <a:t> </a:t>
            </a:r>
            <a:r>
              <a:rPr lang="en-US" dirty="0" smtClean="0"/>
              <a:t>percent </a:t>
            </a:r>
            <a:r>
              <a:rPr lang="en-US" dirty="0"/>
              <a:t>(%) sign is used as the place holder for the variables that are inserted into </a:t>
            </a:r>
            <a:r>
              <a:rPr lang="en-US" dirty="0" smtClean="0"/>
              <a:t>the </a:t>
            </a:r>
            <a:r>
              <a:rPr lang="en-IN" dirty="0" smtClean="0"/>
              <a:t>string</a:t>
            </a:r>
            <a:r>
              <a:rPr lang="en-IN" dirty="0"/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122830" y="2488003"/>
            <a:ext cx="1128214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00B0F0"/>
                </a:solidFill>
                <a:latin typeface="Arial" panose="020B0604020202020204" pitchFamily="34" charset="0"/>
              </a:rPr>
              <a:t>NOTICE</a:t>
            </a:r>
          </a:p>
          <a:p>
            <a:r>
              <a:rPr lang="en-US" sz="3200" dirty="0">
                <a:latin typeface="Arial" panose="020B0604020202020204" pitchFamily="34" charset="0"/>
              </a:rPr>
              <a:t>Notice level statements send the </a:t>
            </a:r>
            <a:r>
              <a:rPr lang="en-US" sz="3200" dirty="0" smtClean="0">
                <a:latin typeface="Arial" panose="020B0604020202020204" pitchFamily="34" charset="0"/>
              </a:rPr>
              <a:t>specified </a:t>
            </a:r>
            <a:r>
              <a:rPr lang="en-IN" sz="3200" dirty="0" smtClean="0">
                <a:latin typeface="Arial" panose="020B0604020202020204" pitchFamily="34" charset="0"/>
              </a:rPr>
              <a:t>text </a:t>
            </a:r>
            <a:r>
              <a:rPr lang="en-IN" sz="3200" dirty="0">
                <a:latin typeface="Arial" panose="020B0604020202020204" pitchFamily="34" charset="0"/>
              </a:rPr>
              <a:t>as a Notice;</a:t>
            </a:r>
          </a:p>
          <a:p>
            <a:endParaRPr lang="en-IN" sz="3200" dirty="0" smtClean="0">
              <a:latin typeface="Arial" panose="020B0604020202020204" pitchFamily="34" charset="0"/>
            </a:endParaRPr>
          </a:p>
          <a:p>
            <a:r>
              <a:rPr lang="en-IN" sz="3200" dirty="0" smtClean="0">
                <a:solidFill>
                  <a:srgbClr val="00B0F0"/>
                </a:solidFill>
                <a:latin typeface="Arial" panose="020B0604020202020204" pitchFamily="34" charset="0"/>
              </a:rPr>
              <a:t>EXCEPTION</a:t>
            </a:r>
            <a:endParaRPr lang="en-IN" sz="3200" dirty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</a:rPr>
              <a:t>Exception level statements send </a:t>
            </a:r>
            <a:r>
              <a:rPr lang="en-US" sz="3200" dirty="0" smtClean="0">
                <a:latin typeface="Arial" panose="020B0604020202020204" pitchFamily="34" charset="0"/>
              </a:rPr>
              <a:t>the specified </a:t>
            </a:r>
            <a:r>
              <a:rPr lang="en-US" sz="3200" dirty="0">
                <a:latin typeface="Arial" panose="020B0604020202020204" pitchFamily="34" charset="0"/>
              </a:rPr>
              <a:t>text as an ERROR. </a:t>
            </a:r>
            <a:r>
              <a:rPr lang="en-US" sz="3200" dirty="0" smtClean="0">
                <a:latin typeface="Arial" panose="020B0604020202020204" pitchFamily="34" charset="0"/>
              </a:rPr>
              <a:t>The exception </a:t>
            </a:r>
            <a:r>
              <a:rPr lang="en-US" sz="3200" dirty="0">
                <a:latin typeface="Arial" panose="020B0604020202020204" pitchFamily="34" charset="0"/>
              </a:rPr>
              <a:t>level also causes the current</a:t>
            </a:r>
          </a:p>
          <a:p>
            <a:r>
              <a:rPr lang="en-IN" sz="3200" dirty="0">
                <a:latin typeface="Arial" panose="020B0604020202020204" pitchFamily="34" charset="0"/>
              </a:rPr>
              <a:t>transaction to be aborted.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04285756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1053" y="250212"/>
            <a:ext cx="6096000" cy="111697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</a:t>
            </a:r>
            <a:r>
              <a:rPr lang="en-IN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(eno, </a:t>
            </a:r>
            <a:r>
              <a:rPr lang="en-IN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ename</a:t>
            </a:r>
            <a:r>
              <a:rPr lang="en-IN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, designation, </a:t>
            </a:r>
            <a:r>
              <a:rPr lang="en-IN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sal,dno</a:t>
            </a:r>
            <a:r>
              <a:rPr lang="en-IN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Dept</a:t>
            </a:r>
            <a:r>
              <a:rPr lang="en-IN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dno</a:t>
            </a:r>
            <a:r>
              <a:rPr lang="en-IN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dname</a:t>
            </a:r>
            <a:r>
              <a:rPr lang="en-IN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dloc</a:t>
            </a:r>
            <a:r>
              <a:rPr lang="en-IN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6201406" y="2027924"/>
          <a:ext cx="4564916" cy="2267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503"/>
                <a:gridCol w="978915"/>
                <a:gridCol w="1355832"/>
                <a:gridCol w="1058234"/>
                <a:gridCol w="619432"/>
              </a:tblGrid>
              <a:tr h="406937">
                <a:tc>
                  <a:txBody>
                    <a:bodyPr/>
                    <a:lstStyle/>
                    <a:p>
                      <a:r>
                        <a:rPr lang="en-IN" dirty="0" smtClean="0"/>
                        <a:t>eno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ename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Designation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dno</a:t>
                      </a:r>
                      <a:endParaRPr lang="en-IN" dirty="0"/>
                    </a:p>
                  </a:txBody>
                  <a:tcPr/>
                </a:tc>
              </a:tr>
              <a:tr h="406937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rgbClr val="FF0000"/>
                          </a:solidFill>
                        </a:rPr>
                        <a:t>punam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Professor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100000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06937">
                <a:tc>
                  <a:txBody>
                    <a:bodyPr/>
                    <a:lstStyle/>
                    <a:p>
                      <a:r>
                        <a:rPr lang="en-IN" dirty="0" smtClean="0"/>
                        <a:t>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Divya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Professor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100000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</a:tr>
              <a:tr h="406937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33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rgbClr val="FF0000"/>
                          </a:solidFill>
                        </a:rPr>
                        <a:t>Nilima</a:t>
                      </a:r>
                      <a:endParaRPr lang="en-IN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Lecturer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06937">
                <a:tc>
                  <a:txBody>
                    <a:bodyPr/>
                    <a:lstStyle/>
                    <a:p>
                      <a:r>
                        <a:rPr lang="en-IN" dirty="0" smtClean="0"/>
                        <a:t>44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Smita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Lecturer</a:t>
                      </a:r>
                    </a:p>
                    <a:p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419865" y="2457338"/>
          <a:ext cx="2743201" cy="1627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855"/>
                <a:gridCol w="915970"/>
                <a:gridCol w="1051376"/>
              </a:tblGrid>
              <a:tr h="406937">
                <a:tc>
                  <a:txBody>
                    <a:bodyPr/>
                    <a:lstStyle/>
                    <a:p>
                      <a:r>
                        <a:rPr lang="en-IN" dirty="0" smtClean="0"/>
                        <a:t>dno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dloc</a:t>
                      </a:r>
                      <a:endParaRPr lang="en-IN" dirty="0"/>
                    </a:p>
                  </a:txBody>
                  <a:tcPr/>
                </a:tc>
              </a:tr>
              <a:tr h="406937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finance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0000"/>
                          </a:solidFill>
                        </a:rPr>
                        <a:t>101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06937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102</a:t>
                      </a:r>
                      <a:endParaRPr lang="en-IN" dirty="0"/>
                    </a:p>
                  </a:txBody>
                  <a:tcPr/>
                </a:tc>
              </a:tr>
              <a:tr h="406937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103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1858296" y="1598511"/>
            <a:ext cx="0" cy="858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858296" y="1543143"/>
            <a:ext cx="8554066" cy="55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0412362" y="1543143"/>
            <a:ext cx="0" cy="630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83200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9656" y="0"/>
            <a:ext cx="12032343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student (</a:t>
            </a:r>
            <a:r>
              <a:rPr lang="en-US" dirty="0" err="1"/>
              <a:t>sno</a:t>
            </a:r>
            <a:r>
              <a:rPr lang="en-US" dirty="0"/>
              <a:t> integer, </a:t>
            </a:r>
            <a:r>
              <a:rPr lang="en-US" dirty="0" err="1"/>
              <a:t>s_name</a:t>
            </a:r>
            <a:r>
              <a:rPr lang="en-US" dirty="0"/>
              <a:t> char(30), </a:t>
            </a:r>
            <a:r>
              <a:rPr lang="en-US" dirty="0" err="1"/>
              <a:t>s_class</a:t>
            </a:r>
            <a:r>
              <a:rPr lang="en-US" dirty="0"/>
              <a:t> char(10), </a:t>
            </a:r>
            <a:r>
              <a:rPr lang="en-US" dirty="0" err="1" smtClean="0"/>
              <a:t>s_addr</a:t>
            </a:r>
            <a:r>
              <a:rPr lang="en-US" dirty="0" smtClean="0"/>
              <a:t> </a:t>
            </a:r>
            <a:r>
              <a:rPr lang="en-IN" dirty="0" smtClean="0"/>
              <a:t>char(50</a:t>
            </a:r>
            <a:r>
              <a:rPr lang="en-IN" dirty="0"/>
              <a:t>))</a:t>
            </a:r>
          </a:p>
          <a:p>
            <a:r>
              <a:rPr lang="en-IN" dirty="0"/>
              <a:t>teacher (</a:t>
            </a:r>
            <a:r>
              <a:rPr lang="en-IN" dirty="0" err="1"/>
              <a:t>tno</a:t>
            </a:r>
            <a:r>
              <a:rPr lang="en-IN" dirty="0"/>
              <a:t> integer, </a:t>
            </a:r>
            <a:r>
              <a:rPr lang="en-IN" dirty="0" err="1"/>
              <a:t>t_name</a:t>
            </a:r>
            <a:r>
              <a:rPr lang="en-IN" dirty="0"/>
              <a:t> char (20), qualification char</a:t>
            </a:r>
          </a:p>
          <a:p>
            <a:r>
              <a:rPr lang="en-IN" dirty="0"/>
              <a:t>(15),experience integer)</a:t>
            </a:r>
          </a:p>
          <a:p>
            <a:r>
              <a:rPr lang="en-IN" sz="2000" dirty="0" err="1"/>
              <a:t>Stud_teach</a:t>
            </a:r>
            <a:r>
              <a:rPr lang="en-IN" sz="2000" dirty="0"/>
              <a:t>(</a:t>
            </a:r>
            <a:r>
              <a:rPr lang="en-IN" sz="2000" dirty="0" err="1"/>
              <a:t>sno,tno,subject,marks</a:t>
            </a:r>
            <a:r>
              <a:rPr lang="en-IN" sz="2000" dirty="0" smtClean="0"/>
              <a:t>)</a:t>
            </a:r>
          </a:p>
          <a:p>
            <a:endParaRPr lang="en-IN" sz="2000" dirty="0"/>
          </a:p>
          <a:p>
            <a:r>
              <a:rPr lang="en-IN" sz="2000" dirty="0"/>
              <a:t>2</a:t>
            </a:r>
            <a:r>
              <a:rPr lang="en-IN" sz="2000" dirty="0" smtClean="0"/>
              <a:t>. </a:t>
            </a:r>
            <a:r>
              <a:rPr lang="en-US" sz="2000" dirty="0"/>
              <a:t>Write a trigger which will fire before update on </a:t>
            </a:r>
            <a:r>
              <a:rPr lang="en-US" sz="2000" dirty="0" err="1" smtClean="0"/>
              <a:t>stud_teach</a:t>
            </a:r>
            <a:r>
              <a:rPr lang="en-US" sz="2000" dirty="0" smtClean="0"/>
              <a:t> </a:t>
            </a:r>
            <a:r>
              <a:rPr lang="en-US" sz="2000" dirty="0"/>
              <a:t>. </a:t>
            </a:r>
            <a:r>
              <a:rPr lang="en-US" sz="2000" dirty="0" smtClean="0"/>
              <a:t> New </a:t>
            </a:r>
            <a:r>
              <a:rPr lang="en-US" sz="2000" dirty="0"/>
              <a:t>value marks  should be greater than or equal to previous marks</a:t>
            </a:r>
            <a:endParaRPr lang="en-US" sz="2000" dirty="0" smtClean="0"/>
          </a:p>
          <a:p>
            <a:endParaRPr lang="en-IN" sz="20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522514" y="2395594"/>
            <a:ext cx="1095828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or replace function checkmarks( ) returns trigger as'		  </a:t>
            </a:r>
          </a:p>
          <a:p>
            <a:r>
              <a:rPr lang="en-US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begin 						</a:t>
            </a:r>
          </a:p>
          <a:p>
            <a:r>
              <a:rPr lang="en-US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if (</a:t>
            </a:r>
            <a:r>
              <a:rPr lang="en-US" b="1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new.marks</a:t>
            </a:r>
            <a:r>
              <a:rPr lang="en-US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b="1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old.marks</a:t>
            </a:r>
            <a:r>
              <a:rPr lang="en-US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then</a:t>
            </a:r>
          </a:p>
          <a:p>
            <a:r>
              <a:rPr lang="en-US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raise exception '' marks can not be reduced '';</a:t>
            </a:r>
          </a:p>
          <a:p>
            <a:r>
              <a:rPr lang="en-US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end if ; </a:t>
            </a:r>
          </a:p>
          <a:p>
            <a:r>
              <a:rPr lang="en-US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old;	</a:t>
            </a:r>
          </a:p>
          <a:p>
            <a:r>
              <a:rPr lang="en-US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   end;</a:t>
            </a:r>
          </a:p>
          <a:p>
            <a:r>
              <a:rPr lang="en-US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'language '</a:t>
            </a:r>
            <a:r>
              <a:rPr lang="en-US" b="1" dirty="0" err="1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plpgsql</a:t>
            </a:r>
            <a:r>
              <a:rPr lang="en-US" b="1" dirty="0">
                <a:solidFill>
                  <a:srgbClr val="88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';</a:t>
            </a:r>
            <a:endParaRPr lang="en-IN" b="1" dirty="0">
              <a:solidFill>
                <a:srgbClr val="88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2514" y="5036234"/>
            <a:ext cx="115388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703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trigger </a:t>
            </a:r>
            <a:r>
              <a:rPr lang="en-IN" sz="2800" b="1" dirty="0" err="1">
                <a:solidFill>
                  <a:srgbClr val="703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insertriger</a:t>
            </a:r>
            <a:r>
              <a:rPr lang="en-IN" sz="2800" b="1" dirty="0">
                <a:solidFill>
                  <a:srgbClr val="703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before insert on student for each row execute procedure </a:t>
            </a:r>
            <a:r>
              <a:rPr lang="en-IN" sz="2800" b="1" dirty="0" err="1">
                <a:solidFill>
                  <a:srgbClr val="703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checkroll</a:t>
            </a:r>
            <a:r>
              <a:rPr lang="en-IN" sz="2800" b="1" dirty="0">
                <a:solidFill>
                  <a:srgbClr val="703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906642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8925" y="832513"/>
            <a:ext cx="388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select * from </a:t>
            </a:r>
            <a:r>
              <a:rPr lang="en-IN" dirty="0" err="1" smtClean="0"/>
              <a:t>emp</a:t>
            </a:r>
            <a:r>
              <a:rPr lang="en-IN" dirty="0" smtClean="0"/>
              <a:t> order by salary </a:t>
            </a:r>
            <a:r>
              <a:rPr lang="en-IN" dirty="0" err="1" smtClean="0"/>
              <a:t>desc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2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5636" y="416926"/>
            <a:ext cx="8407730" cy="1084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Employee (</a:t>
            </a:r>
            <a:r>
              <a:rPr lang="en-IN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empno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name varchar, address text , city varchar, </a:t>
            </a:r>
            <a:r>
              <a:rPr lang="en-IN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deptname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</a:t>
            </a:r>
            <a:r>
              <a:rPr lang="en-IN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  </a:t>
            </a:r>
            <a:r>
              <a:rPr lang="en-IN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emp_proj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Project (</a:t>
            </a:r>
            <a:r>
              <a:rPr lang="en-IN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pno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, </a:t>
            </a:r>
            <a:r>
              <a:rPr lang="en-IN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pname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 , status )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510872"/>
              </p:ext>
            </p:extLst>
          </p:nvPr>
        </p:nvGraphicFramePr>
        <p:xfrm>
          <a:off x="6307395" y="1176137"/>
          <a:ext cx="3062236" cy="2368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855"/>
                <a:gridCol w="1029195"/>
                <a:gridCol w="1257186"/>
              </a:tblGrid>
              <a:tr h="406937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status</a:t>
                      </a:r>
                      <a:endParaRPr lang="en-IN" dirty="0"/>
                    </a:p>
                  </a:txBody>
                  <a:tcPr/>
                </a:tc>
              </a:tr>
              <a:tr h="406937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robotics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pending</a:t>
                      </a:r>
                      <a:endParaRPr lang="en-IN" dirty="0"/>
                    </a:p>
                  </a:txBody>
                  <a:tcPr/>
                </a:tc>
              </a:tr>
              <a:tr h="406937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Web application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completed</a:t>
                      </a:r>
                      <a:endParaRPr lang="en-IN" dirty="0"/>
                    </a:p>
                  </a:txBody>
                  <a:tcPr/>
                </a:tc>
              </a:tr>
              <a:tr h="406937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Android</a:t>
                      </a:r>
                      <a:r>
                        <a:rPr lang="en-IN" baseline="0" dirty="0" smtClean="0"/>
                        <a:t> app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pending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982211"/>
              </p:ext>
            </p:extLst>
          </p:nvPr>
        </p:nvGraphicFramePr>
        <p:xfrm>
          <a:off x="677692" y="1534941"/>
          <a:ext cx="2683824" cy="2034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395"/>
                <a:gridCol w="890649"/>
                <a:gridCol w="593767"/>
                <a:gridCol w="475013"/>
              </a:tblGrid>
              <a:tr h="406937">
                <a:tc>
                  <a:txBody>
                    <a:bodyPr/>
                    <a:lstStyle/>
                    <a:p>
                      <a:r>
                        <a:rPr lang="en-IN" dirty="0" smtClean="0"/>
                        <a:t>eno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ename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06937">
                <a:tc>
                  <a:txBody>
                    <a:bodyPr/>
                    <a:lstStyle/>
                    <a:p>
                      <a:r>
                        <a:rPr lang="en-IN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punam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06937">
                <a:tc>
                  <a:txBody>
                    <a:bodyPr/>
                    <a:lstStyle/>
                    <a:p>
                      <a:r>
                        <a:rPr lang="en-IN" dirty="0" smtClean="0"/>
                        <a:t>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Divya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06937">
                <a:tc>
                  <a:txBody>
                    <a:bodyPr/>
                    <a:lstStyle/>
                    <a:p>
                      <a:r>
                        <a:rPr lang="en-IN" dirty="0" smtClean="0"/>
                        <a:t>33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Nilima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 smtClean="0"/>
                    </a:p>
                  </a:txBody>
                  <a:tcPr/>
                </a:tc>
              </a:tr>
              <a:tr h="406937">
                <a:tc>
                  <a:txBody>
                    <a:bodyPr/>
                    <a:lstStyle/>
                    <a:p>
                      <a:r>
                        <a:rPr lang="en-IN" dirty="0" smtClean="0"/>
                        <a:t>44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Smita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307395" y="4794976"/>
            <a:ext cx="58846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Display name of employees working on robotics project.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Select </a:t>
            </a:r>
            <a:r>
              <a:rPr lang="en-IN" dirty="0" err="1" smtClean="0"/>
              <a:t>ename</a:t>
            </a:r>
            <a:r>
              <a:rPr lang="en-IN" dirty="0" smtClean="0"/>
              <a:t> from </a:t>
            </a:r>
            <a:r>
              <a:rPr lang="en-IN" dirty="0" err="1" smtClean="0"/>
              <a:t>emp</a:t>
            </a:r>
            <a:r>
              <a:rPr lang="en-IN" dirty="0" smtClean="0"/>
              <a:t> where eno in (Select eno from </a:t>
            </a:r>
            <a:r>
              <a:rPr lang="en-IN" dirty="0" err="1" smtClean="0"/>
              <a:t>emp_proj</a:t>
            </a:r>
            <a:r>
              <a:rPr lang="en-IN" dirty="0" smtClean="0"/>
              <a:t> where </a:t>
            </a:r>
            <a:r>
              <a:rPr lang="en-IN" dirty="0" err="1" smtClean="0"/>
              <a:t>pno</a:t>
            </a:r>
            <a:r>
              <a:rPr lang="en-IN" dirty="0" smtClean="0"/>
              <a:t> in (select </a:t>
            </a:r>
            <a:r>
              <a:rPr lang="en-IN" dirty="0" err="1" smtClean="0"/>
              <a:t>pno</a:t>
            </a:r>
            <a:r>
              <a:rPr lang="en-IN" dirty="0" smtClean="0"/>
              <a:t> from project where </a:t>
            </a:r>
            <a:r>
              <a:rPr lang="en-IN" dirty="0" err="1" smtClean="0"/>
              <a:t>pname</a:t>
            </a:r>
            <a:r>
              <a:rPr lang="en-IN" dirty="0" smtClean="0"/>
              <a:t>=‘robotics’));</a:t>
            </a:r>
          </a:p>
          <a:p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529213" y="4423964"/>
          <a:ext cx="2475544" cy="2034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395"/>
                <a:gridCol w="812998"/>
                <a:gridCol w="938151"/>
              </a:tblGrid>
              <a:tr h="406937">
                <a:tc>
                  <a:txBody>
                    <a:bodyPr/>
                    <a:lstStyle/>
                    <a:p>
                      <a:r>
                        <a:rPr lang="en-IN" dirty="0" smtClean="0"/>
                        <a:t>eno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profit</a:t>
                      </a:r>
                      <a:endParaRPr lang="en-IN" dirty="0"/>
                    </a:p>
                  </a:txBody>
                  <a:tcPr/>
                </a:tc>
              </a:tr>
              <a:tr h="406937">
                <a:tc>
                  <a:txBody>
                    <a:bodyPr/>
                    <a:lstStyle/>
                    <a:p>
                      <a:r>
                        <a:rPr lang="en-IN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50000</a:t>
                      </a:r>
                      <a:endParaRPr lang="en-IN" dirty="0"/>
                    </a:p>
                  </a:txBody>
                  <a:tcPr/>
                </a:tc>
              </a:tr>
              <a:tr h="406937">
                <a:tc>
                  <a:txBody>
                    <a:bodyPr/>
                    <a:lstStyle/>
                    <a:p>
                      <a:r>
                        <a:rPr lang="en-IN" dirty="0" smtClean="0"/>
                        <a:t>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100000</a:t>
                      </a:r>
                      <a:endParaRPr lang="en-IN" dirty="0"/>
                    </a:p>
                  </a:txBody>
                  <a:tcPr/>
                </a:tc>
              </a:tr>
              <a:tr h="406937">
                <a:tc>
                  <a:txBody>
                    <a:bodyPr/>
                    <a:lstStyle/>
                    <a:p>
                      <a:r>
                        <a:rPr lang="en-IN" dirty="0" smtClean="0"/>
                        <a:t>33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250000</a:t>
                      </a:r>
                    </a:p>
                  </a:txBody>
                  <a:tcPr/>
                </a:tc>
              </a:tr>
              <a:tr h="406937">
                <a:tc>
                  <a:txBody>
                    <a:bodyPr/>
                    <a:lstStyle/>
                    <a:p>
                      <a:r>
                        <a:rPr lang="en-IN" dirty="0" smtClean="0"/>
                        <a:t>44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15000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899651" y="3376095"/>
            <a:ext cx="0" cy="764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577781" y="3777634"/>
            <a:ext cx="7372" cy="470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899651" y="4100799"/>
            <a:ext cx="2683951" cy="39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576229" y="4066799"/>
            <a:ext cx="14745" cy="363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480796" y="4173989"/>
            <a:ext cx="2126481" cy="34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480796" y="4173989"/>
            <a:ext cx="14745" cy="363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91821" y="5118141"/>
            <a:ext cx="191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Emp_proj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5408035" y="2256444"/>
            <a:ext cx="119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project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3274704" y="239560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Emp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1343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15135</TotalTime>
  <Words>4287</Words>
  <Application>Microsoft Office PowerPoint</Application>
  <PresentationFormat>Widescreen</PresentationFormat>
  <Paragraphs>1123</Paragraphs>
  <Slides>78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7" baseType="lpstr">
      <vt:lpstr>-apple-system</vt:lpstr>
      <vt:lpstr>Arial</vt:lpstr>
      <vt:lpstr>Calibri</vt:lpstr>
      <vt:lpstr>Calibri Light</vt:lpstr>
      <vt:lpstr>Courier New</vt:lpstr>
      <vt:lpstr>Segoe UI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157</cp:revision>
  <dcterms:created xsi:type="dcterms:W3CDTF">2020-12-09T04:06:00Z</dcterms:created>
  <dcterms:modified xsi:type="dcterms:W3CDTF">2022-01-14T05:03:23Z</dcterms:modified>
</cp:coreProperties>
</file>