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4" r:id="rId6"/>
    <p:sldId id="303" r:id="rId7"/>
    <p:sldId id="264" r:id="rId8"/>
    <p:sldId id="260" r:id="rId9"/>
    <p:sldId id="305" r:id="rId10"/>
    <p:sldId id="261" r:id="rId11"/>
    <p:sldId id="262" r:id="rId12"/>
    <p:sldId id="263" r:id="rId13"/>
    <p:sldId id="265" r:id="rId14"/>
    <p:sldId id="267" r:id="rId15"/>
    <p:sldId id="268" r:id="rId16"/>
    <p:sldId id="306" r:id="rId17"/>
    <p:sldId id="269" r:id="rId18"/>
    <p:sldId id="270" r:id="rId19"/>
    <p:sldId id="271" r:id="rId20"/>
    <p:sldId id="272" r:id="rId21"/>
    <p:sldId id="277" r:id="rId22"/>
    <p:sldId id="273" r:id="rId23"/>
    <p:sldId id="307" r:id="rId24"/>
    <p:sldId id="274" r:id="rId25"/>
    <p:sldId id="275" r:id="rId26"/>
    <p:sldId id="279" r:id="rId27"/>
    <p:sldId id="308" r:id="rId28"/>
    <p:sldId id="280" r:id="rId29"/>
    <p:sldId id="281" r:id="rId30"/>
    <p:sldId id="282" r:id="rId31"/>
    <p:sldId id="283" r:id="rId32"/>
    <p:sldId id="284" r:id="rId33"/>
    <p:sldId id="285" r:id="rId34"/>
    <p:sldId id="302" r:id="rId35"/>
    <p:sldId id="30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1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8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2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6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2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4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4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3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23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1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AE21-5AFD-4B85-B4E0-623C1A456F5F}" type="datetimeFigureOut">
              <a:rPr lang="en-IN" smtClean="0"/>
              <a:t>29-12-2021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C90A-94F6-4D91-9910-17FA55E2A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6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933506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Relational Database Design</a:t>
            </a:r>
          </a:p>
          <a:p>
            <a:r>
              <a:rPr lang="en-US" sz="2000" dirty="0" smtClean="0"/>
              <a:t>2.1	</a:t>
            </a:r>
            <a:r>
              <a:rPr lang="en-US" sz="3200" dirty="0" smtClean="0"/>
              <a:t>Pitfalls in Relational-Database </a:t>
            </a:r>
          </a:p>
          <a:p>
            <a:r>
              <a:rPr lang="en-US" sz="3200" dirty="0" smtClean="0"/>
              <a:t>2.2	Functional dependencies </a:t>
            </a:r>
          </a:p>
          <a:p>
            <a:r>
              <a:rPr lang="en-US" sz="3200" dirty="0" smtClean="0"/>
              <a:t>2.3	Closure of Functional dependencies (F+)</a:t>
            </a:r>
          </a:p>
          <a:p>
            <a:r>
              <a:rPr lang="en-US" sz="3200" dirty="0" smtClean="0"/>
              <a:t>2.4	Closure of an Attribute set</a:t>
            </a:r>
          </a:p>
          <a:p>
            <a:r>
              <a:rPr lang="en-US" sz="3200" dirty="0" smtClean="0"/>
              <a:t>2.5	Algorithm to derive a Primary Key for a relation and examples</a:t>
            </a:r>
          </a:p>
          <a:p>
            <a:r>
              <a:rPr lang="en-US" sz="3200" dirty="0" smtClean="0"/>
              <a:t>2.6	Concept of Decomposition </a:t>
            </a:r>
          </a:p>
          <a:p>
            <a:r>
              <a:rPr lang="en-US" sz="3200" dirty="0" smtClean="0"/>
              <a:t>2.7	Desirable Properties of Decomposition</a:t>
            </a:r>
          </a:p>
          <a:p>
            <a:r>
              <a:rPr lang="en-US" sz="3200" dirty="0" smtClean="0"/>
              <a:t> 7.5           Concept of Normalization </a:t>
            </a:r>
          </a:p>
          <a:p>
            <a:r>
              <a:rPr lang="en-US" sz="3200" dirty="0" smtClean="0"/>
              <a:t>2.8	Normal forms : 1NF, 2NF, 3NF, BCNF</a:t>
            </a:r>
          </a:p>
        </p:txBody>
      </p:sp>
    </p:spTree>
    <p:extLst>
      <p:ext uri="{BB962C8B-B14F-4D97-AF65-F5344CB8AC3E}">
        <p14:creationId xmlns:p14="http://schemas.microsoft.com/office/powerpoint/2010/main" val="15714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686" y="152400"/>
            <a:ext cx="106317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Closure of functional decencies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IN" sz="2400" b="1" u="sng" dirty="0" smtClean="0"/>
              <a:t>Definition </a:t>
            </a:r>
            <a:r>
              <a:rPr lang="en-IN" sz="2400" b="1" dirty="0" smtClean="0"/>
              <a:t>:The </a:t>
            </a:r>
            <a:r>
              <a:rPr lang="en-IN" sz="2400" b="1" dirty="0"/>
              <a:t>Closure Of Functional Dependency means the complete set of all possible attributes that can be functionally derived from given functional dependency using the inference rules known as Armstrong’s Rules</a:t>
            </a:r>
            <a:r>
              <a:rPr lang="en-IN" sz="2400" b="1" dirty="0" smtClean="0"/>
              <a:t>.</a:t>
            </a:r>
          </a:p>
          <a:p>
            <a:endParaRPr lang="en-US" sz="2400" b="1" dirty="0"/>
          </a:p>
          <a:p>
            <a:pPr marL="342900" indent="-342900">
              <a:buFont typeface="Wingdings" pitchFamily="2" charset="2"/>
              <a:buChar char="ü"/>
            </a:pPr>
            <a:r>
              <a:rPr lang="en-IN" sz="2400" b="1" dirty="0"/>
              <a:t>If “F” is a functional dependency then closure of functional dependency can be denoted using “{F</a:t>
            </a:r>
            <a:r>
              <a:rPr lang="en-IN" sz="2400" b="1" dirty="0" smtClean="0"/>
              <a:t>}</a:t>
            </a:r>
            <a:r>
              <a:rPr lang="en-IN" sz="2400" b="1" baseline="30000" dirty="0" smtClean="0"/>
              <a:t>+</a:t>
            </a:r>
            <a:r>
              <a:rPr lang="en-IN" sz="2400" b="1" dirty="0" smtClean="0"/>
              <a:t>”.</a:t>
            </a:r>
          </a:p>
          <a:p>
            <a:endParaRPr lang="en-US" sz="2400" b="1" dirty="0"/>
          </a:p>
          <a:p>
            <a:r>
              <a:rPr lang="en-US" sz="4000" b="1" dirty="0" smtClean="0">
                <a:solidFill>
                  <a:srgbClr val="00B0F0"/>
                </a:solidFill>
              </a:rPr>
              <a:t>F: {</a:t>
            </a:r>
            <a:r>
              <a:rPr lang="en-US" sz="4000" b="1" dirty="0" err="1" smtClean="0">
                <a:solidFill>
                  <a:srgbClr val="00B0F0"/>
                </a:solidFill>
              </a:rPr>
              <a:t>rno</a:t>
            </a:r>
            <a:r>
              <a:rPr lang="en-US" sz="4000" b="1" dirty="0" err="1" smtClean="0">
                <a:solidFill>
                  <a:srgbClr val="00B0F0"/>
                </a:solidFill>
                <a:sym typeface="Wingdings" pitchFamily="2" charset="2"/>
              </a:rPr>
              <a:t>name,name</a:t>
            </a:r>
            <a:r>
              <a:rPr lang="en-US" sz="4000" b="1" dirty="0" smtClean="0">
                <a:solidFill>
                  <a:srgbClr val="00B0F0"/>
                </a:solidFill>
                <a:sym typeface="Wingdings" pitchFamily="2" charset="2"/>
              </a:rPr>
              <a:t>-&gt;city}</a:t>
            </a:r>
          </a:p>
          <a:p>
            <a:r>
              <a:rPr lang="en-US" sz="4000" b="1" dirty="0" smtClean="0">
                <a:sym typeface="Wingdings" pitchFamily="2" charset="2"/>
              </a:rPr>
              <a:t>F+: {</a:t>
            </a:r>
            <a:r>
              <a:rPr lang="en-US" sz="4000" b="1" dirty="0" err="1" smtClean="0">
                <a:sym typeface="Wingdings" pitchFamily="2" charset="2"/>
              </a:rPr>
              <a:t>rnoname,namecity,rnocity</a:t>
            </a:r>
            <a:r>
              <a:rPr lang="en-US" sz="4000" b="1" dirty="0" smtClean="0">
                <a:sym typeface="Wingdings" pitchFamily="2" charset="2"/>
              </a:rPr>
              <a:t>}</a:t>
            </a:r>
            <a:endParaRPr lang="en-IN" sz="4000" b="1" dirty="0" smtClean="0"/>
          </a:p>
          <a:p>
            <a:endParaRPr lang="en-IN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08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72" y="0"/>
            <a:ext cx="1165134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               Let's </a:t>
            </a:r>
            <a:r>
              <a:rPr lang="en-IN" sz="2400" dirty="0"/>
              <a:t>consider the set F of  functional dependencies given below:</a:t>
            </a:r>
            <a:br>
              <a:rPr lang="en-IN" sz="2400" dirty="0"/>
            </a:br>
            <a:r>
              <a:rPr lang="en-IN" sz="2400" dirty="0" smtClean="0"/>
              <a:t>                      </a:t>
            </a:r>
            <a:r>
              <a:rPr lang="en-IN" sz="2400" b="1" dirty="0" smtClean="0"/>
              <a:t>F </a:t>
            </a:r>
            <a:r>
              <a:rPr lang="en-IN" sz="2400" b="1" dirty="0"/>
              <a:t>= {A -&gt; B, B -&gt; C, </a:t>
            </a:r>
            <a:r>
              <a:rPr lang="en-IN" sz="2400" b="1" dirty="0" smtClean="0"/>
              <a:t>CD </a:t>
            </a:r>
            <a:r>
              <a:rPr lang="en-IN" sz="2400" b="1" dirty="0"/>
              <a:t>-&gt; E</a:t>
            </a:r>
            <a:r>
              <a:rPr lang="en-IN" sz="2400" b="1" dirty="0" smtClean="0"/>
              <a:t>,A-&gt;D, E-&gt;AB} ,Calculate F +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>          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</a:t>
            </a:r>
            <a:br>
              <a:rPr lang="en-IN" dirty="0" smtClean="0"/>
            </a:br>
            <a:endParaRPr lang="en-IN" dirty="0" smtClean="0"/>
          </a:p>
          <a:p>
            <a:endParaRPr lang="en-IN" dirty="0"/>
          </a:p>
          <a:p>
            <a:r>
              <a:rPr lang="en-US" dirty="0" smtClean="0"/>
              <a:t>                     ANSWER :   </a:t>
            </a:r>
            <a:r>
              <a:rPr lang="en-IN" dirty="0"/>
              <a:t>from F, it is possible to derive following dependencies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sz="2400" b="1" dirty="0" smtClean="0"/>
              <a:t>               As   A </a:t>
            </a:r>
            <a:r>
              <a:rPr lang="en-IN" sz="2400" b="1" dirty="0" smtClean="0">
                <a:sym typeface="Wingdings" pitchFamily="2" charset="2"/>
              </a:rPr>
              <a:t> B and BC then </a:t>
            </a:r>
            <a:r>
              <a:rPr lang="en-IN" sz="2400" b="1" dirty="0" smtClean="0">
                <a:solidFill>
                  <a:srgbClr val="00B0F0"/>
                </a:solidFill>
                <a:sym typeface="Wingdings" pitchFamily="2" charset="2"/>
              </a:rPr>
              <a:t>A—&gt;C</a:t>
            </a:r>
            <a:r>
              <a:rPr lang="en-IN" sz="2400" b="1" dirty="0" smtClean="0">
                <a:sym typeface="Wingdings" pitchFamily="2" charset="2"/>
              </a:rPr>
              <a:t> ……………………Using transitivity Rule</a:t>
            </a:r>
          </a:p>
          <a:p>
            <a:r>
              <a:rPr lang="en-IN" sz="2400" b="1" dirty="0">
                <a:sym typeface="Wingdings" pitchFamily="2" charset="2"/>
              </a:rPr>
              <a:t> </a:t>
            </a:r>
            <a:r>
              <a:rPr lang="en-IN" sz="2400" b="1" dirty="0" smtClean="0">
                <a:sym typeface="Wingdings" pitchFamily="2" charset="2"/>
              </a:rPr>
              <a:t>               AS A-&gt;B then </a:t>
            </a:r>
            <a:r>
              <a:rPr lang="en-IN" sz="2400" b="1" dirty="0" smtClean="0">
                <a:solidFill>
                  <a:srgbClr val="00B0F0"/>
                </a:solidFill>
                <a:sym typeface="Wingdings" pitchFamily="2" charset="2"/>
              </a:rPr>
              <a:t>AD-&gt;BD </a:t>
            </a:r>
            <a:r>
              <a:rPr lang="en-IN" sz="2400" b="1" dirty="0" smtClean="0">
                <a:sym typeface="Wingdings" pitchFamily="2" charset="2"/>
              </a:rPr>
              <a:t>…………………………..Using augmentation</a:t>
            </a:r>
          </a:p>
          <a:p>
            <a:r>
              <a:rPr lang="en-US" sz="2400" b="1" dirty="0" smtClean="0"/>
              <a:t>               As   B—&gt;C and CD</a:t>
            </a:r>
            <a:r>
              <a:rPr lang="en-US" sz="2400" b="1" dirty="0" smtClean="0">
                <a:sym typeface="Wingdings" pitchFamily="2" charset="2"/>
              </a:rPr>
              <a:t> E then </a:t>
            </a:r>
            <a:r>
              <a:rPr lang="en-US" sz="2400" b="1" dirty="0" smtClean="0">
                <a:solidFill>
                  <a:srgbClr val="00B0F0"/>
                </a:solidFill>
                <a:sym typeface="Wingdings" pitchFamily="2" charset="2"/>
              </a:rPr>
              <a:t>DB  E    </a:t>
            </a:r>
            <a:r>
              <a:rPr lang="en-US" sz="2400" b="1" dirty="0" smtClean="0">
                <a:sym typeface="Wingdings" pitchFamily="2" charset="2"/>
              </a:rPr>
              <a:t>…….Using pseudo transitivity</a:t>
            </a:r>
          </a:p>
          <a:p>
            <a:r>
              <a:rPr lang="en-US" sz="2400" b="1" dirty="0" smtClean="0"/>
              <a:t>              As  E</a:t>
            </a:r>
            <a:r>
              <a:rPr lang="en-US" sz="2400" b="1" dirty="0" smtClean="0">
                <a:sym typeface="Wingdings" pitchFamily="2" charset="2"/>
              </a:rPr>
              <a:t> AB  then </a:t>
            </a:r>
            <a:r>
              <a:rPr lang="en-US" sz="2400" b="1" dirty="0" smtClean="0">
                <a:solidFill>
                  <a:srgbClr val="00B0F0"/>
                </a:solidFill>
                <a:sym typeface="Wingdings" pitchFamily="2" charset="2"/>
              </a:rPr>
              <a:t>EA  and E B  </a:t>
            </a:r>
            <a:r>
              <a:rPr lang="en-US" sz="2400" b="1" dirty="0" smtClean="0">
                <a:sym typeface="Wingdings" pitchFamily="2" charset="2"/>
              </a:rPr>
              <a:t>……Using decomposition</a:t>
            </a:r>
          </a:p>
          <a:p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smtClean="0">
                <a:sym typeface="Wingdings" pitchFamily="2" charset="2"/>
              </a:rPr>
              <a:t>               As DB-&gt; E and E-&gt;A then </a:t>
            </a:r>
            <a:r>
              <a:rPr lang="en-US" sz="2400" b="1" dirty="0" smtClean="0">
                <a:solidFill>
                  <a:srgbClr val="00B050"/>
                </a:solidFill>
                <a:sym typeface="Wingdings" pitchFamily="2" charset="2"/>
              </a:rPr>
              <a:t>DB-&gt;A</a:t>
            </a:r>
            <a:r>
              <a:rPr lang="en-US" sz="2400" b="1" dirty="0" smtClean="0">
                <a:sym typeface="Wingdings" pitchFamily="2" charset="2"/>
              </a:rPr>
              <a:t> …………</a:t>
            </a:r>
            <a:r>
              <a:rPr lang="en-IN" sz="2400" b="1" dirty="0" smtClean="0">
                <a:sym typeface="Wingdings" pitchFamily="2" charset="2"/>
              </a:rPr>
              <a:t>Using transitivity Rule</a:t>
            </a:r>
          </a:p>
          <a:p>
            <a:r>
              <a:rPr lang="en-US" sz="2400" b="1" dirty="0" smtClean="0">
                <a:sym typeface="Wingdings" pitchFamily="2" charset="2"/>
              </a:rPr>
              <a:t>Closure of functional dependency set is :</a:t>
            </a:r>
            <a:endParaRPr lang="en-US" sz="2400" b="1" dirty="0">
              <a:sym typeface="Wingdings" pitchFamily="2" charset="2"/>
            </a:endParaRPr>
          </a:p>
          <a:p>
            <a:r>
              <a:rPr lang="en-US" sz="2400" b="1" dirty="0" smtClean="0"/>
              <a:t>               F+ : {</a:t>
            </a:r>
            <a:r>
              <a:rPr lang="en-IN" sz="2400" b="1" dirty="0"/>
              <a:t>A -&gt; B, B -&gt; C, CD -&gt; E,A-&gt;D,E-&gt;</a:t>
            </a:r>
            <a:r>
              <a:rPr lang="en-IN" sz="2400" b="1" dirty="0" smtClean="0"/>
              <a:t>AB,</a:t>
            </a:r>
            <a:r>
              <a:rPr lang="en-IN" sz="2400" b="1" dirty="0">
                <a:sym typeface="Wingdings" pitchFamily="2" charset="2"/>
              </a:rPr>
              <a:t> A—&gt;</a:t>
            </a:r>
            <a:r>
              <a:rPr lang="en-IN" sz="2400" b="1" dirty="0" smtClean="0">
                <a:sym typeface="Wingdings" pitchFamily="2" charset="2"/>
              </a:rPr>
              <a:t>C ,</a:t>
            </a:r>
            <a:r>
              <a:rPr lang="en-US" sz="2400" b="1" dirty="0" smtClean="0">
                <a:sym typeface="Wingdings" pitchFamily="2" charset="2"/>
              </a:rPr>
              <a:t>DB  E,</a:t>
            </a:r>
            <a:r>
              <a:rPr lang="en-US" sz="2400" b="1" dirty="0">
                <a:sym typeface="Wingdings" pitchFamily="2" charset="2"/>
              </a:rPr>
              <a:t> EA </a:t>
            </a:r>
            <a:r>
              <a:rPr lang="en-US" sz="2400" b="1" dirty="0" smtClean="0">
                <a:sym typeface="Wingdings" pitchFamily="2" charset="2"/>
              </a:rPr>
              <a:t>,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b="1" dirty="0" smtClean="0">
                <a:sym typeface="Wingdings" pitchFamily="2" charset="2"/>
              </a:rPr>
              <a:t>E B,DB-&gt;A,AD-&gt;BD }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1021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57" y="0"/>
            <a:ext cx="10287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/>
          </a:p>
          <a:p>
            <a:r>
              <a:rPr lang="en-US" sz="3200" b="1" dirty="0" smtClean="0"/>
              <a:t>Examples for practice: </a:t>
            </a:r>
            <a:endParaRPr lang="en-IN" sz="3200" b="1" dirty="0" smtClean="0"/>
          </a:p>
          <a:p>
            <a:r>
              <a:rPr lang="en-IN" sz="3200" b="1" dirty="0" smtClean="0"/>
              <a:t>1. Consider </a:t>
            </a:r>
            <a:r>
              <a:rPr lang="en-IN" sz="3200" b="1" dirty="0"/>
              <a:t>the relation R(B, C, D, E, F ) and the set of FD’s</a:t>
            </a:r>
          </a:p>
          <a:p>
            <a:r>
              <a:rPr lang="en-IN" sz="3200" b="1" dirty="0"/>
              <a:t>F = {A </a:t>
            </a:r>
            <a:r>
              <a:rPr lang="en-IN" sz="3200" b="1" dirty="0" smtClean="0"/>
              <a:t>-&gt; </a:t>
            </a:r>
            <a:r>
              <a:rPr lang="en-IN" sz="3200" b="1" dirty="0"/>
              <a:t>C, C </a:t>
            </a:r>
            <a:r>
              <a:rPr lang="en-IN" sz="3200" b="1" dirty="0" smtClean="0"/>
              <a:t>-&gt; </a:t>
            </a:r>
            <a:r>
              <a:rPr lang="en-IN" sz="3200" b="1" dirty="0"/>
              <a:t>BE, E </a:t>
            </a:r>
            <a:r>
              <a:rPr lang="en-IN" sz="3200" b="1" dirty="0" smtClean="0"/>
              <a:t>-&gt; </a:t>
            </a:r>
            <a:r>
              <a:rPr lang="en-IN" sz="3200" b="1" dirty="0"/>
              <a:t>F, CD </a:t>
            </a:r>
            <a:r>
              <a:rPr lang="en-IN" sz="3200" b="1" dirty="0" smtClean="0"/>
              <a:t>-&gt; </a:t>
            </a:r>
            <a:r>
              <a:rPr lang="en-IN" sz="3200" b="1" dirty="0"/>
              <a:t>F, E </a:t>
            </a:r>
            <a:r>
              <a:rPr lang="en-IN" sz="3200" b="1" dirty="0" smtClean="0"/>
              <a:t>-&gt; </a:t>
            </a:r>
            <a:r>
              <a:rPr lang="en-IN" sz="3200" b="1" dirty="0"/>
              <a:t>D}.Compute closure of F (F) + </a:t>
            </a:r>
            <a:r>
              <a:rPr lang="en-IN" dirty="0" smtClean="0"/>
              <a:t>.</a:t>
            </a:r>
          </a:p>
          <a:p>
            <a:endParaRPr lang="en-IN" sz="2400" dirty="0"/>
          </a:p>
          <a:p>
            <a:r>
              <a:rPr lang="en-IN" sz="2400" b="1" dirty="0"/>
              <a:t>As A-&gt;C and C-&gt;BE then </a:t>
            </a:r>
            <a:r>
              <a:rPr lang="en-IN" sz="2400" b="1" dirty="0">
                <a:solidFill>
                  <a:schemeClr val="accent1"/>
                </a:solidFill>
              </a:rPr>
              <a:t>A-&gt;BE</a:t>
            </a:r>
            <a:r>
              <a:rPr lang="en-IN" sz="2400" b="1" dirty="0"/>
              <a:t>………………..using transitivity </a:t>
            </a:r>
          </a:p>
          <a:p>
            <a:r>
              <a:rPr lang="en-IN" sz="2400" b="1" dirty="0"/>
              <a:t>As C-&gt;BE and E-&gt;F then </a:t>
            </a:r>
            <a:r>
              <a:rPr lang="en-IN" sz="2400" b="1" dirty="0" smtClean="0">
                <a:solidFill>
                  <a:srgbClr val="00B0F0"/>
                </a:solidFill>
              </a:rPr>
              <a:t>BC -&gt; F</a:t>
            </a:r>
            <a:r>
              <a:rPr lang="en-IN" sz="2400" b="1" dirty="0" smtClean="0"/>
              <a:t>………………..</a:t>
            </a:r>
            <a:r>
              <a:rPr lang="en-IN" sz="2400" b="1" dirty="0"/>
              <a:t>using pseudo transitivity</a:t>
            </a:r>
          </a:p>
          <a:p>
            <a:r>
              <a:rPr lang="en-IN" sz="2400" b="1" dirty="0"/>
              <a:t>As C-&gt;BE and E-&gt;D then </a:t>
            </a:r>
            <a:r>
              <a:rPr lang="en-IN" sz="2400" b="1" dirty="0">
                <a:solidFill>
                  <a:schemeClr val="accent1"/>
                </a:solidFill>
              </a:rPr>
              <a:t>BC-&gt;D</a:t>
            </a:r>
            <a:r>
              <a:rPr lang="en-IN" sz="2400" b="1" dirty="0"/>
              <a:t>……………………using pseudo transitivity</a:t>
            </a:r>
          </a:p>
          <a:p>
            <a:r>
              <a:rPr lang="en-IN" sz="2400" b="1" dirty="0"/>
              <a:t>As C-&gt; BE the C-&gt;B and </a:t>
            </a:r>
            <a:r>
              <a:rPr lang="en-IN" sz="2400" b="1" dirty="0">
                <a:solidFill>
                  <a:schemeClr val="accent1"/>
                </a:solidFill>
              </a:rPr>
              <a:t>C-&gt;E</a:t>
            </a:r>
            <a:r>
              <a:rPr lang="en-IN" sz="2400" b="1" dirty="0"/>
              <a:t> ……………….using decomposition</a:t>
            </a:r>
          </a:p>
          <a:p>
            <a:r>
              <a:rPr lang="en-IN" sz="2400" b="1" dirty="0"/>
              <a:t>As E-&gt;D and CD-&gt; F then </a:t>
            </a:r>
            <a:r>
              <a:rPr lang="en-IN" sz="2400" b="1" dirty="0">
                <a:solidFill>
                  <a:schemeClr val="accent1"/>
                </a:solidFill>
              </a:rPr>
              <a:t>EC-&gt;F </a:t>
            </a:r>
            <a:r>
              <a:rPr lang="en-IN" sz="2400" b="1" dirty="0"/>
              <a:t>…………………using pseudo transitivity</a:t>
            </a:r>
          </a:p>
          <a:p>
            <a:r>
              <a:rPr lang="en-IN" sz="2400" b="1" dirty="0"/>
              <a:t>As </a:t>
            </a:r>
            <a:r>
              <a:rPr lang="en-IN" sz="2400" b="1" dirty="0">
                <a:solidFill>
                  <a:srgbClr val="00B0F0"/>
                </a:solidFill>
              </a:rPr>
              <a:t>BC-&gt;F </a:t>
            </a:r>
            <a:r>
              <a:rPr lang="en-IN" sz="2400" b="1" dirty="0"/>
              <a:t>and </a:t>
            </a:r>
            <a:r>
              <a:rPr lang="en-IN" sz="2400" b="1" dirty="0">
                <a:solidFill>
                  <a:srgbClr val="00B0F0"/>
                </a:solidFill>
              </a:rPr>
              <a:t>BC-&gt;D</a:t>
            </a:r>
            <a:r>
              <a:rPr lang="en-IN" sz="2400" b="1" dirty="0"/>
              <a:t> then </a:t>
            </a:r>
            <a:r>
              <a:rPr lang="en-IN" sz="2400" b="1" dirty="0">
                <a:solidFill>
                  <a:srgbClr val="00B050"/>
                </a:solidFill>
              </a:rPr>
              <a:t>BC-&gt;FD</a:t>
            </a:r>
            <a:r>
              <a:rPr lang="en-IN" sz="2400" b="1" dirty="0"/>
              <a:t>…………………using union</a:t>
            </a:r>
          </a:p>
          <a:p>
            <a:endParaRPr lang="en-IN" sz="2400" b="1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2799" y="5492821"/>
            <a:ext cx="9318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</a:t>
            </a:r>
            <a:r>
              <a:rPr lang="en-IN" dirty="0" smtClean="0"/>
              <a:t>  </a:t>
            </a:r>
            <a:r>
              <a:rPr lang="en-IN" b="1" dirty="0" smtClean="0">
                <a:solidFill>
                  <a:srgbClr val="00B050"/>
                </a:solidFill>
              </a:rPr>
              <a:t>Consider the relation R(P, Q, R, S, T ) and the set of FD’s</a:t>
            </a:r>
          </a:p>
          <a:p>
            <a:r>
              <a:rPr lang="en-IN" b="1" dirty="0" smtClean="0">
                <a:solidFill>
                  <a:srgbClr val="00B050"/>
                </a:solidFill>
              </a:rPr>
              <a:t>F = {P -&gt; Q, R -&gt; S, Q-&gt; ST, Q -&gt; T, TS -&gt; P, T-&gt;RS}.Compute closure of F (F) + </a:t>
            </a:r>
          </a:p>
        </p:txBody>
      </p:sp>
    </p:spTree>
    <p:extLst>
      <p:ext uri="{BB962C8B-B14F-4D97-AF65-F5344CB8AC3E}">
        <p14:creationId xmlns:p14="http://schemas.microsoft.com/office/powerpoint/2010/main" val="250720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829" y="220453"/>
            <a:ext cx="9898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2.</a:t>
            </a:r>
            <a:r>
              <a:rPr lang="en-IN" dirty="0" smtClean="0"/>
              <a:t>  Consider the relation R(P, Q, R, S, T ) and the set of FD’s</a:t>
            </a:r>
          </a:p>
          <a:p>
            <a:r>
              <a:rPr lang="en-IN" dirty="0" smtClean="0"/>
              <a:t>F = {P -&gt; Q, R -&gt; S, Q-&gt; ST, Q -&gt; T, TS -&gt; P, T-&gt;RS}.Compute closure of F (F) + </a:t>
            </a:r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584905" y="1594953"/>
            <a:ext cx="109104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As P-&gt;Q and Q-&gt;ST then </a:t>
            </a:r>
            <a:r>
              <a:rPr lang="en-IN" sz="3200" b="1" dirty="0" smtClean="0">
                <a:solidFill>
                  <a:srgbClr val="00B0F0"/>
                </a:solidFill>
              </a:rPr>
              <a:t>P-&gt;ST</a:t>
            </a:r>
            <a:r>
              <a:rPr lang="en-IN" sz="3200" b="1" dirty="0" smtClean="0"/>
              <a:t>………………….using transitivity</a:t>
            </a:r>
          </a:p>
          <a:p>
            <a:r>
              <a:rPr lang="en-IN" sz="3200" b="1" dirty="0" smtClean="0"/>
              <a:t>As P-&gt;Q and Q-&gt;T then </a:t>
            </a:r>
            <a:r>
              <a:rPr lang="en-IN" sz="3200" b="1" dirty="0" smtClean="0">
                <a:solidFill>
                  <a:srgbClr val="00B0F0"/>
                </a:solidFill>
              </a:rPr>
              <a:t>P-&gt;T</a:t>
            </a:r>
            <a:r>
              <a:rPr lang="en-IN" sz="3200" b="1" dirty="0" smtClean="0"/>
              <a:t>………………..using transitivity</a:t>
            </a:r>
          </a:p>
          <a:p>
            <a:r>
              <a:rPr lang="en-IN" sz="3200" b="1" dirty="0" smtClean="0"/>
              <a:t>As Q-&gt;T and T-&gt;RS then </a:t>
            </a:r>
            <a:r>
              <a:rPr lang="en-IN" sz="3200" b="1" dirty="0" smtClean="0">
                <a:solidFill>
                  <a:srgbClr val="00B0F0"/>
                </a:solidFill>
              </a:rPr>
              <a:t>Q-&gt;RS</a:t>
            </a:r>
            <a:r>
              <a:rPr lang="en-IN" sz="3200" b="1" dirty="0" smtClean="0"/>
              <a:t>………….using transitivity</a:t>
            </a:r>
          </a:p>
          <a:p>
            <a:r>
              <a:rPr lang="en-IN" sz="3200" b="1" dirty="0" smtClean="0"/>
              <a:t>As Q-&gt;T and TS-&gt;P then </a:t>
            </a:r>
            <a:r>
              <a:rPr lang="en-IN" sz="3200" b="1" dirty="0" smtClean="0">
                <a:solidFill>
                  <a:srgbClr val="00B0F0"/>
                </a:solidFill>
              </a:rPr>
              <a:t>QS-&gt;P</a:t>
            </a:r>
            <a:r>
              <a:rPr lang="en-IN" sz="3200" b="1" dirty="0" smtClean="0"/>
              <a:t>……………….using pseudo transitivity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912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29" y="114664"/>
            <a:ext cx="10087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3. Consider the relation R(A , B , C , D , G , H , I) and the set of FD’s</a:t>
            </a:r>
          </a:p>
          <a:p>
            <a:r>
              <a:rPr lang="en-IN" dirty="0" smtClean="0"/>
              <a:t>F = {A-&gt;;B, A -&gt; C, CG -&gt; H, CG -&gt; I, B -&gt; H}. Compute (F) + .</a:t>
            </a:r>
          </a:p>
          <a:p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54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660" y="152400"/>
            <a:ext cx="10879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Closure of attributes set ,if X is attribute set</a:t>
            </a:r>
          </a:p>
          <a:p>
            <a:endParaRPr lang="en-US" b="1" dirty="0" smtClean="0"/>
          </a:p>
          <a:p>
            <a:r>
              <a:rPr lang="en-IN" dirty="0"/>
              <a:t> </a:t>
            </a:r>
            <a:r>
              <a:rPr lang="en-IN" b="1" dirty="0"/>
              <a:t>X</a:t>
            </a:r>
            <a:r>
              <a:rPr lang="en-IN" b="1" baseline="30000" dirty="0"/>
              <a:t>+</a:t>
            </a:r>
            <a:r>
              <a:rPr lang="en-IN" dirty="0"/>
              <a:t> represents a set of attributes that are functionally determined by X based on F. And, X</a:t>
            </a:r>
            <a:r>
              <a:rPr lang="en-IN" baseline="30000" dirty="0"/>
              <a:t>+</a:t>
            </a:r>
            <a:r>
              <a:rPr lang="en-IN" dirty="0"/>
              <a:t> is called the </a:t>
            </a:r>
            <a:r>
              <a:rPr lang="en-IN" b="1" dirty="0"/>
              <a:t>Closure of X under F</a:t>
            </a:r>
            <a:r>
              <a:rPr lang="en-IN" b="1" dirty="0" smtClean="0"/>
              <a:t>.</a:t>
            </a:r>
          </a:p>
          <a:p>
            <a:endParaRPr lang="en-IN" b="1" dirty="0"/>
          </a:p>
        </p:txBody>
      </p:sp>
      <p:pic>
        <p:nvPicPr>
          <p:cNvPr id="2053" name="Picture 5" descr="C:\Users\Aniket\Desktop\demo quiz\clo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2" y="1419368"/>
            <a:ext cx="10711218" cy="44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5660" y="5882186"/>
            <a:ext cx="1087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IF closure of attribute set  contains all attributes of relations then ,attribute set can be key for relation.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00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314" y="478971"/>
            <a:ext cx="95939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Student (</a:t>
            </a:r>
            <a:r>
              <a:rPr lang="en-IN" sz="2800" dirty="0" err="1" smtClean="0"/>
              <a:t>rno</a:t>
            </a:r>
            <a:r>
              <a:rPr lang="en-IN" sz="2800" dirty="0" smtClean="0"/>
              <a:t> ,name ,class ,</a:t>
            </a:r>
            <a:r>
              <a:rPr lang="en-IN" sz="2800" dirty="0" err="1" smtClean="0"/>
              <a:t>div,add</a:t>
            </a:r>
            <a:r>
              <a:rPr lang="en-IN" sz="2800" dirty="0" smtClean="0"/>
              <a:t>)</a:t>
            </a:r>
          </a:p>
          <a:p>
            <a:r>
              <a:rPr lang="en-IN" sz="2800" dirty="0" err="1" smtClean="0"/>
              <a:t>Rno,class</a:t>
            </a:r>
            <a:r>
              <a:rPr lang="en-IN" sz="2800" dirty="0" smtClean="0"/>
              <a:t> ,div  -&gt; name</a:t>
            </a:r>
          </a:p>
          <a:p>
            <a:r>
              <a:rPr lang="en-IN" sz="2800" dirty="0" err="1" smtClean="0"/>
              <a:t>Rno,class,div</a:t>
            </a:r>
            <a:r>
              <a:rPr lang="en-IN" sz="2800" dirty="0" smtClean="0"/>
              <a:t> -&gt; add</a:t>
            </a:r>
          </a:p>
          <a:p>
            <a:endParaRPr lang="en-IN" sz="2800" dirty="0"/>
          </a:p>
          <a:p>
            <a:r>
              <a:rPr lang="en-IN" sz="2800" dirty="0" smtClean="0"/>
              <a:t>A+ : (</a:t>
            </a:r>
            <a:r>
              <a:rPr lang="en-IN" sz="2800" dirty="0" err="1" smtClean="0"/>
              <a:t>Rno,class,div</a:t>
            </a:r>
            <a:r>
              <a:rPr lang="en-IN" sz="2800" dirty="0" smtClean="0"/>
              <a:t>)</a:t>
            </a:r>
          </a:p>
          <a:p>
            <a:endParaRPr lang="en-IN" sz="2800" dirty="0"/>
          </a:p>
          <a:p>
            <a:r>
              <a:rPr lang="en-IN" sz="2800" dirty="0" err="1" smtClean="0"/>
              <a:t>Rno,class,div</a:t>
            </a:r>
            <a:r>
              <a:rPr lang="en-IN" sz="2800" dirty="0" smtClean="0"/>
              <a:t> -&gt; name</a:t>
            </a:r>
          </a:p>
          <a:p>
            <a:r>
              <a:rPr lang="en-IN" sz="2800" dirty="0" err="1" smtClean="0"/>
              <a:t>Rno,class,div</a:t>
            </a:r>
            <a:r>
              <a:rPr lang="en-IN" sz="2800" dirty="0" smtClean="0"/>
              <a:t> -&gt; add</a:t>
            </a:r>
          </a:p>
          <a:p>
            <a:endParaRPr lang="en-IN" sz="2800" dirty="0"/>
          </a:p>
          <a:p>
            <a:endParaRPr lang="en-IN" sz="2800" dirty="0" smtClean="0"/>
          </a:p>
          <a:p>
            <a:r>
              <a:rPr lang="en-IN" sz="2800" dirty="0" smtClean="0"/>
              <a:t>If attribute closure contains all attributes of relation then attributes from closure can form key for the relation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9853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116" y="197893"/>
            <a:ext cx="103632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Consider the relation R (B, C, D, E, F, G) and the set of FD’s,</a:t>
            </a:r>
          </a:p>
          <a:p>
            <a:r>
              <a:rPr lang="en-IN" sz="2400" dirty="0"/>
              <a:t>F = {B </a:t>
            </a:r>
            <a:r>
              <a:rPr lang="en-IN" sz="2400" dirty="0" smtClean="0"/>
              <a:t>- &gt; </a:t>
            </a:r>
            <a:r>
              <a:rPr lang="en-IN" sz="2400" dirty="0"/>
              <a:t>C, </a:t>
            </a:r>
            <a:r>
              <a:rPr lang="en-IN" sz="2400" dirty="0">
                <a:solidFill>
                  <a:srgbClr val="00B0F0"/>
                </a:solidFill>
              </a:rPr>
              <a:t>DE </a:t>
            </a:r>
            <a:r>
              <a:rPr lang="en-IN" sz="2400" dirty="0" smtClean="0">
                <a:solidFill>
                  <a:srgbClr val="00B0F0"/>
                </a:solidFill>
              </a:rPr>
              <a:t>-&gt; </a:t>
            </a:r>
            <a:r>
              <a:rPr lang="en-IN" sz="2400" dirty="0">
                <a:solidFill>
                  <a:srgbClr val="00B0F0"/>
                </a:solidFill>
              </a:rPr>
              <a:t>G</a:t>
            </a:r>
            <a:r>
              <a:rPr lang="en-IN" sz="2400" dirty="0"/>
              <a:t>, B </a:t>
            </a:r>
            <a:r>
              <a:rPr lang="en-IN" sz="2400" dirty="0" smtClean="0"/>
              <a:t>-&gt;D</a:t>
            </a:r>
            <a:r>
              <a:rPr lang="en-IN" sz="2400" dirty="0"/>
              <a:t>, DE </a:t>
            </a:r>
            <a:r>
              <a:rPr lang="en-IN" sz="2400" dirty="0" smtClean="0"/>
              <a:t>-&gt;F</a:t>
            </a:r>
            <a:r>
              <a:rPr lang="en-IN" sz="2400" dirty="0"/>
              <a:t>, </a:t>
            </a:r>
            <a:r>
              <a:rPr lang="en-IN" sz="2400" dirty="0" smtClean="0"/>
              <a:t> C -&gt; </a:t>
            </a:r>
            <a:r>
              <a:rPr lang="en-IN" sz="2400" dirty="0"/>
              <a:t>F}. Compute (BE) </a:t>
            </a:r>
            <a:r>
              <a:rPr lang="en-IN" sz="2400" dirty="0" smtClean="0"/>
              <a:t>+ (attribute closure)</a:t>
            </a:r>
          </a:p>
          <a:p>
            <a:endParaRPr lang="en-US" sz="2400" dirty="0" smtClean="0"/>
          </a:p>
          <a:p>
            <a:r>
              <a:rPr lang="en-US" sz="2400" dirty="0" smtClean="0"/>
              <a:t>Let result=BE</a:t>
            </a:r>
          </a:p>
          <a:p>
            <a:r>
              <a:rPr lang="en-US" sz="2400" dirty="0" smtClean="0"/>
              <a:t>As B</a:t>
            </a:r>
            <a:r>
              <a:rPr lang="en-US" sz="2400" dirty="0" smtClean="0">
                <a:sym typeface="Wingdings" pitchFamily="2" charset="2"/>
              </a:rPr>
              <a:t>C, B is subset of Result(BE) then ,result=result </a:t>
            </a:r>
            <a:r>
              <a:rPr lang="en-US" sz="2400" b="1" dirty="0" smtClean="0">
                <a:sym typeface="Wingdings" pitchFamily="2" charset="2"/>
              </a:rPr>
              <a:t>union C</a:t>
            </a:r>
            <a:endParaRPr lang="en-US" sz="2400" b="1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                                                                           result =BCE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As  for DE—&gt;G is not subset of </a:t>
            </a:r>
            <a:r>
              <a:rPr lang="en-US" sz="2400" dirty="0">
                <a:solidFill>
                  <a:srgbClr val="00B050"/>
                </a:solidFill>
              </a:rPr>
              <a:t>result </a:t>
            </a:r>
            <a:r>
              <a:rPr lang="en-US" sz="2400" dirty="0" smtClean="0">
                <a:solidFill>
                  <a:srgbClr val="00B050"/>
                </a:solidFill>
              </a:rPr>
              <a:t>(BCE) ignore</a:t>
            </a:r>
          </a:p>
          <a:p>
            <a:endParaRPr lang="en-US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dirty="0"/>
              <a:t>As </a:t>
            </a:r>
            <a:r>
              <a:rPr lang="en-US" sz="2400" dirty="0" smtClean="0"/>
              <a:t>B</a:t>
            </a:r>
            <a:r>
              <a:rPr lang="en-US" sz="2400" dirty="0" smtClean="0">
                <a:sym typeface="Wingdings" pitchFamily="2" charset="2"/>
              </a:rPr>
              <a:t>D, </a:t>
            </a:r>
            <a:r>
              <a:rPr lang="en-US" sz="2400" dirty="0">
                <a:sym typeface="Wingdings" pitchFamily="2" charset="2"/>
              </a:rPr>
              <a:t>B is subset of </a:t>
            </a:r>
            <a:r>
              <a:rPr lang="en-US" sz="2400" dirty="0" smtClean="0">
                <a:sym typeface="Wingdings" pitchFamily="2" charset="2"/>
              </a:rPr>
              <a:t>Result(BCE) </a:t>
            </a:r>
            <a:r>
              <a:rPr lang="en-US" sz="2400" dirty="0">
                <a:sym typeface="Wingdings" pitchFamily="2" charset="2"/>
              </a:rPr>
              <a:t>then ,result=result </a:t>
            </a:r>
            <a:r>
              <a:rPr lang="en-US" sz="2400" b="1" dirty="0">
                <a:sym typeface="Wingdings" pitchFamily="2" charset="2"/>
              </a:rPr>
              <a:t>union </a:t>
            </a:r>
            <a:r>
              <a:rPr lang="en-US" sz="2400" b="1" dirty="0" smtClean="0">
                <a:sym typeface="Wingdings" pitchFamily="2" charset="2"/>
              </a:rPr>
              <a:t>D</a:t>
            </a:r>
            <a:endParaRPr lang="en-US" sz="2400" b="1" dirty="0"/>
          </a:p>
          <a:p>
            <a:r>
              <a:rPr lang="en-US" sz="2400" dirty="0">
                <a:solidFill>
                  <a:srgbClr val="00B050"/>
                </a:solidFill>
              </a:rPr>
              <a:t>                                                                           result =</a:t>
            </a:r>
            <a:r>
              <a:rPr lang="en-US" sz="2400" dirty="0" smtClean="0">
                <a:solidFill>
                  <a:srgbClr val="00B050"/>
                </a:solidFill>
              </a:rPr>
              <a:t>BCDE</a:t>
            </a:r>
          </a:p>
          <a:p>
            <a:endParaRPr lang="en-US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dirty="0"/>
              <a:t>As </a:t>
            </a:r>
            <a:r>
              <a:rPr lang="en-IN" sz="2400" dirty="0"/>
              <a:t>DE -&gt;F</a:t>
            </a:r>
            <a:r>
              <a:rPr lang="en-US" sz="2400" dirty="0" smtClean="0">
                <a:sym typeface="Wingdings" pitchFamily="2" charset="2"/>
              </a:rPr>
              <a:t>, DE </a:t>
            </a:r>
            <a:r>
              <a:rPr lang="en-US" sz="2400" dirty="0">
                <a:sym typeface="Wingdings" pitchFamily="2" charset="2"/>
              </a:rPr>
              <a:t>is subset of </a:t>
            </a:r>
            <a:r>
              <a:rPr lang="en-US" sz="2400" dirty="0" smtClean="0">
                <a:sym typeface="Wingdings" pitchFamily="2" charset="2"/>
              </a:rPr>
              <a:t>Result(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BCDE</a:t>
            </a:r>
            <a:r>
              <a:rPr lang="en-US" sz="2400" dirty="0" smtClean="0">
                <a:sym typeface="Wingdings" pitchFamily="2" charset="2"/>
              </a:rPr>
              <a:t>) </a:t>
            </a:r>
            <a:r>
              <a:rPr lang="en-US" sz="2400" dirty="0">
                <a:sym typeface="Wingdings" pitchFamily="2" charset="2"/>
              </a:rPr>
              <a:t>then ,result=result </a:t>
            </a:r>
            <a:r>
              <a:rPr lang="en-US" sz="2400" b="1" dirty="0">
                <a:sym typeface="Wingdings" pitchFamily="2" charset="2"/>
              </a:rPr>
              <a:t>union </a:t>
            </a:r>
            <a:r>
              <a:rPr lang="en-US" sz="2400" b="1" dirty="0" smtClean="0">
                <a:sym typeface="Wingdings" pitchFamily="2" charset="2"/>
              </a:rPr>
              <a:t>F</a:t>
            </a:r>
            <a:endParaRPr lang="en-US" sz="2400" b="1" dirty="0"/>
          </a:p>
          <a:p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                                                </a:t>
            </a:r>
            <a:r>
              <a:rPr lang="en-US" sz="2400" dirty="0" smtClean="0">
                <a:solidFill>
                  <a:srgbClr val="00B050"/>
                </a:solidFill>
              </a:rPr>
              <a:t>result </a:t>
            </a:r>
            <a:r>
              <a:rPr lang="en-US" sz="2400" dirty="0">
                <a:solidFill>
                  <a:srgbClr val="00B050"/>
                </a:solidFill>
              </a:rPr>
              <a:t>=</a:t>
            </a:r>
            <a:r>
              <a:rPr lang="en-US" sz="2400" dirty="0" smtClean="0">
                <a:solidFill>
                  <a:srgbClr val="00B050"/>
                </a:solidFill>
              </a:rPr>
              <a:t>BCDEF</a:t>
            </a:r>
          </a:p>
          <a:p>
            <a:r>
              <a:rPr lang="en-US" sz="2400" dirty="0"/>
              <a:t>As </a:t>
            </a:r>
            <a:r>
              <a:rPr lang="en-IN" sz="2400" dirty="0"/>
              <a:t>DE </a:t>
            </a:r>
            <a:r>
              <a:rPr lang="en-IN" sz="2400" dirty="0" smtClean="0"/>
              <a:t>-&gt;G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>
                <a:sym typeface="Wingdings" pitchFamily="2" charset="2"/>
              </a:rPr>
              <a:t>DE is subset of Result(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BCDE</a:t>
            </a:r>
            <a:r>
              <a:rPr lang="en-US" sz="2400" dirty="0">
                <a:sym typeface="Wingdings" pitchFamily="2" charset="2"/>
              </a:rPr>
              <a:t>) then ,result=result </a:t>
            </a:r>
            <a:r>
              <a:rPr lang="en-US" sz="2400" b="1" dirty="0">
                <a:sym typeface="Wingdings" pitchFamily="2" charset="2"/>
              </a:rPr>
              <a:t>union </a:t>
            </a:r>
            <a:r>
              <a:rPr lang="en-US" sz="2400" b="1" dirty="0" smtClean="0">
                <a:sym typeface="Wingdings" pitchFamily="2" charset="2"/>
              </a:rPr>
              <a:t>G</a:t>
            </a:r>
            <a:endParaRPr lang="en-US" sz="2400" b="1" dirty="0"/>
          </a:p>
          <a:p>
            <a:r>
              <a:rPr lang="en-US" sz="2400" dirty="0">
                <a:solidFill>
                  <a:srgbClr val="00B050"/>
                </a:solidFill>
              </a:rPr>
              <a:t>                                                                           result =</a:t>
            </a:r>
            <a:r>
              <a:rPr lang="en-US" sz="2400" dirty="0" smtClean="0">
                <a:solidFill>
                  <a:srgbClr val="00B050"/>
                </a:solidFill>
              </a:rPr>
              <a:t>BCDEFG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                (BE)+  = {B,C,D,E,F,G</a:t>
            </a:r>
            <a:r>
              <a:rPr lang="en-US" sz="2400" dirty="0">
                <a:solidFill>
                  <a:srgbClr val="FF0000"/>
                </a:solidFill>
              </a:rPr>
              <a:t>}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As  closure of BE containing all attributes of relation R,BE is candidate key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233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676" y="160361"/>
            <a:ext cx="1086930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Practice Questions</a:t>
            </a:r>
          </a:p>
          <a:p>
            <a:r>
              <a:rPr lang="en-IN" b="1" dirty="0" smtClean="0"/>
              <a:t>1. </a:t>
            </a:r>
            <a:r>
              <a:rPr lang="en-IN" sz="2800" b="1" dirty="0" smtClean="0"/>
              <a:t>Consider </a:t>
            </a:r>
            <a:r>
              <a:rPr lang="en-IN" sz="2800" b="1" dirty="0"/>
              <a:t>the relation R (B, C, D, E, F, G) and the set of FD’s,</a:t>
            </a:r>
          </a:p>
          <a:p>
            <a:r>
              <a:rPr lang="en-IN" sz="2800" b="1" dirty="0"/>
              <a:t>F = {B - &gt; C, DE -&gt; G, B -&gt;D, DE -&gt;F,  C -&gt; F}. Compute </a:t>
            </a:r>
            <a:r>
              <a:rPr lang="en-IN" sz="2800" b="1" dirty="0" smtClean="0"/>
              <a:t>(CD) </a:t>
            </a:r>
            <a:r>
              <a:rPr lang="en-IN" sz="2800" b="1" dirty="0"/>
              <a:t>+ (attribute </a:t>
            </a:r>
            <a:r>
              <a:rPr lang="en-IN" sz="2800" b="1" dirty="0" smtClean="0"/>
              <a:t>closure).Check whether CD is a candidate key or not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52164" y="3679258"/>
            <a:ext cx="10190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CD+ : {C ,D, F}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2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7780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n-US" sz="2800" dirty="0"/>
              <a:t>. </a:t>
            </a:r>
            <a:r>
              <a:rPr lang="en-IN" sz="2800" dirty="0"/>
              <a:t>Let's consider the set F of  functional dependencies given below:</a:t>
            </a:r>
            <a:br>
              <a:rPr lang="en-IN" sz="2800" dirty="0"/>
            </a:br>
            <a:r>
              <a:rPr lang="en-IN" sz="2800" dirty="0"/>
              <a:t>                      F = {A -&gt; B, B -&gt; C, CD -&gt; E,A-&gt;D,E-&gt;AB} , Compute (AB) + (attribute closure).Check whether AB is a candidate key or not</a:t>
            </a:r>
          </a:p>
        </p:txBody>
      </p:sp>
    </p:spTree>
    <p:extLst>
      <p:ext uri="{BB962C8B-B14F-4D97-AF65-F5344CB8AC3E}">
        <p14:creationId xmlns:p14="http://schemas.microsoft.com/office/powerpoint/2010/main" val="172951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120782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is database design 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What is the database design ?</a:t>
            </a:r>
          </a:p>
          <a:p>
            <a:r>
              <a:rPr lang="en-US" dirty="0" smtClean="0"/>
              <a:t>Lets design database for student enrolled for course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30751"/>
              </p:ext>
            </p:extLst>
          </p:nvPr>
        </p:nvGraphicFramePr>
        <p:xfrm>
          <a:off x="151262" y="1600200"/>
          <a:ext cx="4616356" cy="277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5"/>
                <a:gridCol w="1065585"/>
                <a:gridCol w="1219415"/>
                <a:gridCol w="1742021"/>
              </a:tblGrid>
              <a:tr h="3961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IN" dirty="0"/>
                    </a:p>
                  </a:txBody>
                  <a:tcPr/>
                </a:tc>
              </a:tr>
              <a:tr h="396119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zayn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stat</a:t>
                      </a:r>
                    </a:p>
                  </a:txBody>
                  <a:tcPr/>
                </a:tc>
              </a:tr>
              <a:tr h="39611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</a:tr>
              <a:tr h="396119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zayn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math</a:t>
                      </a:r>
                      <a:endParaRPr lang="en-IN" dirty="0"/>
                    </a:p>
                  </a:txBody>
                  <a:tcPr/>
                </a:tc>
              </a:tr>
              <a:tr h="39611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Mathematics</a:t>
                      </a:r>
                      <a:endParaRPr lang="en-IN" dirty="0"/>
                    </a:p>
                  </a:txBody>
                  <a:tcPr/>
                </a:tc>
              </a:tr>
              <a:tr h="396119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piyush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math</a:t>
                      </a:r>
                      <a:endParaRPr lang="en-IN" dirty="0"/>
                    </a:p>
                  </a:txBody>
                  <a:tcPr/>
                </a:tc>
              </a:tr>
              <a:tr h="396119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zayn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652989" y="1600200"/>
            <a:ext cx="68875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Redundancy of data : Information is repeated</a:t>
            </a:r>
          </a:p>
          <a:p>
            <a:pPr marL="342900" indent="-342900">
              <a:buAutoNum type="arabicPeriod"/>
            </a:pPr>
            <a:r>
              <a:rPr lang="en-US" dirty="0" smtClean="0"/>
              <a:t>Insert anomaly  :</a:t>
            </a:r>
          </a:p>
          <a:p>
            <a:endParaRPr lang="en-US" dirty="0" smtClean="0"/>
          </a:p>
          <a:p>
            <a:r>
              <a:rPr lang="en-US" dirty="0" smtClean="0"/>
              <a:t>3. Update anomaly:  </a:t>
            </a:r>
          </a:p>
          <a:p>
            <a:endParaRPr lang="en-US" dirty="0" smtClean="0"/>
          </a:p>
          <a:p>
            <a:r>
              <a:rPr lang="en-US" dirty="0" smtClean="0"/>
              <a:t>4.  Delete anomaly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32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270" y="187235"/>
            <a:ext cx="119497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derive a Primary Key for a </a:t>
            </a:r>
            <a:r>
              <a:rPr lang="en-US" dirty="0" smtClean="0"/>
              <a:t>relation</a:t>
            </a:r>
            <a:endParaRPr lang="en-US" dirty="0"/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Compute all super keys for relation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Choose minimal super key as candidate keys. Relation can have multiple candidate keys</a:t>
            </a:r>
          </a:p>
          <a:p>
            <a:pPr marL="342900" indent="-342900">
              <a:buAutoNum type="arabicParenR"/>
            </a:pPr>
            <a:r>
              <a:rPr lang="en-US" dirty="0" smtClean="0"/>
              <a:t>Choose any candidate key as primary key for relation. That can be used for creation of foreign keys.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28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08" y="0"/>
            <a:ext cx="1209179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 smtClean="0"/>
              <a:t>Keys - Super Key , Candidate Key, Primary Key, Foreign Key</a:t>
            </a:r>
          </a:p>
          <a:p>
            <a:endParaRPr lang="en-US" sz="2500" dirty="0"/>
          </a:p>
          <a:p>
            <a:r>
              <a:rPr lang="en-US" sz="2500" b="1" dirty="0" smtClean="0">
                <a:solidFill>
                  <a:srgbClr val="00B0F0"/>
                </a:solidFill>
              </a:rPr>
              <a:t>Super Key</a:t>
            </a:r>
            <a:r>
              <a:rPr lang="en-US" sz="2500" dirty="0" smtClean="0"/>
              <a:t>: A super key is a set of one or more attributes which taken collectively, allow us to identify uniquely an entity in the entity set.</a:t>
            </a:r>
          </a:p>
          <a:p>
            <a:endParaRPr lang="en-US" sz="2500" dirty="0" smtClean="0"/>
          </a:p>
          <a:p>
            <a:r>
              <a:rPr lang="en-US" sz="2500" b="1" dirty="0" smtClean="0"/>
              <a:t>Example : Employee (</a:t>
            </a:r>
            <a:r>
              <a:rPr lang="en-US" sz="2500" b="1" dirty="0" err="1" smtClean="0"/>
              <a:t>eno,ename,salary,bdate,city</a:t>
            </a:r>
            <a:r>
              <a:rPr lang="en-US" sz="2500" b="1" dirty="0" smtClean="0"/>
              <a:t>)</a:t>
            </a:r>
          </a:p>
          <a:p>
            <a:r>
              <a:rPr lang="en-US" sz="2500" b="1" dirty="0" smtClean="0"/>
              <a:t>Super keys can be : 1) eno  2) </a:t>
            </a:r>
            <a:r>
              <a:rPr lang="en-US" sz="2500" b="1" dirty="0" err="1" smtClean="0"/>
              <a:t>eno,ename</a:t>
            </a:r>
            <a:r>
              <a:rPr lang="en-US" sz="2500" b="1" dirty="0" smtClean="0"/>
              <a:t>  3) </a:t>
            </a:r>
            <a:r>
              <a:rPr lang="en-US" sz="2500" b="1" dirty="0" err="1" smtClean="0"/>
              <a:t>eno,ename,bdate</a:t>
            </a:r>
            <a:r>
              <a:rPr lang="en-US" sz="2500" b="1" dirty="0" smtClean="0"/>
              <a:t> 4)</a:t>
            </a:r>
            <a:r>
              <a:rPr lang="en-US" sz="2500" b="1" dirty="0" err="1" smtClean="0"/>
              <a:t>eno,city</a:t>
            </a:r>
            <a:r>
              <a:rPr lang="en-US" sz="2500" b="1" dirty="0" smtClean="0"/>
              <a:t> </a:t>
            </a:r>
          </a:p>
          <a:p>
            <a:endParaRPr lang="en-US" sz="2500" dirty="0"/>
          </a:p>
          <a:p>
            <a:r>
              <a:rPr lang="en-US" sz="2500" b="1" dirty="0" smtClean="0">
                <a:solidFill>
                  <a:srgbClr val="00B0F0"/>
                </a:solidFill>
              </a:rPr>
              <a:t>Candidate Key</a:t>
            </a:r>
            <a:r>
              <a:rPr lang="en-US" sz="2500" b="1" dirty="0" smtClean="0"/>
              <a:t> </a:t>
            </a:r>
            <a:r>
              <a:rPr lang="en-US" sz="2500" dirty="0" smtClean="0"/>
              <a:t>: A minimal super key is called as candidate key.</a:t>
            </a:r>
          </a:p>
          <a:p>
            <a:endParaRPr lang="en-US" sz="2500" dirty="0"/>
          </a:p>
          <a:p>
            <a:r>
              <a:rPr lang="en-US" sz="2500" b="1" dirty="0"/>
              <a:t>Example : </a:t>
            </a:r>
            <a:r>
              <a:rPr lang="en-US" sz="2500" b="1" dirty="0" smtClean="0"/>
              <a:t>from above super keys minimal super key is </a:t>
            </a:r>
            <a:r>
              <a:rPr lang="en-US" sz="2500" b="1" dirty="0" err="1" smtClean="0"/>
              <a:t>eno</a:t>
            </a:r>
            <a:r>
              <a:rPr lang="en-US" sz="2500" b="1" dirty="0" smtClean="0"/>
              <a:t>  is the candidate key  above table</a:t>
            </a:r>
            <a:endParaRPr lang="en-US" sz="2500" b="1" dirty="0"/>
          </a:p>
          <a:p>
            <a:endParaRPr lang="en-US" sz="2500" dirty="0" smtClean="0"/>
          </a:p>
          <a:p>
            <a:r>
              <a:rPr lang="en-US" sz="2500" b="1" dirty="0" smtClean="0">
                <a:solidFill>
                  <a:srgbClr val="00B0F0"/>
                </a:solidFill>
              </a:rPr>
              <a:t>Primary Key </a:t>
            </a:r>
            <a:r>
              <a:rPr lang="en-US" sz="2500" dirty="0"/>
              <a:t>: </a:t>
            </a:r>
            <a:r>
              <a:rPr lang="en-US" sz="2500" dirty="0" smtClean="0"/>
              <a:t>A </a:t>
            </a:r>
            <a:r>
              <a:rPr lang="en-US" sz="2500" dirty="0"/>
              <a:t>set of one or more attributes which taken collectively, allow us to identify uniquely an entity in the entity </a:t>
            </a:r>
            <a:r>
              <a:rPr lang="en-US" sz="2500" dirty="0" smtClean="0"/>
              <a:t>set . We can select any candidate key as primary key</a:t>
            </a:r>
          </a:p>
          <a:p>
            <a:endParaRPr lang="en-US" sz="2500" dirty="0"/>
          </a:p>
          <a:p>
            <a:r>
              <a:rPr lang="en-US" sz="2500" b="1" dirty="0"/>
              <a:t>Example : </a:t>
            </a:r>
            <a:r>
              <a:rPr lang="en-US" sz="2500" b="1" dirty="0" err="1" smtClean="0"/>
              <a:t>eno</a:t>
            </a:r>
            <a:r>
              <a:rPr lang="en-US" sz="2500" b="1" dirty="0" smtClean="0"/>
              <a:t> is primary key (Which is unique and  not null)</a:t>
            </a:r>
            <a:endParaRPr lang="en-US" sz="2500" b="1" dirty="0"/>
          </a:p>
          <a:p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2406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8" y="142875"/>
            <a:ext cx="120634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 smtClean="0">
                <a:solidFill>
                  <a:srgbClr val="40424E"/>
                </a:solidFill>
                <a:latin typeface="urw-din"/>
              </a:rPr>
              <a:t>Employee (</a:t>
            </a:r>
            <a:r>
              <a:rPr lang="en-IN" b="1" u="sng" dirty="0" smtClean="0">
                <a:solidFill>
                  <a:srgbClr val="00B050"/>
                </a:solidFill>
                <a:latin typeface="urw-din"/>
              </a:rPr>
              <a:t>E-ID</a:t>
            </a:r>
            <a:r>
              <a:rPr lang="en-IN" b="1" dirty="0">
                <a:solidFill>
                  <a:srgbClr val="00B050"/>
                </a:solidFill>
                <a:latin typeface="urw-din"/>
              </a:rPr>
              <a:t>, E-NAME, E-CITY, E-STATE</a:t>
            </a:r>
            <a:r>
              <a:rPr lang="en-IN" b="1" dirty="0" smtClean="0">
                <a:solidFill>
                  <a:srgbClr val="40424E"/>
                </a:solidFill>
                <a:latin typeface="urw-din"/>
              </a:rPr>
              <a:t>).</a:t>
            </a: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{</a:t>
            </a:r>
            <a:r>
              <a:rPr lang="it-IT" b="1" dirty="0">
                <a:solidFill>
                  <a:srgbClr val="00B0F0"/>
                </a:solidFill>
                <a:latin typeface="urw-din"/>
              </a:rPr>
              <a:t>E-ID-&gt;E-NAME, E-ID-&gt;E-CITY, E-ID-&gt;E-STATE, E-CITY-</a:t>
            </a:r>
            <a:r>
              <a:rPr lang="it-IT" b="1" dirty="0" smtClean="0">
                <a:solidFill>
                  <a:srgbClr val="00B0F0"/>
                </a:solidFill>
                <a:latin typeface="urw-din"/>
              </a:rPr>
              <a:t>&gt;E-STATE}</a:t>
            </a:r>
            <a:endParaRPr lang="it-IT" b="1" dirty="0">
              <a:solidFill>
                <a:srgbClr val="00B0F0"/>
              </a:solidFill>
              <a:latin typeface="urw-din"/>
            </a:endParaRPr>
          </a:p>
          <a:p>
            <a:pPr fontAlgn="base"/>
            <a:r>
              <a:rPr lang="en-IN" b="1" dirty="0" smtClean="0">
                <a:solidFill>
                  <a:srgbClr val="40424E"/>
                </a:solidFill>
                <a:latin typeface="urw-din"/>
              </a:rPr>
              <a:t>Fine super keys ,candidate keys and primary key for relation using closure of attribute set</a:t>
            </a:r>
          </a:p>
          <a:p>
            <a:pPr fontAlgn="base"/>
            <a:endParaRPr lang="en-IN" b="1" dirty="0" smtClean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IN" b="1" dirty="0" smtClean="0">
                <a:solidFill>
                  <a:srgbClr val="40424E"/>
                </a:solidFill>
                <a:latin typeface="urw-din"/>
              </a:rPr>
              <a:t>Step1 : Find out all super keys for given relation</a:t>
            </a:r>
          </a:p>
          <a:p>
            <a:pPr fontAlgn="base"/>
            <a:endParaRPr lang="en-IN" b="1" dirty="0" smtClean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US" dirty="0"/>
              <a:t>Let us calculate attribute closure of different set of attributes</a:t>
            </a:r>
            <a:r>
              <a:rPr lang="en-US" dirty="0" smtClean="0"/>
              <a:t>:</a:t>
            </a:r>
          </a:p>
          <a:p>
            <a:pPr fontAlgn="base"/>
            <a:endParaRPr lang="en-US" dirty="0"/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(</a:t>
            </a:r>
            <a:r>
              <a:rPr lang="it-IT" b="1" dirty="0">
                <a:solidFill>
                  <a:srgbClr val="00B0F0"/>
                </a:solidFill>
                <a:latin typeface="urw-din"/>
              </a:rPr>
              <a:t>E-ID</a:t>
            </a:r>
            <a:r>
              <a:rPr lang="it-IT" b="1" dirty="0">
                <a:solidFill>
                  <a:srgbClr val="40424E"/>
                </a:solidFill>
                <a:latin typeface="urw-din"/>
              </a:rPr>
              <a:t>)+ = </a:t>
            </a:r>
            <a:r>
              <a:rPr lang="it-IT" b="1" dirty="0" smtClean="0">
                <a:solidFill>
                  <a:srgbClr val="40424E"/>
                </a:solidFill>
                <a:latin typeface="urw-din"/>
              </a:rPr>
              <a:t>{E_ID, E-NAME,E-CITY,E-STATE,E-STATE}</a:t>
            </a:r>
          </a:p>
          <a:p>
            <a:pPr fontAlgn="base"/>
            <a:r>
              <a:rPr lang="it-IT" b="1" dirty="0">
                <a:solidFill>
                  <a:srgbClr val="FF0000"/>
                </a:solidFill>
                <a:latin typeface="urw-din"/>
              </a:rPr>
              <a:t>(</a:t>
            </a:r>
            <a:r>
              <a:rPr lang="it-IT" b="1" dirty="0" smtClean="0">
                <a:solidFill>
                  <a:srgbClr val="FF0000"/>
                </a:solidFill>
                <a:latin typeface="urw-din"/>
              </a:rPr>
              <a:t>E-NAME)+ = {E_NAME}</a:t>
            </a:r>
            <a:endParaRPr lang="it-IT" b="1" dirty="0">
              <a:solidFill>
                <a:srgbClr val="FF0000"/>
              </a:solidFill>
              <a:latin typeface="urw-din"/>
            </a:endParaRPr>
          </a:p>
          <a:p>
            <a:pPr fontAlgn="base"/>
            <a:endParaRPr lang="en-US" dirty="0" smtClean="0"/>
          </a:p>
          <a:p>
            <a:pPr fontAlgn="base"/>
            <a:endParaRPr lang="en-IN" b="1" dirty="0">
              <a:solidFill>
                <a:srgbClr val="40424E"/>
              </a:solidFill>
              <a:latin typeface="urw-din"/>
            </a:endParaRP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87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8" y="142875"/>
            <a:ext cx="120634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 smtClean="0">
                <a:solidFill>
                  <a:srgbClr val="40424E"/>
                </a:solidFill>
                <a:latin typeface="urw-din"/>
              </a:rPr>
              <a:t>Employee (</a:t>
            </a:r>
            <a:r>
              <a:rPr lang="en-IN" b="1" u="sng" dirty="0" smtClean="0">
                <a:solidFill>
                  <a:srgbClr val="40424E"/>
                </a:solidFill>
                <a:latin typeface="urw-din"/>
              </a:rPr>
              <a:t>E-ID</a:t>
            </a:r>
            <a:r>
              <a:rPr lang="en-IN" b="1" dirty="0">
                <a:solidFill>
                  <a:srgbClr val="40424E"/>
                </a:solidFill>
                <a:latin typeface="urw-din"/>
              </a:rPr>
              <a:t>, E-NAME, E-CITY, E-STATE</a:t>
            </a:r>
            <a:r>
              <a:rPr lang="en-IN" b="1" dirty="0" smtClean="0">
                <a:solidFill>
                  <a:srgbClr val="40424E"/>
                </a:solidFill>
                <a:latin typeface="urw-din"/>
              </a:rPr>
              <a:t>).</a:t>
            </a: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{E-ID-&gt;E-NAME, E-ID-&gt;E-CITY, E-ID-&gt;E-STATE, E-CITY-</a:t>
            </a:r>
            <a:r>
              <a:rPr lang="it-IT" b="1" dirty="0" smtClean="0">
                <a:solidFill>
                  <a:srgbClr val="40424E"/>
                </a:solidFill>
                <a:latin typeface="urw-din"/>
              </a:rPr>
              <a:t>&gt;E-STATE}</a:t>
            </a:r>
            <a:endParaRPr lang="it-IT" b="1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IN" b="1" dirty="0" smtClean="0">
                <a:solidFill>
                  <a:srgbClr val="40424E"/>
                </a:solidFill>
                <a:latin typeface="urw-din"/>
              </a:rPr>
              <a:t>Fine super keys ,candidate keys and primary key for relation using closure of attribute set</a:t>
            </a:r>
          </a:p>
          <a:p>
            <a:pPr fontAlgn="base"/>
            <a:endParaRPr lang="en-IN" b="1" dirty="0" smtClean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IN" b="1" dirty="0" smtClean="0">
                <a:solidFill>
                  <a:srgbClr val="40424E"/>
                </a:solidFill>
                <a:latin typeface="urw-din"/>
              </a:rPr>
              <a:t>Step1 : Find out all super keys for given relation</a:t>
            </a:r>
          </a:p>
          <a:p>
            <a:pPr fontAlgn="base"/>
            <a:endParaRPr lang="en-IN" b="1" dirty="0" smtClean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US" dirty="0"/>
              <a:t>Let us calculate attribute closure of different set of attributes</a:t>
            </a:r>
            <a:r>
              <a:rPr lang="en-US" dirty="0" smtClean="0"/>
              <a:t>:</a:t>
            </a:r>
          </a:p>
          <a:p>
            <a:pPr fontAlgn="base"/>
            <a:endParaRPr lang="en-IN" b="1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(</a:t>
            </a:r>
            <a:r>
              <a:rPr lang="it-IT" b="1" dirty="0">
                <a:solidFill>
                  <a:srgbClr val="00B0F0"/>
                </a:solidFill>
                <a:latin typeface="urw-din"/>
              </a:rPr>
              <a:t>E-ID</a:t>
            </a:r>
            <a:r>
              <a:rPr lang="it-IT" b="1" dirty="0">
                <a:solidFill>
                  <a:srgbClr val="40424E"/>
                </a:solidFill>
                <a:latin typeface="urw-din"/>
              </a:rPr>
              <a:t>)+ = {E-ID, E-NAME,E-CITY,E-STATE}</a:t>
            </a: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(</a:t>
            </a:r>
            <a:r>
              <a:rPr lang="it-IT" b="1" dirty="0">
                <a:solidFill>
                  <a:srgbClr val="00B0F0"/>
                </a:solidFill>
                <a:latin typeface="urw-din"/>
              </a:rPr>
              <a:t>E-ID,E-NAME</a:t>
            </a:r>
            <a:r>
              <a:rPr lang="it-IT" b="1" dirty="0">
                <a:solidFill>
                  <a:srgbClr val="40424E"/>
                </a:solidFill>
                <a:latin typeface="urw-din"/>
              </a:rPr>
              <a:t>)+ = {E-ID, E-NAME,E-CITY,E-STATE</a:t>
            </a:r>
            <a:r>
              <a:rPr lang="it-IT" b="1" dirty="0" smtClean="0">
                <a:solidFill>
                  <a:srgbClr val="40424E"/>
                </a:solidFill>
                <a:latin typeface="urw-din"/>
              </a:rPr>
              <a:t>}</a:t>
            </a:r>
          </a:p>
          <a:p>
            <a:pPr fontAlgn="base"/>
            <a:r>
              <a:rPr lang="it-IT" b="1" dirty="0" smtClean="0">
                <a:solidFill>
                  <a:srgbClr val="40424E"/>
                </a:solidFill>
                <a:latin typeface="urw-din"/>
              </a:rPr>
              <a:t>(</a:t>
            </a:r>
            <a:r>
              <a:rPr lang="it-IT" b="1" dirty="0">
                <a:solidFill>
                  <a:srgbClr val="00B0F0"/>
                </a:solidFill>
                <a:latin typeface="urw-din"/>
              </a:rPr>
              <a:t>E-ID,E-CITY</a:t>
            </a:r>
            <a:r>
              <a:rPr lang="it-IT" b="1" dirty="0">
                <a:solidFill>
                  <a:srgbClr val="40424E"/>
                </a:solidFill>
                <a:latin typeface="urw-din"/>
              </a:rPr>
              <a:t>)+ = {E-ID, E-NAME,E-CITY,E-STATE}</a:t>
            </a: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(</a:t>
            </a:r>
            <a:r>
              <a:rPr lang="it-IT" b="1" dirty="0">
                <a:solidFill>
                  <a:srgbClr val="00B0F0"/>
                </a:solidFill>
                <a:latin typeface="urw-din"/>
              </a:rPr>
              <a:t>E-ID,E-STATE</a:t>
            </a:r>
            <a:r>
              <a:rPr lang="it-IT" b="1" dirty="0">
                <a:solidFill>
                  <a:srgbClr val="40424E"/>
                </a:solidFill>
                <a:latin typeface="urw-din"/>
              </a:rPr>
              <a:t>)+ = {E-ID, E-NAME,E-CITY,E-STATE}</a:t>
            </a: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(</a:t>
            </a:r>
            <a:r>
              <a:rPr lang="it-IT" b="1" dirty="0">
                <a:solidFill>
                  <a:srgbClr val="00B0F0"/>
                </a:solidFill>
                <a:latin typeface="urw-din"/>
              </a:rPr>
              <a:t>E-ID,E-CITY,E-STATE</a:t>
            </a:r>
            <a:r>
              <a:rPr lang="it-IT" b="1" dirty="0">
                <a:solidFill>
                  <a:srgbClr val="40424E"/>
                </a:solidFill>
                <a:latin typeface="urw-din"/>
              </a:rPr>
              <a:t>)+ = {E-ID, E-NAME,E-CITY,E-STATE}</a:t>
            </a: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(</a:t>
            </a:r>
            <a:r>
              <a:rPr lang="it-IT" b="1" dirty="0">
                <a:solidFill>
                  <a:srgbClr val="FF0000"/>
                </a:solidFill>
                <a:latin typeface="urw-din"/>
              </a:rPr>
              <a:t>E-NAME</a:t>
            </a:r>
            <a:r>
              <a:rPr lang="it-IT" b="1" dirty="0">
                <a:solidFill>
                  <a:srgbClr val="40424E"/>
                </a:solidFill>
                <a:latin typeface="urw-din"/>
              </a:rPr>
              <a:t>)+ = {E-NAME}</a:t>
            </a: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(</a:t>
            </a:r>
            <a:r>
              <a:rPr lang="it-IT" b="1" dirty="0">
                <a:solidFill>
                  <a:srgbClr val="FF0000"/>
                </a:solidFill>
                <a:latin typeface="urw-din"/>
              </a:rPr>
              <a:t>E-CITY</a:t>
            </a:r>
            <a:r>
              <a:rPr lang="it-IT" b="1" dirty="0">
                <a:solidFill>
                  <a:srgbClr val="40424E"/>
                </a:solidFill>
                <a:latin typeface="urw-din"/>
              </a:rPr>
              <a:t>)+ = {E-CITY,E-STATE}</a:t>
            </a:r>
            <a:endParaRPr lang="en-IN" b="1" dirty="0" smtClean="0">
              <a:solidFill>
                <a:srgbClr val="40424E"/>
              </a:solidFill>
              <a:latin typeface="urw-din"/>
            </a:endParaRPr>
          </a:p>
          <a:p>
            <a:pPr fontAlgn="base"/>
            <a:endParaRPr lang="en-IN" b="1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IN" b="1" dirty="0" smtClean="0">
                <a:solidFill>
                  <a:srgbClr val="40424E"/>
                </a:solidFill>
                <a:latin typeface="urw-din"/>
              </a:rPr>
              <a:t> </a:t>
            </a:r>
            <a:r>
              <a:rPr lang="en-US" sz="2800" dirty="0"/>
              <a:t>As (E-ID)</a:t>
            </a:r>
            <a:r>
              <a:rPr lang="en-US" sz="2800" baseline="30000" dirty="0"/>
              <a:t>+</a:t>
            </a:r>
            <a:r>
              <a:rPr lang="en-US" sz="2800" dirty="0"/>
              <a:t>, (E-ID, E-NAME)</a:t>
            </a:r>
            <a:r>
              <a:rPr lang="en-US" sz="2800" baseline="30000" dirty="0"/>
              <a:t>+</a:t>
            </a:r>
            <a:r>
              <a:rPr lang="en-US" sz="2800" dirty="0"/>
              <a:t>, (E-ID, E-CITY)</a:t>
            </a:r>
            <a:r>
              <a:rPr lang="en-US" sz="2800" baseline="30000" dirty="0"/>
              <a:t>+</a:t>
            </a:r>
            <a:r>
              <a:rPr lang="en-US" sz="2800" dirty="0"/>
              <a:t>, (E-ID, E-STATE)</a:t>
            </a:r>
            <a:r>
              <a:rPr lang="en-US" sz="2800" baseline="30000" dirty="0"/>
              <a:t>+</a:t>
            </a:r>
            <a:r>
              <a:rPr lang="en-US" sz="2800" dirty="0"/>
              <a:t>, (E-ID, E-CITY, E-STATE)</a:t>
            </a:r>
            <a:r>
              <a:rPr lang="en-US" sz="2800" baseline="30000" dirty="0"/>
              <a:t>+</a:t>
            </a:r>
            <a:r>
              <a:rPr lang="en-US" sz="2800" dirty="0"/>
              <a:t> give set of all attributes of relation EMPLOYEE. So all of these are super keys of relation.</a:t>
            </a:r>
            <a:endParaRPr lang="en-IN" sz="2800" dirty="0">
              <a:solidFill>
                <a:srgbClr val="40424E"/>
              </a:solidFill>
              <a:latin typeface="urw-din"/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85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345" y="173588"/>
            <a:ext cx="115864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b="1" dirty="0" smtClean="0">
                <a:solidFill>
                  <a:srgbClr val="40424E"/>
                </a:solidFill>
                <a:latin typeface="urw-din"/>
              </a:rPr>
              <a:t>Step 2 </a:t>
            </a:r>
            <a:r>
              <a:rPr lang="en-IN" b="1" dirty="0">
                <a:solidFill>
                  <a:srgbClr val="40424E"/>
                </a:solidFill>
                <a:latin typeface="urw-din"/>
              </a:rPr>
              <a:t>: </a:t>
            </a:r>
            <a:r>
              <a:rPr lang="en-IN" b="1" dirty="0" smtClean="0">
                <a:solidFill>
                  <a:srgbClr val="40424E"/>
                </a:solidFill>
                <a:latin typeface="urw-din"/>
              </a:rPr>
              <a:t>Choose minimal super keys</a:t>
            </a:r>
          </a:p>
          <a:p>
            <a:pPr fontAlgn="base"/>
            <a:endParaRPr lang="en-IN" b="1" dirty="0" smtClean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it-IT" b="1" dirty="0" smtClean="0">
                <a:solidFill>
                  <a:srgbClr val="40424E"/>
                </a:solidFill>
                <a:latin typeface="urw-din"/>
              </a:rPr>
              <a:t>(</a:t>
            </a:r>
            <a:r>
              <a:rPr lang="it-IT" b="1" dirty="0">
                <a:solidFill>
                  <a:srgbClr val="00B0F0"/>
                </a:solidFill>
                <a:latin typeface="urw-din"/>
              </a:rPr>
              <a:t>E-ID</a:t>
            </a:r>
            <a:r>
              <a:rPr lang="it-IT" b="1" dirty="0">
                <a:solidFill>
                  <a:srgbClr val="40424E"/>
                </a:solidFill>
                <a:latin typeface="urw-din"/>
              </a:rPr>
              <a:t>)+ = {E-ID, E-NAME,E-CITY,E-STATE}</a:t>
            </a: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(E-ID,E-NAME)+ = {E-ID, E-NAME,E-CITY,E-STATE}</a:t>
            </a: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(E-ID,E-CITY)+ = {E-ID, E-NAME,E-CITY,E-STATE}</a:t>
            </a: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(E-ID,E-STATE)+ = {E-ID, E-NAME,E-CITY,E-STATE}</a:t>
            </a:r>
          </a:p>
          <a:p>
            <a:pPr fontAlgn="base"/>
            <a:r>
              <a:rPr lang="it-IT" b="1" dirty="0">
                <a:solidFill>
                  <a:srgbClr val="40424E"/>
                </a:solidFill>
                <a:latin typeface="urw-din"/>
              </a:rPr>
              <a:t>(E-ID,E-CITY,E-STATE)+ = {E-ID, E-NAME,E-CITY,E-STATE}</a:t>
            </a:r>
          </a:p>
          <a:p>
            <a:pPr fontAlgn="base"/>
            <a:endParaRPr lang="en-IN" b="1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US" dirty="0" smtClean="0"/>
              <a:t>As </a:t>
            </a:r>
            <a:r>
              <a:rPr lang="en-US" dirty="0"/>
              <a:t>shown above, (E-ID)</a:t>
            </a:r>
            <a:r>
              <a:rPr lang="en-US" baseline="30000" dirty="0"/>
              <a:t>+</a:t>
            </a:r>
            <a:r>
              <a:rPr lang="en-US" dirty="0"/>
              <a:t> is set of all attributes of relation and it is minimal</a:t>
            </a:r>
            <a:r>
              <a:rPr lang="en-US" dirty="0" smtClean="0"/>
              <a:t>.</a:t>
            </a:r>
          </a:p>
          <a:p>
            <a:pPr fontAlgn="base"/>
            <a:endParaRPr lang="en-US" b="1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US" dirty="0"/>
              <a:t>So E-ID will be candidate </a:t>
            </a:r>
            <a:r>
              <a:rPr lang="en-US" dirty="0" smtClean="0"/>
              <a:t>key</a:t>
            </a:r>
          </a:p>
          <a:p>
            <a:pPr fontAlgn="base"/>
            <a:endParaRPr lang="en-US" b="1" dirty="0">
              <a:solidFill>
                <a:srgbClr val="40424E"/>
              </a:solidFill>
              <a:latin typeface="urw-din"/>
            </a:endParaRPr>
          </a:p>
          <a:p>
            <a:pPr fontAlgn="base"/>
            <a:endParaRPr lang="en-US" b="1" dirty="0" smtClean="0">
              <a:solidFill>
                <a:srgbClr val="40424E"/>
              </a:solidFill>
              <a:latin typeface="urw-din"/>
            </a:endParaRPr>
          </a:p>
          <a:p>
            <a:pPr fontAlgn="base"/>
            <a:endParaRPr lang="en-US" b="1" dirty="0">
              <a:solidFill>
                <a:srgbClr val="40424E"/>
              </a:solidFill>
              <a:latin typeface="urw-din"/>
            </a:endParaRPr>
          </a:p>
          <a:p>
            <a:pPr fontAlgn="base"/>
            <a:r>
              <a:rPr lang="en-US" b="1" dirty="0" smtClean="0">
                <a:solidFill>
                  <a:srgbClr val="40424E"/>
                </a:solidFill>
                <a:latin typeface="urw-din"/>
              </a:rPr>
              <a:t>Step 3 : </a:t>
            </a:r>
            <a:r>
              <a:rPr lang="en-US" b="1" dirty="0" smtClean="0">
                <a:solidFill>
                  <a:srgbClr val="00B0F0"/>
                </a:solidFill>
                <a:latin typeface="urw-din"/>
              </a:rPr>
              <a:t>We can choose E-ID as primary key </a:t>
            </a:r>
          </a:p>
          <a:p>
            <a:pPr fontAlgn="base"/>
            <a:endParaRPr lang="en-US" b="1" dirty="0">
              <a:solidFill>
                <a:srgbClr val="00B0F0"/>
              </a:solidFill>
              <a:latin typeface="urw-din"/>
            </a:endParaRPr>
          </a:p>
          <a:p>
            <a:pPr fontAlgn="base"/>
            <a:r>
              <a:rPr lang="en-IN" b="1" dirty="0" smtClean="0">
                <a:solidFill>
                  <a:srgbClr val="00B0F0"/>
                </a:solidFill>
                <a:latin typeface="urw-din"/>
              </a:rPr>
              <a:t> </a:t>
            </a:r>
            <a:endParaRPr lang="en-IN" b="1" dirty="0">
              <a:solidFill>
                <a:srgbClr val="00B0F0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192691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209" y="183192"/>
            <a:ext cx="11104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Consider the relation R (B, C, D, E, F, G) and the set of FD’s,</a:t>
            </a:r>
          </a:p>
          <a:p>
            <a:r>
              <a:rPr lang="en-IN" dirty="0"/>
              <a:t>F = {B - &gt; C, DE -&gt; G, B -&gt;D, DE -&gt;F,  C -&gt; F}. Compute </a:t>
            </a:r>
            <a:r>
              <a:rPr lang="en-IN" dirty="0" smtClean="0"/>
              <a:t>super keys, candidate keys and primary key for relation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998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36805"/>
              </p:ext>
            </p:extLst>
          </p:nvPr>
        </p:nvGraphicFramePr>
        <p:xfrm>
          <a:off x="7125268" y="867359"/>
          <a:ext cx="2514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77"/>
                <a:gridCol w="932223"/>
                <a:gridCol w="10668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delhi</a:t>
                      </a:r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mumbai</a:t>
                      </a:r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nilima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5527"/>
              </p:ext>
            </p:extLst>
          </p:nvPr>
        </p:nvGraphicFramePr>
        <p:xfrm>
          <a:off x="7153132" y="3947616"/>
          <a:ext cx="210005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13"/>
                <a:gridCol w="12965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Mathematics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Mathematics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Computer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080" y="177421"/>
            <a:ext cx="711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Decompose relations to avoid data dependency </a:t>
            </a:r>
            <a:endParaRPr lang="en-IN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68134"/>
              </p:ext>
            </p:extLst>
          </p:nvPr>
        </p:nvGraphicFramePr>
        <p:xfrm>
          <a:off x="0" y="2147519"/>
          <a:ext cx="4616356" cy="237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35"/>
                <a:gridCol w="1065585"/>
                <a:gridCol w="1219415"/>
                <a:gridCol w="1742021"/>
              </a:tblGrid>
              <a:tr h="3961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IN" dirty="0"/>
                    </a:p>
                  </a:txBody>
                  <a:tcPr/>
                </a:tc>
              </a:tr>
              <a:tr h="39611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Computer</a:t>
                      </a:r>
                      <a:endParaRPr lang="en-IN" dirty="0" smtClean="0"/>
                    </a:p>
                  </a:txBody>
                  <a:tcPr/>
                </a:tc>
              </a:tr>
              <a:tr h="39611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</a:tr>
              <a:tr h="39611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</a:t>
                      </a:r>
                      <a:endParaRPr lang="en-IN" dirty="0"/>
                    </a:p>
                  </a:txBody>
                  <a:tcPr/>
                </a:tc>
              </a:tr>
              <a:tr h="39611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Mathematics</a:t>
                      </a:r>
                      <a:endParaRPr lang="en-IN" dirty="0"/>
                    </a:p>
                  </a:txBody>
                  <a:tcPr/>
                </a:tc>
              </a:tr>
              <a:tr h="396119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Mathematics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616356" y="2265528"/>
            <a:ext cx="2344002" cy="132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16356" y="3589361"/>
            <a:ext cx="2384945" cy="147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708" y="820475"/>
            <a:ext cx="7179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Decomposition replaces </a:t>
            </a:r>
            <a:r>
              <a:rPr lang="en-US" dirty="0"/>
              <a:t>a relation with a collection of smaller relations.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08" y="1733266"/>
            <a:ext cx="201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rgbClr val="7030A0"/>
                </a:solidFill>
              </a:rPr>
              <a:t>studentinfo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53132" y="464024"/>
            <a:ext cx="179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student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3132" y="3589361"/>
            <a:ext cx="220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subject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0014" y="4805135"/>
            <a:ext cx="544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F={ </a:t>
            </a:r>
            <a:r>
              <a:rPr lang="en-IN" dirty="0" err="1" smtClean="0">
                <a:solidFill>
                  <a:srgbClr val="00B050"/>
                </a:solidFill>
              </a:rPr>
              <a:t>rno</a:t>
            </a:r>
            <a:r>
              <a:rPr lang="en-IN" dirty="0" smtClean="0">
                <a:solidFill>
                  <a:srgbClr val="00B050"/>
                </a:solidFill>
              </a:rPr>
              <a:t>-&gt;name add sub </a:t>
            </a:r>
            <a:r>
              <a:rPr lang="en-IN" dirty="0" smtClean="0"/>
              <a:t>,</a:t>
            </a:r>
            <a:r>
              <a:rPr lang="en-IN" dirty="0" err="1" smtClean="0"/>
              <a:t>rno</a:t>
            </a:r>
            <a:r>
              <a:rPr lang="en-IN" dirty="0" smtClean="0"/>
              <a:t> name-&gt;</a:t>
            </a:r>
            <a:r>
              <a:rPr lang="en-IN" dirty="0" err="1" smtClean="0"/>
              <a:t>add,rno</a:t>
            </a:r>
            <a:r>
              <a:rPr lang="en-IN" dirty="0" smtClean="0"/>
              <a:t>-&gt;subject}   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9694460" y="1501188"/>
            <a:ext cx="249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F1={</a:t>
            </a:r>
            <a:r>
              <a:rPr lang="en-IN" dirty="0" err="1" smtClean="0"/>
              <a:t>rno</a:t>
            </a:r>
            <a:r>
              <a:rPr lang="en-IN" dirty="0" smtClean="0"/>
              <a:t>-&gt;</a:t>
            </a:r>
            <a:r>
              <a:rPr lang="en-IN" dirty="0" err="1" smtClean="0"/>
              <a:t>namerno</a:t>
            </a:r>
            <a:r>
              <a:rPr lang="en-IN" dirty="0" smtClean="0"/>
              <a:t>-&gt;add ,</a:t>
            </a:r>
            <a:r>
              <a:rPr lang="en-IN" dirty="0" err="1" smtClean="0"/>
              <a:t>rno</a:t>
            </a:r>
            <a:r>
              <a:rPr lang="en-IN" dirty="0" smtClean="0"/>
              <a:t>-&gt;</a:t>
            </a:r>
            <a:r>
              <a:rPr lang="en-IN" dirty="0" err="1" smtClean="0"/>
              <a:t>nameadd</a:t>
            </a:r>
            <a:r>
              <a:rPr lang="en-IN" dirty="0" smtClean="0"/>
              <a:t> }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9449369" y="3959789"/>
            <a:ext cx="249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F2={</a:t>
            </a:r>
            <a:r>
              <a:rPr lang="en-IN" dirty="0" err="1" smtClean="0"/>
              <a:t>rno</a:t>
            </a:r>
            <a:r>
              <a:rPr lang="en-IN" dirty="0" smtClean="0"/>
              <a:t>-&gt;subject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36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03" y="283579"/>
            <a:ext cx="11051458" cy="834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nsider the relation R(A , B , C , D , G , H , I) and the set of FD’s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= {A-&gt;;B, A -&gt; C, CG -&gt; H, CG -&gt; I, B -&gt; H}. Compute (F) + 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A-&gt;;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  and A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 then A -&gt;BC   using union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-&gt; C, CG -&gt; 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  then AG-&gt;H   using pseudo transitivity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CG -&gt; H, CG -&gt; 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 then CG-&gt; HI    using union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A-&gt;B and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-&gt; 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    then A-&gt; H using transitivity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30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9831"/>
            <a:ext cx="960802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Properties of Decomposition</a:t>
            </a:r>
          </a:p>
          <a:p>
            <a:r>
              <a:rPr 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Following are the properties of Decomposition,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1. Lossless Decomposition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2. Dependency Preservation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3. Lack of Data </a:t>
            </a:r>
            <a:r>
              <a:rPr lang="en-US" sz="3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Redundancy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661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830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1. Lossless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Decomposition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must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be lossless. It means that the information should not get lost from the relation that is decomposed.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It gives a guarantee that the join will result in the same relation as it was decomposed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dirty="0"/>
              <a:t>Example: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Let's take 'E' is the Relational Schema, With instance 'e'; is decomposed into: E1, E2, E3, . . . . </a:t>
            </a:r>
            <a:r>
              <a:rPr lang="en-US" sz="2800" dirty="0" err="1"/>
              <a:t>En</a:t>
            </a:r>
            <a:r>
              <a:rPr lang="en-US" sz="2800" dirty="0"/>
              <a:t>; With instance: e1, e2, e3, . . . . </a:t>
            </a:r>
            <a:r>
              <a:rPr lang="en-US" sz="2800" dirty="0" err="1"/>
              <a:t>en</a:t>
            </a:r>
            <a:r>
              <a:rPr lang="en-US" sz="2800" dirty="0"/>
              <a:t>, If e1 ⋈ e2 ⋈ e3 . . . . ⋈ </a:t>
            </a:r>
            <a:r>
              <a:rPr lang="en-US" sz="2800" dirty="0" err="1"/>
              <a:t>en</a:t>
            </a:r>
            <a:r>
              <a:rPr lang="en-US" sz="2800" dirty="0"/>
              <a:t>, then it is called as </a:t>
            </a:r>
            <a:r>
              <a:rPr lang="en-US" sz="2800" b="1" dirty="0"/>
              <a:t>'Lossless Join Decomposition</a:t>
            </a:r>
            <a:r>
              <a:rPr lang="en-US" sz="2800" b="1" dirty="0" smtClean="0"/>
              <a:t>'.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/>
              <a:t>In the above example, it means that, if natural joins of all the decomposition give the original relation, then it is said to be lossless join decomposition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Studentinfo</a:t>
            </a:r>
            <a:r>
              <a:rPr lang="en-US" dirty="0" smtClean="0"/>
              <a:t>(</a:t>
            </a:r>
            <a:r>
              <a:rPr lang="en-US" dirty="0" err="1" smtClean="0"/>
              <a:t>rno,name,add,subject</a:t>
            </a:r>
            <a:r>
              <a:rPr lang="en-US" dirty="0" smtClean="0"/>
              <a:t>)    </a:t>
            </a:r>
          </a:p>
          <a:p>
            <a:r>
              <a:rPr lang="en-US" dirty="0" smtClean="0"/>
              <a:t>Student(</a:t>
            </a:r>
            <a:r>
              <a:rPr lang="en-US" dirty="0" err="1" smtClean="0"/>
              <a:t>rno,name,add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Subject(</a:t>
            </a:r>
            <a:r>
              <a:rPr lang="en-US" dirty="0" err="1" smtClean="0"/>
              <a:t>rno,subject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Student+subject</a:t>
            </a:r>
            <a:r>
              <a:rPr lang="en-US" dirty="0" smtClean="0"/>
              <a:t> =(</a:t>
            </a:r>
            <a:r>
              <a:rPr lang="en-US" dirty="0" err="1" smtClean="0"/>
              <a:t>rno,name,add,subject</a:t>
            </a:r>
            <a:r>
              <a:rPr lang="en-US" dirty="0" smtClean="0"/>
              <a:t>) =</a:t>
            </a:r>
            <a:r>
              <a:rPr lang="en-US" dirty="0" err="1" smtClean="0"/>
              <a:t>studentinfo</a:t>
            </a:r>
            <a:r>
              <a:rPr lang="en-US" dirty="0" smtClean="0"/>
              <a:t>(</a:t>
            </a:r>
            <a:r>
              <a:rPr lang="en-US" dirty="0" err="1" smtClean="0"/>
              <a:t>rno,name,add,subject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48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23786"/>
              </p:ext>
            </p:extLst>
          </p:nvPr>
        </p:nvGraphicFramePr>
        <p:xfrm>
          <a:off x="1174845" y="1395484"/>
          <a:ext cx="4038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77"/>
                <a:gridCol w="932223"/>
                <a:gridCol w="1066800"/>
                <a:gridCol w="1524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nilima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7201"/>
              </p:ext>
            </p:extLst>
          </p:nvPr>
        </p:nvGraphicFramePr>
        <p:xfrm>
          <a:off x="5936630" y="1395484"/>
          <a:ext cx="30477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10"/>
                <a:gridCol w="17257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Mathematics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Mathematics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Computer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080" y="177421"/>
            <a:ext cx="711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Decompose relations to avoid data dependency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9097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379" y="181171"/>
            <a:ext cx="9521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2. Dependency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Preservation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Dependency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is an important constraint on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Every dependency must be satisfied by at least one decomposed table.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378" y="1598515"/>
            <a:ext cx="11418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116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50" y="362175"/>
            <a:ext cx="528193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800" b="1" dirty="0" smtClean="0"/>
              <a:t>Concept on normalization </a:t>
            </a:r>
            <a:endParaRPr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222914" y="934696"/>
            <a:ext cx="119690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333333"/>
                </a:solidFill>
                <a:latin typeface="noto sans"/>
              </a:rPr>
              <a:t>Database Normalization is a technique of organizing the data in the database</a:t>
            </a:r>
            <a:r>
              <a:rPr lang="en-US" sz="2400" dirty="0" smtClean="0">
                <a:solidFill>
                  <a:srgbClr val="333333"/>
                </a:solidFill>
                <a:latin typeface="noto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Normalization is a systematic approach of decomposing tables to eliminate data redundancy(repetition) and undesirable characteristics like Insertion, Update and Deletion Anomalies.</a:t>
            </a:r>
            <a:endParaRPr lang="en-US" sz="2400" dirty="0" smtClean="0">
              <a:solidFill>
                <a:srgbClr val="333333"/>
              </a:solidFill>
              <a:latin typeface="noto sans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2914" y="3064694"/>
            <a:ext cx="9812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Normalization is used for mainly two purposes,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Eliminating redundant(useless)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Ensuring data dependencies make sense </a:t>
            </a:r>
            <a:r>
              <a:rPr lang="en-US" sz="2400" dirty="0" err="1"/>
              <a:t>i.e</a:t>
            </a:r>
            <a:r>
              <a:rPr lang="en-US" sz="2400" dirty="0"/>
              <a:t> data is logically stored</a:t>
            </a:r>
            <a:r>
              <a:rPr lang="en-US" sz="2000" dirty="0">
                <a:solidFill>
                  <a:srgbClr val="333333"/>
                </a:solidFill>
                <a:latin typeface="noto sans"/>
              </a:rPr>
              <a:t>.</a:t>
            </a:r>
            <a:endParaRPr lang="en-US" sz="2000" b="0" i="0" dirty="0">
              <a:solidFill>
                <a:srgbClr val="333333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4945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20" y="908049"/>
            <a:ext cx="94481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3520" marR="5080" indent="-148145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Levels </a:t>
            </a:r>
            <a:r>
              <a:rPr sz="4000" dirty="0"/>
              <a:t>of </a:t>
            </a:r>
            <a:r>
              <a:rPr sz="4000" spc="-10" dirty="0"/>
              <a:t>normalization </a:t>
            </a:r>
            <a:r>
              <a:rPr sz="4000" spc="-5" dirty="0"/>
              <a:t>based on </a:t>
            </a:r>
            <a:r>
              <a:rPr sz="4000" spc="-10" dirty="0"/>
              <a:t>the </a:t>
            </a:r>
            <a:r>
              <a:rPr sz="4000" spc="-5" dirty="0"/>
              <a:t>amount  of redundancy in </a:t>
            </a:r>
            <a:r>
              <a:rPr sz="4000" dirty="0"/>
              <a:t>the</a:t>
            </a:r>
            <a:r>
              <a:rPr sz="4000" spc="-15" dirty="0"/>
              <a:t> </a:t>
            </a:r>
            <a:r>
              <a:rPr sz="4000" spc="-10" dirty="0"/>
              <a:t>database.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3116" y="2365568"/>
            <a:ext cx="9104884" cy="174983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5" dirty="0" smtClean="0">
                <a:latin typeface="Corbel"/>
                <a:cs typeface="Corbel"/>
              </a:rPr>
              <a:t>Various levels of </a:t>
            </a:r>
            <a:r>
              <a:rPr sz="2400" spc="-10" dirty="0" smtClean="0">
                <a:latin typeface="Corbel"/>
                <a:cs typeface="Corbel"/>
              </a:rPr>
              <a:t>normalization</a:t>
            </a:r>
            <a:r>
              <a:rPr sz="2400" spc="15" dirty="0" smtClean="0">
                <a:latin typeface="Corbel"/>
                <a:cs typeface="Corbel"/>
              </a:rPr>
              <a:t> </a:t>
            </a:r>
            <a:r>
              <a:rPr sz="2400" dirty="0" smtClean="0">
                <a:latin typeface="Corbel"/>
                <a:cs typeface="Corbel"/>
              </a:rPr>
              <a:t>are:</a:t>
            </a: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 smtClean="0">
                <a:latin typeface="Corbel"/>
                <a:cs typeface="Corbel"/>
              </a:rPr>
              <a:t>First </a:t>
            </a:r>
            <a:r>
              <a:rPr sz="2000" spc="-5" dirty="0">
                <a:latin typeface="Corbel"/>
                <a:cs typeface="Corbel"/>
              </a:rPr>
              <a:t>Normal Form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(1NF</a:t>
            </a:r>
            <a:r>
              <a:rPr sz="2000" dirty="0" smtClean="0">
                <a:latin typeface="Corbel"/>
                <a:cs typeface="Corbel"/>
              </a:rPr>
              <a:t>)</a:t>
            </a:r>
            <a:r>
              <a:rPr lang="en-US" sz="2000" dirty="0" smtClean="0">
                <a:latin typeface="Corbel"/>
                <a:cs typeface="Corbel"/>
              </a:rPr>
              <a:t> – atomic values for every attribute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Second </a:t>
            </a:r>
            <a:r>
              <a:rPr sz="2000" spc="-5" dirty="0" smtClean="0">
                <a:latin typeface="Corbel"/>
                <a:cs typeface="Corbel"/>
              </a:rPr>
              <a:t>Normal Form</a:t>
            </a:r>
            <a:r>
              <a:rPr sz="2000" spc="-30" dirty="0" smtClean="0">
                <a:latin typeface="Corbel"/>
                <a:cs typeface="Corbel"/>
              </a:rPr>
              <a:t> </a:t>
            </a:r>
            <a:r>
              <a:rPr sz="2000" spc="-5" dirty="0" smtClean="0">
                <a:latin typeface="Corbel"/>
                <a:cs typeface="Corbel"/>
              </a:rPr>
              <a:t>(2NF)</a:t>
            </a:r>
            <a:r>
              <a:rPr lang="en-US" sz="2000" spc="-5" dirty="0" smtClean="0">
                <a:latin typeface="Corbel"/>
                <a:cs typeface="Corbel"/>
              </a:rPr>
              <a:t> – Partial functional dependency should not be there</a:t>
            </a:r>
            <a:endParaRPr sz="2000" dirty="0" smtClean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 smtClean="0">
                <a:latin typeface="Corbel"/>
                <a:cs typeface="Corbel"/>
              </a:rPr>
              <a:t>Third </a:t>
            </a:r>
            <a:r>
              <a:rPr sz="2000" spc="-5" dirty="0" smtClean="0">
                <a:latin typeface="Corbel"/>
                <a:cs typeface="Corbel"/>
              </a:rPr>
              <a:t>Normal Form</a:t>
            </a:r>
            <a:r>
              <a:rPr sz="2000" spc="-35" dirty="0" smtClean="0">
                <a:latin typeface="Corbel"/>
                <a:cs typeface="Corbel"/>
              </a:rPr>
              <a:t> </a:t>
            </a:r>
            <a:r>
              <a:rPr sz="2000" dirty="0" smtClean="0">
                <a:latin typeface="Corbel"/>
                <a:cs typeface="Corbel"/>
              </a:rPr>
              <a:t>(3NF)</a:t>
            </a:r>
            <a:r>
              <a:rPr lang="en-US" sz="2000" dirty="0" smtClean="0">
                <a:latin typeface="Corbel"/>
                <a:cs typeface="Corbel"/>
              </a:rPr>
              <a:t> –Transitive dependency should not be there </a:t>
            </a:r>
            <a:endParaRPr sz="2000" dirty="0" smtClean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83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84" y="175619"/>
            <a:ext cx="4780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1st Normal Form</a:t>
            </a:r>
            <a:r>
              <a:rPr sz="4000" spc="-55" dirty="0"/>
              <a:t> </a:t>
            </a:r>
            <a:r>
              <a:rPr sz="4000" spc="-5" dirty="0"/>
              <a:t>(1NF)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63883" y="1003828"/>
            <a:ext cx="11564259" cy="149079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065" marR="41275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US" sz="2400" spc="-5" dirty="0" smtClean="0">
                <a:latin typeface="Corbel"/>
                <a:cs typeface="Corbel"/>
              </a:rPr>
              <a:t>Definition :</a:t>
            </a:r>
            <a:r>
              <a:rPr sz="2400" spc="-5" dirty="0" smtClean="0">
                <a:latin typeface="Corbel"/>
                <a:cs typeface="Corbel"/>
              </a:rPr>
              <a:t>First </a:t>
            </a:r>
            <a:r>
              <a:rPr sz="2400" spc="-5" dirty="0">
                <a:latin typeface="Corbel"/>
                <a:cs typeface="Corbel"/>
              </a:rPr>
              <a:t>Normal Form defines that </a:t>
            </a:r>
            <a:r>
              <a:rPr sz="2400" dirty="0">
                <a:latin typeface="Corbel"/>
                <a:cs typeface="Corbel"/>
              </a:rPr>
              <a:t>all </a:t>
            </a:r>
            <a:r>
              <a:rPr sz="2400" spc="-5" dirty="0">
                <a:latin typeface="Corbel"/>
                <a:cs typeface="Corbel"/>
              </a:rPr>
              <a:t>the attributes </a:t>
            </a:r>
            <a:r>
              <a:rPr sz="2400" dirty="0">
                <a:latin typeface="Corbel"/>
                <a:cs typeface="Corbel"/>
              </a:rPr>
              <a:t>in a </a:t>
            </a:r>
            <a:r>
              <a:rPr sz="2400" spc="-5" dirty="0">
                <a:latin typeface="Corbel"/>
                <a:cs typeface="Corbel"/>
              </a:rPr>
              <a:t>relation </a:t>
            </a:r>
            <a:r>
              <a:rPr sz="2400" dirty="0">
                <a:latin typeface="Corbel"/>
                <a:cs typeface="Corbel"/>
              </a:rPr>
              <a:t>must </a:t>
            </a:r>
            <a:r>
              <a:rPr sz="2400" spc="-5" dirty="0">
                <a:latin typeface="Corbel"/>
                <a:cs typeface="Corbel"/>
              </a:rPr>
              <a:t>have  </a:t>
            </a:r>
            <a:r>
              <a:rPr sz="2400" dirty="0">
                <a:latin typeface="Corbel"/>
                <a:cs typeface="Corbel"/>
              </a:rPr>
              <a:t>atomic </a:t>
            </a:r>
            <a:r>
              <a:rPr lang="en-US" sz="2400" dirty="0" smtClean="0">
                <a:latin typeface="Corbel"/>
                <a:cs typeface="Corbel"/>
              </a:rPr>
              <a:t>values</a:t>
            </a:r>
            <a:r>
              <a:rPr sz="2400" spc="-5" dirty="0" smtClean="0">
                <a:latin typeface="Corbel"/>
                <a:cs typeface="Corbel"/>
              </a:rPr>
              <a:t>. </a:t>
            </a:r>
            <a:r>
              <a:rPr sz="2400" spc="-5" dirty="0">
                <a:latin typeface="Corbel"/>
                <a:cs typeface="Corbel"/>
              </a:rPr>
              <a:t>The values </a:t>
            </a:r>
            <a:r>
              <a:rPr sz="2400" dirty="0">
                <a:latin typeface="Corbel"/>
                <a:cs typeface="Corbel"/>
              </a:rPr>
              <a:t>in an </a:t>
            </a:r>
            <a:r>
              <a:rPr sz="2400" spc="-5" dirty="0">
                <a:latin typeface="Corbel"/>
                <a:cs typeface="Corbel"/>
              </a:rPr>
              <a:t>atomic </a:t>
            </a:r>
            <a:r>
              <a:rPr sz="2400" dirty="0">
                <a:latin typeface="Corbel"/>
                <a:cs typeface="Corbel"/>
              </a:rPr>
              <a:t>domain are </a:t>
            </a:r>
            <a:r>
              <a:rPr sz="2400" spc="-5" dirty="0">
                <a:latin typeface="Corbel"/>
                <a:cs typeface="Corbel"/>
              </a:rPr>
              <a:t>indivisible</a:t>
            </a:r>
            <a:r>
              <a:rPr sz="2400" spc="-1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units</a:t>
            </a:r>
            <a:r>
              <a:rPr sz="2400" spc="-5" dirty="0" smtClean="0">
                <a:latin typeface="Corbel"/>
                <a:cs typeface="Corbel"/>
              </a:rPr>
              <a:t>.</a:t>
            </a:r>
            <a:endParaRPr lang="en-IN" sz="2400" spc="-5" dirty="0" smtClean="0">
              <a:latin typeface="Corbel"/>
              <a:cs typeface="Corbel"/>
            </a:endParaRPr>
          </a:p>
          <a:p>
            <a:pPr marL="12065" marR="41275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Example </a:t>
            </a: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of a table not in 1NF:</a:t>
            </a:r>
          </a:p>
          <a:p>
            <a:pPr marL="12065" marR="41275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US" sz="2400" spc="-5" dirty="0" smtClean="0">
                <a:latin typeface="Corbel"/>
                <a:cs typeface="Corbel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883" y="536395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i="1" dirty="0">
                <a:latin typeface="Arial Rounded MT Bold" panose="020F0704030504030204" pitchFamily="34" charset="0"/>
              </a:rPr>
              <a:t>It violates 1NF because: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2000" b="1" i="1" dirty="0">
                <a:latin typeface="Arial Rounded MT Bold" panose="020F0704030504030204" pitchFamily="34" charset="0"/>
              </a:rPr>
              <a:t>Attribute values are not single.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2000" b="1" i="1" dirty="0">
                <a:latin typeface="Arial Rounded MT Bold" panose="020F0704030504030204" pitchFamily="34" charset="0"/>
              </a:rPr>
              <a:t>Repeating Groups exists</a:t>
            </a:r>
          </a:p>
        </p:txBody>
      </p:sp>
      <p:graphicFrame>
        <p:nvGraphicFramePr>
          <p:cNvPr id="7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75730"/>
              </p:ext>
            </p:extLst>
          </p:nvPr>
        </p:nvGraphicFramePr>
        <p:xfrm>
          <a:off x="1177648" y="2115403"/>
          <a:ext cx="6137553" cy="3152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086"/>
                <a:gridCol w="1869744"/>
                <a:gridCol w="2606723"/>
              </a:tblGrid>
              <a:tr h="98174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Studio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Director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Movies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490773"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Marvel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Kevin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Feige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Avengers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4908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Captain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America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698440"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DCEU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Zack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Snyder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10115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Batman</a:t>
                      </a:r>
                      <a:r>
                        <a:rPr sz="1800" spc="-1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Vs 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SuperMan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4908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Suicide</a:t>
                      </a:r>
                      <a:r>
                        <a:rPr sz="18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Squad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7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50583"/>
              </p:ext>
            </p:extLst>
          </p:nvPr>
        </p:nvGraphicFramePr>
        <p:xfrm>
          <a:off x="1191296" y="818865"/>
          <a:ext cx="6137553" cy="5371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086"/>
                <a:gridCol w="1869744"/>
                <a:gridCol w="2606723"/>
              </a:tblGrid>
              <a:tr h="98174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Studio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Director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Movies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490773"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Marvel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Kevin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Feige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Avengers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4908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698440"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DCEU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F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Zack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Snyder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10115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Batman</a:t>
                      </a:r>
                      <a:r>
                        <a:rPr sz="1800" spc="-1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Vs 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SuperMan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4908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A"/>
                    </a:solidFill>
                  </a:tcPr>
                </a:tc>
              </a:tr>
              <a:tr h="490811"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Marvel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F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Kevin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Feige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5" dirty="0" smtClean="0">
                          <a:latin typeface="Corbel"/>
                          <a:cs typeface="Corbel"/>
                        </a:rPr>
                        <a:t>Captain</a:t>
                      </a:r>
                      <a:r>
                        <a:rPr lang="en-IN" sz="1800" spc="-70" dirty="0" smtClean="0">
                          <a:latin typeface="Corbel"/>
                          <a:cs typeface="Corbel"/>
                        </a:rPr>
                        <a:t> </a:t>
                      </a:r>
                      <a:r>
                        <a:rPr lang="en-IN" sz="1800" spc="-5" dirty="0" smtClean="0">
                          <a:latin typeface="Corbel"/>
                          <a:cs typeface="Corbel"/>
                        </a:rPr>
                        <a:t>America</a:t>
                      </a:r>
                      <a:endParaRPr lang="en-IN" sz="1800" dirty="0" smtClean="0">
                        <a:latin typeface="Corbel"/>
                        <a:cs typeface="Corbel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A"/>
                    </a:solidFill>
                  </a:tcPr>
                </a:tc>
              </a:tr>
              <a:tr h="4908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A"/>
                    </a:solidFill>
                  </a:tcPr>
                </a:tc>
              </a:tr>
              <a:tr h="490811"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DCEU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F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Zack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Snyder</a:t>
                      </a:r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Corbel"/>
                          <a:cs typeface="Corbel"/>
                        </a:rPr>
                        <a:t>Suicide</a:t>
                      </a:r>
                      <a:r>
                        <a:rPr lang="en-IN" sz="1800" spc="-65" dirty="0" smtClean="0">
                          <a:latin typeface="Corbel"/>
                          <a:cs typeface="Corbel"/>
                        </a:rPr>
                        <a:t> </a:t>
                      </a:r>
                      <a:r>
                        <a:rPr lang="en-IN" sz="1800" dirty="0" smtClean="0">
                          <a:latin typeface="Corbel"/>
                          <a:cs typeface="Corbel"/>
                        </a:rPr>
                        <a:t>Squad</a:t>
                      </a: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0FA"/>
                    </a:solidFill>
                  </a:tcPr>
                </a:tc>
              </a:tr>
              <a:tr h="4908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607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6503" y="1017639"/>
            <a:ext cx="784614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Student(</a:t>
            </a:r>
            <a:r>
              <a:rPr lang="en-IN" sz="3200" dirty="0" err="1" smtClean="0"/>
              <a:t>rno,name</a:t>
            </a:r>
            <a:r>
              <a:rPr lang="en-IN" sz="3200" dirty="0" smtClean="0"/>
              <a:t> ,</a:t>
            </a:r>
            <a:r>
              <a:rPr lang="en-IN" sz="3200" dirty="0" err="1" smtClean="0"/>
              <a:t>class,contact,div,add</a:t>
            </a:r>
            <a:r>
              <a:rPr lang="en-IN" sz="3200" dirty="0" smtClean="0"/>
              <a:t> )</a:t>
            </a:r>
          </a:p>
          <a:p>
            <a:endParaRPr lang="en-IN" sz="3200" dirty="0"/>
          </a:p>
          <a:p>
            <a:r>
              <a:rPr lang="en-IN" sz="3200" dirty="0" err="1" smtClean="0"/>
              <a:t>Rno</a:t>
            </a:r>
            <a:r>
              <a:rPr lang="en-IN" sz="3200" dirty="0" smtClean="0"/>
              <a:t> class div -&gt; contact</a:t>
            </a:r>
          </a:p>
          <a:p>
            <a:r>
              <a:rPr lang="en-IN" sz="3200" dirty="0" err="1" smtClean="0"/>
              <a:t>Rno</a:t>
            </a:r>
            <a:r>
              <a:rPr lang="en-IN" sz="3200" dirty="0" smtClean="0"/>
              <a:t> class div -&gt; </a:t>
            </a:r>
            <a:r>
              <a:rPr lang="en-IN" sz="3200" dirty="0" err="1" smtClean="0"/>
              <a:t>add,name</a:t>
            </a:r>
            <a:endParaRPr lang="en-IN" sz="3200" dirty="0" smtClean="0"/>
          </a:p>
          <a:p>
            <a:endParaRPr lang="en-IN" sz="3200" dirty="0"/>
          </a:p>
          <a:p>
            <a:r>
              <a:rPr lang="en-IN" sz="3200" dirty="0" smtClean="0"/>
              <a:t>Prime attributes   :  </a:t>
            </a:r>
            <a:r>
              <a:rPr lang="en-IN" sz="3200" dirty="0" err="1" smtClean="0"/>
              <a:t>rno</a:t>
            </a:r>
            <a:r>
              <a:rPr lang="en-IN" sz="3200" dirty="0" smtClean="0"/>
              <a:t> </a:t>
            </a:r>
            <a:r>
              <a:rPr lang="en-IN" sz="3200" dirty="0" err="1" smtClean="0"/>
              <a:t>class,div</a:t>
            </a:r>
            <a:endParaRPr lang="en-IN" sz="3200" dirty="0" smtClean="0"/>
          </a:p>
          <a:p>
            <a:r>
              <a:rPr lang="en-IN" sz="3200" dirty="0" smtClean="0"/>
              <a:t>Non Prime attributes:  </a:t>
            </a:r>
            <a:r>
              <a:rPr lang="en-IN" sz="3200" dirty="0" err="1" smtClean="0"/>
              <a:t>contact,add</a:t>
            </a:r>
            <a:endParaRPr lang="en-IN" sz="3200" dirty="0" smtClean="0"/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6243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239" y="462222"/>
            <a:ext cx="5815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/>
              <a:t>Second Normal Form –</a:t>
            </a:r>
            <a:r>
              <a:rPr sz="4000" b="1" spc="-25" dirty="0"/>
              <a:t> </a:t>
            </a:r>
            <a:r>
              <a:rPr sz="4000" b="1" spc="-5" dirty="0"/>
              <a:t>2NF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707409" y="1375012"/>
            <a:ext cx="11125200" cy="5368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Prime attribute </a:t>
            </a:r>
            <a:r>
              <a:rPr sz="2400" dirty="0">
                <a:latin typeface="Corbel"/>
                <a:cs typeface="Corbel"/>
              </a:rPr>
              <a:t>− an </a:t>
            </a:r>
            <a:r>
              <a:rPr sz="2400" spc="-5" dirty="0">
                <a:latin typeface="Corbel"/>
                <a:cs typeface="Corbel"/>
              </a:rPr>
              <a:t>attribute, which </a:t>
            </a:r>
            <a:r>
              <a:rPr sz="2400" dirty="0">
                <a:latin typeface="Corbel"/>
                <a:cs typeface="Corbel"/>
              </a:rPr>
              <a:t>is a part of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spc="-20" dirty="0">
                <a:latin typeface="Corbel"/>
                <a:cs typeface="Corbel"/>
              </a:rPr>
              <a:t>prime-key,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known </a:t>
            </a:r>
            <a:r>
              <a:rPr sz="2400" dirty="0">
                <a:latin typeface="Corbel"/>
                <a:cs typeface="Corbel"/>
              </a:rPr>
              <a:t>as  a </a:t>
            </a:r>
            <a:r>
              <a:rPr sz="2400" spc="-5" dirty="0">
                <a:latin typeface="Corbel"/>
                <a:cs typeface="Corbel"/>
              </a:rPr>
              <a:t>prime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attribute.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Non-prime </a:t>
            </a:r>
            <a:r>
              <a:rPr sz="2400" b="1" spc="-5" dirty="0">
                <a:latin typeface="Corbel"/>
                <a:cs typeface="Corbel"/>
              </a:rPr>
              <a:t>attribute </a:t>
            </a:r>
            <a:r>
              <a:rPr sz="2400" dirty="0">
                <a:latin typeface="Corbel"/>
                <a:cs typeface="Corbel"/>
              </a:rPr>
              <a:t>− an </a:t>
            </a:r>
            <a:r>
              <a:rPr sz="2400" spc="-5" dirty="0">
                <a:latin typeface="Corbel"/>
                <a:cs typeface="Corbel"/>
              </a:rPr>
              <a:t>attribute, which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not </a:t>
            </a:r>
            <a:r>
              <a:rPr sz="2400" dirty="0">
                <a:latin typeface="Corbel"/>
                <a:cs typeface="Corbel"/>
              </a:rPr>
              <a:t>a part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spc="-10" dirty="0">
                <a:latin typeface="Corbel"/>
                <a:cs typeface="Corbel"/>
              </a:rPr>
              <a:t>the </a:t>
            </a:r>
            <a:r>
              <a:rPr sz="2400" spc="-15" dirty="0">
                <a:latin typeface="Corbel"/>
                <a:cs typeface="Corbel"/>
              </a:rPr>
              <a:t>prime-key,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</a:p>
          <a:p>
            <a:pPr marL="299085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said to </a:t>
            </a:r>
            <a:r>
              <a:rPr sz="2400" dirty="0">
                <a:latin typeface="Corbel"/>
                <a:cs typeface="Corbel"/>
              </a:rPr>
              <a:t>be a </a:t>
            </a:r>
            <a:r>
              <a:rPr sz="2400" spc="-5" dirty="0">
                <a:latin typeface="Corbel"/>
                <a:cs typeface="Corbel"/>
              </a:rPr>
              <a:t>non-prime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attribute.</a:t>
            </a:r>
            <a:endParaRPr sz="2400" dirty="0">
              <a:latin typeface="Corbel"/>
              <a:cs typeface="Corbel"/>
            </a:endParaRPr>
          </a:p>
          <a:p>
            <a:pPr marL="12700" marR="17145" indent="361315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latin typeface="Corbel"/>
                <a:cs typeface="Corbel"/>
              </a:rPr>
              <a:t>If we </a:t>
            </a:r>
            <a:r>
              <a:rPr sz="2400" spc="-5" dirty="0">
                <a:latin typeface="Corbel"/>
                <a:cs typeface="Corbel"/>
              </a:rPr>
              <a:t>follow second normal </a:t>
            </a:r>
            <a:r>
              <a:rPr sz="2400" dirty="0">
                <a:latin typeface="Corbel"/>
                <a:cs typeface="Corbel"/>
              </a:rPr>
              <a:t>form, </a:t>
            </a:r>
            <a:r>
              <a:rPr sz="2400" spc="-5" dirty="0">
                <a:latin typeface="Corbel"/>
                <a:cs typeface="Corbel"/>
              </a:rPr>
              <a:t>then every </a:t>
            </a:r>
            <a:r>
              <a:rPr sz="2400" dirty="0">
                <a:latin typeface="Corbel"/>
                <a:cs typeface="Corbel"/>
              </a:rPr>
              <a:t>non-prime </a:t>
            </a:r>
            <a:r>
              <a:rPr sz="2400" spc="-5" dirty="0">
                <a:latin typeface="Corbel"/>
                <a:cs typeface="Corbel"/>
              </a:rPr>
              <a:t>attribute should </a:t>
            </a:r>
            <a:r>
              <a:rPr sz="2400" dirty="0">
                <a:latin typeface="Corbel"/>
                <a:cs typeface="Corbel"/>
              </a:rPr>
              <a:t>be  </a:t>
            </a:r>
            <a:r>
              <a:rPr sz="2400" spc="-5" dirty="0">
                <a:latin typeface="Corbel"/>
                <a:cs typeface="Corbel"/>
              </a:rPr>
              <a:t>fully functionally </a:t>
            </a:r>
            <a:r>
              <a:rPr sz="2400" dirty="0">
                <a:latin typeface="Corbel"/>
                <a:cs typeface="Corbel"/>
              </a:rPr>
              <a:t>dependent on prime </a:t>
            </a:r>
            <a:r>
              <a:rPr sz="2400" spc="-20" dirty="0">
                <a:latin typeface="Corbel"/>
                <a:cs typeface="Corbel"/>
              </a:rPr>
              <a:t>key </a:t>
            </a:r>
            <a:r>
              <a:rPr sz="2400" spc="-5" dirty="0">
                <a:latin typeface="Corbel"/>
                <a:cs typeface="Corbel"/>
              </a:rPr>
              <a:t>attribute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-5" dirty="0">
                <a:latin typeface="Corbel"/>
                <a:cs typeface="Corbel"/>
              </a:rPr>
              <a:t>there should not </a:t>
            </a:r>
            <a:r>
              <a:rPr sz="2400" dirty="0">
                <a:latin typeface="Corbel"/>
                <a:cs typeface="Corbel"/>
              </a:rPr>
              <a:t>be  any </a:t>
            </a:r>
            <a:r>
              <a:rPr sz="2400" spc="-5" dirty="0">
                <a:latin typeface="Corbel"/>
                <a:cs typeface="Corbel"/>
              </a:rPr>
              <a:t>partial </a:t>
            </a:r>
            <a:r>
              <a:rPr sz="2400" spc="-15" dirty="0">
                <a:latin typeface="Corbel"/>
                <a:cs typeface="Corbel"/>
              </a:rPr>
              <a:t>dependency</a:t>
            </a:r>
            <a:r>
              <a:rPr sz="2400" spc="-15" dirty="0" smtClean="0">
                <a:latin typeface="Corbel"/>
                <a:cs typeface="Corbel"/>
              </a:rPr>
              <a:t>.</a:t>
            </a:r>
            <a:endParaRPr lang="en-US" sz="2400" spc="-15" dirty="0" smtClean="0">
              <a:latin typeface="Corbel"/>
              <a:cs typeface="Corbel"/>
            </a:endParaRPr>
          </a:p>
          <a:p>
            <a:pPr marL="12700" marR="17145" indent="361315">
              <a:lnSpc>
                <a:spcPct val="100000"/>
              </a:lnSpc>
              <a:spcBef>
                <a:spcPts val="1180"/>
              </a:spcBef>
            </a:pPr>
            <a:r>
              <a:rPr lang="en-US" sz="2400" dirty="0" smtClean="0">
                <a:solidFill>
                  <a:schemeClr val="accent1"/>
                </a:solidFill>
                <a:latin typeface="Corbel"/>
                <a:cs typeface="Corbel"/>
              </a:rPr>
              <a:t>Fully functionally dependent                                     Partially dependent</a:t>
            </a:r>
          </a:p>
          <a:p>
            <a:pPr marL="12700" marR="17145" indent="361315">
              <a:lnSpc>
                <a:spcPct val="100000"/>
              </a:lnSpc>
              <a:spcBef>
                <a:spcPts val="1180"/>
              </a:spcBef>
            </a:pPr>
            <a:r>
              <a:rPr lang="en-US" sz="2400" dirty="0" smtClean="0">
                <a:latin typeface="Corbel"/>
                <a:cs typeface="Corbel"/>
              </a:rPr>
              <a:t>Student(</a:t>
            </a:r>
            <a:r>
              <a:rPr lang="en-US" sz="2400" u="sng" dirty="0" err="1" smtClean="0">
                <a:latin typeface="Corbel"/>
                <a:cs typeface="Corbel"/>
              </a:rPr>
              <a:t>rno,class</a:t>
            </a:r>
            <a:r>
              <a:rPr lang="en-US" sz="2400" dirty="0" err="1" smtClean="0">
                <a:latin typeface="Corbel"/>
                <a:cs typeface="Corbel"/>
              </a:rPr>
              <a:t>,name,contact</a:t>
            </a:r>
            <a:r>
              <a:rPr lang="en-US" sz="2400" dirty="0" smtClean="0">
                <a:latin typeface="Corbel"/>
                <a:cs typeface="Corbel"/>
              </a:rPr>
              <a:t>)                        </a:t>
            </a:r>
            <a:r>
              <a:rPr lang="en-US" sz="2400" dirty="0" err="1" smtClean="0">
                <a:latin typeface="Corbel"/>
                <a:cs typeface="Corbel"/>
              </a:rPr>
              <a:t>emp</a:t>
            </a:r>
            <a:r>
              <a:rPr lang="en-US" sz="2400" dirty="0" smtClean="0">
                <a:latin typeface="Corbel"/>
                <a:cs typeface="Corbel"/>
              </a:rPr>
              <a:t>(</a:t>
            </a:r>
            <a:r>
              <a:rPr lang="en-US" sz="2400" u="sng" dirty="0" err="1" smtClean="0">
                <a:latin typeface="Corbel"/>
                <a:cs typeface="Corbel"/>
              </a:rPr>
              <a:t>id,name</a:t>
            </a:r>
            <a:r>
              <a:rPr lang="en-US" sz="2400" dirty="0" err="1" smtClean="0">
                <a:latin typeface="Corbel"/>
                <a:cs typeface="Corbel"/>
              </a:rPr>
              <a:t>,sal,city</a:t>
            </a:r>
            <a:r>
              <a:rPr lang="en-US" sz="2400" dirty="0">
                <a:latin typeface="Corbel"/>
                <a:cs typeface="Corbel"/>
              </a:rPr>
              <a:t>)</a:t>
            </a:r>
            <a:endParaRPr lang="en-US" sz="2400" dirty="0" smtClean="0">
              <a:latin typeface="Corbel"/>
              <a:cs typeface="Corbel"/>
            </a:endParaRPr>
          </a:p>
          <a:p>
            <a:pPr marL="12700" marR="17145" indent="361315">
              <a:lnSpc>
                <a:spcPct val="100000"/>
              </a:lnSpc>
              <a:spcBef>
                <a:spcPts val="1180"/>
              </a:spcBef>
            </a:pPr>
            <a:r>
              <a:rPr lang="en-US" sz="2400" dirty="0" err="1" smtClean="0">
                <a:latin typeface="Corbel"/>
                <a:cs typeface="Corbel"/>
              </a:rPr>
              <a:t>rno,class</a:t>
            </a:r>
            <a:r>
              <a:rPr lang="en-US" sz="2400" dirty="0">
                <a:latin typeface="Corbel"/>
                <a:cs typeface="Corbel"/>
              </a:rPr>
              <a:t> </a:t>
            </a:r>
            <a:r>
              <a:rPr lang="en-US" sz="2400" dirty="0" smtClean="0">
                <a:latin typeface="Corbel"/>
                <a:cs typeface="Corbel"/>
              </a:rPr>
              <a:t>(primary key)-prime attribute             </a:t>
            </a:r>
            <a:r>
              <a:rPr lang="en-US" sz="2400" dirty="0" err="1" smtClean="0">
                <a:latin typeface="Corbel"/>
                <a:cs typeface="Corbel"/>
              </a:rPr>
              <a:t>id,name</a:t>
            </a:r>
            <a:r>
              <a:rPr lang="en-US" sz="2400" dirty="0" smtClean="0">
                <a:latin typeface="Corbel"/>
                <a:cs typeface="Corbel"/>
              </a:rPr>
              <a:t> (Primary Key)-Prime attribute</a:t>
            </a:r>
          </a:p>
          <a:p>
            <a:pPr marL="12700" marR="17145" indent="361315">
              <a:lnSpc>
                <a:spcPct val="100000"/>
              </a:lnSpc>
              <a:spcBef>
                <a:spcPts val="1180"/>
              </a:spcBef>
            </a:pPr>
            <a:r>
              <a:rPr lang="en-US" sz="2400" dirty="0" smtClean="0">
                <a:latin typeface="Corbel"/>
                <a:cs typeface="Corbel"/>
              </a:rPr>
              <a:t>Contact –non prime			       </a:t>
            </a:r>
            <a:r>
              <a:rPr lang="en-US" sz="2400" dirty="0" err="1" smtClean="0">
                <a:latin typeface="Corbel"/>
                <a:cs typeface="Corbel"/>
              </a:rPr>
              <a:t>sal,city</a:t>
            </a:r>
            <a:r>
              <a:rPr lang="en-US" sz="2400" dirty="0" smtClean="0">
                <a:latin typeface="Corbel"/>
                <a:cs typeface="Corbel"/>
              </a:rPr>
              <a:t>- Nonprime attributes								</a:t>
            </a:r>
            <a:endParaRPr sz="24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7754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2428" y="1212849"/>
            <a:ext cx="6121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1" spc="-15" dirty="0">
                <a:latin typeface="Corbel"/>
                <a:cs typeface="Corbel"/>
              </a:rPr>
              <a:t>Example </a:t>
            </a:r>
            <a:r>
              <a:rPr sz="4000" i="1" spc="-5" dirty="0">
                <a:latin typeface="Corbel"/>
                <a:cs typeface="Corbel"/>
              </a:rPr>
              <a:t>of a </a:t>
            </a:r>
            <a:r>
              <a:rPr sz="4000" i="1" spc="-10" dirty="0">
                <a:latin typeface="Corbel"/>
                <a:cs typeface="Corbel"/>
              </a:rPr>
              <a:t>table </a:t>
            </a:r>
            <a:r>
              <a:rPr sz="4000" i="1" spc="-5" dirty="0">
                <a:latin typeface="Corbel"/>
                <a:cs typeface="Corbel"/>
              </a:rPr>
              <a:t>not in</a:t>
            </a:r>
            <a:r>
              <a:rPr sz="4000" i="1" spc="55" dirty="0">
                <a:latin typeface="Corbel"/>
                <a:cs typeface="Corbel"/>
              </a:rPr>
              <a:t> </a:t>
            </a:r>
            <a:r>
              <a:rPr sz="4000" i="1" spc="-5" dirty="0">
                <a:latin typeface="Corbel"/>
                <a:cs typeface="Corbel"/>
              </a:rPr>
              <a:t>2NF:</a:t>
            </a:r>
            <a:endParaRPr sz="40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8025" y="2432050"/>
          <a:ext cx="4894579" cy="3850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  <a:gridCol w="1223645"/>
                <a:gridCol w="1223644"/>
                <a:gridCol w="1223645"/>
              </a:tblGrid>
              <a:tr h="725677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Studio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Movie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Budget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city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725805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Marvel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Avengers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100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York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799465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Marvel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492759">
                        <a:lnSpc>
                          <a:spcPct val="107500"/>
                        </a:lnSpc>
                        <a:spcBef>
                          <a:spcPts val="1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Captain 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Am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York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799591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DCEU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Batman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Vs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Superman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150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Gotham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799566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DCEU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584200">
                        <a:lnSpc>
                          <a:spcPct val="1075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Su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icide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Squad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75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Gotham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02373" y="2456815"/>
            <a:ext cx="4373245" cy="3957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orbel"/>
                <a:cs typeface="Corbel"/>
              </a:rPr>
              <a:t>Here Primary </a:t>
            </a:r>
            <a:r>
              <a:rPr sz="1800" spc="-20" dirty="0">
                <a:latin typeface="Corbel"/>
                <a:cs typeface="Corbel"/>
              </a:rPr>
              <a:t>key </a:t>
            </a:r>
            <a:r>
              <a:rPr sz="1800" dirty="0">
                <a:latin typeface="Corbel"/>
                <a:cs typeface="Corbel"/>
              </a:rPr>
              <a:t>is (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studio</a:t>
            </a:r>
            <a:r>
              <a:rPr sz="1800" dirty="0">
                <a:latin typeface="Corbel"/>
                <a:cs typeface="Corbel"/>
              </a:rPr>
              <a:t>,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movie)</a:t>
            </a:r>
            <a:r>
              <a:rPr sz="1800" spc="-1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and city  depends only on the studio and not on the  </a:t>
            </a:r>
            <a:r>
              <a:rPr sz="1800" dirty="0">
                <a:latin typeface="Corbel"/>
                <a:cs typeface="Corbel"/>
              </a:rPr>
              <a:t>whole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35" dirty="0">
                <a:latin typeface="Corbel"/>
                <a:cs typeface="Corbel"/>
              </a:rPr>
              <a:t>key.</a:t>
            </a:r>
            <a:endParaRPr sz="18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orbel"/>
                <a:cs typeface="Corbel"/>
              </a:rPr>
              <a:t>So, </a:t>
            </a:r>
            <a:r>
              <a:rPr sz="1800" spc="-5" dirty="0">
                <a:latin typeface="Corbel"/>
                <a:cs typeface="Corbel"/>
              </a:rPr>
              <a:t>this </a:t>
            </a:r>
            <a:r>
              <a:rPr sz="1800" dirty="0">
                <a:latin typeface="Corbel"/>
                <a:cs typeface="Corbel"/>
              </a:rPr>
              <a:t>is </a:t>
            </a:r>
            <a:r>
              <a:rPr sz="1800" spc="-5" dirty="0">
                <a:latin typeface="Corbel"/>
                <a:cs typeface="Corbel"/>
              </a:rPr>
              <a:t>not </a:t>
            </a:r>
            <a:r>
              <a:rPr sz="1800" dirty="0">
                <a:latin typeface="Corbel"/>
                <a:cs typeface="Corbel"/>
              </a:rPr>
              <a:t>in </a:t>
            </a:r>
            <a:r>
              <a:rPr sz="1800" spc="-5" dirty="0">
                <a:latin typeface="Corbel"/>
                <a:cs typeface="Corbel"/>
              </a:rPr>
              <a:t>2NF</a:t>
            </a:r>
            <a:r>
              <a:rPr sz="1800" spc="-2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form</a:t>
            </a:r>
            <a:r>
              <a:rPr sz="1800" dirty="0" smtClean="0">
                <a:latin typeface="Corbel"/>
                <a:cs typeface="Corbel"/>
              </a:rPr>
              <a:t>.</a:t>
            </a:r>
            <a:endParaRPr lang="en-US" sz="1800" dirty="0" smtClean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b="1" dirty="0">
                <a:solidFill>
                  <a:srgbClr val="92D050"/>
                </a:solidFill>
                <a:latin typeface="Corbel"/>
                <a:cs typeface="Corbel"/>
              </a:rPr>
              <a:t>Prime attributes :</a:t>
            </a:r>
            <a:r>
              <a:rPr lang="en-US" b="1" dirty="0" err="1">
                <a:solidFill>
                  <a:srgbClr val="92D050"/>
                </a:solidFill>
                <a:latin typeface="Corbel"/>
                <a:cs typeface="Corbel"/>
              </a:rPr>
              <a:t>stdio,movie</a:t>
            </a:r>
            <a:endParaRPr lang="en-US" b="1"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b="1" dirty="0">
                <a:solidFill>
                  <a:srgbClr val="92D050"/>
                </a:solidFill>
                <a:latin typeface="Corbel"/>
                <a:cs typeface="Corbel"/>
              </a:rPr>
              <a:t>Non prime </a:t>
            </a:r>
            <a:r>
              <a:rPr lang="en-US" b="1" dirty="0" err="1">
                <a:solidFill>
                  <a:srgbClr val="92D050"/>
                </a:solidFill>
                <a:latin typeface="Corbel"/>
                <a:cs typeface="Corbel"/>
              </a:rPr>
              <a:t>attriutes</a:t>
            </a:r>
            <a:r>
              <a:rPr lang="en-US" b="1" dirty="0">
                <a:solidFill>
                  <a:srgbClr val="92D050"/>
                </a:solidFill>
                <a:latin typeface="Corbel"/>
                <a:cs typeface="Corbel"/>
              </a:rPr>
              <a:t> :budget ,city</a:t>
            </a: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tabLst>
                <a:tab pos="299085" algn="l"/>
                <a:tab pos="299720" algn="l"/>
              </a:tabLst>
            </a:pPr>
            <a:r>
              <a:rPr lang="en-US" dirty="0">
                <a:latin typeface="Corbel"/>
                <a:cs typeface="Corbel"/>
              </a:rPr>
              <a:t>Budget -&gt;</a:t>
            </a:r>
            <a:r>
              <a:rPr lang="en-US" dirty="0" err="1">
                <a:latin typeface="Corbel"/>
                <a:cs typeface="Corbel"/>
              </a:rPr>
              <a:t>studio,movie</a:t>
            </a:r>
            <a:r>
              <a:rPr lang="en-US" dirty="0">
                <a:latin typeface="Corbel"/>
                <a:cs typeface="Corbel"/>
              </a:rPr>
              <a:t> -&gt;fully </a:t>
            </a:r>
            <a:r>
              <a:rPr lang="en-US" dirty="0" smtClean="0">
                <a:latin typeface="Corbel"/>
                <a:cs typeface="Corbel"/>
              </a:rPr>
              <a:t>functionally </a:t>
            </a:r>
            <a:r>
              <a:rPr lang="en-US" dirty="0">
                <a:latin typeface="Corbel"/>
                <a:cs typeface="Corbel"/>
              </a:rPr>
              <a:t>depend</a:t>
            </a: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tabLst>
                <a:tab pos="299085" algn="l"/>
                <a:tab pos="299720" algn="l"/>
              </a:tabLst>
            </a:pPr>
            <a:r>
              <a:rPr lang="en-US" dirty="0">
                <a:latin typeface="Corbel"/>
                <a:cs typeface="Corbel"/>
              </a:rPr>
              <a:t>City -&gt;studio-&gt; partial functional </a:t>
            </a:r>
            <a:r>
              <a:rPr lang="en-US" dirty="0" smtClean="0">
                <a:latin typeface="Corbel"/>
                <a:cs typeface="Corbel"/>
              </a:rPr>
              <a:t>dependency</a:t>
            </a:r>
            <a:endParaRPr lang="en-US" dirty="0">
              <a:latin typeface="Corbel"/>
              <a:cs typeface="Corbel"/>
            </a:endParaRPr>
          </a:p>
          <a:p>
            <a:pPr marL="12065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tabLst>
                <a:tab pos="299085" algn="l"/>
                <a:tab pos="299720" algn="l"/>
              </a:tabLst>
            </a:pPr>
            <a:r>
              <a:rPr lang="en-US" dirty="0">
                <a:latin typeface="Corbel"/>
                <a:cs typeface="Corbel"/>
              </a:rPr>
              <a:t>Table is not in 2 NF</a:t>
            </a: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0831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29" y="159945"/>
            <a:ext cx="10628884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Solution </a:t>
            </a:r>
            <a:r>
              <a:rPr sz="3200" spc="-5" dirty="0"/>
              <a:t>of </a:t>
            </a:r>
            <a:r>
              <a:rPr sz="3200" dirty="0"/>
              <a:t>2</a:t>
            </a:r>
            <a:r>
              <a:rPr sz="3200" spc="25" dirty="0"/>
              <a:t> </a:t>
            </a:r>
            <a:r>
              <a:rPr sz="3200" spc="-5" dirty="0"/>
              <a:t>NF</a:t>
            </a: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3200" b="1" spc="-5" dirty="0">
                <a:latin typeface="Corbel"/>
                <a:cs typeface="Corbel"/>
              </a:rPr>
              <a:t>Old Scheme </a:t>
            </a:r>
            <a:r>
              <a:rPr sz="3200" b="1" spc="-5" dirty="0">
                <a:latin typeface="Wingdings"/>
                <a:cs typeface="Wingdings"/>
              </a:rPr>
              <a:t>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Corbel"/>
                <a:cs typeface="Corbel"/>
              </a:rPr>
              <a:t>{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Studio</a:t>
            </a:r>
            <a:r>
              <a:rPr sz="3200" b="1" spc="-5" dirty="0">
                <a:latin typeface="Corbel"/>
                <a:cs typeface="Corbel"/>
              </a:rPr>
              <a:t>,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Movie</a:t>
            </a:r>
            <a:r>
              <a:rPr sz="3200" b="1" spc="-5" dirty="0">
                <a:latin typeface="Corbel"/>
                <a:cs typeface="Corbel"/>
              </a:rPr>
              <a:t>, Budget,</a:t>
            </a:r>
            <a:r>
              <a:rPr sz="3200" b="1" spc="-455" dirty="0">
                <a:latin typeface="Corbel"/>
                <a:cs typeface="Corbel"/>
              </a:rPr>
              <a:t> </a:t>
            </a:r>
            <a:r>
              <a:rPr sz="3200" b="1" spc="-5" dirty="0">
                <a:latin typeface="Corbel"/>
                <a:cs typeface="Corbel"/>
              </a:rPr>
              <a:t>City}  </a:t>
            </a:r>
            <a:r>
              <a:rPr lang="en-IN" sz="3200" b="1" spc="-5" dirty="0" smtClean="0">
                <a:latin typeface="Corbel"/>
                <a:cs typeface="Corbel"/>
              </a:rPr>
              <a:t/>
            </a:r>
            <a:br>
              <a:rPr lang="en-IN" sz="3200" b="1" spc="-5" dirty="0" smtClean="0">
                <a:latin typeface="Corbel"/>
                <a:cs typeface="Corbel"/>
              </a:rPr>
            </a:br>
            <a:r>
              <a:rPr sz="3200" b="1" dirty="0" smtClean="0">
                <a:solidFill>
                  <a:srgbClr val="92D050"/>
                </a:solidFill>
                <a:latin typeface="Corbel"/>
                <a:cs typeface="Corbel"/>
              </a:rPr>
              <a:t>New </a:t>
            </a:r>
            <a:r>
              <a:rPr sz="3200" b="1" spc="-5" dirty="0">
                <a:solidFill>
                  <a:srgbClr val="92D050"/>
                </a:solidFill>
                <a:latin typeface="Corbel"/>
                <a:cs typeface="Corbel"/>
              </a:rPr>
              <a:t>Scheme </a:t>
            </a:r>
            <a:r>
              <a:rPr sz="3200" b="1" spc="-5" dirty="0">
                <a:solidFill>
                  <a:srgbClr val="92D050"/>
                </a:solidFill>
                <a:latin typeface="Wingdings"/>
                <a:cs typeface="Wingdings"/>
              </a:rPr>
              <a:t></a:t>
            </a:r>
            <a:r>
              <a:rPr sz="3200" b="1" spc="-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92D050"/>
                </a:solidFill>
                <a:latin typeface="Corbel"/>
                <a:cs typeface="Corbel"/>
              </a:rPr>
              <a:t>{</a:t>
            </a:r>
            <a:r>
              <a:rPr sz="3200" b="1" u="heavy" spc="-5" dirty="0">
                <a:solidFill>
                  <a:srgbClr val="92D050"/>
                </a:solidFill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Movie</a:t>
            </a:r>
            <a:r>
              <a:rPr sz="3200" b="1" spc="-5" dirty="0">
                <a:solidFill>
                  <a:srgbClr val="92D050"/>
                </a:solidFill>
                <a:latin typeface="Corbel"/>
                <a:cs typeface="Corbel"/>
              </a:rPr>
              <a:t>, </a:t>
            </a:r>
            <a:r>
              <a:rPr sz="3200" b="1" u="heavy" spc="-5" dirty="0">
                <a:solidFill>
                  <a:srgbClr val="92D050"/>
                </a:solidFill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Studio</a:t>
            </a:r>
            <a:r>
              <a:rPr sz="3200" b="1" spc="-5" dirty="0">
                <a:solidFill>
                  <a:srgbClr val="92D050"/>
                </a:solidFill>
                <a:latin typeface="Corbel"/>
                <a:cs typeface="Corbel"/>
              </a:rPr>
              <a:t>, Budget}  </a:t>
            </a:r>
            <a:r>
              <a:rPr lang="en-US" sz="3200" b="1" spc="-5" dirty="0" smtClean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lang="en-US" sz="3200" b="1" spc="-5" dirty="0" smtClean="0">
                <a:latin typeface="Corbel"/>
                <a:cs typeface="Corbel"/>
              </a:rPr>
              <a:t/>
            </a:r>
            <a:br>
              <a:rPr lang="en-US" sz="3200" b="1" spc="-5" dirty="0" smtClean="0">
                <a:latin typeface="Corbel"/>
                <a:cs typeface="Corbel"/>
              </a:rPr>
            </a:br>
            <a:r>
              <a:rPr sz="3200" b="1" dirty="0" smtClean="0">
                <a:solidFill>
                  <a:srgbClr val="92D050"/>
                </a:solidFill>
                <a:latin typeface="Corbel"/>
                <a:cs typeface="Corbel"/>
              </a:rPr>
              <a:t>New </a:t>
            </a:r>
            <a:r>
              <a:rPr sz="3200" b="1" spc="-5" dirty="0">
                <a:solidFill>
                  <a:srgbClr val="92D050"/>
                </a:solidFill>
                <a:latin typeface="Corbel"/>
                <a:cs typeface="Corbel"/>
              </a:rPr>
              <a:t>Scheme </a:t>
            </a:r>
            <a:r>
              <a:rPr sz="3200" b="1" dirty="0">
                <a:solidFill>
                  <a:srgbClr val="92D050"/>
                </a:solidFill>
                <a:latin typeface="Wingdings"/>
                <a:cs typeface="Wingdings"/>
              </a:rPr>
              <a:t></a:t>
            </a:r>
            <a:r>
              <a:rPr sz="3200" b="1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92D050"/>
                </a:solidFill>
                <a:latin typeface="Corbel"/>
                <a:cs typeface="Corbel"/>
              </a:rPr>
              <a:t>{</a:t>
            </a:r>
            <a:r>
              <a:rPr sz="3200" b="1" u="heavy" spc="-5" dirty="0">
                <a:solidFill>
                  <a:srgbClr val="92D050"/>
                </a:solidFill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Studio</a:t>
            </a:r>
            <a:r>
              <a:rPr sz="3200" b="1" spc="-5" dirty="0">
                <a:solidFill>
                  <a:srgbClr val="92D050"/>
                </a:solidFill>
                <a:latin typeface="Corbel"/>
                <a:cs typeface="Corbel"/>
              </a:rPr>
              <a:t>,</a:t>
            </a:r>
            <a:r>
              <a:rPr sz="3200" b="1" spc="-42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3200" b="1" spc="-5" dirty="0">
                <a:solidFill>
                  <a:srgbClr val="92D050"/>
                </a:solidFill>
                <a:latin typeface="Corbel"/>
                <a:cs typeface="Corbel"/>
              </a:rPr>
              <a:t>City}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95446"/>
              </p:ext>
            </p:extLst>
          </p:nvPr>
        </p:nvGraphicFramePr>
        <p:xfrm>
          <a:off x="1477899" y="3098041"/>
          <a:ext cx="4893945" cy="284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5495"/>
                <a:gridCol w="903605"/>
                <a:gridCol w="1934845"/>
              </a:tblGrid>
              <a:tr h="211196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Movie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Studio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Budget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Avengers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Marvel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100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Captain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America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Marvel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120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678433">
                <a:tc>
                  <a:txBody>
                    <a:bodyPr/>
                    <a:lstStyle/>
                    <a:p>
                      <a:pPr marL="51435" marR="992505">
                        <a:lnSpc>
                          <a:spcPct val="1072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Batman</a:t>
                      </a:r>
                      <a:r>
                        <a:rPr sz="1800" spc="-1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Vs 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Superman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DCEU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150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617842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Suicide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Squad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DCEU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5" dirty="0">
                          <a:latin typeface="Corbel"/>
                          <a:cs typeface="Corbel"/>
                        </a:rPr>
                        <a:t>75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45588"/>
              </p:ext>
            </p:extLst>
          </p:nvPr>
        </p:nvGraphicFramePr>
        <p:xfrm>
          <a:off x="6969664" y="2986762"/>
          <a:ext cx="4622165" cy="3121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165"/>
                <a:gridCol w="2413000"/>
              </a:tblGrid>
              <a:tr h="10405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Studio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City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10405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Marvel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New</a:t>
                      </a:r>
                      <a:r>
                        <a:rPr sz="1800" spc="-2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York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10405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DCEU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Gotham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41521" y="6108293"/>
            <a:ext cx="440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rbel"/>
                <a:cs typeface="Corbel"/>
              </a:rPr>
              <a:t>Now </a:t>
            </a:r>
            <a:r>
              <a:rPr sz="2400" b="1" spc="-5" dirty="0">
                <a:latin typeface="Corbel"/>
                <a:cs typeface="Corbel"/>
              </a:rPr>
              <a:t>the </a:t>
            </a:r>
            <a:r>
              <a:rPr sz="2400" b="1" dirty="0">
                <a:latin typeface="Corbel"/>
                <a:cs typeface="Corbel"/>
              </a:rPr>
              <a:t>2 </a:t>
            </a:r>
            <a:r>
              <a:rPr sz="2400" b="1" spc="-5" dirty="0">
                <a:latin typeface="Corbel"/>
                <a:cs typeface="Corbel"/>
              </a:rPr>
              <a:t>tables </a:t>
            </a:r>
            <a:r>
              <a:rPr sz="2400" b="1" dirty="0">
                <a:latin typeface="Corbel"/>
                <a:cs typeface="Corbel"/>
              </a:rPr>
              <a:t>are in </a:t>
            </a:r>
            <a:r>
              <a:rPr sz="2400" b="1" spc="-5" dirty="0">
                <a:latin typeface="Corbel"/>
                <a:cs typeface="Corbel"/>
              </a:rPr>
              <a:t>2NF</a:t>
            </a:r>
            <a:r>
              <a:rPr sz="2400" b="1" spc="-8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form.</a:t>
            </a:r>
            <a:endParaRPr sz="24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92752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409" y="1212849"/>
            <a:ext cx="4901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Third </a:t>
            </a:r>
            <a:r>
              <a:rPr sz="4000" spc="-5" dirty="0"/>
              <a:t>normal </a:t>
            </a:r>
            <a:r>
              <a:rPr sz="4000" dirty="0"/>
              <a:t>form </a:t>
            </a:r>
            <a:r>
              <a:rPr sz="4000" spc="-5" dirty="0"/>
              <a:t>3</a:t>
            </a:r>
            <a:r>
              <a:rPr sz="4000" spc="-50" dirty="0"/>
              <a:t> </a:t>
            </a:r>
            <a:r>
              <a:rPr sz="4000" spc="-10" dirty="0"/>
              <a:t>NF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3116" y="2116554"/>
            <a:ext cx="8595360" cy="254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This </a:t>
            </a:r>
            <a:r>
              <a:rPr sz="2400" b="1" dirty="0">
                <a:latin typeface="Corbel"/>
                <a:cs typeface="Corbel"/>
              </a:rPr>
              <a:t>form dictates </a:t>
            </a:r>
            <a:r>
              <a:rPr sz="2400" b="1" spc="-5" dirty="0">
                <a:latin typeface="Corbel"/>
                <a:cs typeface="Corbel"/>
              </a:rPr>
              <a:t>that </a:t>
            </a:r>
            <a:r>
              <a:rPr sz="2400" b="1" dirty="0">
                <a:latin typeface="Corbel"/>
                <a:cs typeface="Corbel"/>
              </a:rPr>
              <a:t>all </a:t>
            </a:r>
            <a:r>
              <a:rPr sz="2400" b="1" spc="-10" dirty="0">
                <a:latin typeface="Corbel"/>
                <a:cs typeface="Corbel"/>
              </a:rPr>
              <a:t>non-key </a:t>
            </a:r>
            <a:r>
              <a:rPr sz="2400" b="1" dirty="0">
                <a:latin typeface="Corbel"/>
                <a:cs typeface="Corbel"/>
              </a:rPr>
              <a:t>attributes of a </a:t>
            </a:r>
            <a:r>
              <a:rPr sz="2400" b="1" spc="-5" dirty="0">
                <a:latin typeface="Corbel"/>
                <a:cs typeface="Corbel"/>
              </a:rPr>
              <a:t>table must be  functionally </a:t>
            </a:r>
            <a:r>
              <a:rPr sz="2400" b="1" dirty="0">
                <a:latin typeface="Corbel"/>
                <a:cs typeface="Corbel"/>
              </a:rPr>
              <a:t>dependent on a candidate </a:t>
            </a:r>
            <a:r>
              <a:rPr sz="2400" b="1" spc="-25" dirty="0">
                <a:latin typeface="Corbel"/>
                <a:cs typeface="Corbel"/>
              </a:rPr>
              <a:t>key </a:t>
            </a:r>
            <a:r>
              <a:rPr sz="2400" b="1" dirty="0">
                <a:latin typeface="Corbel"/>
                <a:cs typeface="Corbel"/>
              </a:rPr>
              <a:t>i.e. </a:t>
            </a:r>
            <a:r>
              <a:rPr sz="2400" b="1" spc="-5" dirty="0">
                <a:latin typeface="Corbel"/>
                <a:cs typeface="Corbel"/>
              </a:rPr>
              <a:t>there </a:t>
            </a:r>
            <a:r>
              <a:rPr sz="2400" b="1" dirty="0">
                <a:latin typeface="Corbel"/>
                <a:cs typeface="Corbel"/>
              </a:rPr>
              <a:t>can </a:t>
            </a:r>
            <a:r>
              <a:rPr sz="2400" b="1" spc="-5" dirty="0">
                <a:latin typeface="Corbel"/>
                <a:cs typeface="Corbel"/>
              </a:rPr>
              <a:t>be </a:t>
            </a:r>
            <a:r>
              <a:rPr sz="2400" b="1" dirty="0">
                <a:latin typeface="Corbel"/>
                <a:cs typeface="Corbel"/>
              </a:rPr>
              <a:t>no  interdependencies among </a:t>
            </a:r>
            <a:r>
              <a:rPr sz="2400" b="1" spc="-10" dirty="0">
                <a:latin typeface="Corbel"/>
                <a:cs typeface="Corbel"/>
              </a:rPr>
              <a:t>non-key</a:t>
            </a:r>
            <a:r>
              <a:rPr sz="2400" b="1" spc="-1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attributes.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For a </a:t>
            </a:r>
            <a:r>
              <a:rPr sz="2400" b="1" spc="-5" dirty="0">
                <a:latin typeface="Corbel"/>
                <a:cs typeface="Corbel"/>
              </a:rPr>
              <a:t>table to be </a:t>
            </a:r>
            <a:r>
              <a:rPr sz="2400" b="1" dirty="0">
                <a:latin typeface="Corbel"/>
                <a:cs typeface="Corbel"/>
              </a:rPr>
              <a:t>in </a:t>
            </a:r>
            <a:r>
              <a:rPr sz="2400" b="1" spc="-45" dirty="0">
                <a:latin typeface="Corbel"/>
                <a:cs typeface="Corbel"/>
              </a:rPr>
              <a:t>3NF, </a:t>
            </a:r>
            <a:r>
              <a:rPr sz="2400" b="1" spc="-5" dirty="0">
                <a:latin typeface="Corbel"/>
                <a:cs typeface="Corbel"/>
              </a:rPr>
              <a:t>there </a:t>
            </a:r>
            <a:r>
              <a:rPr sz="2400" b="1" dirty="0">
                <a:latin typeface="Corbel"/>
                <a:cs typeface="Corbel"/>
              </a:rPr>
              <a:t>are </a:t>
            </a:r>
            <a:r>
              <a:rPr sz="2400" b="1" spc="-5" dirty="0">
                <a:latin typeface="Corbel"/>
                <a:cs typeface="Corbel"/>
              </a:rPr>
              <a:t>two</a:t>
            </a:r>
            <a:r>
              <a:rPr sz="2400" b="1" spc="4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requirements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orbel"/>
                <a:cs typeface="Corbel"/>
              </a:rPr>
              <a:t>The table </a:t>
            </a:r>
            <a:r>
              <a:rPr sz="2000" b="1" dirty="0">
                <a:latin typeface="Corbel"/>
                <a:cs typeface="Corbel"/>
              </a:rPr>
              <a:t>should </a:t>
            </a:r>
            <a:r>
              <a:rPr sz="2000" b="1" spc="-5" dirty="0">
                <a:latin typeface="Corbel"/>
                <a:cs typeface="Corbel"/>
              </a:rPr>
              <a:t>be </a:t>
            </a:r>
            <a:r>
              <a:rPr sz="2000" b="1" dirty="0">
                <a:latin typeface="Corbel"/>
                <a:cs typeface="Corbel"/>
              </a:rPr>
              <a:t>second </a:t>
            </a:r>
            <a:r>
              <a:rPr sz="2000" b="1" spc="-5" dirty="0">
                <a:latin typeface="Corbel"/>
                <a:cs typeface="Corbel"/>
              </a:rPr>
              <a:t>normal</a:t>
            </a:r>
            <a:r>
              <a:rPr sz="2000" b="1" spc="-30" dirty="0">
                <a:latin typeface="Corbel"/>
                <a:cs typeface="Corbel"/>
              </a:rPr>
              <a:t> </a:t>
            </a:r>
            <a:r>
              <a:rPr sz="2000" b="1" spc="-5" dirty="0">
                <a:latin typeface="Corbel"/>
                <a:cs typeface="Corbel"/>
              </a:rPr>
              <a:t>form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dirty="0">
                <a:latin typeface="Corbel"/>
                <a:cs typeface="Corbel"/>
              </a:rPr>
              <a:t>No </a:t>
            </a:r>
            <a:r>
              <a:rPr sz="2000" b="1" spc="-5" dirty="0">
                <a:latin typeface="Corbel"/>
                <a:cs typeface="Corbel"/>
              </a:rPr>
              <a:t>attribute </a:t>
            </a:r>
            <a:r>
              <a:rPr sz="2000" b="1" dirty="0">
                <a:latin typeface="Corbel"/>
                <a:cs typeface="Corbel"/>
              </a:rPr>
              <a:t>is transitively dependent </a:t>
            </a:r>
            <a:r>
              <a:rPr sz="2000" b="1" spc="-5" dirty="0">
                <a:latin typeface="Corbel"/>
                <a:cs typeface="Corbel"/>
              </a:rPr>
              <a:t>on the </a:t>
            </a:r>
            <a:r>
              <a:rPr sz="2000" b="1" dirty="0">
                <a:latin typeface="Corbel"/>
                <a:cs typeface="Corbel"/>
              </a:rPr>
              <a:t>primary</a:t>
            </a:r>
            <a:r>
              <a:rPr sz="2000" b="1" spc="-45" dirty="0">
                <a:latin typeface="Corbel"/>
                <a:cs typeface="Corbel"/>
              </a:rPr>
              <a:t> </a:t>
            </a:r>
            <a:r>
              <a:rPr sz="2000" b="1" spc="-15" dirty="0">
                <a:latin typeface="Corbel"/>
                <a:cs typeface="Corbel"/>
              </a:rPr>
              <a:t>key</a:t>
            </a:r>
            <a:endParaRPr sz="20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1226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3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Functional Dependency </a:t>
            </a:r>
            <a:endParaRPr lang="en-IN" b="1" dirty="0" smtClean="0"/>
          </a:p>
          <a:p>
            <a:r>
              <a:rPr lang="en-IN" dirty="0"/>
              <a:t>Consider a table </a:t>
            </a:r>
            <a:r>
              <a:rPr lang="en-IN" dirty="0" err="1"/>
              <a:t>student_details</a:t>
            </a:r>
            <a:r>
              <a:rPr lang="en-IN" dirty="0"/>
              <a:t> containing details of some students.</a:t>
            </a:r>
            <a:endParaRPr lang="en-IN" dirty="0" smtClean="0"/>
          </a:p>
        </p:txBody>
      </p:sp>
      <p:pic>
        <p:nvPicPr>
          <p:cNvPr id="1026" name="Picture 2" descr="This table describes the example of functional dependency in dbm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87" y="838200"/>
            <a:ext cx="738777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4548" y="2923786"/>
            <a:ext cx="106930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sz="2000" b="1" dirty="0"/>
              <a:t>We can conclude from </a:t>
            </a:r>
            <a:r>
              <a:rPr lang="en-IN" sz="2000" b="1" dirty="0" err="1"/>
              <a:t>Roll_No</a:t>
            </a:r>
            <a:r>
              <a:rPr lang="en-IN" sz="2000" b="1" dirty="0"/>
              <a:t> attribute in the table, we are able to determine the Name of student uniquely and same is the case with marks too. </a:t>
            </a:r>
            <a:endParaRPr lang="en-IN" sz="2000" b="1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IN" sz="2000" b="1" dirty="0"/>
              <a:t>Hence, we can say that Name and Marks are functionally dependent on </a:t>
            </a:r>
            <a:r>
              <a:rPr lang="en-IN" sz="2000" b="1" dirty="0" err="1"/>
              <a:t>Roll_No</a:t>
            </a:r>
            <a:r>
              <a:rPr lang="en-IN" sz="2000" b="1" dirty="0"/>
              <a:t> but the vice versa is not true</a:t>
            </a:r>
            <a:r>
              <a:rPr lang="en-IN" sz="2000" b="1" dirty="0" smtClean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2000" b="1" dirty="0"/>
              <a:t>Functional Dependency in DBMS concept exists when an attribute is able to uniquely determine another attribute.</a:t>
            </a:r>
            <a:endParaRPr lang="en-IN" sz="2000" b="1" dirty="0" smtClean="0"/>
          </a:p>
          <a:p>
            <a:endParaRPr lang="en-US" b="1" dirty="0"/>
          </a:p>
          <a:p>
            <a:r>
              <a:rPr lang="en-IN" b="1" dirty="0" smtClean="0"/>
              <a:t>F1</a:t>
            </a:r>
            <a:r>
              <a:rPr lang="en-IN" b="1" dirty="0"/>
              <a:t> : </a:t>
            </a:r>
            <a:r>
              <a:rPr lang="en-IN" b="1" dirty="0" err="1"/>
              <a:t>Roll_No</a:t>
            </a:r>
            <a:r>
              <a:rPr lang="en-IN" b="1" dirty="0"/>
              <a:t>  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/>
              <a:t> Name</a:t>
            </a:r>
            <a:endParaRPr lang="en-IN" dirty="0"/>
          </a:p>
          <a:p>
            <a:r>
              <a:rPr lang="en-IN" b="1" dirty="0" smtClean="0"/>
              <a:t>F2</a:t>
            </a:r>
            <a:r>
              <a:rPr lang="en-IN" b="1" dirty="0"/>
              <a:t> : </a:t>
            </a:r>
            <a:r>
              <a:rPr lang="en-IN" b="1" dirty="0" err="1"/>
              <a:t>Roll_No</a:t>
            </a:r>
            <a:r>
              <a:rPr lang="en-IN" b="1" dirty="0"/>
              <a:t> 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/>
              <a:t>  </a:t>
            </a:r>
            <a:r>
              <a:rPr lang="en-IN" b="1" dirty="0" smtClean="0"/>
              <a:t>Marks   </a:t>
            </a:r>
          </a:p>
          <a:p>
            <a:r>
              <a:rPr lang="en-IN" b="1" dirty="0" smtClean="0"/>
              <a:t>F3: </a:t>
            </a:r>
            <a:r>
              <a:rPr lang="en-IN" b="1" dirty="0" err="1" smtClean="0"/>
              <a:t>Roll_No</a:t>
            </a:r>
            <a:r>
              <a:rPr lang="en-IN" b="1" dirty="0" smtClean="0"/>
              <a:t>-&gt;</a:t>
            </a:r>
            <a:r>
              <a:rPr lang="en-IN" b="1" dirty="0" err="1" smtClean="0"/>
              <a:t>Name,Marks</a:t>
            </a:r>
            <a:r>
              <a:rPr lang="en-IN" b="1" dirty="0" smtClean="0"/>
              <a:t>           </a:t>
            </a:r>
            <a:endParaRPr lang="en-IN" dirty="0"/>
          </a:p>
          <a:p>
            <a:r>
              <a:rPr lang="en-US" dirty="0" smtClean="0"/>
              <a:t>Set of functional dependencies for above relation is F :{</a:t>
            </a:r>
            <a:r>
              <a:rPr lang="en-IN" b="1" dirty="0" err="1"/>
              <a:t>Roll_No</a:t>
            </a:r>
            <a:r>
              <a:rPr lang="en-IN" b="1" dirty="0"/>
              <a:t>  </a:t>
            </a:r>
            <a:r>
              <a:rPr lang="en-IN" b="1" dirty="0">
                <a:sym typeface="Wingdings" pitchFamily="2" charset="2"/>
              </a:rPr>
              <a:t></a:t>
            </a:r>
            <a:r>
              <a:rPr lang="en-IN" b="1" dirty="0"/>
              <a:t> </a:t>
            </a:r>
            <a:r>
              <a:rPr lang="en-IN" b="1" dirty="0" smtClean="0"/>
              <a:t>Name,</a:t>
            </a:r>
            <a:r>
              <a:rPr lang="en-IN" b="1" dirty="0"/>
              <a:t> </a:t>
            </a:r>
            <a:r>
              <a:rPr lang="en-IN" b="1" dirty="0" err="1"/>
              <a:t>Roll_No</a:t>
            </a:r>
            <a:r>
              <a:rPr lang="en-IN" b="1" dirty="0"/>
              <a:t> </a:t>
            </a:r>
            <a:r>
              <a:rPr lang="en-IN" b="1" dirty="0">
                <a:sym typeface="Wingdings" pitchFamily="2" charset="2"/>
              </a:rPr>
              <a:t></a:t>
            </a:r>
            <a:r>
              <a:rPr lang="en-IN" b="1" dirty="0"/>
              <a:t>  </a:t>
            </a:r>
            <a:r>
              <a:rPr lang="en-IN" b="1" dirty="0" err="1" smtClean="0"/>
              <a:t>Marks,Roll_No</a:t>
            </a:r>
            <a:r>
              <a:rPr lang="en-IN" b="1" dirty="0" smtClean="0"/>
              <a:t>-&gt;</a:t>
            </a:r>
            <a:r>
              <a:rPr lang="en-IN" b="1" dirty="0" err="1" smtClean="0"/>
              <a:t>Name,Marks</a:t>
            </a:r>
            <a:r>
              <a:rPr lang="en-IN" b="1" dirty="0" smtClean="0"/>
              <a:t>}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372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90318"/>
              </p:ext>
            </p:extLst>
          </p:nvPr>
        </p:nvGraphicFramePr>
        <p:xfrm>
          <a:off x="1524000" y="1752600"/>
          <a:ext cx="7796982" cy="1978744"/>
        </p:xfrm>
        <a:graphic>
          <a:graphicData uri="http://schemas.openxmlformats.org/drawingml/2006/table">
            <a:tbl>
              <a:tblPr/>
              <a:tblGrid>
                <a:gridCol w="2598994"/>
                <a:gridCol w="2598994"/>
                <a:gridCol w="2598994"/>
              </a:tblGrid>
              <a:tr h="49468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Company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D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CEO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90D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D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Age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60D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D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468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Microsoft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70D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B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Satya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r>
                        <a:rPr lang="en-IN" dirty="0" err="1">
                          <a:effectLst/>
                        </a:rPr>
                        <a:t>Nadella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F0DB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51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D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468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Google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D0DB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Sundar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r>
                        <a:rPr lang="en-IN" dirty="0" err="1">
                          <a:effectLst/>
                        </a:rPr>
                        <a:t>Pichai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B0D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D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40D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D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468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Alibaba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30D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B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Jack Ma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10D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54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B0D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D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398085"/>
            <a:ext cx="1059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Transitive Dependency : </a:t>
            </a:r>
            <a:r>
              <a:rPr lang="en-IN" dirty="0" smtClean="0"/>
              <a:t>A</a:t>
            </a:r>
            <a:r>
              <a:rPr lang="en-IN" dirty="0"/>
              <a:t> transitive dependency exists when you have the following </a:t>
            </a:r>
            <a:r>
              <a:rPr lang="en-IN" dirty="0" smtClean="0"/>
              <a:t>functional dependency</a:t>
            </a:r>
            <a:r>
              <a:rPr lang="en-IN" dirty="0"/>
              <a:t> pattern</a:t>
            </a:r>
            <a:r>
              <a:rPr lang="en-IN" dirty="0" smtClean="0"/>
              <a:t>:</a:t>
            </a:r>
          </a:p>
          <a:p>
            <a:r>
              <a:rPr lang="en-US" dirty="0" smtClean="0"/>
              <a:t>If  A------</a:t>
            </a:r>
            <a:r>
              <a:rPr lang="en-US" dirty="0" smtClean="0">
                <a:sym typeface="Wingdings" pitchFamily="2" charset="2"/>
              </a:rPr>
              <a:t> B  and </a:t>
            </a:r>
            <a:r>
              <a:rPr lang="en-US" dirty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---- C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219200" y="3890665"/>
            <a:ext cx="7315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{Company} -&gt; {CEO} (if we know the </a:t>
            </a:r>
            <a:r>
              <a:rPr lang="en-IN" dirty="0" err="1"/>
              <a:t>compay</a:t>
            </a:r>
            <a:r>
              <a:rPr lang="en-IN" dirty="0"/>
              <a:t>, we know its CEO's name)</a:t>
            </a:r>
          </a:p>
          <a:p>
            <a:r>
              <a:rPr lang="en-IN" dirty="0"/>
              <a:t>{CEO } -&gt; {Age} If we know the CEO, we know the </a:t>
            </a:r>
            <a:r>
              <a:rPr lang="en-IN" dirty="0" smtClean="0"/>
              <a:t>Age</a:t>
            </a:r>
          </a:p>
          <a:p>
            <a:endParaRPr lang="en-IN" dirty="0" smtClean="0"/>
          </a:p>
          <a:p>
            <a:r>
              <a:rPr lang="en-IN" dirty="0"/>
              <a:t>Therefore </a:t>
            </a:r>
            <a:r>
              <a:rPr lang="en-IN" dirty="0" smtClean="0"/>
              <a:t>according </a:t>
            </a:r>
            <a:r>
              <a:rPr lang="en-IN" dirty="0"/>
              <a:t>to the rule of rule of transitive dependency:</a:t>
            </a:r>
          </a:p>
          <a:p>
            <a:r>
              <a:rPr lang="en-IN" dirty="0" smtClean="0"/>
              <a:t>{ Company} -&gt; {Age} should </a:t>
            </a:r>
            <a:r>
              <a:rPr lang="en-IN" dirty="0"/>
              <a:t>hold, that makes sense because if we know the company name, we can know his age.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84781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690" y="690499"/>
            <a:ext cx="6554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Example of </a:t>
            </a:r>
            <a:r>
              <a:rPr sz="4400" dirty="0"/>
              <a:t>a </a:t>
            </a:r>
            <a:r>
              <a:rPr sz="4400" spc="-5" dirty="0"/>
              <a:t>table not </a:t>
            </a:r>
            <a:r>
              <a:rPr sz="4400" dirty="0"/>
              <a:t>in</a:t>
            </a:r>
            <a:r>
              <a:rPr sz="4400" spc="-85" dirty="0"/>
              <a:t> </a:t>
            </a:r>
            <a:r>
              <a:rPr sz="4400" spc="-5" dirty="0"/>
              <a:t>3nf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073845"/>
              </p:ext>
            </p:extLst>
          </p:nvPr>
        </p:nvGraphicFramePr>
        <p:xfrm>
          <a:off x="1998726" y="1720850"/>
          <a:ext cx="5310503" cy="350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785"/>
                <a:gridCol w="1818639"/>
                <a:gridCol w="2037079"/>
              </a:tblGrid>
              <a:tr h="701294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Studio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IN" sz="1600" b="1" spc="-15" dirty="0" smtClean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City</a:t>
                      </a:r>
                      <a:r>
                        <a:rPr sz="1600" b="1" spc="-15" dirty="0" smtClean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Temp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City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701293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orbel"/>
                          <a:cs typeface="Corbel"/>
                        </a:rPr>
                        <a:t>Marvel</a:t>
                      </a:r>
                      <a:endParaRPr sz="1600" b="1" dirty="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orbel"/>
                          <a:cs typeface="Corbel"/>
                        </a:rPr>
                        <a:t>96</a:t>
                      </a:r>
                      <a:endParaRPr sz="1600" b="1" dirty="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orbel"/>
                          <a:cs typeface="Corbel"/>
                        </a:rPr>
                        <a:t>New</a:t>
                      </a:r>
                      <a:r>
                        <a:rPr sz="1600" b="1" spc="-1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b="1" spc="-35" dirty="0">
                          <a:latin typeface="Corbel"/>
                          <a:cs typeface="Corbel"/>
                        </a:rPr>
                        <a:t>York</a:t>
                      </a:r>
                      <a:endParaRPr sz="1600" b="1" dirty="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701294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10" dirty="0">
                          <a:latin typeface="Corbel"/>
                          <a:cs typeface="Corbel"/>
                        </a:rPr>
                        <a:t>DCEU</a:t>
                      </a:r>
                      <a:endParaRPr sz="1600" b="1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orbel"/>
                          <a:cs typeface="Corbel"/>
                        </a:rPr>
                        <a:t>99</a:t>
                      </a:r>
                      <a:endParaRPr sz="1600" b="1" dirty="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orbel"/>
                          <a:cs typeface="Corbel"/>
                        </a:rPr>
                        <a:t>Gotham</a:t>
                      </a:r>
                      <a:endParaRPr sz="1600" b="1" dirty="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701294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10" dirty="0">
                          <a:latin typeface="Corbel"/>
                          <a:cs typeface="Corbel"/>
                        </a:rPr>
                        <a:t>Fox</a:t>
                      </a:r>
                      <a:endParaRPr sz="1600" b="1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orbel"/>
                          <a:cs typeface="Corbel"/>
                        </a:rPr>
                        <a:t>96</a:t>
                      </a:r>
                      <a:endParaRPr sz="1600" b="1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orbel"/>
                          <a:cs typeface="Corbel"/>
                        </a:rPr>
                        <a:t>New</a:t>
                      </a:r>
                      <a:r>
                        <a:rPr sz="1600" b="1" spc="-1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b="1" spc="-35" dirty="0">
                          <a:latin typeface="Corbel"/>
                          <a:cs typeface="Corbel"/>
                        </a:rPr>
                        <a:t>York</a:t>
                      </a:r>
                      <a:endParaRPr sz="1600" b="1" dirty="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701421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10" dirty="0">
                          <a:latin typeface="Corbel"/>
                          <a:cs typeface="Corbel"/>
                        </a:rPr>
                        <a:t>Paramount</a:t>
                      </a:r>
                      <a:endParaRPr sz="1600" b="1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orbel"/>
                          <a:cs typeface="Corbel"/>
                        </a:rPr>
                        <a:t>95</a:t>
                      </a:r>
                      <a:endParaRPr sz="1600" b="1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latin typeface="Corbel"/>
                          <a:cs typeface="Corbel"/>
                        </a:rPr>
                        <a:t>Hollywood</a:t>
                      </a:r>
                      <a:endParaRPr sz="1600" b="1" dirty="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61197" y="2075179"/>
            <a:ext cx="3372485" cy="3308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64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orbel"/>
                <a:cs typeface="Corbel"/>
              </a:rPr>
              <a:t>Here </a:t>
            </a:r>
            <a:r>
              <a:rPr spc="-10" dirty="0">
                <a:latin typeface="Corbel"/>
                <a:cs typeface="Corbel"/>
              </a:rPr>
              <a:t>Studio </a:t>
            </a:r>
            <a:r>
              <a:rPr spc="-5" dirty="0">
                <a:latin typeface="Corbel"/>
                <a:cs typeface="Corbel"/>
              </a:rPr>
              <a:t>is </a:t>
            </a:r>
            <a:r>
              <a:rPr spc="-10" dirty="0">
                <a:latin typeface="Corbel"/>
                <a:cs typeface="Corbel"/>
              </a:rPr>
              <a:t>the </a:t>
            </a:r>
            <a:r>
              <a:rPr spc="-5" dirty="0">
                <a:latin typeface="Corbel"/>
                <a:cs typeface="Corbel"/>
              </a:rPr>
              <a:t>primary </a:t>
            </a:r>
            <a:r>
              <a:rPr spc="-20" dirty="0">
                <a:latin typeface="Corbel"/>
                <a:cs typeface="Corbel"/>
              </a:rPr>
              <a:t>key </a:t>
            </a:r>
            <a:r>
              <a:rPr spc="-5" dirty="0">
                <a:latin typeface="Corbel"/>
                <a:cs typeface="Corbel"/>
              </a:rPr>
              <a:t>and both  studio </a:t>
            </a:r>
            <a:r>
              <a:rPr spc="-10" dirty="0">
                <a:latin typeface="Corbel"/>
                <a:cs typeface="Corbel"/>
              </a:rPr>
              <a:t>temp </a:t>
            </a:r>
            <a:r>
              <a:rPr spc="-5" dirty="0">
                <a:latin typeface="Corbel"/>
                <a:cs typeface="Corbel"/>
              </a:rPr>
              <a:t>and </a:t>
            </a:r>
            <a:r>
              <a:rPr spc="-10" dirty="0">
                <a:latin typeface="Corbel"/>
                <a:cs typeface="Corbel"/>
              </a:rPr>
              <a:t>city </a:t>
            </a:r>
            <a:r>
              <a:rPr spc="-5" dirty="0">
                <a:latin typeface="Corbel"/>
                <a:cs typeface="Corbel"/>
              </a:rPr>
              <a:t>depends </a:t>
            </a:r>
            <a:r>
              <a:rPr spc="-10" dirty="0">
                <a:latin typeface="Corbel"/>
                <a:cs typeface="Corbel"/>
              </a:rPr>
              <a:t>entirely  </a:t>
            </a:r>
            <a:r>
              <a:rPr spc="-5" dirty="0">
                <a:latin typeface="Corbel"/>
                <a:cs typeface="Corbel"/>
              </a:rPr>
              <a:t>on </a:t>
            </a:r>
            <a:r>
              <a:rPr spc="-10" dirty="0">
                <a:latin typeface="Corbel"/>
                <a:cs typeface="Corbel"/>
              </a:rPr>
              <a:t>the</a:t>
            </a:r>
            <a:r>
              <a:rPr spc="-30" dirty="0">
                <a:latin typeface="Corbel"/>
                <a:cs typeface="Corbel"/>
              </a:rPr>
              <a:t> </a:t>
            </a:r>
            <a:r>
              <a:rPr spc="-10" dirty="0">
                <a:latin typeface="Corbel"/>
                <a:cs typeface="Corbel"/>
              </a:rPr>
              <a:t>Studio.</a:t>
            </a:r>
            <a:endParaRPr dirty="0">
              <a:latin typeface="Corbel"/>
              <a:cs typeface="Corbel"/>
            </a:endParaRPr>
          </a:p>
          <a:p>
            <a:pPr marL="698500" indent="-228600">
              <a:lnSpc>
                <a:spcPct val="100000"/>
              </a:lnSpc>
              <a:spcBef>
                <a:spcPts val="370"/>
              </a:spcBef>
              <a:buClr>
                <a:srgbClr val="1286C3"/>
              </a:buClr>
              <a:buSzPct val="145833"/>
              <a:buAutoNum type="arabicPeriod"/>
              <a:tabLst>
                <a:tab pos="698500" algn="l"/>
              </a:tabLst>
            </a:pPr>
            <a:r>
              <a:rPr b="1" spc="-5" dirty="0">
                <a:latin typeface="Corbel"/>
                <a:cs typeface="Corbel"/>
              </a:rPr>
              <a:t>Primary </a:t>
            </a:r>
            <a:r>
              <a:rPr b="1" spc="-15" dirty="0">
                <a:latin typeface="Corbel"/>
                <a:cs typeface="Corbel"/>
              </a:rPr>
              <a:t>Key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Corbel"/>
                <a:cs typeface="Corbel"/>
              </a:rPr>
              <a:t>{Studio}</a:t>
            </a:r>
            <a:endParaRPr dirty="0">
              <a:latin typeface="Corbel"/>
              <a:cs typeface="Corbel"/>
            </a:endParaRPr>
          </a:p>
          <a:p>
            <a:pPr marL="698500" indent="-228600">
              <a:lnSpc>
                <a:spcPct val="100000"/>
              </a:lnSpc>
              <a:spcBef>
                <a:spcPts val="225"/>
              </a:spcBef>
              <a:buClr>
                <a:srgbClr val="1286C3"/>
              </a:buClr>
              <a:buSzPct val="145833"/>
              <a:buAutoNum type="arabicPeriod"/>
              <a:tabLst>
                <a:tab pos="698500" algn="l"/>
              </a:tabLst>
            </a:pPr>
            <a:r>
              <a:rPr b="1" spc="-5" dirty="0">
                <a:solidFill>
                  <a:srgbClr val="92D050"/>
                </a:solidFill>
                <a:latin typeface="Corbel"/>
                <a:cs typeface="Corbel"/>
              </a:rPr>
              <a:t>{Studio} </a:t>
            </a:r>
            <a:r>
              <a:rPr dirty="0">
                <a:solidFill>
                  <a:srgbClr val="92D050"/>
                </a:solidFill>
                <a:latin typeface="Wingdings"/>
                <a:cs typeface="Wingdings"/>
              </a:rPr>
              <a:t></a:t>
            </a:r>
            <a:r>
              <a:rPr spc="-10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92D050"/>
                </a:solidFill>
                <a:latin typeface="Corbel"/>
                <a:cs typeface="Corbel"/>
              </a:rPr>
              <a:t>{StudioCity}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698500" indent="-228600">
              <a:lnSpc>
                <a:spcPct val="100000"/>
              </a:lnSpc>
              <a:spcBef>
                <a:spcPts val="229"/>
              </a:spcBef>
              <a:buClr>
                <a:srgbClr val="1286C3"/>
              </a:buClr>
              <a:buSzPct val="145833"/>
              <a:buAutoNum type="arabicPeriod"/>
              <a:tabLst>
                <a:tab pos="698500" algn="l"/>
              </a:tabLst>
            </a:pPr>
            <a:r>
              <a:rPr b="1" spc="-5" dirty="0">
                <a:solidFill>
                  <a:srgbClr val="92D050"/>
                </a:solidFill>
                <a:latin typeface="Corbel"/>
                <a:cs typeface="Corbel"/>
              </a:rPr>
              <a:t>{StudioCity} </a:t>
            </a:r>
            <a:r>
              <a:rPr dirty="0">
                <a:solidFill>
                  <a:srgbClr val="92D050"/>
                </a:solidFill>
                <a:latin typeface="Wingdings"/>
                <a:cs typeface="Wingdings"/>
              </a:rPr>
              <a:t></a:t>
            </a:r>
            <a:r>
              <a:rPr spc="-9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92D050"/>
                </a:solidFill>
                <a:latin typeface="Corbel"/>
                <a:cs typeface="Corbel"/>
              </a:rPr>
              <a:t>{CityTemp}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698500" indent="-228600">
              <a:lnSpc>
                <a:spcPct val="100000"/>
              </a:lnSpc>
              <a:spcBef>
                <a:spcPts val="225"/>
              </a:spcBef>
              <a:buClr>
                <a:srgbClr val="1286C3"/>
              </a:buClr>
              <a:buSzPct val="145833"/>
              <a:buAutoNum type="arabicPeriod"/>
              <a:tabLst>
                <a:tab pos="698500" algn="l"/>
              </a:tabLst>
            </a:pPr>
            <a:r>
              <a:rPr b="1" spc="-5" dirty="0">
                <a:solidFill>
                  <a:srgbClr val="92D050"/>
                </a:solidFill>
                <a:latin typeface="Corbel"/>
                <a:cs typeface="Corbel"/>
              </a:rPr>
              <a:t>{Studio} </a:t>
            </a:r>
            <a:r>
              <a:rPr dirty="0">
                <a:solidFill>
                  <a:srgbClr val="92D050"/>
                </a:solidFill>
                <a:latin typeface="Wingdings"/>
                <a:cs typeface="Wingdings"/>
              </a:rPr>
              <a:t></a:t>
            </a:r>
            <a:r>
              <a:rPr spc="-8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92D050"/>
                </a:solidFill>
                <a:latin typeface="Corbel"/>
                <a:cs typeface="Corbel"/>
              </a:rPr>
              <a:t>{CityTemp}</a:t>
            </a:r>
            <a:endParaRPr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698500" marR="5080" indent="-228600">
              <a:lnSpc>
                <a:spcPct val="92900"/>
              </a:lnSpc>
              <a:spcBef>
                <a:spcPts val="380"/>
              </a:spcBef>
              <a:buClr>
                <a:srgbClr val="1286C3"/>
              </a:buClr>
              <a:buSzPct val="145833"/>
              <a:buAutoNum type="arabicPeriod"/>
              <a:tabLst>
                <a:tab pos="698500" algn="l"/>
              </a:tabLst>
            </a:pPr>
            <a:r>
              <a:rPr b="1" spc="-15" dirty="0">
                <a:latin typeface="Corbel"/>
                <a:cs typeface="Corbel"/>
              </a:rPr>
              <a:t>CityTemp </a:t>
            </a:r>
            <a:r>
              <a:rPr b="1" spc="-5" dirty="0">
                <a:latin typeface="Corbel"/>
                <a:cs typeface="Corbel"/>
              </a:rPr>
              <a:t>transitively depends on Studio  hence </a:t>
            </a:r>
            <a:r>
              <a:rPr b="1" spc="-10" dirty="0">
                <a:latin typeface="Corbel"/>
                <a:cs typeface="Corbel"/>
              </a:rPr>
              <a:t>violates </a:t>
            </a:r>
            <a:r>
              <a:rPr b="1" dirty="0">
                <a:latin typeface="Corbel"/>
                <a:cs typeface="Corbel"/>
              </a:rPr>
              <a:t>3NF</a:t>
            </a:r>
            <a:endParaRPr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pc="-5" dirty="0">
                <a:latin typeface="Corbel"/>
                <a:cs typeface="Corbel"/>
              </a:rPr>
              <a:t>It is called </a:t>
            </a:r>
            <a:r>
              <a:rPr b="1" spc="-10" dirty="0">
                <a:latin typeface="Corbel"/>
                <a:cs typeface="Corbel"/>
              </a:rPr>
              <a:t>transitive</a:t>
            </a:r>
            <a:r>
              <a:rPr b="1" spc="100" dirty="0">
                <a:latin typeface="Corbel"/>
                <a:cs typeface="Corbel"/>
              </a:rPr>
              <a:t> </a:t>
            </a:r>
            <a:r>
              <a:rPr b="1" spc="-5" dirty="0">
                <a:latin typeface="Corbel"/>
                <a:cs typeface="Corbel"/>
              </a:rPr>
              <a:t>dependency</a:t>
            </a:r>
            <a:r>
              <a:rPr spc="-5" dirty="0">
                <a:latin typeface="Corbel"/>
                <a:cs typeface="Corbel"/>
              </a:rPr>
              <a:t>.</a:t>
            </a:r>
            <a:endParaRPr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4049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116" y="148539"/>
            <a:ext cx="9045575" cy="2223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rbel"/>
                <a:cs typeface="Corbel"/>
              </a:rPr>
              <a:t>Solution </a:t>
            </a:r>
            <a:r>
              <a:rPr sz="3600" spc="-5" dirty="0">
                <a:latin typeface="Corbel"/>
                <a:cs typeface="Corbel"/>
              </a:rPr>
              <a:t>of 3NF</a:t>
            </a:r>
            <a:endParaRPr sz="3600" dirty="0"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3600" b="1" spc="-5" dirty="0">
                <a:latin typeface="Corbel"/>
                <a:cs typeface="Corbel"/>
              </a:rPr>
              <a:t>Old Scheme </a:t>
            </a:r>
            <a:r>
              <a:rPr sz="3600" b="1" spc="-5" dirty="0">
                <a:latin typeface="Wingdings"/>
                <a:cs typeface="Wingdings"/>
              </a:rPr>
              <a:t>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Corbel"/>
                <a:cs typeface="Corbel"/>
              </a:rPr>
              <a:t>{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Studio</a:t>
            </a:r>
            <a:r>
              <a:rPr sz="3600" b="1" spc="-5" dirty="0">
                <a:latin typeface="Corbel"/>
                <a:cs typeface="Corbel"/>
              </a:rPr>
              <a:t>, </a:t>
            </a:r>
            <a:r>
              <a:rPr sz="3600" b="1" spc="-15" dirty="0">
                <a:latin typeface="Corbel"/>
                <a:cs typeface="Corbel"/>
              </a:rPr>
              <a:t>StudioCity,</a:t>
            </a:r>
            <a:r>
              <a:rPr sz="3600" b="1" spc="-500" dirty="0">
                <a:latin typeface="Corbel"/>
                <a:cs typeface="Corbel"/>
              </a:rPr>
              <a:t> </a:t>
            </a:r>
            <a:r>
              <a:rPr sz="3600" b="1" spc="-30" dirty="0">
                <a:latin typeface="Corbel"/>
                <a:cs typeface="Corbel"/>
              </a:rPr>
              <a:t>CityTemp}  </a:t>
            </a:r>
            <a:r>
              <a:rPr sz="3600" b="1" dirty="0">
                <a:latin typeface="Corbel"/>
                <a:cs typeface="Corbel"/>
              </a:rPr>
              <a:t>New </a:t>
            </a:r>
            <a:r>
              <a:rPr sz="3600" b="1" spc="-5" dirty="0">
                <a:latin typeface="Corbel"/>
                <a:cs typeface="Corbel"/>
              </a:rPr>
              <a:t>Scheme </a:t>
            </a:r>
            <a:r>
              <a:rPr sz="3600" b="1" spc="-5" dirty="0">
                <a:latin typeface="Wingdings"/>
                <a:cs typeface="Wingdings"/>
              </a:rPr>
              <a:t>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Corbel"/>
                <a:cs typeface="Corbel"/>
              </a:rPr>
              <a:t>{</a:t>
            </a: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Studio</a:t>
            </a:r>
            <a:r>
              <a:rPr sz="3600" b="1" spc="-5" dirty="0">
                <a:latin typeface="Corbel"/>
                <a:cs typeface="Corbel"/>
              </a:rPr>
              <a:t>,</a:t>
            </a:r>
            <a:r>
              <a:rPr sz="3600" b="1" spc="-365" dirty="0">
                <a:latin typeface="Corbel"/>
                <a:cs typeface="Corbel"/>
              </a:rPr>
              <a:t> </a:t>
            </a:r>
            <a:r>
              <a:rPr sz="3600" b="1" spc="-5" dirty="0">
                <a:latin typeface="Corbel"/>
                <a:cs typeface="Corbel"/>
              </a:rPr>
              <a:t>StudioCity}</a:t>
            </a:r>
            <a:endParaRPr sz="36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latin typeface="Corbel"/>
                <a:cs typeface="Corbel"/>
              </a:rPr>
              <a:t>New </a:t>
            </a:r>
            <a:r>
              <a:rPr sz="3600" b="1" spc="-5" dirty="0">
                <a:latin typeface="Corbel"/>
                <a:cs typeface="Corbel"/>
              </a:rPr>
              <a:t>Scheme </a:t>
            </a:r>
            <a:r>
              <a:rPr sz="3600" b="1" dirty="0">
                <a:latin typeface="Wingdings"/>
                <a:cs typeface="Wingdings"/>
              </a:rPr>
              <a:t></a:t>
            </a:r>
            <a:r>
              <a:rPr sz="3600" b="1" dirty="0">
                <a:latin typeface="Times New Roman"/>
                <a:cs typeface="Times New Roman"/>
              </a:rPr>
              <a:t> </a:t>
            </a:r>
            <a:r>
              <a:rPr sz="3600" b="1" spc="-15" dirty="0">
                <a:latin typeface="Corbel"/>
                <a:cs typeface="Corbel"/>
              </a:rPr>
              <a:t>{</a:t>
            </a:r>
            <a:r>
              <a:rPr sz="3600" b="1" u="heavy" spc="-1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StudioCity</a:t>
            </a:r>
            <a:r>
              <a:rPr sz="3600" b="1" spc="-15" dirty="0">
                <a:latin typeface="Corbel"/>
                <a:cs typeface="Corbel"/>
              </a:rPr>
              <a:t>,</a:t>
            </a:r>
            <a:r>
              <a:rPr sz="3600" b="1" spc="-430" dirty="0">
                <a:latin typeface="Corbel"/>
                <a:cs typeface="Corbel"/>
              </a:rPr>
              <a:t> </a:t>
            </a:r>
            <a:r>
              <a:rPr sz="3600" b="1" spc="-30" dirty="0">
                <a:latin typeface="Corbel"/>
                <a:cs typeface="Corbel"/>
              </a:rPr>
              <a:t>CityTemp}</a:t>
            </a:r>
            <a:endParaRPr sz="3600" dirty="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17344" y="2845180"/>
          <a:ext cx="4632325" cy="317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340"/>
                <a:gridCol w="3054985"/>
              </a:tblGrid>
              <a:tr h="6352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Studio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Studio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City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6352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Marvel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New</a:t>
                      </a:r>
                      <a:r>
                        <a:rPr sz="1800" spc="-2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York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6352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DCEU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Gotham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6352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FOx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New</a:t>
                      </a:r>
                      <a:r>
                        <a:rPr sz="1800" spc="-2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York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6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Paramount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Hollywood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31381" y="2845180"/>
          <a:ext cx="3650615" cy="3176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/>
                <a:gridCol w="2426970"/>
              </a:tblGrid>
              <a:tr h="7967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Studio</a:t>
                      </a:r>
                      <a:endParaRPr sz="1800" dirty="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City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 err="1" smtClean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CityTemp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79679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New</a:t>
                      </a:r>
                      <a:r>
                        <a:rPr sz="1800" spc="-204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York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 smtClean="0">
                          <a:latin typeface="Corbel"/>
                          <a:cs typeface="Corbel"/>
                        </a:rPr>
                        <a:t>96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7967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Gotham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95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78590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Hollywood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99</a:t>
                      </a: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542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76" y="908049"/>
            <a:ext cx="9013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orbel"/>
                <a:cs typeface="Corbel"/>
              </a:rPr>
              <a:t>Boyce Codd Normal Form </a:t>
            </a:r>
            <a:r>
              <a:rPr sz="4000" b="1" spc="-5" dirty="0">
                <a:latin typeface="Corbel"/>
                <a:cs typeface="Corbel"/>
              </a:rPr>
              <a:t>(BCNF) –</a:t>
            </a:r>
            <a:r>
              <a:rPr sz="4000" b="1" spc="-50" dirty="0">
                <a:latin typeface="Corbel"/>
                <a:cs typeface="Corbel"/>
              </a:rPr>
              <a:t> </a:t>
            </a:r>
            <a:r>
              <a:rPr sz="4000" b="1" spc="-5" dirty="0">
                <a:latin typeface="Corbel"/>
                <a:cs typeface="Corbel"/>
              </a:rPr>
              <a:t>3.5NF</a:t>
            </a:r>
            <a:endParaRPr sz="4000" dirty="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116" y="2571114"/>
            <a:ext cx="9649460" cy="28409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983615" indent="-287020">
              <a:lnSpc>
                <a:spcPct val="80000"/>
              </a:lnSpc>
              <a:spcBef>
                <a:spcPts val="62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10" dirty="0">
                <a:latin typeface="Corbel"/>
                <a:cs typeface="Corbel"/>
              </a:rPr>
              <a:t>BCNF </a:t>
            </a:r>
            <a:r>
              <a:rPr sz="2200" b="1" spc="-5" dirty="0">
                <a:latin typeface="Corbel"/>
                <a:cs typeface="Corbel"/>
              </a:rPr>
              <a:t>does not allow dependencies </a:t>
            </a:r>
            <a:r>
              <a:rPr sz="2200" b="1" spc="-10" dirty="0">
                <a:latin typeface="Corbel"/>
                <a:cs typeface="Corbel"/>
              </a:rPr>
              <a:t>between attributes that belong to  </a:t>
            </a:r>
            <a:r>
              <a:rPr sz="2200" b="1" spc="-5" dirty="0">
                <a:latin typeface="Corbel"/>
                <a:cs typeface="Corbel"/>
              </a:rPr>
              <a:t>candidate</a:t>
            </a:r>
            <a:r>
              <a:rPr sz="2200" b="1" spc="25" dirty="0">
                <a:latin typeface="Corbel"/>
                <a:cs typeface="Corbel"/>
              </a:rPr>
              <a:t> </a:t>
            </a:r>
            <a:r>
              <a:rPr sz="2200" b="1" spc="-20" dirty="0">
                <a:latin typeface="Corbel"/>
                <a:cs typeface="Corbel"/>
              </a:rPr>
              <a:t>keys.</a:t>
            </a:r>
            <a:endParaRPr sz="2200" dirty="0">
              <a:latin typeface="Corbel"/>
              <a:cs typeface="Corbel"/>
            </a:endParaRPr>
          </a:p>
          <a:p>
            <a:pPr marL="299085" indent="-287020">
              <a:lnSpc>
                <a:spcPts val="2375"/>
              </a:lnSpc>
              <a:spcBef>
                <a:spcPts val="60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10" dirty="0">
                <a:latin typeface="Corbel"/>
                <a:cs typeface="Corbel"/>
              </a:rPr>
              <a:t>BCNF is </a:t>
            </a:r>
            <a:r>
              <a:rPr sz="2200" b="1" spc="-5" dirty="0">
                <a:latin typeface="Corbel"/>
                <a:cs typeface="Corbel"/>
              </a:rPr>
              <a:t>a refinement of </a:t>
            </a:r>
            <a:r>
              <a:rPr sz="2200" b="1" spc="-10" dirty="0">
                <a:latin typeface="Corbel"/>
                <a:cs typeface="Corbel"/>
              </a:rPr>
              <a:t>the third </a:t>
            </a:r>
            <a:r>
              <a:rPr sz="2200" b="1" spc="-5" dirty="0">
                <a:latin typeface="Corbel"/>
                <a:cs typeface="Corbel"/>
              </a:rPr>
              <a:t>normal </a:t>
            </a:r>
            <a:r>
              <a:rPr sz="2200" b="1" spc="-10" dirty="0">
                <a:latin typeface="Corbel"/>
                <a:cs typeface="Corbel"/>
              </a:rPr>
              <a:t>form in which it </a:t>
            </a:r>
            <a:r>
              <a:rPr sz="2200" b="1" spc="-5" dirty="0">
                <a:latin typeface="Corbel"/>
                <a:cs typeface="Corbel"/>
              </a:rPr>
              <a:t>drops </a:t>
            </a:r>
            <a:r>
              <a:rPr sz="2200" b="1" spc="-10" dirty="0">
                <a:latin typeface="Corbel"/>
                <a:cs typeface="Corbel"/>
              </a:rPr>
              <a:t>the</a:t>
            </a:r>
            <a:r>
              <a:rPr sz="2200" b="1" spc="27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restriction</a:t>
            </a:r>
            <a:endParaRPr sz="2200" dirty="0">
              <a:latin typeface="Corbel"/>
              <a:cs typeface="Corbel"/>
            </a:endParaRPr>
          </a:p>
          <a:p>
            <a:pPr marL="299085">
              <a:lnSpc>
                <a:spcPts val="2375"/>
              </a:lnSpc>
            </a:pPr>
            <a:r>
              <a:rPr sz="2200" b="1" spc="-5" dirty="0">
                <a:latin typeface="Corbel"/>
                <a:cs typeface="Corbel"/>
              </a:rPr>
              <a:t>of a </a:t>
            </a:r>
            <a:r>
              <a:rPr sz="2200" b="1" spc="-15" dirty="0">
                <a:latin typeface="Corbel"/>
                <a:cs typeface="Corbel"/>
              </a:rPr>
              <a:t>non-key </a:t>
            </a:r>
            <a:r>
              <a:rPr sz="2200" b="1" spc="-10" dirty="0">
                <a:latin typeface="Corbel"/>
                <a:cs typeface="Corbel"/>
              </a:rPr>
              <a:t>attribute from the </a:t>
            </a:r>
            <a:r>
              <a:rPr sz="2200" b="1" spc="-5" dirty="0">
                <a:latin typeface="Corbel"/>
                <a:cs typeface="Corbel"/>
              </a:rPr>
              <a:t>3rd normal</a:t>
            </a:r>
            <a:r>
              <a:rPr sz="2200" b="1" spc="125" dirty="0">
                <a:latin typeface="Corbel"/>
                <a:cs typeface="Corbel"/>
              </a:rPr>
              <a:t> </a:t>
            </a:r>
            <a:r>
              <a:rPr sz="2200" b="1" spc="-5" dirty="0">
                <a:latin typeface="Corbel"/>
                <a:cs typeface="Corbel"/>
              </a:rPr>
              <a:t>form.</a:t>
            </a:r>
            <a:endParaRPr sz="22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10" dirty="0">
                <a:latin typeface="Corbel"/>
                <a:cs typeface="Corbel"/>
              </a:rPr>
              <a:t>Third </a:t>
            </a:r>
            <a:r>
              <a:rPr sz="2200" b="1" spc="-5" dirty="0">
                <a:latin typeface="Corbel"/>
                <a:cs typeface="Corbel"/>
              </a:rPr>
              <a:t>normal </a:t>
            </a:r>
            <a:r>
              <a:rPr sz="2200" b="1" spc="-10" dirty="0">
                <a:latin typeface="Corbel"/>
                <a:cs typeface="Corbel"/>
              </a:rPr>
              <a:t>form </a:t>
            </a:r>
            <a:r>
              <a:rPr sz="2200" b="1" spc="-5" dirty="0">
                <a:latin typeface="Corbel"/>
                <a:cs typeface="Corbel"/>
              </a:rPr>
              <a:t>and </a:t>
            </a:r>
            <a:r>
              <a:rPr sz="2200" b="1" spc="-10" dirty="0">
                <a:latin typeface="Corbel"/>
                <a:cs typeface="Corbel"/>
              </a:rPr>
              <a:t>BCNF </a:t>
            </a:r>
            <a:r>
              <a:rPr sz="2200" b="1" spc="-5" dirty="0">
                <a:latin typeface="Corbel"/>
                <a:cs typeface="Corbel"/>
              </a:rPr>
              <a:t>are not same </a:t>
            </a:r>
            <a:r>
              <a:rPr sz="2200" b="1" spc="-10" dirty="0">
                <a:latin typeface="Corbel"/>
                <a:cs typeface="Corbel"/>
              </a:rPr>
              <a:t>if the following </a:t>
            </a:r>
            <a:r>
              <a:rPr sz="2200" b="1" spc="-5" dirty="0">
                <a:latin typeface="Corbel"/>
                <a:cs typeface="Corbel"/>
              </a:rPr>
              <a:t>conditions are</a:t>
            </a:r>
            <a:r>
              <a:rPr sz="2200" b="1" spc="305" dirty="0">
                <a:latin typeface="Corbel"/>
                <a:cs typeface="Corbel"/>
              </a:rPr>
              <a:t> </a:t>
            </a:r>
            <a:r>
              <a:rPr sz="2200" b="1" spc="-10" dirty="0">
                <a:latin typeface="Corbel"/>
                <a:cs typeface="Corbel"/>
              </a:rPr>
              <a:t>true:</a:t>
            </a:r>
            <a:endParaRPr sz="22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b="1" spc="-10" dirty="0">
                <a:latin typeface="Corbel"/>
                <a:cs typeface="Corbel"/>
              </a:rPr>
              <a:t>The table </a:t>
            </a:r>
            <a:r>
              <a:rPr sz="1900" b="1" spc="-5" dirty="0">
                <a:latin typeface="Corbel"/>
                <a:cs typeface="Corbel"/>
              </a:rPr>
              <a:t>has two </a:t>
            </a:r>
            <a:r>
              <a:rPr sz="1900" b="1" spc="-10" dirty="0">
                <a:latin typeface="Corbel"/>
                <a:cs typeface="Corbel"/>
              </a:rPr>
              <a:t>or </a:t>
            </a:r>
            <a:r>
              <a:rPr sz="1900" b="1" spc="-5" dirty="0">
                <a:latin typeface="Corbel"/>
                <a:cs typeface="Corbel"/>
              </a:rPr>
              <a:t>more candidate</a:t>
            </a:r>
            <a:r>
              <a:rPr sz="1900" b="1" spc="70" dirty="0">
                <a:latin typeface="Corbel"/>
                <a:cs typeface="Corbel"/>
              </a:rPr>
              <a:t> </a:t>
            </a:r>
            <a:r>
              <a:rPr sz="1900" b="1" spc="-15" dirty="0">
                <a:latin typeface="Corbel"/>
                <a:cs typeface="Corbel"/>
              </a:rPr>
              <a:t>keys</a:t>
            </a:r>
            <a:endParaRPr sz="19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b="1" spc="-5" dirty="0">
                <a:latin typeface="Corbel"/>
                <a:cs typeface="Corbel"/>
              </a:rPr>
              <a:t>At </a:t>
            </a:r>
            <a:r>
              <a:rPr sz="1900" b="1" spc="-10" dirty="0">
                <a:latin typeface="Corbel"/>
                <a:cs typeface="Corbel"/>
              </a:rPr>
              <a:t>least two of the </a:t>
            </a:r>
            <a:r>
              <a:rPr sz="1900" b="1" spc="-5" dirty="0">
                <a:latin typeface="Corbel"/>
                <a:cs typeface="Corbel"/>
              </a:rPr>
              <a:t>candidate </a:t>
            </a:r>
            <a:r>
              <a:rPr sz="1900" b="1" spc="-15" dirty="0">
                <a:latin typeface="Corbel"/>
                <a:cs typeface="Corbel"/>
              </a:rPr>
              <a:t>keys </a:t>
            </a:r>
            <a:r>
              <a:rPr sz="1900" b="1" spc="-10" dirty="0">
                <a:latin typeface="Corbel"/>
                <a:cs typeface="Corbel"/>
              </a:rPr>
              <a:t>are </a:t>
            </a:r>
            <a:r>
              <a:rPr sz="1900" b="1" spc="-5" dirty="0">
                <a:latin typeface="Corbel"/>
                <a:cs typeface="Corbel"/>
              </a:rPr>
              <a:t>composed </a:t>
            </a:r>
            <a:r>
              <a:rPr sz="1900" b="1" spc="-10" dirty="0">
                <a:latin typeface="Corbel"/>
                <a:cs typeface="Corbel"/>
              </a:rPr>
              <a:t>of more than one</a:t>
            </a:r>
            <a:r>
              <a:rPr sz="1900" b="1" spc="140" dirty="0">
                <a:latin typeface="Corbel"/>
                <a:cs typeface="Corbel"/>
              </a:rPr>
              <a:t> </a:t>
            </a:r>
            <a:r>
              <a:rPr sz="1900" b="1" spc="-10" dirty="0">
                <a:latin typeface="Corbel"/>
                <a:cs typeface="Corbel"/>
              </a:rPr>
              <a:t>attribute</a:t>
            </a:r>
            <a:endParaRPr sz="19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b="1" spc="-10" dirty="0">
                <a:latin typeface="Corbel"/>
                <a:cs typeface="Corbel"/>
              </a:rPr>
              <a:t>The </a:t>
            </a:r>
            <a:r>
              <a:rPr sz="1900" b="1" spc="-15" dirty="0">
                <a:latin typeface="Corbel"/>
                <a:cs typeface="Corbel"/>
              </a:rPr>
              <a:t>keys </a:t>
            </a:r>
            <a:r>
              <a:rPr sz="1900" b="1" spc="-5" dirty="0">
                <a:latin typeface="Corbel"/>
                <a:cs typeface="Corbel"/>
              </a:rPr>
              <a:t>are not disjoint i.e. </a:t>
            </a:r>
            <a:r>
              <a:rPr sz="1900" b="1" spc="-10" dirty="0">
                <a:latin typeface="Corbel"/>
                <a:cs typeface="Corbel"/>
              </a:rPr>
              <a:t>The </a:t>
            </a:r>
            <a:r>
              <a:rPr sz="1900" b="1" spc="-5" dirty="0">
                <a:latin typeface="Corbel"/>
                <a:cs typeface="Corbel"/>
              </a:rPr>
              <a:t>composite candidate </a:t>
            </a:r>
            <a:r>
              <a:rPr sz="1900" b="1" spc="-15" dirty="0">
                <a:latin typeface="Corbel"/>
                <a:cs typeface="Corbel"/>
              </a:rPr>
              <a:t>keys </a:t>
            </a:r>
            <a:r>
              <a:rPr sz="1900" b="1" spc="-5" dirty="0">
                <a:latin typeface="Corbel"/>
                <a:cs typeface="Corbel"/>
              </a:rPr>
              <a:t>share some attributes</a:t>
            </a:r>
            <a:endParaRPr sz="19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2023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848" y="0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of</a:t>
            </a:r>
            <a:r>
              <a:rPr spc="-45" dirty="0"/>
              <a:t> </a:t>
            </a:r>
            <a:r>
              <a:rPr spc="-5" dirty="0"/>
              <a:t>BCNF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116" y="950722"/>
            <a:ext cx="97529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rbel"/>
                <a:cs typeface="Corbel"/>
              </a:rPr>
              <a:t>Scheme </a:t>
            </a:r>
            <a:r>
              <a:rPr sz="2800" b="1" spc="-10" dirty="0">
                <a:latin typeface="Wingdings"/>
                <a:cs typeface="Wingdings"/>
              </a:rPr>
              <a:t>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rbel"/>
                <a:cs typeface="Corbel"/>
              </a:rPr>
              <a:t>{MovieTitle, </a:t>
            </a:r>
            <a:r>
              <a:rPr sz="2800" b="1" spc="-15" dirty="0">
                <a:latin typeface="Corbel"/>
                <a:cs typeface="Corbel"/>
              </a:rPr>
              <a:t>MovieID, PersonName, Role, </a:t>
            </a:r>
            <a:r>
              <a:rPr sz="2800" b="1" spc="-5" dirty="0">
                <a:latin typeface="Corbel"/>
                <a:cs typeface="Corbel"/>
              </a:rPr>
              <a:t>Payment }  </a:t>
            </a:r>
            <a:r>
              <a:rPr sz="2800" b="1" spc="-25" dirty="0">
                <a:latin typeface="Corbel"/>
                <a:cs typeface="Corbel"/>
              </a:rPr>
              <a:t>Key1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rbel"/>
                <a:cs typeface="Corbel"/>
              </a:rPr>
              <a:t>{</a:t>
            </a:r>
            <a:r>
              <a:rPr sz="2800" b="1" spc="-10" dirty="0">
                <a:solidFill>
                  <a:srgbClr val="92D050"/>
                </a:solidFill>
                <a:latin typeface="Corbel"/>
                <a:cs typeface="Corbel"/>
              </a:rPr>
              <a:t>MovieTitle,</a:t>
            </a:r>
            <a:r>
              <a:rPr sz="2800" b="1" spc="-40" dirty="0">
                <a:solidFill>
                  <a:srgbClr val="92D050"/>
                </a:solidFill>
                <a:latin typeface="Corbel"/>
                <a:cs typeface="Corbel"/>
              </a:rPr>
              <a:t> </a:t>
            </a:r>
            <a:r>
              <a:rPr sz="2800" b="1" spc="-15" dirty="0">
                <a:solidFill>
                  <a:srgbClr val="92D050"/>
                </a:solidFill>
                <a:latin typeface="Corbel"/>
                <a:cs typeface="Corbel"/>
              </a:rPr>
              <a:t>PersonName}</a:t>
            </a:r>
            <a:endParaRPr sz="2800" dirty="0">
              <a:solidFill>
                <a:srgbClr val="92D050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92D050"/>
                </a:solidFill>
                <a:latin typeface="Corbel"/>
                <a:cs typeface="Corbel"/>
              </a:rPr>
              <a:t>Key2 </a:t>
            </a:r>
            <a:r>
              <a:rPr sz="2800" spc="-5" dirty="0">
                <a:solidFill>
                  <a:srgbClr val="92D050"/>
                </a:solidFill>
                <a:latin typeface="Wingdings"/>
                <a:cs typeface="Wingdings"/>
              </a:rPr>
              <a:t></a:t>
            </a:r>
            <a:r>
              <a:rPr sz="2800" spc="-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92D050"/>
                </a:solidFill>
                <a:latin typeface="Corbel"/>
                <a:cs typeface="Corbel"/>
              </a:rPr>
              <a:t>{MovieID,</a:t>
            </a:r>
            <a:r>
              <a:rPr sz="2800" b="1" spc="-7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PersonName}</a:t>
            </a:r>
            <a:endParaRPr sz="2800" dirty="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7899" y="2432050"/>
          <a:ext cx="9861549" cy="2779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2690"/>
                <a:gridCol w="1397000"/>
                <a:gridCol w="2173605"/>
                <a:gridCol w="2205354"/>
                <a:gridCol w="1612900"/>
              </a:tblGrid>
              <a:tr h="46316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MovieTitle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MovieID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PersonName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09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Role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09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Payment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46329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Avengers</a:t>
                      </a:r>
                      <a:endParaRPr sz="1800" dirty="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M101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Robert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Downet</a:t>
                      </a:r>
                      <a:r>
                        <a:rPr sz="18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Jr.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2095"/>
                        </a:lnSpc>
                      </a:pPr>
                      <a:r>
                        <a:rPr sz="1800" spc="-35" dirty="0">
                          <a:latin typeface="Corbel"/>
                          <a:cs typeface="Corbel"/>
                        </a:rPr>
                        <a:t>Tony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Stark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95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200m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46316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Avengers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M101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Chris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Evans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9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Chris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Rogers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95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120m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46316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Batman 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Vs</a:t>
                      </a:r>
                      <a:r>
                        <a:rPr sz="1800" spc="-1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Superman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D101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Ben</a:t>
                      </a:r>
                      <a:r>
                        <a:rPr sz="18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Afflek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209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Bruce</a:t>
                      </a:r>
                      <a:r>
                        <a:rPr sz="1800" spc="-9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Wayne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9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180m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46329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Batman </a:t>
                      </a:r>
                      <a:r>
                        <a:rPr sz="1800" spc="-35" dirty="0">
                          <a:latin typeface="Corbel"/>
                          <a:cs typeface="Corbel"/>
                        </a:rPr>
                        <a:t>Vs</a:t>
                      </a:r>
                      <a:r>
                        <a:rPr sz="1800" spc="-1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Superman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D101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Henry</a:t>
                      </a:r>
                      <a:r>
                        <a:rPr sz="1800" spc="-8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Cavill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2095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Clarke</a:t>
                      </a:r>
                      <a:r>
                        <a:rPr sz="18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Cent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95"/>
                        </a:lnSpc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125m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46316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walk to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remember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P101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Mandy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Moore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2095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Jamie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Sullivan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95"/>
                        </a:lnSpc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50m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56257" y="5336235"/>
            <a:ext cx="80460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286C3"/>
                </a:solidFill>
                <a:latin typeface="Corbel"/>
                <a:cs typeface="Corbel"/>
              </a:rPr>
              <a:t>Dependency </a:t>
            </a:r>
            <a:r>
              <a:rPr sz="2800" b="1" spc="-10" dirty="0">
                <a:solidFill>
                  <a:srgbClr val="1286C3"/>
                </a:solidFill>
                <a:latin typeface="Corbel"/>
                <a:cs typeface="Corbel"/>
              </a:rPr>
              <a:t>between MovieID </a:t>
            </a:r>
            <a:r>
              <a:rPr sz="2800" b="1" spc="-5" dirty="0">
                <a:solidFill>
                  <a:srgbClr val="1286C3"/>
                </a:solidFill>
                <a:latin typeface="Corbel"/>
                <a:cs typeface="Corbel"/>
              </a:rPr>
              <a:t>&amp; </a:t>
            </a:r>
            <a:r>
              <a:rPr sz="2800" b="1" spc="-10" dirty="0">
                <a:solidFill>
                  <a:srgbClr val="1286C3"/>
                </a:solidFill>
                <a:latin typeface="Corbel"/>
                <a:cs typeface="Corbel"/>
              </a:rPr>
              <a:t>MovieTitle </a:t>
            </a:r>
            <a:r>
              <a:rPr sz="2800" b="1" spc="-5" dirty="0">
                <a:solidFill>
                  <a:srgbClr val="1286C3"/>
                </a:solidFill>
                <a:latin typeface="Corbel"/>
                <a:cs typeface="Corbel"/>
              </a:rPr>
              <a:t>Violates  </a:t>
            </a:r>
            <a:r>
              <a:rPr sz="2800" b="1" spc="-10" dirty="0">
                <a:solidFill>
                  <a:srgbClr val="1286C3"/>
                </a:solidFill>
                <a:latin typeface="Corbel"/>
                <a:cs typeface="Corbel"/>
              </a:rPr>
              <a:t>BCNF</a:t>
            </a:r>
            <a:endParaRPr sz="2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62044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5781" y="1032387"/>
            <a:ext cx="9306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 smtClean="0"/>
              <a:t>Rno</a:t>
            </a:r>
            <a:r>
              <a:rPr lang="en-IN" sz="2800" dirty="0" smtClean="0"/>
              <a:t> -&gt; add</a:t>
            </a:r>
          </a:p>
          <a:p>
            <a:r>
              <a:rPr lang="en-IN" sz="2800" dirty="0" smtClean="0"/>
              <a:t>Add-&gt; postal code</a:t>
            </a:r>
          </a:p>
          <a:p>
            <a:endParaRPr lang="en-IN" sz="2800" dirty="0"/>
          </a:p>
          <a:p>
            <a:r>
              <a:rPr lang="en-IN" sz="2800" dirty="0" err="1" smtClean="0"/>
              <a:t>Rno</a:t>
            </a:r>
            <a:r>
              <a:rPr lang="en-IN" sz="2800" dirty="0" smtClean="0"/>
              <a:t> -&gt; Postal code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34316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116" y="311657"/>
            <a:ext cx="8907780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rbel"/>
                <a:cs typeface="Corbel"/>
              </a:rPr>
              <a:t>Solution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5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BCNF</a:t>
            </a:r>
            <a:endParaRPr sz="20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Place the two candidate </a:t>
            </a:r>
            <a:r>
              <a:rPr sz="2000" dirty="0">
                <a:latin typeface="Corbel"/>
                <a:cs typeface="Corbel"/>
              </a:rPr>
              <a:t>primary </a:t>
            </a:r>
            <a:r>
              <a:rPr sz="2000" spc="-15" dirty="0">
                <a:latin typeface="Corbel"/>
                <a:cs typeface="Corbel"/>
              </a:rPr>
              <a:t>keys </a:t>
            </a:r>
            <a:r>
              <a:rPr sz="2000" dirty="0">
                <a:latin typeface="Corbel"/>
                <a:cs typeface="Corbel"/>
              </a:rPr>
              <a:t>in separate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entities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Place </a:t>
            </a:r>
            <a:r>
              <a:rPr sz="2000" dirty="0">
                <a:latin typeface="Corbel"/>
                <a:cs typeface="Corbel"/>
              </a:rPr>
              <a:t>each </a:t>
            </a:r>
            <a:r>
              <a:rPr sz="2000" spc="-5" dirty="0">
                <a:latin typeface="Corbel"/>
                <a:cs typeface="Corbel"/>
              </a:rPr>
              <a:t>of the </a:t>
            </a:r>
            <a:r>
              <a:rPr sz="2000" dirty="0">
                <a:latin typeface="Corbel"/>
                <a:cs typeface="Corbel"/>
              </a:rPr>
              <a:t>remaining </a:t>
            </a:r>
            <a:r>
              <a:rPr sz="2000" spc="-5" dirty="0">
                <a:latin typeface="Corbel"/>
                <a:cs typeface="Corbel"/>
              </a:rPr>
              <a:t>data </a:t>
            </a:r>
            <a:r>
              <a:rPr sz="2000" dirty="0">
                <a:latin typeface="Corbel"/>
                <a:cs typeface="Corbel"/>
              </a:rPr>
              <a:t>items in </a:t>
            </a:r>
            <a:r>
              <a:rPr sz="2000" spc="-5" dirty="0">
                <a:latin typeface="Corbel"/>
                <a:cs typeface="Corbel"/>
              </a:rPr>
              <a:t>one of the </a:t>
            </a:r>
            <a:r>
              <a:rPr sz="2000" dirty="0">
                <a:latin typeface="Corbel"/>
                <a:cs typeface="Corbel"/>
              </a:rPr>
              <a:t>resulting entities </a:t>
            </a:r>
            <a:r>
              <a:rPr sz="2000" spc="-5" dirty="0">
                <a:latin typeface="Corbel"/>
                <a:cs typeface="Corbel"/>
              </a:rPr>
              <a:t>according to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its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rbel"/>
                <a:cs typeface="Corbel"/>
              </a:rPr>
              <a:t>dependency </a:t>
            </a:r>
            <a:r>
              <a:rPr sz="2000" dirty="0">
                <a:latin typeface="Corbel"/>
                <a:cs typeface="Corbel"/>
              </a:rPr>
              <a:t>on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primary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40" dirty="0">
                <a:latin typeface="Corbel"/>
                <a:cs typeface="Corbel"/>
              </a:rPr>
              <a:t>key.</a:t>
            </a:r>
            <a:endParaRPr sz="2000" dirty="0">
              <a:latin typeface="Corbel"/>
              <a:cs typeface="Corbel"/>
            </a:endParaRPr>
          </a:p>
          <a:p>
            <a:pPr marL="12700" marR="2740025">
              <a:lnSpc>
                <a:spcPct val="100000"/>
              </a:lnSpc>
              <a:spcBef>
                <a:spcPts val="15"/>
              </a:spcBef>
            </a:pPr>
            <a:r>
              <a:rPr lang="en-IN" sz="2000" b="1" dirty="0" smtClean="0">
                <a:latin typeface="Corbel"/>
                <a:cs typeface="Corbel"/>
              </a:rPr>
              <a:t>Relation1</a:t>
            </a:r>
            <a:r>
              <a:rPr sz="2000" dirty="0" smtClean="0">
                <a:latin typeface="Wingdings"/>
                <a:cs typeface="Wingdings"/>
              </a:rPr>
              <a:t>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orbel"/>
                <a:cs typeface="Corbel"/>
              </a:rPr>
              <a:t>{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MovieID, PersonName</a:t>
            </a:r>
            <a:r>
              <a:rPr sz="2000" b="1" spc="-10" dirty="0">
                <a:latin typeface="Corbel"/>
                <a:cs typeface="Corbel"/>
              </a:rPr>
              <a:t>, Role,</a:t>
            </a:r>
            <a:r>
              <a:rPr sz="2000" b="1" spc="-170" dirty="0">
                <a:latin typeface="Corbel"/>
                <a:cs typeface="Corbel"/>
              </a:rPr>
              <a:t> </a:t>
            </a:r>
            <a:r>
              <a:rPr sz="2000" b="1" dirty="0">
                <a:latin typeface="Corbel"/>
                <a:cs typeface="Corbel"/>
              </a:rPr>
              <a:t>Payment}  </a:t>
            </a:r>
            <a:endParaRPr lang="en-IN" sz="2000" b="1" dirty="0">
              <a:latin typeface="Corbel"/>
              <a:cs typeface="Corbel"/>
            </a:endParaRPr>
          </a:p>
          <a:p>
            <a:pPr marL="12700" marR="2740025">
              <a:lnSpc>
                <a:spcPct val="100000"/>
              </a:lnSpc>
              <a:spcBef>
                <a:spcPts val="15"/>
              </a:spcBef>
            </a:pPr>
            <a:r>
              <a:rPr lang="en-IN" sz="2000" b="1" spc="-5" dirty="0" smtClean="0">
                <a:latin typeface="Corbel"/>
                <a:cs typeface="Corbel"/>
              </a:rPr>
              <a:t>Relation 2 </a:t>
            </a:r>
            <a:r>
              <a:rPr sz="2000" b="1" spc="-5" dirty="0" smtClean="0">
                <a:latin typeface="Corbel"/>
                <a:cs typeface="Corbel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orbel"/>
                <a:cs typeface="Corbel"/>
              </a:rPr>
              <a:t>{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MovieID,</a:t>
            </a:r>
            <a:r>
              <a:rPr sz="2000" b="1" u="heavy" spc="-18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MovieTitle</a:t>
            </a:r>
            <a:r>
              <a:rPr sz="2000" b="1" spc="-5" dirty="0">
                <a:latin typeface="Corbel"/>
                <a:cs typeface="Corbel"/>
              </a:rPr>
              <a:t>}</a:t>
            </a:r>
            <a:endParaRPr sz="2000" dirty="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17885"/>
              </p:ext>
            </p:extLst>
          </p:nvPr>
        </p:nvGraphicFramePr>
        <p:xfrm>
          <a:off x="755228" y="2810641"/>
          <a:ext cx="5494654" cy="2698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/>
                <a:gridCol w="1688464"/>
                <a:gridCol w="1217295"/>
                <a:gridCol w="1000760"/>
              </a:tblGrid>
              <a:tr h="219456">
                <a:tc row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u="sng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MovieID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b="1" u="sng" spc="-1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PersonName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2550">
                        <a:lnSpc>
                          <a:spcPts val="186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Role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63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Payment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1715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61239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M101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82575">
                        <a:lnSpc>
                          <a:spcPct val="107500"/>
                        </a:lnSpc>
                        <a:spcBef>
                          <a:spcPts val="150"/>
                        </a:spcBef>
                      </a:pPr>
                      <a:r>
                        <a:rPr sz="1600" spc="-15" dirty="0">
                          <a:latin typeface="Corbel"/>
                          <a:cs typeface="Corbel"/>
                        </a:rPr>
                        <a:t>Robert</a:t>
                      </a:r>
                      <a:r>
                        <a:rPr sz="16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5" dirty="0">
                          <a:latin typeface="Corbel"/>
                          <a:cs typeface="Corbel"/>
                        </a:rPr>
                        <a:t>Downey  </a:t>
                      </a:r>
                      <a:r>
                        <a:rPr sz="1600" spc="-30" dirty="0">
                          <a:latin typeface="Corbel"/>
                          <a:cs typeface="Corbel"/>
                        </a:rPr>
                        <a:t>Jr.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0"/>
                        </a:lnSpc>
                      </a:pPr>
                      <a:r>
                        <a:rPr sz="1600" spc="-30" dirty="0">
                          <a:latin typeface="Corbel"/>
                          <a:cs typeface="Corbel"/>
                        </a:rPr>
                        <a:t>Tony</a:t>
                      </a:r>
                      <a:r>
                        <a:rPr sz="16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10" dirty="0">
                          <a:latin typeface="Corbel"/>
                          <a:cs typeface="Corbel"/>
                        </a:rPr>
                        <a:t>Stark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1860"/>
                        </a:lnSpc>
                      </a:pPr>
                      <a:r>
                        <a:rPr sz="1600" spc="-15" dirty="0">
                          <a:latin typeface="Corbel"/>
                          <a:cs typeface="Corbel"/>
                        </a:rPr>
                        <a:t>200m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390906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M101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Chris</a:t>
                      </a:r>
                      <a:r>
                        <a:rPr sz="16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5" dirty="0">
                          <a:latin typeface="Corbel"/>
                          <a:cs typeface="Corbel"/>
                        </a:rPr>
                        <a:t>Evans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Chris</a:t>
                      </a:r>
                      <a:r>
                        <a:rPr sz="16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10" dirty="0">
                          <a:latin typeface="Corbel"/>
                          <a:cs typeface="Corbel"/>
                        </a:rPr>
                        <a:t>Rogers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860"/>
                        </a:lnSpc>
                      </a:pPr>
                      <a:r>
                        <a:rPr sz="1600" spc="-15" dirty="0">
                          <a:latin typeface="Corbel"/>
                          <a:cs typeface="Corbel"/>
                        </a:rPr>
                        <a:t>125m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39103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D101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Ben</a:t>
                      </a:r>
                      <a:r>
                        <a:rPr sz="16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5" dirty="0">
                          <a:latin typeface="Corbel"/>
                          <a:cs typeface="Corbel"/>
                        </a:rPr>
                        <a:t>Afflek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Bruce</a:t>
                      </a:r>
                      <a:r>
                        <a:rPr sz="1600" spc="-1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5" dirty="0">
                          <a:latin typeface="Corbel"/>
                          <a:cs typeface="Corbel"/>
                        </a:rPr>
                        <a:t>Wayne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64"/>
                        </a:lnSpc>
                      </a:pPr>
                      <a:r>
                        <a:rPr sz="1600" spc="-20" dirty="0">
                          <a:latin typeface="Corbel"/>
                          <a:cs typeface="Corbel"/>
                        </a:rPr>
                        <a:t>175m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39103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D101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Henry</a:t>
                      </a:r>
                      <a:r>
                        <a:rPr sz="16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5" dirty="0">
                          <a:latin typeface="Corbel"/>
                          <a:cs typeface="Corbel"/>
                        </a:rPr>
                        <a:t>Cavill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864"/>
                        </a:lnSpc>
                      </a:pPr>
                      <a:r>
                        <a:rPr sz="1600" spc="-15" dirty="0">
                          <a:latin typeface="Corbel"/>
                          <a:cs typeface="Corbel"/>
                        </a:rPr>
                        <a:t>Clarke</a:t>
                      </a:r>
                      <a:r>
                        <a:rPr sz="16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10" dirty="0">
                          <a:latin typeface="Corbel"/>
                          <a:cs typeface="Corbel"/>
                        </a:rPr>
                        <a:t>Cent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864"/>
                        </a:lnSpc>
                      </a:pPr>
                      <a:r>
                        <a:rPr sz="1600" spc="-15" dirty="0">
                          <a:latin typeface="Corbel"/>
                          <a:cs typeface="Corbel"/>
                        </a:rPr>
                        <a:t>120m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52184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P101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orbel"/>
                          <a:cs typeface="Corbel"/>
                        </a:rPr>
                        <a:t>Mandy</a:t>
                      </a:r>
                      <a:r>
                        <a:rPr sz="16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5" dirty="0">
                          <a:latin typeface="Corbel"/>
                          <a:cs typeface="Corbel"/>
                        </a:rPr>
                        <a:t>Moore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864"/>
                        </a:lnSpc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Jamie</a:t>
                      </a:r>
                      <a:endParaRPr sz="1600">
                        <a:latin typeface="Corbel"/>
                        <a:cs typeface="Corbel"/>
                      </a:endParaRPr>
                    </a:p>
                    <a:p>
                      <a:pPr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Sullivan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864"/>
                        </a:lnSpc>
                      </a:pPr>
                      <a:r>
                        <a:rPr sz="1600" spc="-15" dirty="0">
                          <a:latin typeface="Corbel"/>
                          <a:cs typeface="Corbel"/>
                        </a:rPr>
                        <a:t>50m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02533"/>
              </p:ext>
            </p:extLst>
          </p:nvPr>
        </p:nvGraphicFramePr>
        <p:xfrm>
          <a:off x="7022354" y="3009395"/>
          <a:ext cx="3851275" cy="2300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0"/>
                <a:gridCol w="1908175"/>
              </a:tblGrid>
              <a:tr h="56248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MovieID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MovieTitle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</a:tr>
              <a:tr h="56248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M101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6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10" dirty="0">
                          <a:latin typeface="Corbel"/>
                          <a:cs typeface="Corbel"/>
                        </a:rPr>
                        <a:t>Avengers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  <a:tr h="61328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D101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79475">
                        <a:lnSpc>
                          <a:spcPct val="107500"/>
                        </a:lnSpc>
                        <a:spcBef>
                          <a:spcPts val="155"/>
                        </a:spcBef>
                      </a:pPr>
                      <a:r>
                        <a:rPr sz="1600" spc="-10" dirty="0">
                          <a:latin typeface="Corbel"/>
                          <a:cs typeface="Corbel"/>
                        </a:rPr>
                        <a:t>Batman</a:t>
                      </a:r>
                      <a:r>
                        <a:rPr sz="1600" spc="-1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5" dirty="0">
                          <a:latin typeface="Corbel"/>
                          <a:cs typeface="Corbel"/>
                        </a:rPr>
                        <a:t>VS  Superman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</a:tr>
              <a:tr h="56248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P101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Corbel"/>
                          <a:cs typeface="Corbel"/>
                        </a:rPr>
                        <a:t>A walk to</a:t>
                      </a:r>
                      <a:r>
                        <a:rPr sz="16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600" spc="-5" dirty="0">
                          <a:latin typeface="Corbel"/>
                          <a:cs typeface="Corbel"/>
                        </a:rPr>
                        <a:t>remember</a:t>
                      </a:r>
                      <a:endParaRPr sz="1600" dirty="0">
                        <a:latin typeface="Corbel"/>
                        <a:cs typeface="Corbe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7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819" y="618106"/>
            <a:ext cx="100134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F1 : </a:t>
            </a:r>
            <a:r>
              <a:rPr lang="en-IN" sz="3600" b="1" dirty="0" err="1"/>
              <a:t>Roll_No</a:t>
            </a:r>
            <a:r>
              <a:rPr lang="en-IN" sz="3600" b="1" dirty="0"/>
              <a:t>  </a:t>
            </a:r>
            <a:r>
              <a:rPr lang="en-IN" sz="3600" b="1" dirty="0">
                <a:sym typeface="Wingdings" pitchFamily="2" charset="2"/>
              </a:rPr>
              <a:t></a:t>
            </a:r>
            <a:r>
              <a:rPr lang="en-IN" sz="3600" b="1" dirty="0"/>
              <a:t> Name</a:t>
            </a:r>
            <a:endParaRPr lang="en-IN" sz="3600" dirty="0"/>
          </a:p>
          <a:p>
            <a:r>
              <a:rPr lang="en-IN" sz="3600" b="1" dirty="0"/>
              <a:t>F2 : </a:t>
            </a:r>
            <a:r>
              <a:rPr lang="en-IN" sz="3600" b="1" dirty="0" err="1"/>
              <a:t>Roll_No</a:t>
            </a:r>
            <a:r>
              <a:rPr lang="en-IN" sz="3600" b="1" dirty="0"/>
              <a:t> </a:t>
            </a:r>
            <a:r>
              <a:rPr lang="en-IN" sz="3600" b="1" dirty="0">
                <a:sym typeface="Wingdings" pitchFamily="2" charset="2"/>
              </a:rPr>
              <a:t></a:t>
            </a:r>
            <a:r>
              <a:rPr lang="en-IN" sz="3600" b="1" dirty="0"/>
              <a:t>  Marks   </a:t>
            </a:r>
          </a:p>
          <a:p>
            <a:r>
              <a:rPr lang="en-IN" sz="3600" b="1" dirty="0"/>
              <a:t>F3: </a:t>
            </a:r>
            <a:r>
              <a:rPr lang="en-IN" sz="3600" b="1" dirty="0" err="1"/>
              <a:t>Roll_No</a:t>
            </a:r>
            <a:r>
              <a:rPr lang="en-IN" sz="3600" b="1" dirty="0"/>
              <a:t>-&gt;</a:t>
            </a:r>
            <a:r>
              <a:rPr lang="en-IN" sz="3600" b="1" dirty="0" err="1"/>
              <a:t>Name,Marks</a:t>
            </a:r>
            <a:r>
              <a:rPr lang="en-IN" sz="3600" b="1" dirty="0"/>
              <a:t>           </a:t>
            </a:r>
            <a:endParaRPr lang="en-IN" sz="3600" dirty="0"/>
          </a:p>
          <a:p>
            <a:r>
              <a:rPr lang="en-US" sz="3600" dirty="0"/>
              <a:t>Set of functional dependencies for above relation is F :{</a:t>
            </a:r>
            <a:r>
              <a:rPr lang="en-IN" sz="3600" b="1" dirty="0" err="1"/>
              <a:t>Roll_No</a:t>
            </a:r>
            <a:r>
              <a:rPr lang="en-IN" sz="3600" b="1" dirty="0"/>
              <a:t>  </a:t>
            </a:r>
            <a:r>
              <a:rPr lang="en-IN" sz="3600" b="1" dirty="0">
                <a:sym typeface="Wingdings" pitchFamily="2" charset="2"/>
              </a:rPr>
              <a:t></a:t>
            </a:r>
            <a:r>
              <a:rPr lang="en-IN" sz="3600" b="1" dirty="0"/>
              <a:t> Name, </a:t>
            </a:r>
            <a:r>
              <a:rPr lang="en-IN" sz="3600" b="1" dirty="0" err="1"/>
              <a:t>Roll_No</a:t>
            </a:r>
            <a:r>
              <a:rPr lang="en-IN" sz="3600" b="1" dirty="0"/>
              <a:t> </a:t>
            </a:r>
            <a:r>
              <a:rPr lang="en-IN" sz="3600" b="1" dirty="0">
                <a:sym typeface="Wingdings" pitchFamily="2" charset="2"/>
              </a:rPr>
              <a:t></a:t>
            </a:r>
            <a:r>
              <a:rPr lang="en-IN" sz="3600" b="1" dirty="0"/>
              <a:t>  </a:t>
            </a:r>
            <a:r>
              <a:rPr lang="en-IN" sz="3600" b="1" dirty="0" err="1"/>
              <a:t>Marks,Roll_No</a:t>
            </a:r>
            <a:r>
              <a:rPr lang="en-IN" sz="3600" b="1" dirty="0"/>
              <a:t>-&gt;</a:t>
            </a:r>
            <a:r>
              <a:rPr lang="en-IN" sz="3600" b="1" dirty="0" err="1"/>
              <a:t>Name,Marks</a:t>
            </a:r>
            <a:r>
              <a:rPr lang="en-IN" sz="3600" b="1" dirty="0"/>
              <a:t>}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5369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is table describes the example of functional dependency in dbm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93718" cy="362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9469" y="4212236"/>
            <a:ext cx="662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Roll_No</a:t>
            </a:r>
            <a:r>
              <a:rPr lang="en-IN" dirty="0" smtClean="0"/>
              <a:t> -&gt; Name</a:t>
            </a:r>
          </a:p>
          <a:p>
            <a:r>
              <a:rPr lang="en-IN" dirty="0" err="1" smtClean="0"/>
              <a:t>Roll_No</a:t>
            </a:r>
            <a:r>
              <a:rPr lang="en-IN" dirty="0" smtClean="0"/>
              <a:t> -&gt; Marks</a:t>
            </a:r>
          </a:p>
          <a:p>
            <a:r>
              <a:rPr lang="en-IN" dirty="0" err="1" smtClean="0"/>
              <a:t>Roll_No</a:t>
            </a:r>
            <a:r>
              <a:rPr lang="en-IN" dirty="0" smtClean="0"/>
              <a:t> -&gt; Name , Marks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48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5519" y="617249"/>
            <a:ext cx="67002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 smtClean="0"/>
              <a:t>Student (</a:t>
            </a:r>
            <a:r>
              <a:rPr lang="en-US" sz="3200" b="1" dirty="0" err="1" smtClean="0"/>
              <a:t>rno,name,city,citycode</a:t>
            </a:r>
            <a:r>
              <a:rPr lang="en-US" sz="3200" b="1" dirty="0" smtClean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4628" y="169007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4000" b="1" dirty="0" err="1" smtClean="0"/>
              <a:t>Rno</a:t>
            </a:r>
            <a:r>
              <a:rPr lang="en-US" sz="4000" b="1" dirty="0" smtClean="0"/>
              <a:t>-&gt; </a:t>
            </a:r>
            <a:r>
              <a:rPr lang="en-US" sz="4000" b="1" dirty="0" err="1" smtClean="0"/>
              <a:t>citycode</a:t>
            </a:r>
            <a:endParaRPr lang="en-US" sz="4000" b="1" dirty="0" smtClean="0"/>
          </a:p>
          <a:p>
            <a:pPr lvl="1"/>
            <a:r>
              <a:rPr lang="en-US" sz="4000" b="1" dirty="0" err="1" smtClean="0">
                <a:solidFill>
                  <a:srgbClr val="00B0F0"/>
                </a:solidFill>
              </a:rPr>
              <a:t>citycode</a:t>
            </a:r>
            <a:r>
              <a:rPr lang="en-US" sz="4000" b="1" dirty="0" smtClean="0">
                <a:solidFill>
                  <a:srgbClr val="00B0F0"/>
                </a:solidFill>
              </a:rPr>
              <a:t>-&gt;city </a:t>
            </a:r>
          </a:p>
          <a:p>
            <a:pPr lvl="1"/>
            <a:endParaRPr lang="en-US" sz="4000" b="1" dirty="0">
              <a:solidFill>
                <a:srgbClr val="00B0F0"/>
              </a:solidFill>
            </a:endParaRPr>
          </a:p>
          <a:p>
            <a:pPr lvl="1"/>
            <a:r>
              <a:rPr lang="en-US" sz="4000" b="1" dirty="0" err="1" smtClean="0">
                <a:solidFill>
                  <a:srgbClr val="00B0F0"/>
                </a:solidFill>
              </a:rPr>
              <a:t>Rno</a:t>
            </a:r>
            <a:r>
              <a:rPr lang="en-US" sz="4000" b="1" dirty="0" smtClean="0">
                <a:solidFill>
                  <a:srgbClr val="00B0F0"/>
                </a:solidFill>
              </a:rPr>
              <a:t> -&gt; city</a:t>
            </a:r>
          </a:p>
        </p:txBody>
      </p:sp>
    </p:spTree>
    <p:extLst>
      <p:ext uri="{BB962C8B-B14F-4D97-AF65-F5344CB8AC3E}">
        <p14:creationId xmlns:p14="http://schemas.microsoft.com/office/powerpoint/2010/main" val="30430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171" y="152400"/>
            <a:ext cx="8842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Armstrong’s </a:t>
            </a:r>
            <a:r>
              <a:rPr lang="en-IN" b="1" u="sng" dirty="0" smtClean="0"/>
              <a:t>Axioms(Infer new functional dependences from existing one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682171" y="210457"/>
            <a:ext cx="109728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lvl="1"/>
            <a:r>
              <a:rPr lang="en-IN" sz="2800" b="1" dirty="0">
                <a:solidFill>
                  <a:schemeClr val="accent1"/>
                </a:solidFill>
              </a:rPr>
              <a:t>Reflexive</a:t>
            </a:r>
            <a:r>
              <a:rPr lang="en-IN" sz="2800" b="1" dirty="0"/>
              <a:t> : It means, if set “B” is a subset of “A”, then </a:t>
            </a:r>
            <a:r>
              <a:rPr lang="en-IN" sz="2800" b="1" dirty="0" smtClean="0"/>
              <a:t>A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/>
              <a:t>  B</a:t>
            </a:r>
            <a:r>
              <a:rPr lang="en-IN" sz="2800" b="1" dirty="0" smtClean="0"/>
              <a:t>.</a:t>
            </a:r>
          </a:p>
          <a:p>
            <a:pPr lvl="1"/>
            <a:endParaRPr lang="en-IN" sz="2800" b="1" dirty="0" smtClean="0"/>
          </a:p>
          <a:p>
            <a:pPr lvl="1"/>
            <a:r>
              <a:rPr lang="en-US" sz="2800" b="1" dirty="0"/>
              <a:t> </a:t>
            </a:r>
            <a:r>
              <a:rPr lang="en-US" sz="2800" b="1" dirty="0" smtClean="0"/>
              <a:t>                                 </a:t>
            </a:r>
            <a:r>
              <a:rPr lang="en-US" sz="2800" b="1" dirty="0" err="1" smtClean="0"/>
              <a:t>Rno,Name</a:t>
            </a:r>
            <a:r>
              <a:rPr lang="en-US" sz="2800" b="1" dirty="0" smtClean="0">
                <a:sym typeface="Wingdings" pitchFamily="2" charset="2"/>
              </a:rPr>
              <a:t> </a:t>
            </a:r>
            <a:r>
              <a:rPr lang="en-US" sz="2800" b="1" dirty="0" smtClean="0"/>
              <a:t>Name</a:t>
            </a:r>
            <a:endParaRPr lang="en-IN" sz="2800" dirty="0"/>
          </a:p>
          <a:p>
            <a:pPr lvl="1"/>
            <a:r>
              <a:rPr lang="en-IN" sz="2800" b="1" dirty="0">
                <a:solidFill>
                  <a:schemeClr val="accent1"/>
                </a:solidFill>
              </a:rPr>
              <a:t>Augmentation</a:t>
            </a:r>
            <a:r>
              <a:rPr lang="en-IN" sz="2800" b="1" dirty="0"/>
              <a:t> : It means, if </a:t>
            </a:r>
            <a:r>
              <a:rPr lang="en-IN" sz="2800" b="1" dirty="0" smtClean="0"/>
              <a:t>A</a:t>
            </a:r>
            <a:r>
              <a:rPr lang="en-IN" sz="2800" b="1" dirty="0"/>
              <a:t> 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/>
              <a:t> B, then AC 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/>
              <a:t> BC</a:t>
            </a:r>
            <a:r>
              <a:rPr lang="en-IN" sz="2800" b="1" dirty="0" smtClean="0"/>
              <a:t>.    </a:t>
            </a:r>
          </a:p>
          <a:p>
            <a:pPr lvl="1"/>
            <a:r>
              <a:rPr lang="en-IN" sz="2800" b="1" dirty="0"/>
              <a:t> </a:t>
            </a:r>
            <a:r>
              <a:rPr lang="en-IN" sz="2800" b="1" dirty="0" smtClean="0"/>
              <a:t> </a:t>
            </a:r>
            <a:r>
              <a:rPr lang="en-IN" sz="2800" b="1" dirty="0" err="1" smtClean="0"/>
              <a:t>Rno</a:t>
            </a:r>
            <a:r>
              <a:rPr lang="en-IN" sz="2800" b="1" dirty="0" smtClean="0"/>
              <a:t>-&gt;name</a:t>
            </a:r>
          </a:p>
          <a:p>
            <a:pPr lvl="1"/>
            <a:r>
              <a:rPr lang="en-IN" sz="2800" b="1" dirty="0" smtClean="0"/>
              <a:t> </a:t>
            </a:r>
            <a:r>
              <a:rPr lang="en-IN" sz="2800" b="1" dirty="0" err="1" smtClean="0"/>
              <a:t>Rno,city</a:t>
            </a:r>
            <a:r>
              <a:rPr lang="en-IN" sz="2800" b="1" dirty="0" smtClean="0"/>
              <a:t>-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 err="1" smtClean="0">
                <a:sym typeface="Wingdings" pitchFamily="2" charset="2"/>
              </a:rPr>
              <a:t>name,city</a:t>
            </a:r>
            <a:endParaRPr lang="en-IN" sz="2800" dirty="0"/>
          </a:p>
          <a:p>
            <a:pPr lvl="1"/>
            <a:r>
              <a:rPr lang="en-IN" sz="2800" b="1" dirty="0">
                <a:solidFill>
                  <a:schemeClr val="accent1"/>
                </a:solidFill>
              </a:rPr>
              <a:t>Transitive :</a:t>
            </a:r>
            <a:r>
              <a:rPr lang="en-IN" sz="2800" b="1" dirty="0"/>
              <a:t> It means, if </a:t>
            </a:r>
            <a:r>
              <a:rPr lang="en-IN" sz="2800" b="1" dirty="0" smtClean="0"/>
              <a:t>A 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 smtClean="0"/>
              <a:t> B &amp; B 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 smtClean="0"/>
              <a:t>C, </a:t>
            </a:r>
            <a:r>
              <a:rPr lang="en-IN" sz="2800" b="1" dirty="0"/>
              <a:t>then </a:t>
            </a:r>
            <a:r>
              <a:rPr lang="en-IN" sz="2800" b="1" dirty="0" smtClean="0"/>
              <a:t>A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/>
              <a:t> C</a:t>
            </a:r>
            <a:r>
              <a:rPr lang="en-IN" sz="2800" b="1" dirty="0" smtClean="0"/>
              <a:t>.</a:t>
            </a:r>
          </a:p>
          <a:p>
            <a:pPr lvl="1"/>
            <a:r>
              <a:rPr lang="en-US" sz="2800" b="1" dirty="0" err="1" smtClean="0"/>
              <a:t>Rno</a:t>
            </a:r>
            <a:r>
              <a:rPr lang="en-US" sz="2800" b="1" dirty="0" smtClean="0"/>
              <a:t>-</a:t>
            </a:r>
            <a:r>
              <a:rPr lang="en-US" sz="2800" b="1" dirty="0" smtClean="0">
                <a:sym typeface="Wingdings" pitchFamily="2" charset="2"/>
              </a:rPr>
              <a:t>city  and </a:t>
            </a:r>
            <a:r>
              <a:rPr lang="en-US" sz="2800" b="1" dirty="0" err="1" smtClean="0">
                <a:sym typeface="Wingdings" pitchFamily="2" charset="2"/>
              </a:rPr>
              <a:t>citycitycode</a:t>
            </a:r>
            <a:r>
              <a:rPr lang="en-US" sz="2800" b="1" dirty="0" smtClean="0">
                <a:sym typeface="Wingdings" pitchFamily="2" charset="2"/>
              </a:rPr>
              <a:t>  then  </a:t>
            </a:r>
            <a:r>
              <a:rPr lang="en-US" sz="2800" b="1" dirty="0" err="1" smtClean="0">
                <a:sym typeface="Wingdings" pitchFamily="2" charset="2"/>
              </a:rPr>
              <a:t>rno</a:t>
            </a:r>
            <a:r>
              <a:rPr lang="en-US" sz="2800" b="1" dirty="0" smtClean="0">
                <a:sym typeface="Wingdings" pitchFamily="2" charset="2"/>
              </a:rPr>
              <a:t>-</a:t>
            </a:r>
            <a:r>
              <a:rPr lang="en-US" sz="2800" b="1" dirty="0" err="1" smtClean="0">
                <a:sym typeface="Wingdings" pitchFamily="2" charset="2"/>
              </a:rPr>
              <a:t>citycode</a:t>
            </a:r>
            <a:endParaRPr lang="en-IN" sz="2800" dirty="0"/>
          </a:p>
          <a:p>
            <a:pPr lvl="1"/>
            <a:r>
              <a:rPr lang="en-IN" sz="2800" b="1" dirty="0">
                <a:solidFill>
                  <a:schemeClr val="accent1"/>
                </a:solidFill>
              </a:rPr>
              <a:t>Decomposition : </a:t>
            </a:r>
            <a:r>
              <a:rPr lang="en-IN" sz="2800" b="1" dirty="0"/>
              <a:t>It means, if A 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/>
              <a:t> BC, then </a:t>
            </a:r>
            <a:r>
              <a:rPr lang="en-IN" sz="2800" b="1" dirty="0" smtClean="0"/>
              <a:t>A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/>
              <a:t> B &amp; </a:t>
            </a:r>
            <a:r>
              <a:rPr lang="en-IN" sz="2800" b="1" dirty="0" smtClean="0"/>
              <a:t>A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/>
              <a:t>  C</a:t>
            </a:r>
            <a:r>
              <a:rPr lang="en-IN" sz="2800" b="1" dirty="0" smtClean="0"/>
              <a:t>.</a:t>
            </a:r>
          </a:p>
          <a:p>
            <a:pPr lvl="1"/>
            <a:r>
              <a:rPr lang="en-US" sz="2800" dirty="0" err="1" smtClean="0"/>
              <a:t>Rno</a:t>
            </a:r>
            <a:r>
              <a:rPr lang="en-US" sz="2800" dirty="0" smtClean="0"/>
              <a:t>-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err="1" smtClean="0">
                <a:sym typeface="Wingdings" pitchFamily="2" charset="2"/>
              </a:rPr>
              <a:t>name,add</a:t>
            </a:r>
            <a:r>
              <a:rPr lang="en-US" sz="2800" dirty="0" smtClean="0">
                <a:sym typeface="Wingdings" pitchFamily="2" charset="2"/>
              </a:rPr>
              <a:t>  then </a:t>
            </a:r>
            <a:r>
              <a:rPr lang="en-US" sz="2800" dirty="0" err="1" smtClean="0">
                <a:sym typeface="Wingdings" pitchFamily="2" charset="2"/>
              </a:rPr>
              <a:t>rno</a:t>
            </a:r>
            <a:r>
              <a:rPr lang="en-US" sz="2800" dirty="0" smtClean="0">
                <a:sym typeface="Wingdings" pitchFamily="2" charset="2"/>
              </a:rPr>
              <a:t>-&gt;name   and </a:t>
            </a:r>
            <a:r>
              <a:rPr lang="en-US" sz="2800" dirty="0" err="1" smtClean="0">
                <a:sym typeface="Wingdings" pitchFamily="2" charset="2"/>
              </a:rPr>
              <a:t>rno</a:t>
            </a:r>
            <a:r>
              <a:rPr lang="en-US" sz="2800" dirty="0" smtClean="0">
                <a:sym typeface="Wingdings" pitchFamily="2" charset="2"/>
              </a:rPr>
              <a:t>-&gt;add</a:t>
            </a:r>
          </a:p>
          <a:p>
            <a:pPr lvl="1"/>
            <a:endParaRPr lang="en-IN" sz="2800" dirty="0"/>
          </a:p>
          <a:p>
            <a:pPr lvl="1"/>
            <a:r>
              <a:rPr lang="en-IN" sz="2800" b="1" dirty="0">
                <a:solidFill>
                  <a:schemeClr val="accent1"/>
                </a:solidFill>
              </a:rPr>
              <a:t>Union :</a:t>
            </a:r>
            <a:r>
              <a:rPr lang="en-IN" sz="2800" b="1" dirty="0"/>
              <a:t> It means, if A 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/>
              <a:t> B &amp; A 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/>
              <a:t> C, then A  </a:t>
            </a:r>
            <a:r>
              <a:rPr lang="en-IN" sz="2800" b="1" dirty="0" smtClean="0">
                <a:sym typeface="Wingdings" pitchFamily="2" charset="2"/>
              </a:rPr>
              <a:t></a:t>
            </a:r>
            <a:r>
              <a:rPr lang="en-IN" sz="2800" b="1" dirty="0" smtClean="0"/>
              <a:t>BC.</a:t>
            </a:r>
          </a:p>
          <a:p>
            <a:pPr lvl="1"/>
            <a:r>
              <a:rPr lang="en-US" sz="2800" b="1" dirty="0" err="1" smtClean="0"/>
              <a:t>Rno</a:t>
            </a:r>
            <a:r>
              <a:rPr lang="en-US" sz="2800" b="1" dirty="0" smtClean="0"/>
              <a:t>-name and </a:t>
            </a:r>
            <a:r>
              <a:rPr lang="en-US" sz="2800" b="1" dirty="0" err="1" smtClean="0"/>
              <a:t>rno</a:t>
            </a:r>
            <a:r>
              <a:rPr lang="en-US" sz="2800" b="1" dirty="0" smtClean="0"/>
              <a:t>-&gt; add then </a:t>
            </a:r>
            <a:r>
              <a:rPr lang="en-US" sz="2800" b="1" dirty="0" err="1" smtClean="0"/>
              <a:t>rno</a:t>
            </a:r>
            <a:r>
              <a:rPr lang="en-US" sz="2800" b="1" dirty="0" smtClean="0"/>
              <a:t>-&gt;</a:t>
            </a:r>
            <a:r>
              <a:rPr lang="en-US" sz="2800" b="1" dirty="0" err="1" smtClean="0"/>
              <a:t>name,add</a:t>
            </a:r>
            <a:endParaRPr lang="en-IN" sz="2800" dirty="0"/>
          </a:p>
          <a:p>
            <a:pPr lvl="1"/>
            <a:r>
              <a:rPr lang="en-IN" sz="2800" b="1" dirty="0">
                <a:solidFill>
                  <a:schemeClr val="accent1"/>
                </a:solidFill>
              </a:rPr>
              <a:t>Pseudo-Transitivity :</a:t>
            </a:r>
            <a:r>
              <a:rPr lang="en-IN" sz="2800" b="1" dirty="0"/>
              <a:t> It means, if </a:t>
            </a:r>
            <a:r>
              <a:rPr lang="en-IN" sz="2800" b="1" dirty="0">
                <a:solidFill>
                  <a:srgbClr val="00B0F0"/>
                </a:solidFill>
              </a:rPr>
              <a:t>A </a:t>
            </a:r>
            <a:r>
              <a:rPr lang="en-IN" sz="2800" b="1" dirty="0" smtClean="0">
                <a:solidFill>
                  <a:srgbClr val="00B0F0"/>
                </a:solidFill>
                <a:sym typeface="Wingdings" pitchFamily="2" charset="2"/>
              </a:rPr>
              <a:t></a:t>
            </a:r>
            <a:r>
              <a:rPr lang="en-IN" sz="2800" b="1" dirty="0">
                <a:solidFill>
                  <a:srgbClr val="00B0F0"/>
                </a:solidFill>
              </a:rPr>
              <a:t> B</a:t>
            </a:r>
            <a:r>
              <a:rPr lang="en-IN" sz="2800" b="1" dirty="0"/>
              <a:t> and </a:t>
            </a:r>
            <a:r>
              <a:rPr lang="en-IN" sz="2800" b="1" dirty="0" smtClean="0"/>
              <a:t>D </a:t>
            </a:r>
            <a:r>
              <a:rPr lang="en-IN" sz="2800" b="1" dirty="0" smtClean="0">
                <a:solidFill>
                  <a:srgbClr val="00B0F0"/>
                </a:solidFill>
              </a:rPr>
              <a:t>B</a:t>
            </a:r>
            <a:r>
              <a:rPr lang="en-IN" sz="2800" b="1" dirty="0">
                <a:solidFill>
                  <a:srgbClr val="00B0F0"/>
                </a:solidFill>
              </a:rPr>
              <a:t> </a:t>
            </a:r>
            <a:r>
              <a:rPr lang="en-IN" sz="2800" b="1" dirty="0" smtClean="0">
                <a:solidFill>
                  <a:srgbClr val="00B0F0"/>
                </a:solidFill>
                <a:sym typeface="Wingdings" pitchFamily="2" charset="2"/>
              </a:rPr>
              <a:t></a:t>
            </a:r>
            <a:r>
              <a:rPr lang="en-IN" sz="2800" b="1" dirty="0">
                <a:solidFill>
                  <a:srgbClr val="00B0F0"/>
                </a:solidFill>
              </a:rPr>
              <a:t> C</a:t>
            </a:r>
            <a:r>
              <a:rPr lang="en-IN" sz="2800" b="1" dirty="0"/>
              <a:t>, then </a:t>
            </a:r>
            <a:r>
              <a:rPr lang="en-IN" sz="2800" b="1" dirty="0" smtClean="0"/>
              <a:t>D</a:t>
            </a:r>
            <a:r>
              <a:rPr lang="en-IN" sz="2800" b="1" dirty="0" smtClean="0">
                <a:solidFill>
                  <a:srgbClr val="00B0F0"/>
                </a:solidFill>
              </a:rPr>
              <a:t>A </a:t>
            </a:r>
            <a:r>
              <a:rPr lang="en-IN" sz="2800" b="1" dirty="0" smtClean="0">
                <a:solidFill>
                  <a:srgbClr val="00B0F0"/>
                </a:solidFill>
                <a:sym typeface="Wingdings" pitchFamily="2" charset="2"/>
              </a:rPr>
              <a:t></a:t>
            </a:r>
            <a:r>
              <a:rPr lang="en-IN" sz="2800" b="1" dirty="0" smtClean="0">
                <a:solidFill>
                  <a:srgbClr val="00B0F0"/>
                </a:solidFill>
              </a:rPr>
              <a:t> C</a:t>
            </a:r>
          </a:p>
          <a:p>
            <a:pPr lvl="1"/>
            <a:endParaRPr lang="en-US" b="1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39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238" y="928275"/>
            <a:ext cx="110327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800" b="1" dirty="0">
                <a:solidFill>
                  <a:schemeClr val="accent1"/>
                </a:solidFill>
              </a:rPr>
              <a:t>Pseudo-Transitivity :</a:t>
            </a:r>
            <a:r>
              <a:rPr lang="en-IN" sz="2800" b="1" dirty="0"/>
              <a:t> It means, if </a:t>
            </a:r>
            <a:r>
              <a:rPr lang="en-IN" sz="2800" b="1" dirty="0">
                <a:solidFill>
                  <a:srgbClr val="00B0F0"/>
                </a:solidFill>
              </a:rPr>
              <a:t>A </a:t>
            </a:r>
            <a:r>
              <a:rPr lang="en-IN" sz="2800" b="1" dirty="0">
                <a:solidFill>
                  <a:srgbClr val="00B0F0"/>
                </a:solidFill>
                <a:sym typeface="Wingdings" pitchFamily="2" charset="2"/>
              </a:rPr>
              <a:t></a:t>
            </a:r>
            <a:r>
              <a:rPr lang="en-IN" sz="2800" b="1" dirty="0">
                <a:solidFill>
                  <a:srgbClr val="00B0F0"/>
                </a:solidFill>
              </a:rPr>
              <a:t> B</a:t>
            </a:r>
            <a:r>
              <a:rPr lang="en-IN" sz="2800" b="1" dirty="0"/>
              <a:t> and D </a:t>
            </a:r>
            <a:r>
              <a:rPr lang="en-IN" sz="2800" b="1" dirty="0">
                <a:solidFill>
                  <a:srgbClr val="00B0F0"/>
                </a:solidFill>
              </a:rPr>
              <a:t>B </a:t>
            </a:r>
            <a:r>
              <a:rPr lang="en-IN" sz="2800" b="1" dirty="0">
                <a:solidFill>
                  <a:srgbClr val="00B0F0"/>
                </a:solidFill>
                <a:sym typeface="Wingdings" pitchFamily="2" charset="2"/>
              </a:rPr>
              <a:t></a:t>
            </a:r>
            <a:r>
              <a:rPr lang="en-IN" sz="2800" b="1" dirty="0">
                <a:solidFill>
                  <a:srgbClr val="00B0F0"/>
                </a:solidFill>
              </a:rPr>
              <a:t> C</a:t>
            </a:r>
            <a:r>
              <a:rPr lang="en-IN" sz="2800" b="1" dirty="0"/>
              <a:t>, then D</a:t>
            </a:r>
            <a:r>
              <a:rPr lang="en-IN" sz="2800" b="1" dirty="0">
                <a:solidFill>
                  <a:srgbClr val="00B0F0"/>
                </a:solidFill>
              </a:rPr>
              <a:t>A </a:t>
            </a:r>
            <a:r>
              <a:rPr lang="en-IN" sz="2800" b="1" dirty="0">
                <a:solidFill>
                  <a:srgbClr val="00B0F0"/>
                </a:solidFill>
                <a:sym typeface="Wingdings" pitchFamily="2" charset="2"/>
              </a:rPr>
              <a:t></a:t>
            </a:r>
            <a:r>
              <a:rPr lang="en-IN" sz="2800" b="1" dirty="0">
                <a:solidFill>
                  <a:srgbClr val="00B0F0"/>
                </a:solidFill>
              </a:rPr>
              <a:t> </a:t>
            </a:r>
            <a:r>
              <a:rPr lang="en-IN" sz="2800" b="1" dirty="0" smtClean="0">
                <a:solidFill>
                  <a:srgbClr val="00B0F0"/>
                </a:solidFill>
              </a:rPr>
              <a:t>C</a:t>
            </a:r>
          </a:p>
          <a:p>
            <a:pPr lvl="1"/>
            <a:endParaRPr lang="en-IN" sz="2800" b="1" dirty="0">
              <a:solidFill>
                <a:srgbClr val="00B0F0"/>
              </a:solidFill>
            </a:endParaRPr>
          </a:p>
          <a:p>
            <a:pPr lvl="1"/>
            <a:endParaRPr lang="en-IN" sz="2800" b="1" dirty="0" smtClean="0">
              <a:solidFill>
                <a:srgbClr val="00B0F0"/>
              </a:solidFill>
            </a:endParaRPr>
          </a:p>
          <a:p>
            <a:pPr lvl="1"/>
            <a:endParaRPr lang="en-IN" sz="2800" b="1" dirty="0">
              <a:solidFill>
                <a:srgbClr val="00B0F0"/>
              </a:solidFill>
            </a:endParaRPr>
          </a:p>
          <a:p>
            <a:pPr lvl="1"/>
            <a:endParaRPr lang="en-IN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3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2752</Words>
  <Application>Microsoft Office PowerPoint</Application>
  <PresentationFormat>Widescreen</PresentationFormat>
  <Paragraphs>650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Arial Rounded MT Bold</vt:lpstr>
      <vt:lpstr>Calibri</vt:lpstr>
      <vt:lpstr>Calibri Light</vt:lpstr>
      <vt:lpstr>Corbel</vt:lpstr>
      <vt:lpstr>Courier New</vt:lpstr>
      <vt:lpstr>noto sans</vt:lpstr>
      <vt:lpstr>Times New Roman</vt:lpstr>
      <vt:lpstr>urw-din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 on normalization </vt:lpstr>
      <vt:lpstr>Levels of normalization based on the amount  of redundancy in the database.</vt:lpstr>
      <vt:lpstr>1st Normal Form (1NF)</vt:lpstr>
      <vt:lpstr>PowerPoint Presentation</vt:lpstr>
      <vt:lpstr>PowerPoint Presentation</vt:lpstr>
      <vt:lpstr>Second Normal Form – 2NF</vt:lpstr>
      <vt:lpstr>Example of a table not in 2NF:</vt:lpstr>
      <vt:lpstr>Solution of 2 NF Old Scheme  {Studio, Movie, Budget, City}   New Scheme  {Movie, Studio, Budget}    New Scheme  {Studio, City}</vt:lpstr>
      <vt:lpstr>Third normal form 3 NF</vt:lpstr>
      <vt:lpstr>PowerPoint Presentation</vt:lpstr>
      <vt:lpstr>Example of a table not in 3nf</vt:lpstr>
      <vt:lpstr>PowerPoint Presentation</vt:lpstr>
      <vt:lpstr>Boyce Codd Normal Form (BCNF) – 3.5NF</vt:lpstr>
      <vt:lpstr>Example of BCNF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78</cp:revision>
  <dcterms:created xsi:type="dcterms:W3CDTF">2021-01-15T04:03:36Z</dcterms:created>
  <dcterms:modified xsi:type="dcterms:W3CDTF">2021-12-30T07:47:59Z</dcterms:modified>
</cp:coreProperties>
</file>